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315" r:id="rId2"/>
    <p:sldId id="282" r:id="rId3"/>
    <p:sldId id="290" r:id="rId4"/>
    <p:sldId id="316" r:id="rId5"/>
    <p:sldId id="304" r:id="rId6"/>
    <p:sldId id="308" r:id="rId7"/>
    <p:sldId id="320" r:id="rId8"/>
    <p:sldId id="319" r:id="rId9"/>
    <p:sldId id="317" r:id="rId10"/>
    <p:sldId id="318" r:id="rId11"/>
    <p:sldId id="324" r:id="rId12"/>
    <p:sldId id="306" r:id="rId13"/>
    <p:sldId id="307" r:id="rId14"/>
    <p:sldId id="310" r:id="rId15"/>
    <p:sldId id="311" r:id="rId16"/>
    <p:sldId id="312" r:id="rId17"/>
    <p:sldId id="313" r:id="rId18"/>
    <p:sldId id="314" r:id="rId19"/>
    <p:sldId id="322" r:id="rId20"/>
    <p:sldId id="28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3" clrIdx="0">
    <p:extLst>
      <p:ext uri="{19B8F6BF-5375-455C-9EA6-DF929625EA0E}">
        <p15:presenceInfo xmlns:p15="http://schemas.microsoft.com/office/powerpoint/2012/main" userId="95ca7aefc6f5c105" providerId="Windows Live"/>
      </p:ext>
    </p:extLst>
  </p:cmAuthor>
  <p:cmAuthor id="2" name="Cailin OConnor" initials="CO" lastIdx="5" clrIdx="1">
    <p:extLst>
      <p:ext uri="{19B8F6BF-5375-455C-9EA6-DF929625EA0E}">
        <p15:presenceInfo xmlns:p15="http://schemas.microsoft.com/office/powerpoint/2012/main" userId="S-1-5-21-4139810849-3412376346-3154706033-3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067"/>
    <a:srgbClr val="002663"/>
    <a:srgbClr val="70CEE2"/>
    <a:srgbClr val="B64326"/>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968"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sorterViewPr>
    <p:cViewPr>
      <p:scale>
        <a:sx n="100" d="100"/>
        <a:sy n="100" d="100"/>
      </p:scale>
      <p:origin x="0" y="-5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06A0-B00F-4D63-B291-DB77A25600A7}" type="datetimeFigureOut">
              <a:rPr lang="en-US" smtClean="0"/>
              <a:t>9/24/2014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C2CE-371C-4FA0-91A2-F22B92D199C2}" type="slidenum">
              <a:rPr lang="en-US" smtClean="0"/>
              <a:t>‹#›</a:t>
            </a:fld>
            <a:endParaRPr lang="en-US"/>
          </a:p>
        </p:txBody>
      </p:sp>
    </p:spTree>
    <p:extLst>
      <p:ext uri="{BB962C8B-B14F-4D97-AF65-F5344CB8AC3E}">
        <p14:creationId xmlns:p14="http://schemas.microsoft.com/office/powerpoint/2010/main" val="399479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9C7F35-B29F-478B-8A19-773AF6B5515E}" type="slidenum">
              <a:rPr lang="en-US" smtClean="0"/>
              <a:pPr>
                <a:spcBef>
                  <a:spcPct val="0"/>
                </a:spcBef>
              </a:pPr>
              <a:t>1</a:t>
            </a:fld>
            <a:endParaRPr lang="en-US" smtClean="0"/>
          </a:p>
        </p:txBody>
      </p:sp>
    </p:spTree>
    <p:extLst>
      <p:ext uri="{BB962C8B-B14F-4D97-AF65-F5344CB8AC3E}">
        <p14:creationId xmlns:p14="http://schemas.microsoft.com/office/powerpoint/2010/main" val="16161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picture,</a:t>
            </a:r>
            <a:r>
              <a:rPr lang="en-US" baseline="0" dirty="0" smtClean="0"/>
              <a:t> this is the role of members of the leadership team as they take the work back to their own agencies and systems. Again – we will be going into this in more detail shortly.</a:t>
            </a:r>
            <a:endParaRPr lang="en-US" dirty="0"/>
          </a:p>
        </p:txBody>
      </p:sp>
      <p:sp>
        <p:nvSpPr>
          <p:cNvPr id="4" name="Slide Number Placeholder 3"/>
          <p:cNvSpPr>
            <a:spLocks noGrp="1"/>
          </p:cNvSpPr>
          <p:nvPr>
            <p:ph type="sldNum" sz="quarter" idx="10"/>
          </p:nvPr>
        </p:nvSpPr>
        <p:spPr/>
        <p:txBody>
          <a:bodyPr/>
          <a:lstStyle/>
          <a:p>
            <a:fld id="{9CA3C2CE-371C-4FA0-91A2-F22B92D199C2}" type="slidenum">
              <a:rPr lang="en-US" smtClean="0"/>
              <a:t>10</a:t>
            </a:fld>
            <a:endParaRPr lang="en-US"/>
          </a:p>
        </p:txBody>
      </p:sp>
    </p:spTree>
    <p:extLst>
      <p:ext uri="{BB962C8B-B14F-4D97-AF65-F5344CB8AC3E}">
        <p14:creationId xmlns:p14="http://schemas.microsoft.com/office/powerpoint/2010/main" val="317453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a:t>
            </a:r>
            <a:r>
              <a:rPr lang="en-US" baseline="0" dirty="0" smtClean="0"/>
              <a:t> order to understand the specific tasks that leadership teams carry out, it is helpful to see the pathway we envision – the logic model for Strengthening Families work.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graphic summarizes how implementation of the Strengthening Families</a:t>
            </a:r>
            <a:r>
              <a:rPr lang="en-US" baseline="0" dirty="0" smtClean="0"/>
              <a:t> approach leads to the outcomes we are working toward: strengthened families, optimal child development and reduced likelihood of child abuse and neglect – as shown in the box farthest to the right.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second box from the right (light blue) shows the protective factors that families are supported to build when they experience program and worker practice as described in the stacked boxes. Shifts in program culture, policies and everyday practice will support parents in building these protective factors, just as workers’ knowledge, skills, approach to parents and everyday actions will. (Workers can make these changes on their own – and often do – but those efforts will be much more successful when their organizations make shifts that support and enable those changes.)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rust-colored box on the left describes the functions that are carried out by leaders – at any level – to influence the shifts in program and worker practice that help families build their protective factors and achieve better outcomes.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believe the future of Strengthening Families is in creating a “new normal” for child and family serving organizations and systems, so that they see their work as building protective and promotive factors to reduce the potential for child maltreatment, to bolster resilience and mitigate the impact of traumatic events when they occur, AND to create the best possible environment for development of children and youth.</a:t>
            </a:r>
          </a:p>
        </p:txBody>
      </p:sp>
      <p:sp>
        <p:nvSpPr>
          <p:cNvPr id="4" name="Slide Number Placeholder 3"/>
          <p:cNvSpPr>
            <a:spLocks noGrp="1"/>
          </p:cNvSpPr>
          <p:nvPr>
            <p:ph type="sldNum" sz="quarter" idx="10"/>
          </p:nvPr>
        </p:nvSpPr>
        <p:spPr/>
        <p:txBody>
          <a:bodyPr/>
          <a:lstStyle/>
          <a:p>
            <a:fld id="{A0C3926C-2800-4E8B-B326-A49B9EDD1388}" type="slidenum">
              <a:rPr lang="en-US" smtClean="0"/>
              <a:t>11</a:t>
            </a:fld>
            <a:endParaRPr lang="en-US"/>
          </a:p>
        </p:txBody>
      </p:sp>
    </p:spTree>
    <p:extLst>
      <p:ext uri="{BB962C8B-B14F-4D97-AF65-F5344CB8AC3E}">
        <p14:creationId xmlns:p14="http://schemas.microsoft.com/office/powerpoint/2010/main" val="2689103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64326"/>
                </a:solidFill>
                <a:latin typeface="Georgia" panose="02040502050405020303" pitchFamily="18" charset="0"/>
              </a:rPr>
              <a:t>It is important to note</a:t>
            </a:r>
            <a:r>
              <a:rPr lang="en-US" sz="1200" baseline="0" dirty="0" smtClean="0">
                <a:solidFill>
                  <a:srgbClr val="B64326"/>
                </a:solidFill>
                <a:latin typeface="Georgia" panose="02040502050405020303" pitchFamily="18" charset="0"/>
              </a:rPr>
              <a:t> that the state leadership team carries out these functions for the state initiative – but that each member of the state leadership team is also in a position to lead the work in their own agency or system, which also carries out these functions for their own implementation of the Protective Factors Framework. </a:t>
            </a:r>
            <a:endParaRPr lang="en-US" sz="1200" dirty="0" smtClean="0">
              <a:solidFill>
                <a:srgbClr val="B64326"/>
              </a:solidFill>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B64326"/>
              </a:solidFill>
              <a:latin typeface="Georgia" panose="020405020504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64326"/>
                </a:solidFill>
                <a:latin typeface="Georgia" panose="02040502050405020303" pitchFamily="18" charset="0"/>
              </a:rPr>
              <a:t>Refer to handout on the website: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B64326"/>
                </a:solidFill>
                <a:latin typeface="Georgia" panose="02040502050405020303" pitchFamily="18" charset="0"/>
              </a:rPr>
              <a:t>http://www.cssp.org/reform/strengthening-families/resources/leadership-and-planning/SFCoreFunctionsHandout.pdf</a:t>
            </a:r>
          </a:p>
          <a:p>
            <a:endParaRPr lang="en-US" dirty="0"/>
          </a:p>
        </p:txBody>
      </p:sp>
      <p:sp>
        <p:nvSpPr>
          <p:cNvPr id="4" name="Slide Number Placeholder 3"/>
          <p:cNvSpPr>
            <a:spLocks noGrp="1"/>
          </p:cNvSpPr>
          <p:nvPr>
            <p:ph type="sldNum" sz="quarter" idx="10"/>
          </p:nvPr>
        </p:nvSpPr>
        <p:spPr/>
        <p:txBody>
          <a:bodyPr/>
          <a:lstStyle/>
          <a:p>
            <a:fld id="{9CA3C2CE-371C-4FA0-91A2-F22B92D199C2}" type="slidenum">
              <a:rPr lang="en-US" smtClean="0"/>
              <a:t>12</a:t>
            </a:fld>
            <a:endParaRPr lang="en-US"/>
          </a:p>
        </p:txBody>
      </p:sp>
    </p:spTree>
    <p:extLst>
      <p:ext uri="{BB962C8B-B14F-4D97-AF65-F5344CB8AC3E}">
        <p14:creationId xmlns:p14="http://schemas.microsoft.com/office/powerpoint/2010/main" val="302971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3C2CE-371C-4FA0-91A2-F22B92D199C2}" type="slidenum">
              <a:rPr lang="en-US" smtClean="0"/>
              <a:t>13</a:t>
            </a:fld>
            <a:endParaRPr lang="en-US"/>
          </a:p>
        </p:txBody>
      </p:sp>
    </p:spTree>
    <p:extLst>
      <p:ext uri="{BB962C8B-B14F-4D97-AF65-F5344CB8AC3E}">
        <p14:creationId xmlns:p14="http://schemas.microsoft.com/office/powerpoint/2010/main" val="336775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Strengthening Families coordinator serves as important glue for the larger SF </a:t>
            </a:r>
            <a:r>
              <a:rPr lang="en-US" dirty="0" err="1" smtClean="0"/>
              <a:t>inititiative</a:t>
            </a:r>
            <a:r>
              <a:rPr lang="en-US" dirty="0" smtClean="0"/>
              <a:t>.  </a:t>
            </a:r>
          </a:p>
          <a:p>
            <a:r>
              <a:rPr lang="en-US" dirty="0" smtClean="0"/>
              <a:t>*Based</a:t>
            </a:r>
            <a:r>
              <a:rPr lang="en-US" baseline="0" dirty="0" smtClean="0"/>
              <a:t> on 2013 state data</a:t>
            </a:r>
            <a:endParaRPr 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D6C333-B404-4421-8F9C-2E4B8BD52ECB}" type="slidenum">
              <a:rPr lang="en-US" smtClean="0">
                <a:latin typeface="Calibri" panose="020F0502020204030204" pitchFamily="34" charset="0"/>
              </a:rPr>
              <a:pPr/>
              <a:t>19</a:t>
            </a:fld>
            <a:endParaRPr lang="en-US" smtClean="0">
              <a:latin typeface="Calibri" panose="020F0502020204030204" pitchFamily="34" charset="0"/>
            </a:endParaRPr>
          </a:p>
        </p:txBody>
      </p:sp>
    </p:spTree>
    <p:extLst>
      <p:ext uri="{BB962C8B-B14F-4D97-AF65-F5344CB8AC3E}">
        <p14:creationId xmlns:p14="http://schemas.microsoft.com/office/powerpoint/2010/main" val="27008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Strengthening Families is not “another initiative” that adds</a:t>
            </a:r>
            <a:r>
              <a:rPr lang="en-US" baseline="0" dirty="0" smtClean="0"/>
              <a:t> to the workload of a program or agency. It is an approach that can be applied to any interaction with children and families. </a:t>
            </a:r>
          </a:p>
          <a:p>
            <a:endParaRPr lang="en-US" baseline="0" dirty="0" smtClean="0"/>
          </a:p>
          <a:p>
            <a:r>
              <a:rPr lang="en-US" baseline="0" dirty="0" smtClean="0"/>
              <a:t>Implementing Strengthening Families is about small but significant changes in everyday practice, and about the shifts in policies and systems that allow and promote those changes.</a:t>
            </a:r>
          </a:p>
          <a:p>
            <a:endParaRPr lang="en-US" baseline="0" dirty="0" smtClean="0"/>
          </a:p>
          <a:p>
            <a:r>
              <a:rPr lang="en-US" baseline="0" dirty="0" smtClean="0"/>
              <a:t>In most cases, Strengthening Families has been implemented using existing funding streams. While a few states in the Strengthening Families National Network have found dedicated funding streams to implement Strengthening Families on a large scale, most states have integrated the Protective Factors Framework into existing grants, professional development systems, trainings, and so on. Many implementation activities for Strengthening Families can be carried out at little cost, particularly when partner agencies and systems bring resources such as staff time to the table.</a:t>
            </a:r>
          </a:p>
          <a:p>
            <a:endParaRPr lang="en-US" baseline="0" dirty="0" smtClean="0"/>
          </a:p>
          <a:p>
            <a:r>
              <a:rPr lang="en-US" baseline="0" dirty="0" smtClean="0"/>
              <a:t>To support this work, implementation tools are available free of charge from the Center for the Study of Social Policy and many of our national and federal partners.</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41315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a typeface="ＭＳ Ｐゴシック" panose="020B0600070205080204" pitchFamily="34" charset="-128"/>
              </a:rPr>
              <a:t>1.</a:t>
            </a:r>
            <a:r>
              <a:rPr lang="en-US" baseline="0" dirty="0" smtClean="0">
                <a:ea typeface="ＭＳ Ｐゴシック" panose="020B0600070205080204" pitchFamily="34" charset="-128"/>
              </a:rPr>
              <a:t> A protective and promotive factors approach</a:t>
            </a:r>
            <a:endParaRPr lang="en-US" dirty="0" smtClean="0">
              <a:ea typeface="ＭＳ Ｐゴシック" panose="020B0600070205080204" pitchFamily="34" charset="-128"/>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The first step in developing Strengthening Families was thoroughly investigating what the research tells us about reducing child maltreatment – about what is right with families that protects against child abuse and neglect.  CSSP worked intensively with researchers and advisors for over a year to develop a synthesis of protective factors that reduce the likelihood of child abuse and neglect.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a typeface="ＭＳ Ｐゴシック" panose="020B0600070205080204" pitchFamily="34" charset="-128"/>
              </a:rPr>
              <a:t>Protective factors act as a counter weight to risk factors.  They buffer the impact of what the researchers call </a:t>
            </a:r>
            <a:r>
              <a:rPr lang="ja-JP" altLang="en-US" dirty="0" smtClean="0">
                <a:ea typeface="+mn-ea"/>
              </a:rPr>
              <a:t>“</a:t>
            </a:r>
            <a:r>
              <a:rPr lang="en-US" altLang="ja-JP" dirty="0" smtClean="0">
                <a:ea typeface="+mn-ea"/>
              </a:rPr>
              <a:t>toxic stress</a:t>
            </a:r>
            <a:r>
              <a:rPr lang="ja-JP" altLang="en-US" dirty="0" smtClean="0">
                <a:ea typeface="+mn-ea"/>
              </a:rPr>
              <a:t>”</a:t>
            </a:r>
            <a:r>
              <a:rPr lang="en-US" altLang="ja-JP" dirty="0" smtClean="0">
                <a:ea typeface="+mn-ea"/>
              </a:rPr>
              <a:t>.  Risk factors, it turns out, are not very predictive of future events.  And we cannot get to good outcomes</a:t>
            </a:r>
            <a:r>
              <a:rPr lang="en-US" altLang="ja-JP" baseline="0" dirty="0" smtClean="0">
                <a:ea typeface="+mn-ea"/>
              </a:rPr>
              <a:t> for children only by focusing on reducing risk.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baseline="0" dirty="0" smtClean="0">
                <a:ea typeface="+mn-ea"/>
              </a:rPr>
              <a:t>The protective factors in the Strengthening Families framework both protect against risk </a:t>
            </a:r>
            <a:r>
              <a:rPr lang="en-US" altLang="ja-JP" i="1" baseline="0" dirty="0" smtClean="0">
                <a:ea typeface="+mn-ea"/>
              </a:rPr>
              <a:t>and </a:t>
            </a:r>
            <a:r>
              <a:rPr lang="en-US" altLang="ja-JP" baseline="0" dirty="0" smtClean="0">
                <a:ea typeface="+mn-ea"/>
              </a:rPr>
              <a:t>promote positive outcomes.</a:t>
            </a:r>
            <a:endParaRPr lang="en-US" altLang="ja-JP" dirty="0" smtClean="0">
              <a:ea typeface="+mn-ea"/>
            </a:endParaRPr>
          </a:p>
          <a:p>
            <a:pPr marL="0" indent="0">
              <a:buFont typeface="Arial" panose="020B0604020202020204" pitchFamily="34" charset="0"/>
              <a:buNone/>
            </a:pPr>
            <a:r>
              <a:rPr lang="en-US" dirty="0" smtClean="0"/>
              <a:t>2. An approach, not a model</a:t>
            </a:r>
          </a:p>
          <a:p>
            <a:pPr marL="628650" lvl="1" indent="-171450">
              <a:buFont typeface="Arial" panose="020B0604020202020204" pitchFamily="34" charset="0"/>
              <a:buChar char="•"/>
            </a:pPr>
            <a:r>
              <a:rPr lang="en-US" dirty="0" smtClean="0"/>
              <a:t>Strengthening Families is not a scripted,</a:t>
            </a:r>
            <a:r>
              <a:rPr lang="en-US" baseline="0" dirty="0" smtClean="0"/>
              <a:t> structured program or model that designed to be implemented in a specific setting. </a:t>
            </a:r>
          </a:p>
          <a:p>
            <a:pPr marL="628650" lvl="1" indent="-171450">
              <a:buFont typeface="Arial" panose="020B0604020202020204" pitchFamily="34" charset="0"/>
              <a:buChar char="•"/>
            </a:pPr>
            <a:r>
              <a:rPr lang="en-US" baseline="0" dirty="0" smtClean="0"/>
              <a:t>It is an approach that can be a</a:t>
            </a:r>
            <a:r>
              <a:rPr lang="en-US" dirty="0" smtClean="0"/>
              <a:t>pplied in any setting that serves young children and their families.</a:t>
            </a:r>
            <a:r>
              <a:rPr lang="en-US" baseline="0" dirty="0" smtClean="0"/>
              <a:t> Strengthening Families is i</a:t>
            </a:r>
            <a:r>
              <a:rPr lang="en-US" dirty="0" smtClean="0"/>
              <a:t>mplemented through small but significant changes in how professionals</a:t>
            </a:r>
            <a:r>
              <a:rPr lang="en-US" baseline="0" dirty="0" smtClean="0"/>
              <a:t> interact with families</a:t>
            </a:r>
            <a:r>
              <a:rPr lang="en-US" dirty="0" smtClean="0"/>
              <a:t>. It is not parallel to, but integrated into existing practice.</a:t>
            </a:r>
            <a:r>
              <a:rPr lang="en-US" baseline="0" dirty="0" smtClean="0"/>
              <a:t> </a:t>
            </a:r>
          </a:p>
          <a:p>
            <a:pPr marL="628650" lvl="1" indent="-171450">
              <a:buFont typeface="Arial" panose="020B0604020202020204" pitchFamily="34" charset="0"/>
              <a:buChar char="•"/>
            </a:pPr>
            <a:r>
              <a:rPr lang="en-US" dirty="0" smtClean="0"/>
              <a:t>Cross-sector implementation is core to the approach. Strengthening Families brings together program-level</a:t>
            </a:r>
            <a:r>
              <a:rPr lang="en-US" baseline="0" dirty="0" smtClean="0"/>
              <a:t> and system-level partners from multiple sectors that serve children and families – providing a common language and set of outcomes to work toward. </a:t>
            </a:r>
          </a:p>
          <a:p>
            <a:pPr marL="0" indent="0">
              <a:buFont typeface="Arial" panose="020B0604020202020204" pitchFamily="34" charset="0"/>
              <a:buNone/>
            </a:pPr>
            <a:r>
              <a:rPr lang="en-US" dirty="0" smtClean="0"/>
              <a:t>3. A changed relationship with parents</a:t>
            </a:r>
          </a:p>
          <a:p>
            <a:pPr marL="628650" lvl="1" indent="-171450">
              <a:buFont typeface="Arial" panose="020B0604020202020204" pitchFamily="34" charset="0"/>
              <a:buChar char="•"/>
            </a:pPr>
            <a:r>
              <a:rPr lang="en-US" dirty="0" smtClean="0"/>
              <a:t>Strengthening Families represents a shift for many systems that are designed to serve children. Programs</a:t>
            </a:r>
            <a:r>
              <a:rPr lang="en-US" baseline="0" dirty="0" smtClean="0"/>
              <a:t> and service providers in these systems sometimes see parents as irrelevant to their work, or worse, as obstacles to achieving the outcomes we all want for children. But we know that children grow up in families, not programs – and we cannot achieve good outcomes for children without engaging their parents as partners. </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Working from a protective factors approach, workers and service providers will support parents’ ability to parent effectively and involve them</a:t>
            </a:r>
            <a:r>
              <a:rPr lang="en-US" baseline="0" dirty="0" smtClean="0"/>
              <a:t> </a:t>
            </a:r>
            <a:r>
              <a:rPr lang="en-US" dirty="0" smtClean="0"/>
              <a:t>as partners in achieving good outcomes for children.</a:t>
            </a:r>
            <a:r>
              <a:rPr lang="en-US" baseline="0" dirty="0" smtClean="0"/>
              <a:t> Programs also have a role to play in e</a:t>
            </a:r>
            <a:r>
              <a:rPr lang="en-US" dirty="0" smtClean="0"/>
              <a:t>ngaging parents in mutually supportive relationships that build protective factors.</a:t>
            </a:r>
          </a:p>
          <a:p>
            <a:pPr marL="628650" lvl="1" indent="-171450">
              <a:buFont typeface="Arial" panose="020B0604020202020204" pitchFamily="34" charset="0"/>
              <a:buChar char="•"/>
            </a:pPr>
            <a:r>
              <a:rPr lang="en-US" dirty="0" smtClean="0"/>
              <a:t>Programs that work in this way will also engage parents as</a:t>
            </a:r>
            <a:r>
              <a:rPr lang="en-US" baseline="0" dirty="0" smtClean="0"/>
              <a:t> partners, leaders and decision-makers at the program level. </a:t>
            </a:r>
          </a:p>
          <a:p>
            <a:pPr marL="628650" lvl="1" indent="-171450">
              <a:buFont typeface="Arial" panose="020B0604020202020204" pitchFamily="34" charset="0"/>
              <a:buChar char="•"/>
            </a:pPr>
            <a:r>
              <a:rPr lang="en-US" dirty="0" smtClean="0"/>
              <a:t>Parents who have had positive</a:t>
            </a:r>
            <a:r>
              <a:rPr lang="en-US" baseline="0" dirty="0" smtClean="0"/>
              <a:t> experiences shaping the programs that serve their children can then be engaged in </a:t>
            </a:r>
            <a:r>
              <a:rPr lang="en-US" dirty="0" smtClean="0"/>
              <a:t>helping design systems and policies that work for children and families.</a:t>
            </a:r>
          </a:p>
          <a:p>
            <a:pPr marL="171450" lvl="0" indent="-171450">
              <a:buFont typeface="Arial" panose="020B0604020202020204" pitchFamily="34" charset="0"/>
              <a:buChar char="•"/>
            </a:pPr>
            <a:r>
              <a:rPr lang="en-US" baseline="0" dirty="0" smtClean="0"/>
              <a:t>4. Alignment with developmental science</a:t>
            </a:r>
          </a:p>
          <a:p>
            <a:pPr marL="628650" lvl="1" indent="-171450">
              <a:buFont typeface="Arial" panose="020B0604020202020204" pitchFamily="34" charset="0"/>
              <a:buChar char="•"/>
            </a:pPr>
            <a:r>
              <a:rPr lang="en-US" dirty="0" smtClean="0"/>
              <a:t>Strengthening Families is</a:t>
            </a:r>
            <a:r>
              <a:rPr lang="en-US" baseline="0" dirty="0" smtClean="0"/>
              <a:t> committed to p</a:t>
            </a:r>
            <a:r>
              <a:rPr lang="en-US" dirty="0" smtClean="0"/>
              <a:t>aying attention to what the research tells us, and helping programs and</a:t>
            </a:r>
            <a:r>
              <a:rPr lang="en-US" baseline="0" dirty="0" smtClean="0"/>
              <a:t> workers align their practice with what developmental science tells us will be most effective. </a:t>
            </a:r>
            <a:endParaRPr lang="en-US" dirty="0" smtClean="0"/>
          </a:p>
          <a:p>
            <a:pPr marL="1085850" lvl="2" indent="-171450">
              <a:buFont typeface="Arial" panose="020B0604020202020204" pitchFamily="34" charset="0"/>
              <a:buChar char="•"/>
            </a:pPr>
            <a:r>
              <a:rPr lang="en-US" dirty="0" smtClean="0"/>
              <a:t>Critical periods of development – therefore we have the Strengthening Families framework for early childhood and the parallel</a:t>
            </a:r>
            <a:r>
              <a:rPr lang="en-US" baseline="0" dirty="0" smtClean="0"/>
              <a:t> Youth Thrive framework for </a:t>
            </a:r>
            <a:r>
              <a:rPr lang="en-US" dirty="0" smtClean="0"/>
              <a:t>adolescence</a:t>
            </a:r>
          </a:p>
          <a:p>
            <a:pPr marL="1085850" lvl="2" indent="-171450">
              <a:buFont typeface="Arial" panose="020B0604020202020204" pitchFamily="34" charset="0"/>
              <a:buChar char="•"/>
            </a:pPr>
            <a:r>
              <a:rPr lang="en-US" baseline="0" dirty="0" smtClean="0"/>
              <a:t>Looking at early childhood in particular, Strengthening Families emphasizes the importance of nurturing and responsive relationships with caregivers.</a:t>
            </a:r>
          </a:p>
          <a:p>
            <a:pPr marL="1085850" lvl="2" indent="-171450">
              <a:buFont typeface="Arial" panose="020B0604020202020204" pitchFamily="34" charset="0"/>
              <a:buChar char="•"/>
            </a:pPr>
            <a:r>
              <a:rPr lang="en-US" baseline="0" dirty="0" smtClean="0"/>
              <a:t>A fast growing body of research underscores the effects of traumatic experiences on children and youth – effects that can carry into the rest of a young person’s life. We know now that the presence of a buffering adult can be critical in helping children come through stressful experiences without negative effects on their development. But we also know that typical system responses to children’s traumatic experiences can exacerbate those negative effects – such as removal from the home, or punishment for “misbehavior” when children react to their experiences. </a:t>
            </a:r>
          </a:p>
          <a:p>
            <a:pPr marL="628650" lvl="1" indent="-171450">
              <a:buFont typeface="Arial" panose="020B0604020202020204" pitchFamily="34" charset="0"/>
              <a:buChar char="•"/>
            </a:pPr>
            <a:r>
              <a:rPr lang="en-US" dirty="0" smtClean="0"/>
              <a:t>Through Strengthening Families and</a:t>
            </a:r>
            <a:r>
              <a:rPr lang="en-US" baseline="0" dirty="0" smtClean="0"/>
              <a:t> Youth Thrive, we </a:t>
            </a:r>
            <a:r>
              <a:rPr lang="en-US" dirty="0" smtClean="0"/>
              <a:t>provide tools and guidance to help those who work with children and families align their practice with what we know about development.</a:t>
            </a:r>
          </a:p>
        </p:txBody>
      </p:sp>
      <p:sp>
        <p:nvSpPr>
          <p:cNvPr id="4" name="Slide Number Placeholder 3"/>
          <p:cNvSpPr>
            <a:spLocks noGrp="1"/>
          </p:cNvSpPr>
          <p:nvPr>
            <p:ph type="sldNum" sz="quarter" idx="10"/>
          </p:nvPr>
        </p:nvSpPr>
        <p:spPr/>
        <p:txBody>
          <a:bodyPr/>
          <a:lstStyle/>
          <a:p>
            <a:fld id="{A0C3926C-2800-4E8B-B326-A49B9EDD1388}" type="slidenum">
              <a:rPr lang="en-US" smtClean="0"/>
              <a:t>3</a:t>
            </a:fld>
            <a:endParaRPr lang="en-US"/>
          </a:p>
        </p:txBody>
      </p:sp>
    </p:spTree>
    <p:extLst>
      <p:ext uri="{BB962C8B-B14F-4D97-AF65-F5344CB8AC3E}">
        <p14:creationId xmlns:p14="http://schemas.microsoft.com/office/powerpoint/2010/main" val="404241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Lucida Grande CE"/>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1F877-2962-427B-B796-F8A08D696601}" type="slidenum">
              <a:rPr lang="en-US" smtClean="0">
                <a:solidFill>
                  <a:srgbClr val="000000"/>
                </a:solidFill>
                <a:latin typeface="Lucida Grande CE"/>
                <a:ea typeface="ヒラギノ角ゴ ProN W3"/>
                <a:cs typeface="ヒラギノ角ゴ ProN W3"/>
                <a:sym typeface="Lucida Grande CE"/>
              </a:rPr>
              <a:pPr/>
              <a:t>4</a:t>
            </a:fld>
            <a:endParaRPr lang="en-US" smtClean="0">
              <a:solidFill>
                <a:srgbClr val="000000"/>
              </a:solidFill>
              <a:latin typeface="Lucida Grande CE"/>
              <a:ea typeface="ヒラギノ角ゴ ProN W3"/>
              <a:cs typeface="ヒラギノ角ゴ ProN W3"/>
              <a:sym typeface="Lucida Grande CE"/>
            </a:endParaRPr>
          </a:p>
        </p:txBody>
      </p:sp>
    </p:spTree>
    <p:extLst>
      <p:ext uri="{BB962C8B-B14F-4D97-AF65-F5344CB8AC3E}">
        <p14:creationId xmlns:p14="http://schemas.microsoft.com/office/powerpoint/2010/main" val="318409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r>
              <a:rPr lang="en-US" dirty="0" smtClean="0"/>
              <a:t>This graphic shows the many systems that touch the lives</a:t>
            </a:r>
            <a:r>
              <a:rPr lang="en-US" baseline="0" dirty="0" smtClean="0"/>
              <a:t> of children and families. Strengthening Families efforts are one of the most effective ways we have seen to bring all of these parts of the service system together around shared outcomes, with shared language to talk about what we want to help families achieve.</a:t>
            </a:r>
            <a:endParaRPr lang="en-US" dirty="0" smtClean="0"/>
          </a:p>
          <a:p>
            <a:pPr eaLnBrk="1" hangingPunct="1"/>
            <a:endParaRPr lang="en-US" dirty="0" smtClean="0"/>
          </a:p>
          <a:p>
            <a:pPr eaLnBrk="1" hangingPunct="1"/>
            <a:r>
              <a:rPr lang="en-US" dirty="0" smtClean="0"/>
              <a:t>A common framework, using a common language to describe results, can lead to:</a:t>
            </a:r>
          </a:p>
          <a:p>
            <a:pPr eaLnBrk="1" hangingPunct="1">
              <a:buFontTx/>
              <a:buChar char="•"/>
            </a:pPr>
            <a:r>
              <a:rPr lang="en-US" dirty="0" smtClean="0"/>
              <a:t>better understanding of the role that each service system plays in supporting families </a:t>
            </a:r>
          </a:p>
          <a:p>
            <a:pPr eaLnBrk="1" hangingPunct="1">
              <a:buFontTx/>
              <a:buChar char="•"/>
            </a:pPr>
            <a:r>
              <a:rPr lang="en-US" dirty="0" smtClean="0"/>
              <a:t>better partnerships among agencies and among individual workers,</a:t>
            </a:r>
          </a:p>
          <a:p>
            <a:pPr eaLnBrk="1" hangingPunct="1">
              <a:buFontTx/>
              <a:buChar char="•"/>
            </a:pPr>
            <a:r>
              <a:rPr lang="en-US" dirty="0" smtClean="0"/>
              <a:t>a professional development system that fosters collaboration, </a:t>
            </a:r>
          </a:p>
          <a:p>
            <a:pPr eaLnBrk="1" hangingPunct="1">
              <a:buFontTx/>
              <a:buChar char="•"/>
            </a:pPr>
            <a:r>
              <a:rPr lang="en-US" dirty="0" smtClean="0"/>
              <a:t>greater appreciation for the role that non-governmental community resources like informal networks, churches, social groups and cultural practices play in supporting family life,</a:t>
            </a:r>
          </a:p>
          <a:p>
            <a:pPr eaLnBrk="1" hangingPunct="1">
              <a:buFontTx/>
              <a:buChar char="•"/>
            </a:pPr>
            <a:r>
              <a:rPr lang="en-US" dirty="0" smtClean="0"/>
              <a:t>more coherent, positive messages for families that encourage engagement, and most important:</a:t>
            </a:r>
          </a:p>
          <a:p>
            <a:pPr eaLnBrk="1" hangingPunct="1">
              <a:buFontTx/>
              <a:buChar char="•"/>
            </a:pPr>
            <a:r>
              <a:rPr lang="en-US" dirty="0" smtClean="0"/>
              <a:t>cumulative impact when services and opportunities are working to achieve the same results.</a:t>
            </a:r>
          </a:p>
        </p:txBody>
      </p:sp>
      <p:sp>
        <p:nvSpPr>
          <p:cNvPr id="4" name="Slide Number Placeholder 3"/>
          <p:cNvSpPr>
            <a:spLocks noGrp="1"/>
          </p:cNvSpPr>
          <p:nvPr>
            <p:ph type="sldNum" sz="quarter" idx="10"/>
          </p:nvPr>
        </p:nvSpPr>
        <p:spPr/>
        <p:txBody>
          <a:bodyPr/>
          <a:lstStyle/>
          <a:p>
            <a:fld id="{507FB7E9-DE3E-497F-BDA8-87CFE7F5ED84}" type="slidenum">
              <a:rPr lang="en-US" smtClean="0"/>
              <a:t>5</a:t>
            </a:fld>
            <a:endParaRPr lang="en-US"/>
          </a:p>
        </p:txBody>
      </p:sp>
    </p:spTree>
    <p:extLst>
      <p:ext uri="{BB962C8B-B14F-4D97-AF65-F5344CB8AC3E}">
        <p14:creationId xmlns:p14="http://schemas.microsoft.com/office/powerpoint/2010/main" val="327549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34 states,</a:t>
            </a:r>
            <a:r>
              <a:rPr lang="en-US" baseline="0" dirty="0" smtClean="0"/>
              <a:t> cross-system teams have come together to lead efforts to implement Strengthening Families. Many of these states have active state leadership teams.</a:t>
            </a:r>
            <a:endParaRPr lang="en-US" dirty="0" smtClean="0"/>
          </a:p>
          <a:p>
            <a:endParaRPr lang="en-US" dirty="0" smtClean="0"/>
          </a:p>
          <a:p>
            <a:r>
              <a:rPr lang="en-US" dirty="0" smtClean="0"/>
              <a:t>Map last</a:t>
            </a:r>
            <a:r>
              <a:rPr lang="en-US" baseline="0" dirty="0" smtClean="0"/>
              <a:t> updated </a:t>
            </a:r>
            <a:r>
              <a:rPr lang="en-US" dirty="0" smtClean="0"/>
              <a:t>April 2014</a:t>
            </a:r>
          </a:p>
          <a:p>
            <a:endParaRPr lang="en-US" dirty="0"/>
          </a:p>
        </p:txBody>
      </p:sp>
      <p:sp>
        <p:nvSpPr>
          <p:cNvPr id="4" name="Slide Number Placeholder 3"/>
          <p:cNvSpPr>
            <a:spLocks noGrp="1"/>
          </p:cNvSpPr>
          <p:nvPr>
            <p:ph type="sldNum" sz="quarter" idx="10"/>
          </p:nvPr>
        </p:nvSpPr>
        <p:spPr/>
        <p:txBody>
          <a:bodyPr/>
          <a:lstStyle/>
          <a:p>
            <a:fld id="{9CA3C2CE-371C-4FA0-91A2-F22B92D199C2}" type="slidenum">
              <a:rPr lang="en-US" smtClean="0"/>
              <a:t>6</a:t>
            </a:fld>
            <a:endParaRPr lang="en-US"/>
          </a:p>
        </p:txBody>
      </p:sp>
    </p:spTree>
    <p:extLst>
      <p:ext uri="{BB962C8B-B14F-4D97-AF65-F5344CB8AC3E}">
        <p14:creationId xmlns:p14="http://schemas.microsoft.com/office/powerpoint/2010/main" val="384350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a:t>
            </a:r>
            <a:r>
              <a:rPr lang="en-US" baseline="0" dirty="0" smtClean="0"/>
              <a:t> a lot of variation in how leadership teams are structured and how they work. </a:t>
            </a:r>
          </a:p>
          <a:p>
            <a:endParaRPr lang="en-US" baseline="0" dirty="0" smtClean="0"/>
          </a:p>
          <a:p>
            <a:r>
              <a:rPr lang="en-US" baseline="0" dirty="0" smtClean="0"/>
              <a:t>Some leadership teams are very small (3-4 members) while others are quite large (75 members).</a:t>
            </a:r>
            <a:endParaRPr lang="en-US" dirty="0"/>
          </a:p>
        </p:txBody>
      </p:sp>
      <p:sp>
        <p:nvSpPr>
          <p:cNvPr id="4" name="Slide Number Placeholder 3"/>
          <p:cNvSpPr>
            <a:spLocks noGrp="1"/>
          </p:cNvSpPr>
          <p:nvPr>
            <p:ph type="sldNum" sz="quarter" idx="10"/>
          </p:nvPr>
        </p:nvSpPr>
        <p:spPr/>
        <p:txBody>
          <a:bodyPr/>
          <a:lstStyle/>
          <a:p>
            <a:fld id="{9CA3C2CE-371C-4FA0-91A2-F22B92D199C2}" type="slidenum">
              <a:rPr lang="en-US" smtClean="0"/>
              <a:t>7</a:t>
            </a:fld>
            <a:endParaRPr lang="en-US"/>
          </a:p>
        </p:txBody>
      </p:sp>
    </p:spTree>
    <p:extLst>
      <p:ext uri="{BB962C8B-B14F-4D97-AF65-F5344CB8AC3E}">
        <p14:creationId xmlns:p14="http://schemas.microsoft.com/office/powerpoint/2010/main" val="349111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b="1" dirty="0" smtClean="0"/>
              <a:t>This slide based on 2013 state data:</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326F9B-A7E2-4920-B5D6-F36D5480DDFB}" type="slidenum">
              <a:rPr lang="en-US" smtClean="0">
                <a:latin typeface="Calibri" panose="020F0502020204030204" pitchFamily="34" charset="0"/>
              </a:rPr>
              <a:pPr/>
              <a:t>8</a:t>
            </a:fld>
            <a:endParaRPr lang="en-US" smtClean="0">
              <a:latin typeface="Calibri" panose="020F0502020204030204" pitchFamily="34" charset="0"/>
            </a:endParaRPr>
          </a:p>
        </p:txBody>
      </p:sp>
    </p:spTree>
    <p:extLst>
      <p:ext uri="{BB962C8B-B14F-4D97-AF65-F5344CB8AC3E}">
        <p14:creationId xmlns:p14="http://schemas.microsoft.com/office/powerpoint/2010/main" val="731557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Big picture,</a:t>
            </a:r>
            <a:r>
              <a:rPr lang="en-US" baseline="0" dirty="0" smtClean="0"/>
              <a:t> this is the role of the leadership team. We will get into more specifics shortly.</a:t>
            </a: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19B2F8-EA27-4A9B-8DE7-9AC0FBC3BB63}" type="slidenum">
              <a:rPr lang="en-US" smtClean="0">
                <a:latin typeface="Calibri" panose="020F0502020204030204" pitchFamily="34" charset="0"/>
              </a:rPr>
              <a:pPr/>
              <a:t>9</a:t>
            </a:fld>
            <a:endParaRPr lang="en-US" smtClean="0">
              <a:latin typeface="Calibri" panose="020F0502020204030204" pitchFamily="34" charset="0"/>
            </a:endParaRPr>
          </a:p>
        </p:txBody>
      </p:sp>
    </p:spTree>
    <p:extLst>
      <p:ext uri="{BB962C8B-B14F-4D97-AF65-F5344CB8AC3E}">
        <p14:creationId xmlns:p14="http://schemas.microsoft.com/office/powerpoint/2010/main" val="16947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Rectangle 5"/>
          <p:cNvSpPr/>
          <p:nvPr userDrawn="1"/>
        </p:nvSpPr>
        <p:spPr>
          <a:xfrm>
            <a:off x="0" y="-15019"/>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7" name="Picture 6" descr="strengtheningfamilie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791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5" y="6146807"/>
            <a:ext cx="4102095" cy="650939"/>
          </a:xfrm>
          <a:prstGeom prst="rect">
            <a:avLst/>
          </a:prstGeom>
        </p:spPr>
      </p:pic>
    </p:spTree>
    <p:extLst>
      <p:ext uri="{BB962C8B-B14F-4D97-AF65-F5344CB8AC3E}">
        <p14:creationId xmlns:p14="http://schemas.microsoft.com/office/powerpoint/2010/main" val="95873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
        <p:nvSpPr>
          <p:cNvPr id="7" name="Rectangle 6"/>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5" y="6146807"/>
            <a:ext cx="4102095" cy="650939"/>
          </a:xfrm>
          <a:prstGeom prst="rect">
            <a:avLst/>
          </a:prstGeom>
        </p:spPr>
      </p:pic>
    </p:spTree>
    <p:extLst>
      <p:ext uri="{BB962C8B-B14F-4D97-AF65-F5344CB8AC3E}">
        <p14:creationId xmlns:p14="http://schemas.microsoft.com/office/powerpoint/2010/main" val="202799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5" y="6146807"/>
            <a:ext cx="4102095" cy="650939"/>
          </a:xfrm>
          <a:prstGeom prst="rect">
            <a:avLst/>
          </a:prstGeom>
        </p:spPr>
      </p:pic>
    </p:spTree>
    <p:extLst>
      <p:ext uri="{BB962C8B-B14F-4D97-AF65-F5344CB8AC3E}">
        <p14:creationId xmlns:p14="http://schemas.microsoft.com/office/powerpoint/2010/main" val="235787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426792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fld id="{EF7534B8-4A0A-4865-8537-FCA844D9CA58}" type="datetimeFigureOut">
              <a:rPr lang="en-US" smtClean="0"/>
              <a:t>9/24/2014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980162A-C6E4-45B9-A5A9-8A30F0778513}" type="slidenum">
              <a:rPr lang="en-US" smtClean="0"/>
              <a:t>‹#›</a:t>
            </a:fld>
            <a:endParaRPr lang="en-US"/>
          </a:p>
        </p:txBody>
      </p:sp>
      <p:sp>
        <p:nvSpPr>
          <p:cNvPr id="8" name="Rectangle 7"/>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Tree>
    <p:extLst>
      <p:ext uri="{BB962C8B-B14F-4D97-AF65-F5344CB8AC3E}">
        <p14:creationId xmlns:p14="http://schemas.microsoft.com/office/powerpoint/2010/main" val="123473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Title 7"/>
          <p:cNvSpPr>
            <a:spLocks noGrp="1"/>
          </p:cNvSpPr>
          <p:nvPr>
            <p:ph type="title"/>
          </p:nvPr>
        </p:nvSpPr>
        <p:spPr/>
        <p:txBody>
          <a:bodyPr>
            <a:normAutofit/>
          </a:bodyPr>
          <a:lstStyle>
            <a:lvl1pPr algn="ctr" defTabSz="6858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85883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no logo">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sp>
        <p:nvSpPr>
          <p:cNvPr id="8" name="Title 7"/>
          <p:cNvSpPr>
            <a:spLocks noGrp="1"/>
          </p:cNvSpPr>
          <p:nvPr>
            <p:ph type="title"/>
          </p:nvPr>
        </p:nvSpPr>
        <p:spPr/>
        <p:txBody>
          <a:bodyPr>
            <a:normAutofit/>
          </a:bodyPr>
          <a:lstStyle>
            <a:lvl1pPr algn="ctr" defTabSz="685800" rtl="0" eaLnBrk="1" latinLnBrk="0" hangingPunct="1">
              <a:spcBef>
                <a:spcPct val="0"/>
              </a:spcBef>
              <a:buNone/>
              <a:defRPr lang="en-US" sz="4000" kern="1200" baseline="0" dirty="0">
                <a:solidFill>
                  <a:srgbClr val="B64326"/>
                </a:solidFill>
                <a:latin typeface="Georgia" panose="02040502050405020303" pitchFamily="18" charset="0"/>
                <a:ea typeface="+mj-ea"/>
                <a:cs typeface="+mj-cs"/>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5" y="6146807"/>
            <a:ext cx="4102095" cy="650939"/>
          </a:xfrm>
          <a:prstGeom prst="rect">
            <a:avLst/>
          </a:prstGeom>
        </p:spPr>
      </p:pic>
    </p:spTree>
    <p:extLst>
      <p:ext uri="{BB962C8B-B14F-4D97-AF65-F5344CB8AC3E}">
        <p14:creationId xmlns:p14="http://schemas.microsoft.com/office/powerpoint/2010/main" val="74391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EF7534B8-4A0A-4865-8537-FCA844D9CA58}" type="datetimeFigureOut">
              <a:rPr lang="en-US" smtClean="0"/>
              <a:t>9/24/2014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7980162A-C6E4-45B9-A5A9-8A30F0778513}" type="slidenum">
              <a:rPr lang="en-US" smtClean="0"/>
              <a:t>‹#›</a:t>
            </a:fld>
            <a:endParaRPr lang="en-US"/>
          </a:p>
        </p:txBody>
      </p:sp>
    </p:spTree>
    <p:extLst>
      <p:ext uri="{BB962C8B-B14F-4D97-AF65-F5344CB8AC3E}">
        <p14:creationId xmlns:p14="http://schemas.microsoft.com/office/powerpoint/2010/main" val="2618394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2" r:id="rId6"/>
    <p:sldLayoutId id="2147483688" r:id="rId7"/>
    <p:sldLayoutId id="2147483689" r:id="rId8"/>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ssp.org/reform/strengthening-families/resources/leadership-and-planning/CoordinationofSF.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hyperlink" Target="http://www.strengtheningfamilies.net/" TargetMode="External"/><Relationship Id="rId5" Type="http://schemas.openxmlformats.org/officeDocument/2006/relationships/hyperlink" Target="http://www.cssp.org/"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943100" y="1290866"/>
            <a:ext cx="8305800" cy="1289050"/>
          </a:xfrm>
        </p:spPr>
        <p:txBody>
          <a:bodyPr/>
          <a:lstStyle/>
          <a:p>
            <a:pPr>
              <a:spcBef>
                <a:spcPct val="0"/>
              </a:spcBef>
              <a:defRPr/>
            </a:pPr>
            <a:r>
              <a:rPr lang="en-US" sz="4400" dirty="0">
                <a:solidFill>
                  <a:srgbClr val="B64326"/>
                </a:solidFill>
                <a:latin typeface="Georgia" panose="02040502050405020303" pitchFamily="18" charset="0"/>
                <a:ea typeface="+mj-ea"/>
                <a:cs typeface="+mj-cs"/>
              </a:rPr>
              <a:t>Leading and Coordinating </a:t>
            </a:r>
            <a:r>
              <a:rPr lang="en-US" sz="4400" dirty="0" smtClean="0">
                <a:solidFill>
                  <a:srgbClr val="B64326"/>
                </a:solidFill>
                <a:latin typeface="Georgia" panose="02040502050405020303" pitchFamily="18" charset="0"/>
                <a:ea typeface="+mj-ea"/>
                <a:cs typeface="+mj-cs"/>
              </a:rPr>
              <a:t>Strengthening </a:t>
            </a:r>
            <a:r>
              <a:rPr lang="en-US" sz="4400" dirty="0">
                <a:solidFill>
                  <a:srgbClr val="B64326"/>
                </a:solidFill>
                <a:latin typeface="Georgia" panose="02040502050405020303" pitchFamily="18" charset="0"/>
                <a:ea typeface="+mj-ea"/>
                <a:cs typeface="+mj-cs"/>
              </a:rPr>
              <a:t>Families Efforts</a:t>
            </a:r>
          </a:p>
          <a:p>
            <a:pPr eaLnBrk="1" hangingPunct="1">
              <a:buFont typeface="Arial" charset="0"/>
              <a:buNone/>
              <a:defRPr/>
            </a:pPr>
            <a:endParaRPr lang="en-US" sz="2400" b="1"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36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Leadership team members as advocates within their own systems</a:t>
            </a:r>
          </a:p>
        </p:txBody>
      </p:sp>
      <p:sp>
        <p:nvSpPr>
          <p:cNvPr id="19459" name="Content Placeholder 2"/>
          <p:cNvSpPr>
            <a:spLocks noGrp="1"/>
          </p:cNvSpPr>
          <p:nvPr>
            <p:ph idx="1"/>
          </p:nvPr>
        </p:nvSpPr>
        <p:spPr>
          <a:xfrm>
            <a:off x="609599" y="1600201"/>
            <a:ext cx="11365523" cy="4525963"/>
          </a:xfrm>
        </p:spPr>
        <p:txBody>
          <a:bodyPr/>
          <a:lstStyle/>
          <a:p>
            <a:r>
              <a:rPr lang="en-US" sz="3000" dirty="0"/>
              <a:t>Identify synergies between the </a:t>
            </a:r>
            <a:r>
              <a:rPr lang="en-US" sz="3000" dirty="0" smtClean="0"/>
              <a:t>Strengthening Families vision </a:t>
            </a:r>
            <a:r>
              <a:rPr lang="en-US" sz="3000" dirty="0"/>
              <a:t>and the needs and priorities within their own system</a:t>
            </a:r>
          </a:p>
          <a:p>
            <a:r>
              <a:rPr lang="en-US" sz="3000" dirty="0"/>
              <a:t>Sustain support for </a:t>
            </a:r>
            <a:r>
              <a:rPr lang="en-US" sz="3000" dirty="0" smtClean="0"/>
              <a:t>Strengthening Families within </a:t>
            </a:r>
            <a:r>
              <a:rPr lang="en-US" sz="3000" dirty="0"/>
              <a:t>their own system</a:t>
            </a:r>
          </a:p>
          <a:p>
            <a:r>
              <a:rPr lang="en-US" sz="3000" dirty="0"/>
              <a:t>Support learning and implementation within their own system</a:t>
            </a:r>
          </a:p>
          <a:p>
            <a:r>
              <a:rPr lang="en-US" sz="3000" dirty="0"/>
              <a:t>Communicate about the initiative and about changes, trends and opportunities within their system</a:t>
            </a:r>
          </a:p>
          <a:p>
            <a:r>
              <a:rPr lang="en-US" sz="3000" dirty="0"/>
              <a:t>Monitor implementation within their own system</a:t>
            </a:r>
          </a:p>
        </p:txBody>
      </p:sp>
    </p:spTree>
    <p:extLst>
      <p:ext uri="{BB962C8B-B14F-4D97-AF65-F5344CB8AC3E}">
        <p14:creationId xmlns:p14="http://schemas.microsoft.com/office/powerpoint/2010/main" val="358137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3954" y="156797"/>
            <a:ext cx="8861132" cy="6614120"/>
          </a:xfrm>
          <a:prstGeom prst="rect">
            <a:avLst/>
          </a:prstGeom>
        </p:spPr>
      </p:pic>
    </p:spTree>
    <p:extLst>
      <p:ext uri="{BB962C8B-B14F-4D97-AF65-F5344CB8AC3E}">
        <p14:creationId xmlns:p14="http://schemas.microsoft.com/office/powerpoint/2010/main" val="267097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functions of Strengthening Families implementation</a:t>
            </a:r>
          </a:p>
        </p:txBody>
      </p:sp>
      <p:sp>
        <p:nvSpPr>
          <p:cNvPr id="3" name="Content Placeholder 2"/>
          <p:cNvSpPr>
            <a:spLocks noGrp="1"/>
          </p:cNvSpPr>
          <p:nvPr>
            <p:ph idx="1"/>
          </p:nvPr>
        </p:nvSpPr>
        <p:spPr>
          <a:xfrm>
            <a:off x="3368823" y="1600200"/>
            <a:ext cx="6841978" cy="4724400"/>
          </a:xfrm>
        </p:spPr>
        <p:txBody>
          <a:bodyPr>
            <a:normAutofit/>
          </a:bodyPr>
          <a:lstStyle/>
          <a:p>
            <a:r>
              <a:rPr lang="en-US" sz="2800" dirty="0"/>
              <a:t>Build an infrastructure to advance and sustain the work</a:t>
            </a:r>
          </a:p>
          <a:p>
            <a:r>
              <a:rPr lang="en-US" sz="2800" dirty="0"/>
              <a:t>Build parent partnerships</a:t>
            </a:r>
          </a:p>
          <a:p>
            <a:r>
              <a:rPr lang="en-US" sz="2800" dirty="0"/>
              <a:t>Deepen knowledge and understanding of the protective factors approach</a:t>
            </a:r>
          </a:p>
          <a:p>
            <a:r>
              <a:rPr lang="en-US" sz="2800" dirty="0"/>
              <a:t>Shift practice, policy and systems toward a protective factors approach</a:t>
            </a:r>
          </a:p>
          <a:p>
            <a:r>
              <a:rPr lang="en-US" sz="2800" dirty="0"/>
              <a:t>Ensure accountability</a:t>
            </a:r>
          </a:p>
        </p:txBody>
      </p:sp>
      <p:sp>
        <p:nvSpPr>
          <p:cNvPr id="11" name="Rounded Rectangle 10"/>
          <p:cNvSpPr/>
          <p:nvPr/>
        </p:nvSpPr>
        <p:spPr>
          <a:xfrm>
            <a:off x="595306" y="1776048"/>
            <a:ext cx="2475698" cy="3562611"/>
          </a:xfrm>
          <a:prstGeom prst="roundRect">
            <a:avLst>
              <a:gd name="adj" fmla="val 5000"/>
            </a:avLst>
          </a:prstGeom>
          <a:solidFill>
            <a:srgbClr val="70CEE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ounded Rectangle 4"/>
          <p:cNvSpPr/>
          <p:nvPr/>
        </p:nvSpPr>
        <p:spPr bwMode="auto">
          <a:xfrm rot="16200000">
            <a:off x="-598781" y="3200498"/>
            <a:ext cx="2797563" cy="332322"/>
          </a:xfrm>
          <a:prstGeom prst="rect">
            <a:avLst/>
          </a:prstGeom>
          <a:solidFill>
            <a:srgbClr val="70CEE2"/>
          </a:solidFill>
        </p:spPr>
        <p:style>
          <a:lnRef idx="0">
            <a:scrgbClr r="0" g="0" b="0"/>
          </a:lnRef>
          <a:fillRef idx="0">
            <a:scrgbClr r="0" g="0" b="0"/>
          </a:fillRef>
          <a:effectRef idx="0">
            <a:scrgbClr r="0" g="0" b="0"/>
          </a:effectRef>
          <a:fontRef idx="minor">
            <a:schemeClr val="lt1"/>
          </a:fontRef>
        </p:style>
        <p:txBody>
          <a:bodyPr lIns="0" tIns="59150" rIns="76676" bIns="0" spcCol="1270"/>
          <a:lstStyle/>
          <a:p>
            <a:pPr algn="r" defTabSz="766763">
              <a:lnSpc>
                <a:spcPct val="90000"/>
              </a:lnSpc>
              <a:spcAft>
                <a:spcPct val="35000"/>
              </a:spcAft>
              <a:defRPr/>
            </a:pPr>
            <a:r>
              <a:rPr lang="en-US" sz="2000" b="1" dirty="0">
                <a:latin typeface="Georgia" panose="02040502050405020303" pitchFamily="18" charset="0"/>
                <a:cs typeface="Arial" panose="020B0604020202020204" pitchFamily="34" charset="0"/>
              </a:rPr>
              <a:t>Core Functions</a:t>
            </a:r>
          </a:p>
        </p:txBody>
      </p:sp>
      <p:sp>
        <p:nvSpPr>
          <p:cNvPr id="13" name="Rectangle 12"/>
          <p:cNvSpPr/>
          <p:nvPr/>
        </p:nvSpPr>
        <p:spPr bwMode="auto">
          <a:xfrm>
            <a:off x="966160" y="1776048"/>
            <a:ext cx="2104843" cy="3562611"/>
          </a:xfrm>
          <a:prstGeom prst="rect">
            <a:avLst/>
          </a:prstGeom>
          <a:solidFill>
            <a:schemeClr val="bg1"/>
          </a:solidFill>
          <a:sp3d/>
        </p:spPr>
        <p:style>
          <a:lnRef idx="0">
            <a:scrgbClr r="0" g="0" b="0"/>
          </a:lnRef>
          <a:fillRef idx="0">
            <a:scrgbClr r="0" g="0" b="0"/>
          </a:fillRef>
          <a:effectRef idx="0">
            <a:scrgbClr r="0" g="0" b="0"/>
          </a:effectRef>
          <a:fontRef idx="minor">
            <a:schemeClr val="lt1"/>
          </a:fontRef>
        </p:style>
        <p:txBody>
          <a:bodyPr lIns="91440" tIns="91440" rIns="91440" bIns="91440" spcCol="1270"/>
          <a:lstStyle/>
          <a:p>
            <a:pPr defTabSz="533400">
              <a:lnSpc>
                <a:spcPct val="90000"/>
              </a:lnSpc>
              <a:spcAft>
                <a:spcPct val="35000"/>
              </a:spcAft>
              <a:defRPr/>
            </a:pPr>
            <a:r>
              <a:rPr lang="en-US" dirty="0" smtClean="0">
                <a:solidFill>
                  <a:srgbClr val="002663"/>
                </a:solidFill>
                <a:latin typeface="Arial" panose="020B0604020202020204" pitchFamily="34" charset="0"/>
                <a:cs typeface="Arial" panose="020B0604020202020204" pitchFamily="34" charset="0"/>
              </a:rPr>
              <a:t>State</a:t>
            </a:r>
            <a:r>
              <a:rPr lang="en-US" dirty="0">
                <a:solidFill>
                  <a:srgbClr val="002663"/>
                </a:solidFill>
                <a:latin typeface="Arial" panose="020B0604020202020204" pitchFamily="34" charset="0"/>
                <a:cs typeface="Arial" panose="020B0604020202020204" pitchFamily="34" charset="0"/>
              </a:rPr>
              <a:t>, system, agency, program and community leaders work across systems to:</a:t>
            </a:r>
          </a:p>
          <a:p>
            <a:pPr marL="85725" lvl="1" indent="-85725" defTabSz="466725">
              <a:lnSpc>
                <a:spcPct val="90000"/>
              </a:lnSpc>
              <a:spcAft>
                <a:spcPct val="15000"/>
              </a:spcAft>
              <a:buFontTx/>
              <a:buChar char="••"/>
              <a:defRPr/>
            </a:pPr>
            <a:r>
              <a:rPr lang="en-US" sz="1600" dirty="0">
                <a:solidFill>
                  <a:srgbClr val="002663"/>
                </a:solidFill>
                <a:latin typeface="Arial" panose="020B0604020202020204" pitchFamily="34" charset="0"/>
                <a:cs typeface="Arial" panose="020B0604020202020204" pitchFamily="34" charset="0"/>
              </a:rPr>
              <a:t>Build parent partnerships</a:t>
            </a:r>
          </a:p>
          <a:p>
            <a:pPr marL="85725" lvl="1" indent="-85725" defTabSz="466725">
              <a:lnSpc>
                <a:spcPct val="90000"/>
              </a:lnSpc>
              <a:spcAft>
                <a:spcPct val="15000"/>
              </a:spcAft>
              <a:buFontTx/>
              <a:buChar char="••"/>
              <a:defRPr/>
            </a:pPr>
            <a:r>
              <a:rPr lang="en-US" sz="1600" dirty="0">
                <a:solidFill>
                  <a:srgbClr val="002663"/>
                </a:solidFill>
                <a:latin typeface="Arial" panose="020B0604020202020204" pitchFamily="34" charset="0"/>
                <a:cs typeface="Arial" panose="020B0604020202020204" pitchFamily="34" charset="0"/>
              </a:rPr>
              <a:t>Deepen knowledge and understanding</a:t>
            </a:r>
          </a:p>
          <a:p>
            <a:pPr marL="85725" lvl="1" indent="-85725" defTabSz="466725">
              <a:lnSpc>
                <a:spcPct val="90000"/>
              </a:lnSpc>
              <a:spcAft>
                <a:spcPct val="15000"/>
              </a:spcAft>
              <a:buFontTx/>
              <a:buChar char="••"/>
              <a:defRPr/>
            </a:pPr>
            <a:r>
              <a:rPr lang="en-US" sz="1600" dirty="0">
                <a:solidFill>
                  <a:srgbClr val="002663"/>
                </a:solidFill>
                <a:latin typeface="Arial" panose="020B0604020202020204" pitchFamily="34" charset="0"/>
                <a:cs typeface="Arial" panose="020B0604020202020204" pitchFamily="34" charset="0"/>
              </a:rPr>
              <a:t>Shift practice, policy and systems</a:t>
            </a:r>
          </a:p>
          <a:p>
            <a:pPr marL="85725" lvl="1" indent="-85725" defTabSz="466725">
              <a:lnSpc>
                <a:spcPct val="90000"/>
              </a:lnSpc>
              <a:spcAft>
                <a:spcPct val="15000"/>
              </a:spcAft>
              <a:buFontTx/>
              <a:buChar char="••"/>
              <a:defRPr/>
            </a:pPr>
            <a:r>
              <a:rPr lang="en-US" sz="1600" dirty="0">
                <a:solidFill>
                  <a:srgbClr val="002663"/>
                </a:solidFill>
                <a:latin typeface="Arial" panose="020B0604020202020204" pitchFamily="34" charset="0"/>
                <a:cs typeface="Arial" panose="020B0604020202020204" pitchFamily="34" charset="0"/>
              </a:rPr>
              <a:t>Ensure accountability</a:t>
            </a:r>
          </a:p>
        </p:txBody>
      </p:sp>
      <p:sp>
        <p:nvSpPr>
          <p:cNvPr id="4" name="Rounded Rectangle 3"/>
          <p:cNvSpPr/>
          <p:nvPr/>
        </p:nvSpPr>
        <p:spPr>
          <a:xfrm>
            <a:off x="626060" y="1776048"/>
            <a:ext cx="2461403" cy="3567866"/>
          </a:xfrm>
          <a:prstGeom prst="roundRect">
            <a:avLst>
              <a:gd name="adj" fmla="val 4522"/>
            </a:avLst>
          </a:prstGeom>
          <a:noFill/>
          <a:ln w="28575">
            <a:solidFill>
              <a:srgbClr val="70CE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4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6" y="274638"/>
            <a:ext cx="9036110" cy="1795702"/>
          </a:xfrm>
        </p:spPr>
        <p:txBody>
          <a:bodyPr>
            <a:noAutofit/>
          </a:bodyPr>
          <a:lstStyle/>
          <a:p>
            <a:r>
              <a:rPr lang="en-US" sz="3600" dirty="0"/>
              <a:t>The core functions are carried out in different ways at different levels to facilitate changes in program and worker </a:t>
            </a:r>
            <a:r>
              <a:rPr lang="en-US" sz="3600" dirty="0" smtClean="0"/>
              <a:t>practice:</a:t>
            </a:r>
            <a:endParaRPr lang="en-US" sz="3600" dirty="0"/>
          </a:p>
        </p:txBody>
      </p:sp>
      <p:sp>
        <p:nvSpPr>
          <p:cNvPr id="3" name="Content Placeholder 2"/>
          <p:cNvSpPr>
            <a:spLocks noGrp="1"/>
          </p:cNvSpPr>
          <p:nvPr>
            <p:ph idx="1"/>
          </p:nvPr>
        </p:nvSpPr>
        <p:spPr>
          <a:xfrm>
            <a:off x="447865" y="2225616"/>
            <a:ext cx="8489769" cy="3675094"/>
          </a:xfrm>
        </p:spPr>
        <p:txBody>
          <a:bodyPr>
            <a:normAutofit/>
          </a:bodyPr>
          <a:lstStyle/>
          <a:p>
            <a:r>
              <a:rPr lang="en-US" sz="2800" dirty="0" smtClean="0"/>
              <a:t>Program: Implementation team including leadership, direct service and parent representative</a:t>
            </a:r>
            <a:endParaRPr lang="en-US" sz="2800" dirty="0"/>
          </a:p>
          <a:p>
            <a:r>
              <a:rPr lang="en-US" sz="2800" dirty="0"/>
              <a:t>Agency or </a:t>
            </a:r>
            <a:r>
              <a:rPr lang="en-US" sz="2800" dirty="0" smtClean="0"/>
              <a:t>system: Implementation team</a:t>
            </a:r>
            <a:endParaRPr lang="en-US" sz="2800" dirty="0"/>
          </a:p>
          <a:p>
            <a:r>
              <a:rPr lang="en-US" sz="2800" dirty="0"/>
              <a:t>State or </a:t>
            </a:r>
            <a:r>
              <a:rPr lang="en-US" sz="2800" dirty="0" smtClean="0"/>
              <a:t>jurisdiction: Cross-systems leadership team, learning community or roundtable</a:t>
            </a:r>
            <a:endParaRPr lang="en-US" sz="2800" dirty="0"/>
          </a:p>
          <a:p>
            <a:r>
              <a:rPr lang="en-US" sz="2800" dirty="0" smtClean="0"/>
              <a:t>National: CSSP and national partners</a:t>
            </a:r>
            <a:endParaRPr lang="en-US" sz="2800" dirty="0"/>
          </a:p>
        </p:txBody>
      </p:sp>
      <p:grpSp>
        <p:nvGrpSpPr>
          <p:cNvPr id="4" name="Group 38"/>
          <p:cNvGrpSpPr>
            <a:grpSpLocks/>
          </p:cNvGrpSpPr>
          <p:nvPr/>
        </p:nvGrpSpPr>
        <p:grpSpPr bwMode="auto">
          <a:xfrm>
            <a:off x="9114696" y="274637"/>
            <a:ext cx="2773180" cy="3327916"/>
            <a:chOff x="3397824" y="554686"/>
            <a:chExt cx="2336076" cy="3200401"/>
          </a:xfrm>
        </p:grpSpPr>
        <p:grpSp>
          <p:nvGrpSpPr>
            <p:cNvPr id="5" name="Group 7"/>
            <p:cNvGrpSpPr/>
            <p:nvPr/>
          </p:nvGrpSpPr>
          <p:grpSpPr>
            <a:xfrm>
              <a:off x="3397824" y="554686"/>
              <a:ext cx="2286000" cy="3200400"/>
              <a:chOff x="2099354" y="1914984"/>
              <a:chExt cx="2022764" cy="3428808"/>
            </a:xfrm>
            <a:solidFill>
              <a:srgbClr val="002663"/>
            </a:solidFill>
          </p:grpSpPr>
          <p:sp>
            <p:nvSpPr>
              <p:cNvPr id="9" name="Rounded Rectangle 8"/>
              <p:cNvSpPr/>
              <p:nvPr/>
            </p:nvSpPr>
            <p:spPr>
              <a:xfrm>
                <a:off x="2099354" y="1914984"/>
                <a:ext cx="2022764" cy="3428808"/>
              </a:xfrm>
              <a:prstGeom prst="roundRect">
                <a:avLst>
                  <a:gd name="adj" fmla="val 5000"/>
                </a:avLst>
              </a:prstGeom>
              <a:grpFill/>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10" name="Rounded Rectangle 4"/>
              <p:cNvSpPr/>
              <p:nvPr/>
            </p:nvSpPr>
            <p:spPr>
              <a:xfrm rot="16200000">
                <a:off x="787441" y="3338756"/>
                <a:ext cx="3116999" cy="404552"/>
              </a:xfrm>
              <a:prstGeom prst="rect">
                <a:avLst/>
              </a:prstGeom>
              <a:grpFill/>
            </p:spPr>
            <p:style>
              <a:lnRef idx="0">
                <a:scrgbClr r="0" g="0" b="0"/>
              </a:lnRef>
              <a:fillRef idx="0">
                <a:scrgbClr r="0" g="0" b="0"/>
              </a:fillRef>
              <a:effectRef idx="0">
                <a:scrgbClr r="0" g="0" b="0"/>
              </a:effectRef>
              <a:fontRef idx="minor">
                <a:schemeClr val="lt1"/>
              </a:fontRef>
            </p:style>
            <p:txBody>
              <a:bodyPr lIns="0" tIns="59150" rIns="76676" bIns="0" spcCol="1270"/>
              <a:lstStyle/>
              <a:p>
                <a:pPr algn="r" defTabSz="766763">
                  <a:lnSpc>
                    <a:spcPct val="90000"/>
                  </a:lnSpc>
                  <a:spcAft>
                    <a:spcPct val="35000"/>
                  </a:spcAft>
                  <a:defRPr/>
                </a:pPr>
                <a:r>
                  <a:rPr lang="en-US" b="1" dirty="0">
                    <a:latin typeface="Georgia" panose="02040502050405020303" pitchFamily="18" charset="0"/>
                    <a:cs typeface="Arial" panose="020B0604020202020204" pitchFamily="34" charset="0"/>
                  </a:rPr>
                  <a:t>Program Practice</a:t>
                </a:r>
              </a:p>
            </p:txBody>
          </p:sp>
        </p:grpSp>
        <p:grpSp>
          <p:nvGrpSpPr>
            <p:cNvPr id="6" name="Group 8"/>
            <p:cNvGrpSpPr>
              <a:grpSpLocks/>
            </p:cNvGrpSpPr>
            <p:nvPr/>
          </p:nvGrpSpPr>
          <p:grpSpPr bwMode="auto">
            <a:xfrm>
              <a:off x="3820173" y="561146"/>
              <a:ext cx="1913727" cy="3193941"/>
              <a:chOff x="2456236" y="1871721"/>
              <a:chExt cx="1607252" cy="3657277"/>
            </a:xfrm>
          </p:grpSpPr>
          <p:sp>
            <p:nvSpPr>
              <p:cNvPr id="7" name="Rectangle 6"/>
              <p:cNvSpPr/>
              <p:nvPr/>
            </p:nvSpPr>
            <p:spPr>
              <a:xfrm>
                <a:off x="2503907" y="1914985"/>
                <a:ext cx="1506959" cy="3352950"/>
              </a:xfrm>
              <a:prstGeom prst="rect">
                <a:avLst/>
              </a:prstGeom>
              <a:noFill/>
              <a:ln>
                <a:noFill/>
              </a:ln>
              <a:sp3d/>
            </p:spPr>
            <p:style>
              <a:lnRef idx="2">
                <a:scrgbClr r="0" g="0" b="0"/>
              </a:lnRef>
              <a:fillRef idx="1">
                <a:scrgbClr r="0" g="0" b="0"/>
              </a:fillRef>
              <a:effectRef idx="0">
                <a:schemeClr val="accent5">
                  <a:hueOff val="-1838336"/>
                  <a:satOff val="-2557"/>
                  <a:lumOff val="-981"/>
                  <a:alphaOff val="0"/>
                </a:schemeClr>
              </a:effectRef>
              <a:fontRef idx="minor">
                <a:schemeClr val="lt1"/>
              </a:fontRef>
            </p:style>
          </p:sp>
          <p:sp>
            <p:nvSpPr>
              <p:cNvPr id="8" name="Rectangle 7"/>
              <p:cNvSpPr/>
              <p:nvPr/>
            </p:nvSpPr>
            <p:spPr>
              <a:xfrm>
                <a:off x="2456236" y="1871721"/>
                <a:ext cx="1607252" cy="3657277"/>
              </a:xfrm>
              <a:prstGeom prst="rect">
                <a:avLst/>
              </a:prstGeom>
              <a:solidFill>
                <a:schemeClr val="bg1"/>
              </a:solidFill>
              <a:sp3d/>
            </p:spPr>
            <p:style>
              <a:lnRef idx="0">
                <a:scrgbClr r="0" g="0" b="0"/>
              </a:lnRef>
              <a:fillRef idx="0">
                <a:scrgbClr r="0" g="0" b="0"/>
              </a:fillRef>
              <a:effectRef idx="0">
                <a:scrgbClr r="0" g="0" b="0"/>
              </a:effectRef>
              <a:fontRef idx="minor">
                <a:schemeClr val="lt1"/>
              </a:fontRef>
            </p:style>
            <p:txBody>
              <a:bodyPr lIns="91440" tIns="91440" rIns="91440" bIns="91440" spcCol="1270"/>
              <a:lstStyle/>
              <a:p>
                <a:pPr defTabSz="533400">
                  <a:lnSpc>
                    <a:spcPct val="90000"/>
                  </a:lnSpc>
                  <a:spcAft>
                    <a:spcPct val="35000"/>
                  </a:spcAft>
                  <a:defRPr/>
                </a:pPr>
                <a:r>
                  <a:rPr lang="en-US" sz="1600" dirty="0">
                    <a:solidFill>
                      <a:srgbClr val="002663"/>
                    </a:solidFill>
                    <a:latin typeface="Arial" panose="020B0604020202020204" pitchFamily="34" charset="0"/>
                    <a:cs typeface="Arial" panose="020B0604020202020204" pitchFamily="34" charset="0"/>
                  </a:rPr>
                  <a:t>Programs that serve children and families:</a:t>
                </a:r>
              </a:p>
              <a:p>
                <a:pPr marL="85725" lvl="1" indent="-85725" defTabSz="400050">
                  <a:lnSpc>
                    <a:spcPct val="90000"/>
                  </a:lnSpc>
                  <a:spcAft>
                    <a:spcPct val="15000"/>
                  </a:spcAft>
                  <a:buFontTx/>
                  <a:buChar char="••"/>
                  <a:defRPr/>
                </a:pPr>
                <a:r>
                  <a:rPr lang="en-US" sz="1400" dirty="0">
                    <a:solidFill>
                      <a:srgbClr val="002663"/>
                    </a:solidFill>
                    <a:latin typeface="Arial" panose="020B0604020202020204" pitchFamily="34" charset="0"/>
                    <a:cs typeface="Arial" panose="020B0604020202020204" pitchFamily="34" charset="0"/>
                  </a:rPr>
                  <a:t>Shift organization culture to value and build upon families’ strengths</a:t>
                </a:r>
              </a:p>
              <a:p>
                <a:pPr marL="85725" lvl="1" indent="-85725" defTabSz="400050">
                  <a:lnSpc>
                    <a:spcPct val="90000"/>
                  </a:lnSpc>
                  <a:spcAft>
                    <a:spcPct val="15000"/>
                  </a:spcAft>
                  <a:buFontTx/>
                  <a:buChar char="••"/>
                  <a:defRPr/>
                </a:pPr>
                <a:r>
                  <a:rPr lang="en-US" sz="1400" dirty="0">
                    <a:solidFill>
                      <a:srgbClr val="002663"/>
                    </a:solidFill>
                    <a:latin typeface="Arial" panose="020B0604020202020204" pitchFamily="34" charset="0"/>
                    <a:cs typeface="Arial" panose="020B0604020202020204" pitchFamily="34" charset="0"/>
                  </a:rPr>
                  <a:t>Make policy changes to support changes in worker practice</a:t>
                </a:r>
              </a:p>
              <a:p>
                <a:pPr marL="85725" lvl="1" indent="-85725" defTabSz="400050">
                  <a:lnSpc>
                    <a:spcPct val="90000"/>
                  </a:lnSpc>
                  <a:spcAft>
                    <a:spcPct val="15000"/>
                  </a:spcAft>
                  <a:buFontTx/>
                  <a:buChar char="••"/>
                  <a:defRPr/>
                </a:pPr>
                <a:r>
                  <a:rPr lang="en-US" sz="1400" dirty="0">
                    <a:solidFill>
                      <a:srgbClr val="002663"/>
                    </a:solidFill>
                    <a:latin typeface="Arial" panose="020B0604020202020204" pitchFamily="34" charset="0"/>
                    <a:cs typeface="Arial" panose="020B0604020202020204" pitchFamily="34" charset="0"/>
                  </a:rPr>
                  <a:t>Implement everyday actions that support families in building protective factors</a:t>
                </a:r>
              </a:p>
            </p:txBody>
          </p:sp>
        </p:grpSp>
      </p:grpSp>
      <p:grpSp>
        <p:nvGrpSpPr>
          <p:cNvPr id="11" name="Group 39"/>
          <p:cNvGrpSpPr>
            <a:grpSpLocks/>
          </p:cNvGrpSpPr>
          <p:nvPr/>
        </p:nvGrpSpPr>
        <p:grpSpPr bwMode="auto">
          <a:xfrm>
            <a:off x="9099524" y="3793043"/>
            <a:ext cx="2742003" cy="2825626"/>
            <a:chOff x="3423510" y="3673123"/>
            <a:chExt cx="2310368" cy="2734620"/>
          </a:xfrm>
        </p:grpSpPr>
        <p:sp>
          <p:nvSpPr>
            <p:cNvPr id="12" name="Rounded Rectangle 11"/>
            <p:cNvSpPr/>
            <p:nvPr/>
          </p:nvSpPr>
          <p:spPr>
            <a:xfrm>
              <a:off x="3423510" y="3673123"/>
              <a:ext cx="2286549" cy="2734620"/>
            </a:xfrm>
            <a:prstGeom prst="roundRect">
              <a:avLst>
                <a:gd name="adj" fmla="val 5000"/>
              </a:avLst>
            </a:prstGeom>
            <a:solidFill>
              <a:srgbClr val="387067"/>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3" name="Rounded Rectangle 4"/>
            <p:cNvSpPr/>
            <p:nvPr/>
          </p:nvSpPr>
          <p:spPr>
            <a:xfrm rot="16200000">
              <a:off x="2470863" y="4711806"/>
              <a:ext cx="2494398" cy="528764"/>
            </a:xfrm>
            <a:prstGeom prst="rect">
              <a:avLst/>
            </a:prstGeom>
            <a:solidFill>
              <a:srgbClr val="387067"/>
            </a:solidFill>
          </p:spPr>
          <p:style>
            <a:lnRef idx="0">
              <a:scrgbClr r="0" g="0" b="0"/>
            </a:lnRef>
            <a:fillRef idx="0">
              <a:scrgbClr r="0" g="0" b="0"/>
            </a:fillRef>
            <a:effectRef idx="0">
              <a:scrgbClr r="0" g="0" b="0"/>
            </a:effectRef>
            <a:fontRef idx="minor">
              <a:schemeClr val="lt1"/>
            </a:fontRef>
          </p:style>
          <p:txBody>
            <a:bodyPr lIns="0" tIns="59150" rIns="76676" bIns="0" spcCol="1270"/>
            <a:lstStyle/>
            <a:p>
              <a:pPr algn="r" defTabSz="766763">
                <a:lnSpc>
                  <a:spcPct val="90000"/>
                </a:lnSpc>
                <a:spcAft>
                  <a:spcPct val="35000"/>
                </a:spcAft>
                <a:defRPr/>
              </a:pPr>
              <a:r>
                <a:rPr lang="en-US" b="1" dirty="0">
                  <a:latin typeface="Georgia" panose="02040502050405020303" pitchFamily="18" charset="0"/>
                  <a:cs typeface="Arial" panose="020B0604020202020204" pitchFamily="34" charset="0"/>
                </a:rPr>
                <a:t>Worker Practice</a:t>
              </a:r>
            </a:p>
          </p:txBody>
        </p:sp>
        <p:grpSp>
          <p:nvGrpSpPr>
            <p:cNvPr id="14" name="Group 14"/>
            <p:cNvGrpSpPr>
              <a:grpSpLocks/>
            </p:cNvGrpSpPr>
            <p:nvPr/>
          </p:nvGrpSpPr>
          <p:grpSpPr bwMode="auto">
            <a:xfrm>
              <a:off x="3761129" y="3713779"/>
              <a:ext cx="1972749" cy="2693964"/>
              <a:chOff x="4614358" y="2227914"/>
              <a:chExt cx="1506959" cy="4630085"/>
            </a:xfrm>
          </p:grpSpPr>
          <p:sp>
            <p:nvSpPr>
              <p:cNvPr id="15" name="Rectangle 14"/>
              <p:cNvSpPr/>
              <p:nvPr/>
            </p:nvSpPr>
            <p:spPr>
              <a:xfrm>
                <a:off x="4614358" y="2544074"/>
                <a:ext cx="1506959" cy="4313925"/>
              </a:xfrm>
              <a:prstGeom prst="rect">
                <a:avLst/>
              </a:prstGeom>
              <a:noFill/>
              <a:ln>
                <a:noFill/>
              </a:ln>
              <a:sp3d/>
            </p:spPr>
            <p:style>
              <a:lnRef idx="2">
                <a:scrgbClr r="0" g="0" b="0"/>
              </a:lnRef>
              <a:fillRef idx="1">
                <a:scrgbClr r="0" g="0" b="0"/>
              </a:fillRef>
              <a:effectRef idx="0">
                <a:schemeClr val="accent5">
                  <a:hueOff val="-3676672"/>
                  <a:satOff val="-5114"/>
                  <a:lumOff val="-1961"/>
                  <a:alphaOff val="0"/>
                </a:schemeClr>
              </a:effectRef>
              <a:fontRef idx="minor">
                <a:schemeClr val="lt1"/>
              </a:fontRef>
            </p:style>
          </p:sp>
          <p:sp>
            <p:nvSpPr>
              <p:cNvPr id="16" name="Rectangle 15"/>
              <p:cNvSpPr/>
              <p:nvPr/>
            </p:nvSpPr>
            <p:spPr>
              <a:xfrm>
                <a:off x="4688924" y="2227914"/>
                <a:ext cx="1409544" cy="4630085"/>
              </a:xfrm>
              <a:prstGeom prst="rect">
                <a:avLst/>
              </a:prstGeom>
              <a:solidFill>
                <a:schemeClr val="bg1"/>
              </a:solidFill>
              <a:sp3d/>
            </p:spPr>
            <p:style>
              <a:lnRef idx="0">
                <a:scrgbClr r="0" g="0" b="0"/>
              </a:lnRef>
              <a:fillRef idx="0">
                <a:scrgbClr r="0" g="0" b="0"/>
              </a:fillRef>
              <a:effectRef idx="0">
                <a:scrgbClr r="0" g="0" b="0"/>
              </a:effectRef>
              <a:fontRef idx="minor">
                <a:schemeClr val="lt1"/>
              </a:fontRef>
            </p:style>
            <p:txBody>
              <a:bodyPr lIns="91440" tIns="91440" rIns="91440" bIns="91440" spcCol="1270"/>
              <a:lstStyle/>
              <a:p>
                <a:pPr defTabSz="533400">
                  <a:lnSpc>
                    <a:spcPct val="90000"/>
                  </a:lnSpc>
                  <a:spcAft>
                    <a:spcPct val="35000"/>
                  </a:spcAft>
                  <a:defRPr/>
                </a:pPr>
                <a:r>
                  <a:rPr lang="en-US" sz="1600" dirty="0">
                    <a:solidFill>
                      <a:srgbClr val="387067"/>
                    </a:solidFill>
                    <a:latin typeface="Arial" panose="020B0604020202020204" pitchFamily="34" charset="0"/>
                    <a:cs typeface="Arial" panose="020B0604020202020204" pitchFamily="34" charset="0"/>
                  </a:rPr>
                  <a:t>Individual workers:</a:t>
                </a:r>
              </a:p>
              <a:p>
                <a:pPr marL="85725" lvl="1" indent="-85725" defTabSz="400050">
                  <a:lnSpc>
                    <a:spcPct val="90000"/>
                  </a:lnSpc>
                  <a:spcAft>
                    <a:spcPct val="15000"/>
                  </a:spcAft>
                  <a:buFontTx/>
                  <a:buChar char="••"/>
                  <a:defRPr/>
                </a:pPr>
                <a:r>
                  <a:rPr lang="en-US" sz="1400" dirty="0">
                    <a:solidFill>
                      <a:srgbClr val="387067"/>
                    </a:solidFill>
                    <a:latin typeface="Arial" panose="020B0604020202020204" pitchFamily="34" charset="0"/>
                    <a:cs typeface="Arial" panose="020B0604020202020204" pitchFamily="34" charset="0"/>
                  </a:rPr>
                  <a:t>Have knowledge of protective factors and skills to help families build them</a:t>
                </a:r>
              </a:p>
              <a:p>
                <a:pPr marL="85725" lvl="1" indent="-85725" defTabSz="400050">
                  <a:lnSpc>
                    <a:spcPct val="90000"/>
                  </a:lnSpc>
                  <a:spcAft>
                    <a:spcPct val="15000"/>
                  </a:spcAft>
                  <a:buFontTx/>
                  <a:buChar char="••"/>
                  <a:defRPr/>
                </a:pPr>
                <a:r>
                  <a:rPr lang="en-US" sz="1400" dirty="0">
                    <a:solidFill>
                      <a:srgbClr val="387067"/>
                    </a:solidFill>
                    <a:latin typeface="Arial" panose="020B0604020202020204" pitchFamily="34" charset="0"/>
                    <a:cs typeface="Arial" panose="020B0604020202020204" pitchFamily="34" charset="0"/>
                  </a:rPr>
                  <a:t>Change their approach to relationships with parents</a:t>
                </a:r>
              </a:p>
              <a:p>
                <a:pPr marL="85725" lvl="1" indent="-85725" defTabSz="400050">
                  <a:lnSpc>
                    <a:spcPct val="90000"/>
                  </a:lnSpc>
                  <a:spcAft>
                    <a:spcPct val="15000"/>
                  </a:spcAft>
                  <a:buFontTx/>
                  <a:buChar char="••"/>
                  <a:defRPr/>
                </a:pPr>
                <a:r>
                  <a:rPr lang="en-US" sz="1400" dirty="0">
                    <a:solidFill>
                      <a:srgbClr val="387067"/>
                    </a:solidFill>
                    <a:latin typeface="Arial" panose="020B0604020202020204" pitchFamily="34" charset="0"/>
                    <a:cs typeface="Arial" panose="020B0604020202020204" pitchFamily="34" charset="0"/>
                  </a:rPr>
                  <a:t>Implement everyday actions that support families in building protective factors</a:t>
                </a:r>
              </a:p>
            </p:txBody>
          </p:sp>
        </p:grpSp>
      </p:grpSp>
      <p:sp>
        <p:nvSpPr>
          <p:cNvPr id="18" name="Rounded Rectangle 17"/>
          <p:cNvSpPr/>
          <p:nvPr/>
        </p:nvSpPr>
        <p:spPr>
          <a:xfrm>
            <a:off x="9099524" y="3834637"/>
            <a:ext cx="2706504" cy="2784032"/>
          </a:xfrm>
          <a:prstGeom prst="roundRect">
            <a:avLst>
              <a:gd name="adj" fmla="val 4522"/>
            </a:avLst>
          </a:prstGeom>
          <a:noFill/>
          <a:ln w="28575">
            <a:solidFill>
              <a:srgbClr val="387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135331" y="275044"/>
            <a:ext cx="2670697" cy="3327508"/>
          </a:xfrm>
          <a:prstGeom prst="roundRect">
            <a:avLst>
              <a:gd name="adj" fmla="val 4522"/>
            </a:avLst>
          </a:prstGeom>
          <a:noFill/>
          <a:ln w="28575">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597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5630"/>
            <a:ext cx="10972800" cy="574448"/>
          </a:xfrm>
        </p:spPr>
        <p:txBody>
          <a:bodyPr>
            <a:noAutofit/>
          </a:bodyPr>
          <a:lstStyle/>
          <a:p>
            <a:r>
              <a:rPr lang="en-US" sz="3600" dirty="0" smtClean="0"/>
              <a:t>Roles: Infrastructure</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76685087"/>
              </p:ext>
            </p:extLst>
          </p:nvPr>
        </p:nvGraphicFramePr>
        <p:xfrm>
          <a:off x="391886" y="679266"/>
          <a:ext cx="11456126" cy="6073225"/>
        </p:xfrm>
        <a:graphic>
          <a:graphicData uri="http://schemas.openxmlformats.org/drawingml/2006/table">
            <a:tbl>
              <a:tblPr>
                <a:tableStyleId>{5C22544A-7EE6-4342-B048-85BDC9FD1C3A}</a:tableStyleId>
              </a:tblPr>
              <a:tblGrid>
                <a:gridCol w="5969725"/>
                <a:gridCol w="5486401"/>
              </a:tblGrid>
              <a:tr h="439928">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Strengthening </a:t>
                      </a:r>
                      <a:r>
                        <a:rPr lang="en-US" sz="2000" b="1" kern="100" dirty="0">
                          <a:solidFill>
                            <a:schemeClr val="bg1"/>
                          </a:solidFill>
                          <a:effectLst/>
                          <a:latin typeface="Georgia" panose="02040502050405020303" pitchFamily="18" charset="0"/>
                          <a:cs typeface="Arial" panose="020B0604020202020204" pitchFamily="34" charset="0"/>
                        </a:rPr>
                        <a:t>Families Leadership Team</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Individual </a:t>
                      </a:r>
                      <a:r>
                        <a:rPr lang="en-US" sz="2000" b="1" kern="100" dirty="0">
                          <a:solidFill>
                            <a:schemeClr val="bg1"/>
                          </a:solidFill>
                          <a:effectLst/>
                          <a:latin typeface="Georgia" panose="02040502050405020303" pitchFamily="18" charset="0"/>
                          <a:cs typeface="Arial" panose="020B0604020202020204" pitchFamily="34" charset="0"/>
                        </a:rPr>
                        <a:t>Leadership Team Members</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r>
              <a:tr h="5633297">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Create and hold a vision for the initiative within the state/jurisdiction</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Maintain a multi-sector implementation partnership</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Coordinate work across all implementing partners</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Create and support a state/jurisdiction level action plan</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Identify funding to support work in state/jurisdiction</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Build and sustain relationships with key agencies and individuals to expand leadership and support for the initiative</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Represent the state/jurisdiction and engage in learning activities through the Strengthening Families National Network</a:t>
                      </a:r>
                      <a:endParaRPr lang="en-US" sz="2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Create and hold a vision for the initiative within the home agency</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Advocate for the initiative’s vision within the home agency/constituency</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Represent the interests of the home agency/ constituency on the leadership team</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Integrate Strengthening Families into planning processes within home agency/constituency</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Identify funding to support work within the agency/system </a:t>
                      </a: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cs typeface="Arial" panose="020B0604020202020204" pitchFamily="34" charset="0"/>
                        </a:rPr>
                        <a:t>Reach out to partners within the home agency or those with which the home agency/constituency is allied</a:t>
                      </a:r>
                      <a:endParaRPr lang="en-US" sz="2000" kern="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val="72752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5630"/>
            <a:ext cx="10972800" cy="574448"/>
          </a:xfrm>
        </p:spPr>
        <p:txBody>
          <a:bodyPr>
            <a:noAutofit/>
          </a:bodyPr>
          <a:lstStyle/>
          <a:p>
            <a:r>
              <a:rPr lang="en-US" sz="3600" dirty="0" smtClean="0"/>
              <a:t>Roles: Parent partnerships</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62840337"/>
              </p:ext>
            </p:extLst>
          </p:nvPr>
        </p:nvGraphicFramePr>
        <p:xfrm>
          <a:off x="391886" y="679266"/>
          <a:ext cx="11456126" cy="6073225"/>
        </p:xfrm>
        <a:graphic>
          <a:graphicData uri="http://schemas.openxmlformats.org/drawingml/2006/table">
            <a:tbl>
              <a:tblPr>
                <a:tableStyleId>{5C22544A-7EE6-4342-B048-85BDC9FD1C3A}</a:tableStyleId>
              </a:tblPr>
              <a:tblGrid>
                <a:gridCol w="5969725"/>
                <a:gridCol w="5486401"/>
              </a:tblGrid>
              <a:tr h="439928">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Strengthening </a:t>
                      </a:r>
                      <a:r>
                        <a:rPr lang="en-US" sz="2000" b="1" kern="100" dirty="0">
                          <a:solidFill>
                            <a:schemeClr val="bg1"/>
                          </a:solidFill>
                          <a:effectLst/>
                          <a:latin typeface="Georgia" panose="02040502050405020303" pitchFamily="18" charset="0"/>
                          <a:cs typeface="Arial" panose="020B0604020202020204" pitchFamily="34" charset="0"/>
                        </a:rPr>
                        <a:t>Families Leadership Team</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Individual </a:t>
                      </a:r>
                      <a:r>
                        <a:rPr lang="en-US" sz="2000" b="1" kern="100" dirty="0">
                          <a:solidFill>
                            <a:schemeClr val="bg1"/>
                          </a:solidFill>
                          <a:effectLst/>
                          <a:latin typeface="Georgia" panose="02040502050405020303" pitchFamily="18" charset="0"/>
                          <a:cs typeface="Arial" panose="020B0604020202020204" pitchFamily="34" charset="0"/>
                        </a:rPr>
                        <a:t>Leadership Team Members</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r>
              <a:tr h="5633297">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200" kern="100">
                          <a:effectLst/>
                          <a:latin typeface="Arial" panose="020B0604020202020204" pitchFamily="34" charset="0"/>
                          <a:ea typeface="Calibri" panose="020F0502020204030204" pitchFamily="34" charset="0"/>
                        </a:rPr>
                        <a:t>Engage parents in shaping systems and policies at the state level, including parent partnership in Strengthening Families leadership</a:t>
                      </a:r>
                      <a:endParaRPr lang="en-US" sz="22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a:effectLst/>
                          <a:latin typeface="Arial" panose="020B0604020202020204" pitchFamily="34" charset="0"/>
                          <a:ea typeface="Calibri" panose="020F0502020204030204" pitchFamily="34" charset="0"/>
                        </a:rPr>
                        <a:t>Encourage and promote parent partnerships among implementing programs and agencies</a:t>
                      </a:r>
                      <a:endParaRPr lang="en-US" sz="22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a:effectLst/>
                          <a:latin typeface="Arial" panose="020B0604020202020204" pitchFamily="34" charset="0"/>
                          <a:ea typeface="Calibri" panose="020F0502020204030204" pitchFamily="34" charset="0"/>
                        </a:rPr>
                        <a:t>Support parent leadership development (trainings, opportunities to network, communicate, participation in state summits, etc.)</a:t>
                      </a:r>
                      <a:endParaRPr lang="en-US" sz="22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a:effectLst/>
                          <a:latin typeface="Arial" panose="020B0604020202020204" pitchFamily="34" charset="0"/>
                          <a:ea typeface="Calibri" panose="020F0502020204030204" pitchFamily="34" charset="0"/>
                        </a:rPr>
                        <a:t>Develop parent engagement tools and strategies and put them to use in multiple ways</a:t>
                      </a:r>
                      <a:endParaRPr lang="en-US" sz="2200" kern="10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Recruit parents served by agency or system for SF leadership roles and support them in those roles</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Encourage parent participation within the Strengthening Families implementation team at the agency or system level</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Develop parent engagement tools and strategies for parents served by agency or system</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Include parent representatives on boards and advisory groups and actively seek their input</a:t>
                      </a:r>
                      <a:endParaRPr lang="en-US" sz="2200" kern="1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78885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5630"/>
            <a:ext cx="10972800" cy="574448"/>
          </a:xfrm>
        </p:spPr>
        <p:txBody>
          <a:bodyPr>
            <a:noAutofit/>
          </a:bodyPr>
          <a:lstStyle/>
          <a:p>
            <a:r>
              <a:rPr lang="en-US" sz="3600" dirty="0" smtClean="0"/>
              <a:t>Roles: Deepen knowledge and understanding</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2258011230"/>
              </p:ext>
            </p:extLst>
          </p:nvPr>
        </p:nvGraphicFramePr>
        <p:xfrm>
          <a:off x="391886" y="679266"/>
          <a:ext cx="11456126" cy="6073225"/>
        </p:xfrm>
        <a:graphic>
          <a:graphicData uri="http://schemas.openxmlformats.org/drawingml/2006/table">
            <a:tbl>
              <a:tblPr>
                <a:tableStyleId>{5C22544A-7EE6-4342-B048-85BDC9FD1C3A}</a:tableStyleId>
              </a:tblPr>
              <a:tblGrid>
                <a:gridCol w="5969725"/>
                <a:gridCol w="5486401"/>
              </a:tblGrid>
              <a:tr h="439928">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Strengthening </a:t>
                      </a:r>
                      <a:r>
                        <a:rPr lang="en-US" sz="2000" b="1" kern="100" dirty="0">
                          <a:solidFill>
                            <a:schemeClr val="bg1"/>
                          </a:solidFill>
                          <a:effectLst/>
                          <a:latin typeface="Georgia" panose="02040502050405020303" pitchFamily="18" charset="0"/>
                          <a:cs typeface="Arial" panose="020B0604020202020204" pitchFamily="34" charset="0"/>
                        </a:rPr>
                        <a:t>Families Leadership Team</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Individual </a:t>
                      </a:r>
                      <a:r>
                        <a:rPr lang="en-US" sz="2000" b="1" kern="100" dirty="0">
                          <a:solidFill>
                            <a:schemeClr val="bg1"/>
                          </a:solidFill>
                          <a:effectLst/>
                          <a:latin typeface="Georgia" panose="02040502050405020303" pitchFamily="18" charset="0"/>
                          <a:cs typeface="Arial" panose="020B0604020202020204" pitchFamily="34" charset="0"/>
                        </a:rPr>
                        <a:t>Leadership Team Members</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r>
              <a:tr h="5633297">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Develop/adapt tools and messaging to build broad awareness of Strengthening Families and the protective factors </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Create a Strengthening Families professional development agenda for the state/jurisdiction </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Establish and support learning communities among implementers</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Identify opportunities to integrate protective factors into existing professional development systems or curricula </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Share knowledge and information with Strengthening Families partners and the broader Strengthening Families network both in the state and nationally</a:t>
                      </a:r>
                      <a:endParaRPr lang="en-US" sz="2000" kern="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Share knowledge and information about the initiative within the home agency/constituency </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Create a Strengthening Families professional development agenda for the agency/system</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Identify opportunities to integrate the protective factors approach within existing professional development systems or curricula and learning tools being used within the home agency/constituency</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Share implementation experience, new tools and knowledge with the Strengthening Families National Network</a:t>
                      </a:r>
                      <a:endParaRPr lang="en-US" sz="2000" kern="1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22879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5630"/>
            <a:ext cx="10972800" cy="574448"/>
          </a:xfrm>
        </p:spPr>
        <p:txBody>
          <a:bodyPr>
            <a:noAutofit/>
          </a:bodyPr>
          <a:lstStyle/>
          <a:p>
            <a:r>
              <a:rPr lang="en-US" sz="3600" dirty="0" smtClean="0"/>
              <a:t>Roles: Shift practice, policies and systems</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1618612666"/>
              </p:ext>
            </p:extLst>
          </p:nvPr>
        </p:nvGraphicFramePr>
        <p:xfrm>
          <a:off x="391886" y="679266"/>
          <a:ext cx="11456126" cy="6073225"/>
        </p:xfrm>
        <a:graphic>
          <a:graphicData uri="http://schemas.openxmlformats.org/drawingml/2006/table">
            <a:tbl>
              <a:tblPr>
                <a:tableStyleId>{5C22544A-7EE6-4342-B048-85BDC9FD1C3A}</a:tableStyleId>
              </a:tblPr>
              <a:tblGrid>
                <a:gridCol w="5643154"/>
                <a:gridCol w="5812972"/>
              </a:tblGrid>
              <a:tr h="439928">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Strengthening </a:t>
                      </a:r>
                      <a:r>
                        <a:rPr lang="en-US" sz="2000" b="1" kern="100" dirty="0">
                          <a:solidFill>
                            <a:schemeClr val="bg1"/>
                          </a:solidFill>
                          <a:effectLst/>
                          <a:latin typeface="Georgia" panose="02040502050405020303" pitchFamily="18" charset="0"/>
                          <a:cs typeface="Arial" panose="020B0604020202020204" pitchFamily="34" charset="0"/>
                        </a:rPr>
                        <a:t>Families Leadership Team</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Individual </a:t>
                      </a:r>
                      <a:r>
                        <a:rPr lang="en-US" sz="2000" b="1" kern="100" dirty="0">
                          <a:solidFill>
                            <a:schemeClr val="bg1"/>
                          </a:solidFill>
                          <a:effectLst/>
                          <a:latin typeface="Georgia" panose="02040502050405020303" pitchFamily="18" charset="0"/>
                          <a:cs typeface="Arial" panose="020B0604020202020204" pitchFamily="34" charset="0"/>
                        </a:rPr>
                        <a:t>Leadership Team Members</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r>
              <a:tr h="5633297">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Identify incentives or leverage to promote implementation by service providers, programs and agencies</a:t>
                      </a:r>
                      <a:endParaRPr lang="en-US" sz="20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Create shared technical assistance resources to support implementation across sectors</a:t>
                      </a:r>
                      <a:endParaRPr lang="en-US" sz="20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Work collaboratively to align Strengthening Families practice tools across disciplines</a:t>
                      </a:r>
                      <a:endParaRPr lang="en-US" sz="20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Identify points of alignment with priorities of existing systems in the state/jurisdiction</a:t>
                      </a:r>
                      <a:endParaRPr lang="en-US" sz="20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Work to integrate Strengthening Families into cross-system planning and thinking </a:t>
                      </a:r>
                      <a:endParaRPr lang="en-US" sz="2000" kern="10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a:effectLst/>
                          <a:latin typeface="Arial" panose="020B0604020202020204" pitchFamily="34" charset="0"/>
                          <a:ea typeface="Calibri" panose="020F0502020204030204" pitchFamily="34" charset="0"/>
                        </a:rPr>
                        <a:t>Infuse Strengthening Families into responses to new policy opportunities</a:t>
                      </a:r>
                      <a:endParaRPr lang="en-US" sz="2000" kern="10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Identify incentives or leverage for programs that build protective factors and/or use the self-assessment tool</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Weave Strengthening Families capacity into technical assistance, program monitoring and accountability infrastructures</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Integrate protective factors into practice tools for the constituency</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Infuse Strengthening Families and the Protective Factors Framework into policies and infrastructure within the home agency</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Engage in policy advocacy around Strengthening Families as appropriate</a:t>
                      </a:r>
                      <a:endParaRPr lang="en-US" sz="20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000" kern="100" dirty="0">
                          <a:effectLst/>
                          <a:latin typeface="Arial" panose="020B0604020202020204" pitchFamily="34" charset="0"/>
                          <a:ea typeface="Calibri" panose="020F0502020204030204" pitchFamily="34" charset="0"/>
                        </a:rPr>
                        <a:t>Infuse Strengthening Families into responses to new policy opportunities</a:t>
                      </a:r>
                      <a:endParaRPr lang="en-US" sz="2000" kern="100" dirty="0">
                        <a:effectLst/>
                        <a:latin typeface="Times New Roman" panose="02020603050405020304" pitchFamily="18" charset="0"/>
                        <a:ea typeface="Times New Roman" panose="02020603050405020304" pitchFamily="18" charset="0"/>
                      </a:endParaRPr>
                    </a:p>
                  </a:txBody>
                  <a:tcPr marL="0" marR="0" marT="0" marB="0">
                    <a:solidFill>
                      <a:srgbClr val="E9EDF4"/>
                    </a:solidFill>
                  </a:tcPr>
                </a:tc>
              </a:tr>
            </a:tbl>
          </a:graphicData>
        </a:graphic>
      </p:graphicFrame>
    </p:spTree>
    <p:extLst>
      <p:ext uri="{BB962C8B-B14F-4D97-AF65-F5344CB8AC3E}">
        <p14:creationId xmlns:p14="http://schemas.microsoft.com/office/powerpoint/2010/main" val="65156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5630"/>
            <a:ext cx="10972800" cy="574448"/>
          </a:xfrm>
        </p:spPr>
        <p:txBody>
          <a:bodyPr>
            <a:noAutofit/>
          </a:bodyPr>
          <a:lstStyle/>
          <a:p>
            <a:r>
              <a:rPr lang="en-US" sz="3600" dirty="0" smtClean="0"/>
              <a:t>Roles: Ensure accountability</a:t>
            </a:r>
            <a:endParaRPr lang="en-US" sz="3600" dirty="0"/>
          </a:p>
        </p:txBody>
      </p:sp>
      <p:graphicFrame>
        <p:nvGraphicFramePr>
          <p:cNvPr id="8" name="Table 7"/>
          <p:cNvGraphicFramePr>
            <a:graphicFrameLocks noGrp="1"/>
          </p:cNvGraphicFramePr>
          <p:nvPr>
            <p:extLst>
              <p:ext uri="{D42A27DB-BD31-4B8C-83A1-F6EECF244321}">
                <p14:modId xmlns:p14="http://schemas.microsoft.com/office/powerpoint/2010/main" val="613785865"/>
              </p:ext>
            </p:extLst>
          </p:nvPr>
        </p:nvGraphicFramePr>
        <p:xfrm>
          <a:off x="391886" y="679266"/>
          <a:ext cx="11456126" cy="6073225"/>
        </p:xfrm>
        <a:graphic>
          <a:graphicData uri="http://schemas.openxmlformats.org/drawingml/2006/table">
            <a:tbl>
              <a:tblPr>
                <a:tableStyleId>{5C22544A-7EE6-4342-B048-85BDC9FD1C3A}</a:tableStyleId>
              </a:tblPr>
              <a:tblGrid>
                <a:gridCol w="5600951"/>
                <a:gridCol w="5855175"/>
              </a:tblGrid>
              <a:tr h="439928">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Strengthening </a:t>
                      </a:r>
                      <a:r>
                        <a:rPr lang="en-US" sz="2000" b="1" kern="100" dirty="0">
                          <a:solidFill>
                            <a:schemeClr val="bg1"/>
                          </a:solidFill>
                          <a:effectLst/>
                          <a:latin typeface="Georgia" panose="02040502050405020303" pitchFamily="18" charset="0"/>
                          <a:cs typeface="Arial" panose="020B0604020202020204" pitchFamily="34" charset="0"/>
                        </a:rPr>
                        <a:t>Families Leadership Team</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c>
                  <a:txBody>
                    <a:bodyPr/>
                    <a:lstStyle/>
                    <a:p>
                      <a:pPr marL="0" marR="0" algn="ctr" latinLnBrk="0">
                        <a:lnSpc>
                          <a:spcPct val="107000"/>
                        </a:lnSpc>
                        <a:spcBef>
                          <a:spcPts val="0"/>
                        </a:spcBef>
                        <a:spcAft>
                          <a:spcPts val="0"/>
                        </a:spcAft>
                      </a:pPr>
                      <a:r>
                        <a:rPr lang="en-US" sz="2000" b="1" kern="100" dirty="0" smtClean="0">
                          <a:solidFill>
                            <a:schemeClr val="bg1"/>
                          </a:solidFill>
                          <a:effectLst/>
                          <a:latin typeface="Georgia" panose="02040502050405020303" pitchFamily="18" charset="0"/>
                          <a:cs typeface="Arial" panose="020B0604020202020204" pitchFamily="34" charset="0"/>
                        </a:rPr>
                        <a:t>Individual </a:t>
                      </a:r>
                      <a:r>
                        <a:rPr lang="en-US" sz="2000" b="1" kern="100" dirty="0">
                          <a:solidFill>
                            <a:schemeClr val="bg1"/>
                          </a:solidFill>
                          <a:effectLst/>
                          <a:latin typeface="Georgia" panose="02040502050405020303" pitchFamily="18" charset="0"/>
                          <a:cs typeface="Arial" panose="020B0604020202020204" pitchFamily="34" charset="0"/>
                        </a:rPr>
                        <a:t>Leadership Team Members</a:t>
                      </a:r>
                      <a:endParaRPr lang="en-US" sz="1800" b="1" kern="100" dirty="0">
                        <a:solidFill>
                          <a:schemeClr val="bg1"/>
                        </a:solidFill>
                        <a:effectLst/>
                        <a:latin typeface="Georgia" panose="02040502050405020303" pitchFamily="18" charset="0"/>
                        <a:ea typeface="Times New Roman" panose="02020603050405020304" pitchFamily="18" charset="0"/>
                        <a:cs typeface="Arial" panose="020B0604020202020204" pitchFamily="34" charset="0"/>
                      </a:endParaRPr>
                    </a:p>
                  </a:txBody>
                  <a:tcPr marL="0" marR="0" marT="0" marB="0" anchor="ctr">
                    <a:solidFill>
                      <a:srgbClr val="002663"/>
                    </a:solidFill>
                  </a:tcPr>
                </a:tc>
              </a:tr>
              <a:tr h="5633297">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Establish outcomes and metrics to monitor implementation and its effects</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Monitor the arc of the initiative’s development and its impacts</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Monitor programmatic implementation </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Develop an evaluation plan for the initiative</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Evaluate the impact of the initiative</a:t>
                      </a:r>
                      <a:endParaRPr lang="en-US" sz="2200" kern="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Establish programmatic outcomes and metrics that align with/contribute to those of the initiative</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Monitor implementation among programs funded or managed by the home agency or the activities undertaken by the constituency</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Evaluate the impact of a protective factors approach within the home agency and among programs funded</a:t>
                      </a:r>
                      <a:endParaRPr lang="en-US" sz="2200" kern="100" dirty="0">
                        <a:effectLst/>
                        <a:latin typeface="Times New Roman" panose="02020603050405020304" pitchFamily="18" charset="0"/>
                        <a:ea typeface="Times New Roman" panose="02020603050405020304" pitchFamily="18" charset="0"/>
                      </a:endParaRPr>
                    </a:p>
                    <a:p>
                      <a:pPr marL="342900" marR="0" lvl="0" indent="-342900" algn="l" latinLnBrk="0">
                        <a:lnSpc>
                          <a:spcPct val="115000"/>
                        </a:lnSpc>
                        <a:spcBef>
                          <a:spcPts val="0"/>
                        </a:spcBef>
                        <a:spcAft>
                          <a:spcPts val="400"/>
                        </a:spcAft>
                        <a:buFont typeface="Symbol" panose="05050102010706020507" pitchFamily="18" charset="2"/>
                        <a:buChar char=""/>
                      </a:pPr>
                      <a:r>
                        <a:rPr lang="en-US" sz="2200" kern="100" dirty="0">
                          <a:effectLst/>
                          <a:latin typeface="Arial" panose="020B0604020202020204" pitchFamily="34" charset="0"/>
                          <a:ea typeface="Calibri" panose="020F0502020204030204" pitchFamily="34" charset="0"/>
                        </a:rPr>
                        <a:t>Design, fund and implement evaluation strategies for Strengthening Families implementation within agency/system and at the program level as appropriate</a:t>
                      </a:r>
                      <a:endParaRPr lang="en-US" sz="2200" kern="100" dirty="0">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97122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Coordinating the Work</a:t>
            </a:r>
          </a:p>
        </p:txBody>
      </p:sp>
      <p:sp>
        <p:nvSpPr>
          <p:cNvPr id="25603" name="Content Placeholder 2"/>
          <p:cNvSpPr>
            <a:spLocks noGrp="1"/>
          </p:cNvSpPr>
          <p:nvPr>
            <p:ph idx="1"/>
          </p:nvPr>
        </p:nvSpPr>
        <p:spPr/>
        <p:txBody>
          <a:bodyPr/>
          <a:lstStyle/>
          <a:p>
            <a:r>
              <a:rPr lang="en-US" dirty="0" smtClean="0"/>
              <a:t>Twenty-two states had a designated Strengthening Families coordinator in 2013</a:t>
            </a:r>
          </a:p>
          <a:p>
            <a:pPr lvl="1"/>
            <a:r>
              <a:rPr lang="en-US" dirty="0"/>
              <a:t>5</a:t>
            </a:r>
            <a:r>
              <a:rPr lang="en-US" dirty="0" smtClean="0"/>
              <a:t> states with full-time coordinators </a:t>
            </a:r>
          </a:p>
          <a:p>
            <a:pPr lvl="1"/>
            <a:r>
              <a:rPr lang="en-US" dirty="0"/>
              <a:t>4</a:t>
            </a:r>
            <a:r>
              <a:rPr lang="en-US" dirty="0" smtClean="0"/>
              <a:t> with part-time coordinators</a:t>
            </a:r>
          </a:p>
          <a:p>
            <a:pPr lvl="1"/>
            <a:r>
              <a:rPr lang="en-US" dirty="0" smtClean="0"/>
              <a:t>13 where Strengthening Families is included in a position description that also includes other responsibilities</a:t>
            </a:r>
          </a:p>
          <a:p>
            <a:r>
              <a:rPr lang="en-US" dirty="0" smtClean="0"/>
              <a:t>See </a:t>
            </a:r>
            <a:r>
              <a:rPr lang="en-US" dirty="0" smtClean="0">
                <a:hlinkClick r:id="rId3"/>
              </a:rPr>
              <a:t>Coordination of a</a:t>
            </a:r>
            <a:r>
              <a:rPr lang="en-US" dirty="0">
                <a:hlinkClick r:id="rId3"/>
              </a:rPr>
              <a:t> </a:t>
            </a:r>
            <a:r>
              <a:rPr lang="en-US" dirty="0" smtClean="0">
                <a:hlinkClick r:id="rId3"/>
              </a:rPr>
              <a:t>Strengthening Families Initiative</a:t>
            </a:r>
            <a:r>
              <a:rPr lang="en-US" dirty="0" smtClean="0"/>
              <a:t> for more about this position.</a:t>
            </a:r>
          </a:p>
        </p:txBody>
      </p:sp>
    </p:spTree>
    <p:extLst>
      <p:ext uri="{BB962C8B-B14F-4D97-AF65-F5344CB8AC3E}">
        <p14:creationId xmlns:p14="http://schemas.microsoft.com/office/powerpoint/2010/main" val="347955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t>
            </a:r>
            <a:r>
              <a:rPr lang="en-US" dirty="0" smtClean="0"/>
              <a:t>your ordinary initiative</a:t>
            </a:r>
            <a:endParaRPr lang="en-US" dirty="0"/>
          </a:p>
        </p:txBody>
      </p:sp>
      <p:sp>
        <p:nvSpPr>
          <p:cNvPr id="3" name="Content Placeholder 2"/>
          <p:cNvSpPr>
            <a:spLocks noGrp="1"/>
          </p:cNvSpPr>
          <p:nvPr>
            <p:ph idx="1"/>
          </p:nvPr>
        </p:nvSpPr>
        <p:spPr>
          <a:xfrm>
            <a:off x="1095375" y="1360488"/>
            <a:ext cx="10001250" cy="4846003"/>
          </a:xfrm>
        </p:spPr>
        <p:txBody>
          <a:bodyPr/>
          <a:lstStyle/>
          <a:p>
            <a:r>
              <a:rPr lang="en-US" dirty="0" smtClean="0"/>
              <a:t>Implementing Strengthening Families is about:</a:t>
            </a:r>
          </a:p>
          <a:p>
            <a:pPr lvl="1"/>
            <a:r>
              <a:rPr lang="en-US" dirty="0" smtClean="0"/>
              <a:t>small </a:t>
            </a:r>
            <a:r>
              <a:rPr lang="en-US" dirty="0"/>
              <a:t>but significant changes in everyday practice</a:t>
            </a:r>
          </a:p>
          <a:p>
            <a:pPr>
              <a:buNone/>
            </a:pPr>
            <a:r>
              <a:rPr lang="en-US" dirty="0"/>
              <a:t>		</a:t>
            </a:r>
            <a:r>
              <a:rPr lang="en-US" i="1" dirty="0"/>
              <a:t>and</a:t>
            </a:r>
            <a:endParaRPr lang="en-US" dirty="0"/>
          </a:p>
          <a:p>
            <a:pPr lvl="1"/>
            <a:r>
              <a:rPr lang="en-US" dirty="0" smtClean="0"/>
              <a:t>the </a:t>
            </a:r>
            <a:r>
              <a:rPr lang="en-US" dirty="0"/>
              <a:t>shifts in policies and systems that allow/promote those changes in </a:t>
            </a:r>
            <a:r>
              <a:rPr lang="en-US" dirty="0" smtClean="0"/>
              <a:t>practice</a:t>
            </a:r>
          </a:p>
          <a:p>
            <a:r>
              <a:rPr lang="en-US" dirty="0"/>
              <a:t>Implementation funds come from existing dollars</a:t>
            </a:r>
          </a:p>
          <a:p>
            <a:r>
              <a:rPr lang="en-US" dirty="0"/>
              <a:t>All national implementation tools are available free of </a:t>
            </a:r>
            <a:r>
              <a:rPr lang="en-US" dirty="0" smtClean="0"/>
              <a:t>charge</a:t>
            </a:r>
            <a:endParaRPr lang="en-US" dirty="0"/>
          </a:p>
        </p:txBody>
      </p:sp>
    </p:spTree>
    <p:extLst>
      <p:ext uri="{BB962C8B-B14F-4D97-AF65-F5344CB8AC3E}">
        <p14:creationId xmlns:p14="http://schemas.microsoft.com/office/powerpoint/2010/main" val="3318745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8611" y="3638423"/>
            <a:ext cx="3134053" cy="3134053"/>
          </a:xfrm>
          <a:prstGeom prst="rect">
            <a:avLst/>
          </a:prstGeom>
        </p:spPr>
      </p:pic>
      <p:grpSp>
        <p:nvGrpSpPr>
          <p:cNvPr id="6" name="Group 5"/>
          <p:cNvGrpSpPr/>
          <p:nvPr/>
        </p:nvGrpSpPr>
        <p:grpSpPr>
          <a:xfrm>
            <a:off x="1953336" y="1059537"/>
            <a:ext cx="8714664" cy="3109129"/>
            <a:chOff x="337782" y="1678674"/>
            <a:chExt cx="8714664" cy="3109129"/>
          </a:xfrm>
        </p:grpSpPr>
        <p:grpSp>
          <p:nvGrpSpPr>
            <p:cNvPr id="7" name="Group 6"/>
            <p:cNvGrpSpPr/>
            <p:nvPr/>
          </p:nvGrpSpPr>
          <p:grpSpPr>
            <a:xfrm>
              <a:off x="337782" y="1678674"/>
              <a:ext cx="5742864" cy="3109129"/>
              <a:chOff x="337782" y="1064525"/>
              <a:chExt cx="5742864" cy="3109129"/>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82" y="1064525"/>
                <a:ext cx="1219200" cy="12192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96" y="3011604"/>
                <a:ext cx="1162050" cy="1162050"/>
              </a:xfrm>
              <a:prstGeom prst="rect">
                <a:avLst/>
              </a:prstGeom>
            </p:spPr>
          </p:pic>
          <p:sp>
            <p:nvSpPr>
              <p:cNvPr id="13" name="TextBox 12"/>
              <p:cNvSpPr txBox="1"/>
              <p:nvPr/>
            </p:nvSpPr>
            <p:spPr>
              <a:xfrm>
                <a:off x="1584846" y="3348250"/>
                <a:ext cx="4495800" cy="369332"/>
              </a:xfrm>
              <a:prstGeom prst="rect">
                <a:avLst/>
              </a:prstGeom>
              <a:noFill/>
            </p:spPr>
            <p:txBody>
              <a:bodyPr wrap="square" rtlCol="0">
                <a:spAutoFit/>
              </a:bodyPr>
              <a:lstStyle/>
              <a:p>
                <a:r>
                  <a:rPr lang="en-US" dirty="0"/>
                  <a:t>https://twitter.com/CtrSocialPolicy</a:t>
                </a:r>
              </a:p>
            </p:txBody>
          </p:sp>
        </p:grpSp>
        <p:sp>
          <p:nvSpPr>
            <p:cNvPr id="10" name="TextBox 9"/>
            <p:cNvSpPr txBox="1"/>
            <p:nvPr/>
          </p:nvSpPr>
          <p:spPr>
            <a:xfrm>
              <a:off x="1584846" y="2103608"/>
              <a:ext cx="7467600" cy="369332"/>
            </a:xfrm>
            <a:prstGeom prst="rect">
              <a:avLst/>
            </a:prstGeom>
            <a:noFill/>
          </p:spPr>
          <p:txBody>
            <a:bodyPr wrap="square" rtlCol="0">
              <a:spAutoFit/>
            </a:bodyPr>
            <a:lstStyle/>
            <a:p>
              <a:r>
                <a:rPr lang="en-US" dirty="0"/>
                <a:t>https://www.facebook.com/pages/Center-for-the-Study-of-Social-Policy</a:t>
              </a:r>
            </a:p>
          </p:txBody>
        </p:sp>
      </p:grpSp>
      <p:sp>
        <p:nvSpPr>
          <p:cNvPr id="14" name="TextBox 13"/>
          <p:cNvSpPr txBox="1"/>
          <p:nvPr/>
        </p:nvSpPr>
        <p:spPr>
          <a:xfrm>
            <a:off x="1953336" y="4547076"/>
            <a:ext cx="5334000"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hlinkClick r:id="rId5"/>
              </a:rPr>
              <a:t>www.cssp.org</a:t>
            </a:r>
            <a:endParaRPr lang="en-US" sz="2800" dirty="0" smtClean="0">
              <a:latin typeface="Arial" panose="020B0604020202020204" pitchFamily="34" charset="0"/>
              <a:cs typeface="Arial" panose="020B0604020202020204" pitchFamily="34" charset="0"/>
            </a:endParaRP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hlinkClick r:id="rId6"/>
              </a:rPr>
              <a:t>www.strengtheningfamilies.net</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834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879231" y="1692276"/>
            <a:ext cx="1037492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nSpc>
                <a:spcPct val="90000"/>
              </a:lnSpc>
              <a:buFont typeface="+mj-lt"/>
              <a:buAutoNum type="arabicPeriod"/>
            </a:pPr>
            <a:r>
              <a:rPr lang="en-US" dirty="0">
                <a:ea typeface="ＭＳ Ｐゴシック" panose="020B0600070205080204" pitchFamily="34" charset="-128"/>
              </a:rPr>
              <a:t>B</a:t>
            </a:r>
            <a:r>
              <a:rPr lang="en-US" dirty="0" smtClean="0">
                <a:ea typeface="ＭＳ Ｐゴシック" panose="020B0600070205080204" pitchFamily="34" charset="-128"/>
              </a:rPr>
              <a:t>uilding protective and promotive factors, not just reducing risk</a:t>
            </a:r>
          </a:p>
          <a:p>
            <a:pPr marL="514350" indent="-514350">
              <a:lnSpc>
                <a:spcPct val="90000"/>
              </a:lnSpc>
              <a:buFont typeface="+mj-lt"/>
              <a:buAutoNum type="arabicPeriod"/>
            </a:pPr>
            <a:r>
              <a:rPr lang="en-US" dirty="0" smtClean="0">
                <a:ea typeface="ＭＳ Ｐゴシック" panose="020B0600070205080204" pitchFamily="34" charset="-128"/>
              </a:rPr>
              <a:t>An approach – not a model, a program or a curriculum</a:t>
            </a:r>
          </a:p>
          <a:p>
            <a:pPr marL="514350" indent="-514350">
              <a:lnSpc>
                <a:spcPct val="90000"/>
              </a:lnSpc>
              <a:buFont typeface="+mj-lt"/>
              <a:buAutoNum type="arabicPeriod"/>
            </a:pPr>
            <a:r>
              <a:rPr lang="en-US" dirty="0">
                <a:ea typeface="ＭＳ Ｐゴシック" panose="020B0600070205080204" pitchFamily="34" charset="-128"/>
              </a:rPr>
              <a:t>A changed relationship with parents</a:t>
            </a:r>
          </a:p>
          <a:p>
            <a:pPr marL="514350" indent="-514350">
              <a:lnSpc>
                <a:spcPct val="90000"/>
              </a:lnSpc>
              <a:buFont typeface="+mj-lt"/>
              <a:buAutoNum type="arabicPeriod"/>
            </a:pPr>
            <a:r>
              <a:rPr lang="en-US" dirty="0" smtClean="0">
                <a:ea typeface="ＭＳ Ｐゴシック" panose="020B0600070205080204" pitchFamily="34" charset="-128"/>
              </a:rPr>
              <a:t>Aligning practice with developmental science</a:t>
            </a:r>
          </a:p>
        </p:txBody>
      </p:sp>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itle 11"/>
          <p:cNvSpPr>
            <a:spLocks noGrp="1"/>
          </p:cNvSpPr>
          <p:nvPr>
            <p:ph type="title"/>
          </p:nvPr>
        </p:nvSpPr>
        <p:spPr/>
        <p:txBody>
          <a:bodyPr/>
          <a:lstStyle/>
          <a:p>
            <a:r>
              <a:rPr lang="en-US" dirty="0" smtClean="0"/>
              <a:t>The four Big Ideas behind </a:t>
            </a:r>
            <a:br>
              <a:rPr lang="en-US" dirty="0" smtClean="0"/>
            </a:br>
            <a:r>
              <a:rPr lang="en-US" dirty="0" smtClean="0"/>
              <a:t>Strengthening Families</a:t>
            </a:r>
            <a:endParaRPr lang="en-US" dirty="0"/>
          </a:p>
        </p:txBody>
      </p:sp>
    </p:spTree>
    <p:extLst>
      <p:ext uri="{BB962C8B-B14F-4D97-AF65-F5344CB8AC3E}">
        <p14:creationId xmlns:p14="http://schemas.microsoft.com/office/powerpoint/2010/main" val="3097720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Why cross-system, multi-sector leadership?</a:t>
            </a:r>
          </a:p>
        </p:txBody>
      </p:sp>
      <p:sp>
        <p:nvSpPr>
          <p:cNvPr id="15363" name="Content Placeholder 2"/>
          <p:cNvSpPr>
            <a:spLocks noGrp="1"/>
          </p:cNvSpPr>
          <p:nvPr>
            <p:ph idx="1"/>
          </p:nvPr>
        </p:nvSpPr>
        <p:spPr/>
        <p:txBody>
          <a:bodyPr/>
          <a:lstStyle/>
          <a:p>
            <a:r>
              <a:rPr lang="en-US" dirty="0" smtClean="0"/>
              <a:t>Goal is system change to get to better outcomes for families</a:t>
            </a:r>
          </a:p>
          <a:p>
            <a:r>
              <a:rPr lang="en-US" dirty="0" smtClean="0"/>
              <a:t>Families we care about are touched by many systems</a:t>
            </a:r>
          </a:p>
          <a:p>
            <a:r>
              <a:rPr lang="en-US" dirty="0" smtClean="0"/>
              <a:t>Systems face lots of transitions and uncertainty – and often do not coordinate their efforts</a:t>
            </a:r>
          </a:p>
          <a:p>
            <a:r>
              <a:rPr lang="en-US" dirty="0" smtClean="0"/>
              <a:t>Workers often move between systems</a:t>
            </a:r>
          </a:p>
        </p:txBody>
      </p:sp>
    </p:spTree>
    <p:extLst>
      <p:ext uri="{BB962C8B-B14F-4D97-AF65-F5344CB8AC3E}">
        <p14:creationId xmlns:p14="http://schemas.microsoft.com/office/powerpoint/2010/main" val="257476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63401" y="147946"/>
            <a:ext cx="9395663" cy="6597910"/>
          </a:xfrm>
          <a:prstGeom prst="rect">
            <a:avLst/>
          </a:prstGeom>
        </p:spPr>
      </p:pic>
    </p:spTree>
    <p:extLst>
      <p:ext uri="{BB962C8B-B14F-4D97-AF65-F5344CB8AC3E}">
        <p14:creationId xmlns:p14="http://schemas.microsoft.com/office/powerpoint/2010/main" val="4021647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108"/>
            <a:ext cx="10972800" cy="1143000"/>
          </a:xfrm>
        </p:spPr>
        <p:txBody>
          <a:bodyPr>
            <a:normAutofit/>
          </a:bodyPr>
          <a:lstStyle/>
          <a:p>
            <a:r>
              <a:rPr lang="en-US" sz="4000" dirty="0" smtClean="0"/>
              <a:t>The Strengthening Families National Network</a:t>
            </a:r>
            <a:endParaRPr lang="en-US" sz="4000" dirty="0"/>
          </a:p>
        </p:txBody>
      </p:sp>
      <p:grpSp>
        <p:nvGrpSpPr>
          <p:cNvPr id="3" name="Group 2"/>
          <p:cNvGrpSpPr/>
          <p:nvPr/>
        </p:nvGrpSpPr>
        <p:grpSpPr>
          <a:xfrm>
            <a:off x="1488475" y="1018667"/>
            <a:ext cx="8785978" cy="5387532"/>
            <a:chOff x="263525" y="1092445"/>
            <a:chExt cx="8785978" cy="5387532"/>
          </a:xfrm>
        </p:grpSpPr>
        <p:grpSp>
          <p:nvGrpSpPr>
            <p:cNvPr id="4" name="Group 3"/>
            <p:cNvGrpSpPr/>
            <p:nvPr/>
          </p:nvGrpSpPr>
          <p:grpSpPr>
            <a:xfrm>
              <a:off x="263525" y="1092445"/>
              <a:ext cx="8470713" cy="5363918"/>
              <a:chOff x="263525" y="1092445"/>
              <a:chExt cx="8470713" cy="5363918"/>
            </a:xfrm>
          </p:grpSpPr>
          <p:grpSp>
            <p:nvGrpSpPr>
              <p:cNvPr id="11" name="Gruppe 251"/>
              <p:cNvGrpSpPr/>
              <p:nvPr/>
            </p:nvGrpSpPr>
            <p:grpSpPr>
              <a:xfrm>
                <a:off x="1393753" y="1092445"/>
                <a:ext cx="7103818" cy="4930930"/>
                <a:chOff x="1449633" y="627625"/>
                <a:chExt cx="7103818" cy="4930930"/>
              </a:xfrm>
              <a:solidFill>
                <a:schemeClr val="bg1"/>
              </a:solidFill>
            </p:grpSpPr>
            <p:sp>
              <p:nvSpPr>
                <p:cNvPr id="79" name="Freeform 6"/>
                <p:cNvSpPr>
                  <a:spLocks/>
                </p:cNvSpPr>
                <p:nvPr/>
              </p:nvSpPr>
              <p:spPr bwMode="auto">
                <a:xfrm>
                  <a:off x="6058305" y="2788156"/>
                  <a:ext cx="1017833" cy="564136"/>
                </a:xfrm>
                <a:custGeom>
                  <a:avLst/>
                  <a:gdLst/>
                  <a:ahLst/>
                  <a:cxnLst>
                    <a:cxn ang="0">
                      <a:pos x="630" y="82"/>
                    </a:cxn>
                    <a:cxn ang="0">
                      <a:pos x="616" y="40"/>
                    </a:cxn>
                    <a:cxn ang="0">
                      <a:pos x="592" y="24"/>
                    </a:cxn>
                    <a:cxn ang="0">
                      <a:pos x="502" y="36"/>
                    </a:cxn>
                    <a:cxn ang="0">
                      <a:pos x="396" y="0"/>
                    </a:cxn>
                    <a:cxn ang="0">
                      <a:pos x="400" y="12"/>
                    </a:cxn>
                    <a:cxn ang="0">
                      <a:pos x="360" y="52"/>
                    </a:cxn>
                    <a:cxn ang="0">
                      <a:pos x="310" y="162"/>
                    </a:cxn>
                    <a:cxn ang="0">
                      <a:pos x="280" y="148"/>
                    </a:cxn>
                    <a:cxn ang="0">
                      <a:pos x="200" y="204"/>
                    </a:cxn>
                    <a:cxn ang="0">
                      <a:pos x="176" y="188"/>
                    </a:cxn>
                    <a:cxn ang="0">
                      <a:pos x="122" y="232"/>
                    </a:cxn>
                    <a:cxn ang="0">
                      <a:pos x="122" y="228"/>
                    </a:cxn>
                    <a:cxn ang="0">
                      <a:pos x="176" y="184"/>
                    </a:cxn>
                    <a:cxn ang="0">
                      <a:pos x="122" y="224"/>
                    </a:cxn>
                    <a:cxn ang="0">
                      <a:pos x="118" y="256"/>
                    </a:cxn>
                    <a:cxn ang="0">
                      <a:pos x="76" y="312"/>
                    </a:cxn>
                    <a:cxn ang="0">
                      <a:pos x="26" y="286"/>
                    </a:cxn>
                    <a:cxn ang="0">
                      <a:pos x="4" y="330"/>
                    </a:cxn>
                    <a:cxn ang="0">
                      <a:pos x="0" y="322"/>
                    </a:cxn>
                    <a:cxn ang="0">
                      <a:pos x="6" y="378"/>
                    </a:cxn>
                    <a:cxn ang="0">
                      <a:pos x="26" y="376"/>
                    </a:cxn>
                    <a:cxn ang="0">
                      <a:pos x="306" y="330"/>
                    </a:cxn>
                    <a:cxn ang="0">
                      <a:pos x="568" y="276"/>
                    </a:cxn>
                    <a:cxn ang="0">
                      <a:pos x="632" y="202"/>
                    </a:cxn>
                    <a:cxn ang="0">
                      <a:pos x="682" y="104"/>
                    </a:cxn>
                    <a:cxn ang="0">
                      <a:pos x="630" y="82"/>
                    </a:cxn>
                  </a:cxnLst>
                  <a:rect l="0" t="0" r="r" b="b"/>
                  <a:pathLst>
                    <a:path w="682" h="378">
                      <a:moveTo>
                        <a:pt x="630" y="82"/>
                      </a:moveTo>
                      <a:lnTo>
                        <a:pt x="616" y="40"/>
                      </a:lnTo>
                      <a:lnTo>
                        <a:pt x="592" y="24"/>
                      </a:lnTo>
                      <a:lnTo>
                        <a:pt x="502" y="36"/>
                      </a:lnTo>
                      <a:lnTo>
                        <a:pt x="396" y="0"/>
                      </a:lnTo>
                      <a:lnTo>
                        <a:pt x="400" y="12"/>
                      </a:lnTo>
                      <a:lnTo>
                        <a:pt x="360" y="52"/>
                      </a:lnTo>
                      <a:lnTo>
                        <a:pt x="310" y="162"/>
                      </a:lnTo>
                      <a:lnTo>
                        <a:pt x="280" y="148"/>
                      </a:lnTo>
                      <a:lnTo>
                        <a:pt x="200" y="204"/>
                      </a:lnTo>
                      <a:lnTo>
                        <a:pt x="176" y="188"/>
                      </a:lnTo>
                      <a:lnTo>
                        <a:pt x="122" y="232"/>
                      </a:lnTo>
                      <a:lnTo>
                        <a:pt x="122" y="228"/>
                      </a:lnTo>
                      <a:lnTo>
                        <a:pt x="176" y="184"/>
                      </a:lnTo>
                      <a:lnTo>
                        <a:pt x="122" y="224"/>
                      </a:lnTo>
                      <a:lnTo>
                        <a:pt x="118" y="256"/>
                      </a:lnTo>
                      <a:lnTo>
                        <a:pt x="76" y="312"/>
                      </a:lnTo>
                      <a:lnTo>
                        <a:pt x="26" y="286"/>
                      </a:lnTo>
                      <a:lnTo>
                        <a:pt x="4" y="330"/>
                      </a:lnTo>
                      <a:lnTo>
                        <a:pt x="0" y="322"/>
                      </a:lnTo>
                      <a:lnTo>
                        <a:pt x="6" y="378"/>
                      </a:lnTo>
                      <a:lnTo>
                        <a:pt x="26" y="376"/>
                      </a:lnTo>
                      <a:lnTo>
                        <a:pt x="306" y="330"/>
                      </a:lnTo>
                      <a:lnTo>
                        <a:pt x="568" y="276"/>
                      </a:lnTo>
                      <a:lnTo>
                        <a:pt x="632" y="202"/>
                      </a:lnTo>
                      <a:lnTo>
                        <a:pt x="682" y="104"/>
                      </a:lnTo>
                      <a:lnTo>
                        <a:pt x="630" y="8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0" name="Freeform 7"/>
                <p:cNvSpPr>
                  <a:spLocks/>
                </p:cNvSpPr>
                <p:nvPr/>
              </p:nvSpPr>
              <p:spPr bwMode="auto">
                <a:xfrm>
                  <a:off x="5200601" y="2732497"/>
                  <a:ext cx="877545" cy="761136"/>
                </a:xfrm>
                <a:custGeom>
                  <a:avLst/>
                  <a:gdLst/>
                  <a:ahLst/>
                  <a:cxnLst>
                    <a:cxn ang="0">
                      <a:pos x="556" y="278"/>
                    </a:cxn>
                    <a:cxn ang="0">
                      <a:pos x="476" y="220"/>
                    </a:cxn>
                    <a:cxn ang="0">
                      <a:pos x="476" y="140"/>
                    </a:cxn>
                    <a:cxn ang="0">
                      <a:pos x="444" y="140"/>
                    </a:cxn>
                    <a:cxn ang="0">
                      <a:pos x="346" y="14"/>
                    </a:cxn>
                    <a:cxn ang="0">
                      <a:pos x="346" y="0"/>
                    </a:cxn>
                    <a:cxn ang="0">
                      <a:pos x="0" y="8"/>
                    </a:cxn>
                    <a:cxn ang="0">
                      <a:pos x="22" y="70"/>
                    </a:cxn>
                    <a:cxn ang="0">
                      <a:pos x="68" y="70"/>
                    </a:cxn>
                    <a:cxn ang="0">
                      <a:pos x="50" y="136"/>
                    </a:cxn>
                    <a:cxn ang="0">
                      <a:pos x="104" y="160"/>
                    </a:cxn>
                    <a:cxn ang="0">
                      <a:pos x="132" y="470"/>
                    </a:cxn>
                    <a:cxn ang="0">
                      <a:pos x="522" y="462"/>
                    </a:cxn>
                    <a:cxn ang="0">
                      <a:pos x="506" y="510"/>
                    </a:cxn>
                    <a:cxn ang="0">
                      <a:pos x="586" y="504"/>
                    </a:cxn>
                    <a:cxn ang="0">
                      <a:pos x="586" y="410"/>
                    </a:cxn>
                    <a:cxn ang="0">
                      <a:pos x="588" y="408"/>
                    </a:cxn>
                    <a:cxn ang="0">
                      <a:pos x="582" y="352"/>
                    </a:cxn>
                    <a:cxn ang="0">
                      <a:pos x="556" y="278"/>
                    </a:cxn>
                  </a:cxnLst>
                  <a:rect l="0" t="0" r="r" b="b"/>
                  <a:pathLst>
                    <a:path w="588" h="510">
                      <a:moveTo>
                        <a:pt x="556" y="278"/>
                      </a:moveTo>
                      <a:lnTo>
                        <a:pt x="476" y="220"/>
                      </a:lnTo>
                      <a:lnTo>
                        <a:pt x="476" y="140"/>
                      </a:lnTo>
                      <a:lnTo>
                        <a:pt x="444" y="140"/>
                      </a:lnTo>
                      <a:lnTo>
                        <a:pt x="346" y="14"/>
                      </a:lnTo>
                      <a:lnTo>
                        <a:pt x="346" y="0"/>
                      </a:lnTo>
                      <a:lnTo>
                        <a:pt x="0" y="8"/>
                      </a:lnTo>
                      <a:lnTo>
                        <a:pt x="22" y="70"/>
                      </a:lnTo>
                      <a:lnTo>
                        <a:pt x="68" y="70"/>
                      </a:lnTo>
                      <a:lnTo>
                        <a:pt x="50" y="136"/>
                      </a:lnTo>
                      <a:lnTo>
                        <a:pt x="104" y="160"/>
                      </a:lnTo>
                      <a:lnTo>
                        <a:pt x="132" y="470"/>
                      </a:lnTo>
                      <a:lnTo>
                        <a:pt x="522" y="462"/>
                      </a:lnTo>
                      <a:lnTo>
                        <a:pt x="506" y="510"/>
                      </a:lnTo>
                      <a:lnTo>
                        <a:pt x="586" y="504"/>
                      </a:lnTo>
                      <a:lnTo>
                        <a:pt x="586" y="410"/>
                      </a:lnTo>
                      <a:lnTo>
                        <a:pt x="588" y="408"/>
                      </a:lnTo>
                      <a:lnTo>
                        <a:pt x="582" y="352"/>
                      </a:lnTo>
                      <a:lnTo>
                        <a:pt x="556" y="27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81" name="Gruppe 360"/>
                <p:cNvGrpSpPr/>
                <p:nvPr/>
              </p:nvGrpSpPr>
              <p:grpSpPr>
                <a:xfrm>
                  <a:off x="1449633" y="627625"/>
                  <a:ext cx="7103818" cy="4930930"/>
                  <a:chOff x="1449633" y="627625"/>
                  <a:chExt cx="7103818" cy="4930930"/>
                </a:xfrm>
                <a:grpFill/>
              </p:grpSpPr>
              <p:sp>
                <p:nvSpPr>
                  <p:cNvPr id="82" name="Freeform 6"/>
                  <p:cNvSpPr>
                    <a:spLocks/>
                  </p:cNvSpPr>
                  <p:nvPr/>
                </p:nvSpPr>
                <p:spPr bwMode="auto">
                  <a:xfrm>
                    <a:off x="5419725" y="1465887"/>
                    <a:ext cx="751182" cy="872831"/>
                  </a:xfrm>
                  <a:custGeom>
                    <a:avLst/>
                    <a:gdLst/>
                    <a:ahLst/>
                    <a:cxnLst>
                      <a:cxn ang="0">
                        <a:pos x="404" y="538"/>
                      </a:cxn>
                      <a:cxn ang="0">
                        <a:pos x="490" y="542"/>
                      </a:cxn>
                      <a:cxn ang="0">
                        <a:pos x="464" y="400"/>
                      </a:cxn>
                      <a:cxn ang="0">
                        <a:pos x="494" y="172"/>
                      </a:cxn>
                      <a:cxn ang="0">
                        <a:pos x="446" y="160"/>
                      </a:cxn>
                      <a:cxn ang="0">
                        <a:pos x="414" y="160"/>
                      </a:cxn>
                      <a:cxn ang="0">
                        <a:pos x="404" y="122"/>
                      </a:cxn>
                      <a:cxn ang="0">
                        <a:pos x="196" y="96"/>
                      </a:cxn>
                      <a:cxn ang="0">
                        <a:pos x="174" y="38"/>
                      </a:cxn>
                      <a:cxn ang="0">
                        <a:pos x="146" y="38"/>
                      </a:cxn>
                      <a:cxn ang="0">
                        <a:pos x="146" y="0"/>
                      </a:cxn>
                      <a:cxn ang="0">
                        <a:pos x="78" y="24"/>
                      </a:cxn>
                      <a:cxn ang="0">
                        <a:pos x="36" y="116"/>
                      </a:cxn>
                      <a:cxn ang="0">
                        <a:pos x="0" y="158"/>
                      </a:cxn>
                      <a:cxn ang="0">
                        <a:pos x="28" y="292"/>
                      </a:cxn>
                      <a:cxn ang="0">
                        <a:pos x="166" y="374"/>
                      </a:cxn>
                      <a:cxn ang="0">
                        <a:pos x="194" y="508"/>
                      </a:cxn>
                      <a:cxn ang="0">
                        <a:pos x="264" y="574"/>
                      </a:cxn>
                      <a:cxn ang="0">
                        <a:pos x="352" y="568"/>
                      </a:cxn>
                      <a:cxn ang="0">
                        <a:pos x="404" y="538"/>
                      </a:cxn>
                    </a:cxnLst>
                    <a:rect l="0" t="0" r="r" b="b"/>
                    <a:pathLst>
                      <a:path w="494" h="574">
                        <a:moveTo>
                          <a:pt x="404" y="538"/>
                        </a:moveTo>
                        <a:lnTo>
                          <a:pt x="490" y="542"/>
                        </a:lnTo>
                        <a:lnTo>
                          <a:pt x="464" y="400"/>
                        </a:lnTo>
                        <a:lnTo>
                          <a:pt x="494" y="172"/>
                        </a:lnTo>
                        <a:lnTo>
                          <a:pt x="446" y="160"/>
                        </a:lnTo>
                        <a:lnTo>
                          <a:pt x="414" y="160"/>
                        </a:lnTo>
                        <a:lnTo>
                          <a:pt x="404" y="122"/>
                        </a:lnTo>
                        <a:lnTo>
                          <a:pt x="196" y="96"/>
                        </a:lnTo>
                        <a:lnTo>
                          <a:pt x="174" y="38"/>
                        </a:lnTo>
                        <a:lnTo>
                          <a:pt x="146" y="38"/>
                        </a:lnTo>
                        <a:lnTo>
                          <a:pt x="146" y="0"/>
                        </a:lnTo>
                        <a:lnTo>
                          <a:pt x="78" y="24"/>
                        </a:lnTo>
                        <a:lnTo>
                          <a:pt x="36" y="116"/>
                        </a:lnTo>
                        <a:lnTo>
                          <a:pt x="0" y="158"/>
                        </a:lnTo>
                        <a:lnTo>
                          <a:pt x="28" y="292"/>
                        </a:lnTo>
                        <a:lnTo>
                          <a:pt x="166" y="374"/>
                        </a:lnTo>
                        <a:lnTo>
                          <a:pt x="194" y="508"/>
                        </a:lnTo>
                        <a:lnTo>
                          <a:pt x="264" y="574"/>
                        </a:lnTo>
                        <a:lnTo>
                          <a:pt x="352" y="568"/>
                        </a:lnTo>
                        <a:lnTo>
                          <a:pt x="404" y="53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3" name="Freeform 7"/>
                  <p:cNvSpPr>
                    <a:spLocks/>
                  </p:cNvSpPr>
                  <p:nvPr/>
                </p:nvSpPr>
                <p:spPr bwMode="auto">
                  <a:xfrm>
                    <a:off x="5714724" y="2283975"/>
                    <a:ext cx="571750" cy="1000562"/>
                  </a:xfrm>
                  <a:custGeom>
                    <a:avLst/>
                    <a:gdLst/>
                    <a:ahLst/>
                    <a:cxnLst>
                      <a:cxn ang="0">
                        <a:pos x="336" y="64"/>
                      </a:cxn>
                      <a:cxn ang="0">
                        <a:pos x="300" y="26"/>
                      </a:cxn>
                      <a:cxn ang="0">
                        <a:pos x="296" y="4"/>
                      </a:cxn>
                      <a:cxn ang="0">
                        <a:pos x="210" y="0"/>
                      </a:cxn>
                      <a:cxn ang="0">
                        <a:pos x="158" y="30"/>
                      </a:cxn>
                      <a:cxn ang="0">
                        <a:pos x="70" y="36"/>
                      </a:cxn>
                      <a:cxn ang="0">
                        <a:pos x="78" y="96"/>
                      </a:cxn>
                      <a:cxn ang="0">
                        <a:pos x="22" y="162"/>
                      </a:cxn>
                      <a:cxn ang="0">
                        <a:pos x="42" y="202"/>
                      </a:cxn>
                      <a:cxn ang="0">
                        <a:pos x="0" y="272"/>
                      </a:cxn>
                      <a:cxn ang="0">
                        <a:pos x="0" y="320"/>
                      </a:cxn>
                      <a:cxn ang="0">
                        <a:pos x="96" y="442"/>
                      </a:cxn>
                      <a:cxn ang="0">
                        <a:pos x="130" y="442"/>
                      </a:cxn>
                      <a:cxn ang="0">
                        <a:pos x="130" y="526"/>
                      </a:cxn>
                      <a:cxn ang="0">
                        <a:pos x="208" y="580"/>
                      </a:cxn>
                      <a:cxn ang="0">
                        <a:pos x="236" y="658"/>
                      </a:cxn>
                      <a:cxn ang="0">
                        <a:pos x="258" y="616"/>
                      </a:cxn>
                      <a:cxn ang="0">
                        <a:pos x="308" y="644"/>
                      </a:cxn>
                      <a:cxn ang="0">
                        <a:pos x="348" y="592"/>
                      </a:cxn>
                      <a:cxn ang="0">
                        <a:pos x="356" y="510"/>
                      </a:cxn>
                      <a:cxn ang="0">
                        <a:pos x="376" y="428"/>
                      </a:cxn>
                      <a:cxn ang="0">
                        <a:pos x="336" y="64"/>
                      </a:cxn>
                    </a:cxnLst>
                    <a:rect l="0" t="0" r="r" b="b"/>
                    <a:pathLst>
                      <a:path w="376" h="658">
                        <a:moveTo>
                          <a:pt x="336" y="64"/>
                        </a:moveTo>
                        <a:lnTo>
                          <a:pt x="300" y="26"/>
                        </a:lnTo>
                        <a:lnTo>
                          <a:pt x="296" y="4"/>
                        </a:lnTo>
                        <a:lnTo>
                          <a:pt x="210" y="0"/>
                        </a:lnTo>
                        <a:lnTo>
                          <a:pt x="158" y="30"/>
                        </a:lnTo>
                        <a:lnTo>
                          <a:pt x="70" y="36"/>
                        </a:lnTo>
                        <a:lnTo>
                          <a:pt x="78" y="96"/>
                        </a:lnTo>
                        <a:lnTo>
                          <a:pt x="22" y="162"/>
                        </a:lnTo>
                        <a:lnTo>
                          <a:pt x="42" y="202"/>
                        </a:lnTo>
                        <a:lnTo>
                          <a:pt x="0" y="272"/>
                        </a:lnTo>
                        <a:lnTo>
                          <a:pt x="0" y="320"/>
                        </a:lnTo>
                        <a:lnTo>
                          <a:pt x="96" y="442"/>
                        </a:lnTo>
                        <a:lnTo>
                          <a:pt x="130" y="442"/>
                        </a:lnTo>
                        <a:lnTo>
                          <a:pt x="130" y="526"/>
                        </a:lnTo>
                        <a:lnTo>
                          <a:pt x="208" y="580"/>
                        </a:lnTo>
                        <a:lnTo>
                          <a:pt x="236" y="658"/>
                        </a:lnTo>
                        <a:lnTo>
                          <a:pt x="258" y="616"/>
                        </a:lnTo>
                        <a:lnTo>
                          <a:pt x="308" y="644"/>
                        </a:lnTo>
                        <a:lnTo>
                          <a:pt x="348" y="592"/>
                        </a:lnTo>
                        <a:lnTo>
                          <a:pt x="356" y="510"/>
                        </a:lnTo>
                        <a:lnTo>
                          <a:pt x="376" y="428"/>
                        </a:lnTo>
                        <a:lnTo>
                          <a:pt x="336" y="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84" name="Gruppe 313"/>
                  <p:cNvGrpSpPr/>
                  <p:nvPr/>
                </p:nvGrpSpPr>
                <p:grpSpPr>
                  <a:xfrm>
                    <a:off x="1449633" y="627625"/>
                    <a:ext cx="7103818" cy="4930930"/>
                    <a:chOff x="1449633" y="456175"/>
                    <a:chExt cx="7103818" cy="4930930"/>
                  </a:xfrm>
                  <a:grpFill/>
                </p:grpSpPr>
                <p:sp>
                  <p:nvSpPr>
                    <p:cNvPr id="85" name="Freeform 3053"/>
                    <p:cNvSpPr>
                      <a:spLocks/>
                    </p:cNvSpPr>
                    <p:nvPr/>
                  </p:nvSpPr>
                  <p:spPr bwMode="auto">
                    <a:xfrm>
                      <a:off x="7807144" y="1160689"/>
                      <a:ext cx="149261" cy="570179"/>
                    </a:xfrm>
                    <a:custGeom>
                      <a:avLst/>
                      <a:gdLst/>
                      <a:ahLst/>
                      <a:cxnLst>
                        <a:cxn ang="0">
                          <a:pos x="0" y="0"/>
                        </a:cxn>
                        <a:cxn ang="0">
                          <a:pos x="86" y="312"/>
                        </a:cxn>
                        <a:cxn ang="0">
                          <a:pos x="100" y="382"/>
                        </a:cxn>
                        <a:cxn ang="0">
                          <a:pos x="94" y="324"/>
                        </a:cxn>
                        <a:cxn ang="0">
                          <a:pos x="30" y="98"/>
                        </a:cxn>
                        <a:cxn ang="0">
                          <a:pos x="0" y="0"/>
                        </a:cxn>
                      </a:cxnLst>
                      <a:rect l="0" t="0" r="r" b="b"/>
                      <a:pathLst>
                        <a:path w="100" h="382">
                          <a:moveTo>
                            <a:pt x="0" y="0"/>
                          </a:moveTo>
                          <a:lnTo>
                            <a:pt x="86" y="312"/>
                          </a:lnTo>
                          <a:lnTo>
                            <a:pt x="100" y="382"/>
                          </a:lnTo>
                          <a:lnTo>
                            <a:pt x="94" y="324"/>
                          </a:lnTo>
                          <a:lnTo>
                            <a:pt x="30" y="9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6" name="Freeform 3054"/>
                    <p:cNvSpPr>
                      <a:spLocks/>
                    </p:cNvSpPr>
                    <p:nvPr/>
                  </p:nvSpPr>
                  <p:spPr bwMode="auto">
                    <a:xfrm>
                      <a:off x="7147408" y="1109940"/>
                      <a:ext cx="895569" cy="814968"/>
                    </a:xfrm>
                    <a:custGeom>
                      <a:avLst/>
                      <a:gdLst/>
                      <a:ahLst/>
                      <a:cxnLst>
                        <a:cxn ang="0">
                          <a:pos x="546" y="442"/>
                        </a:cxn>
                        <a:cxn ang="0">
                          <a:pos x="542" y="416"/>
                        </a:cxn>
                        <a:cxn ang="0">
                          <a:pos x="528" y="346"/>
                        </a:cxn>
                        <a:cxn ang="0">
                          <a:pos x="442" y="34"/>
                        </a:cxn>
                        <a:cxn ang="0">
                          <a:pos x="434" y="0"/>
                        </a:cxn>
                        <a:cxn ang="0">
                          <a:pos x="434" y="0"/>
                        </a:cxn>
                        <a:cxn ang="0">
                          <a:pos x="434" y="0"/>
                        </a:cxn>
                        <a:cxn ang="0">
                          <a:pos x="308" y="48"/>
                        </a:cxn>
                        <a:cxn ang="0">
                          <a:pos x="238" y="208"/>
                        </a:cxn>
                        <a:cxn ang="0">
                          <a:pos x="246" y="234"/>
                        </a:cxn>
                        <a:cxn ang="0">
                          <a:pos x="216" y="290"/>
                        </a:cxn>
                        <a:cxn ang="0">
                          <a:pos x="84" y="318"/>
                        </a:cxn>
                        <a:cxn ang="0">
                          <a:pos x="46" y="398"/>
                        </a:cxn>
                        <a:cxn ang="0">
                          <a:pos x="58" y="426"/>
                        </a:cxn>
                        <a:cxn ang="0">
                          <a:pos x="0" y="494"/>
                        </a:cxn>
                        <a:cxn ang="0">
                          <a:pos x="16" y="546"/>
                        </a:cxn>
                        <a:cxn ang="0">
                          <a:pos x="380" y="426"/>
                        </a:cxn>
                        <a:cxn ang="0">
                          <a:pos x="456" y="492"/>
                        </a:cxn>
                        <a:cxn ang="0">
                          <a:pos x="478" y="498"/>
                        </a:cxn>
                        <a:cxn ang="0">
                          <a:pos x="588" y="522"/>
                        </a:cxn>
                        <a:cxn ang="0">
                          <a:pos x="600" y="496"/>
                        </a:cxn>
                        <a:cxn ang="0">
                          <a:pos x="594" y="490"/>
                        </a:cxn>
                        <a:cxn ang="0">
                          <a:pos x="546" y="442"/>
                        </a:cxn>
                      </a:cxnLst>
                      <a:rect l="0" t="0" r="r" b="b"/>
                      <a:pathLst>
                        <a:path w="600" h="546">
                          <a:moveTo>
                            <a:pt x="546" y="442"/>
                          </a:moveTo>
                          <a:lnTo>
                            <a:pt x="542" y="416"/>
                          </a:lnTo>
                          <a:lnTo>
                            <a:pt x="528" y="346"/>
                          </a:lnTo>
                          <a:lnTo>
                            <a:pt x="442" y="34"/>
                          </a:lnTo>
                          <a:lnTo>
                            <a:pt x="434" y="0"/>
                          </a:lnTo>
                          <a:lnTo>
                            <a:pt x="434" y="0"/>
                          </a:lnTo>
                          <a:lnTo>
                            <a:pt x="434" y="0"/>
                          </a:lnTo>
                          <a:lnTo>
                            <a:pt x="308" y="48"/>
                          </a:lnTo>
                          <a:lnTo>
                            <a:pt x="238" y="208"/>
                          </a:lnTo>
                          <a:lnTo>
                            <a:pt x="246" y="234"/>
                          </a:lnTo>
                          <a:lnTo>
                            <a:pt x="216" y="290"/>
                          </a:lnTo>
                          <a:lnTo>
                            <a:pt x="84" y="318"/>
                          </a:lnTo>
                          <a:lnTo>
                            <a:pt x="46" y="398"/>
                          </a:lnTo>
                          <a:lnTo>
                            <a:pt x="58" y="426"/>
                          </a:lnTo>
                          <a:lnTo>
                            <a:pt x="0" y="494"/>
                          </a:lnTo>
                          <a:lnTo>
                            <a:pt x="16" y="546"/>
                          </a:lnTo>
                          <a:lnTo>
                            <a:pt x="380" y="426"/>
                          </a:lnTo>
                          <a:lnTo>
                            <a:pt x="456" y="492"/>
                          </a:lnTo>
                          <a:lnTo>
                            <a:pt x="478" y="498"/>
                          </a:lnTo>
                          <a:lnTo>
                            <a:pt x="588" y="522"/>
                          </a:lnTo>
                          <a:lnTo>
                            <a:pt x="600" y="496"/>
                          </a:lnTo>
                          <a:lnTo>
                            <a:pt x="594" y="490"/>
                          </a:lnTo>
                          <a:lnTo>
                            <a:pt x="546" y="44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7" name="Freeform 3055"/>
                    <p:cNvSpPr>
                      <a:spLocks/>
                    </p:cNvSpPr>
                    <p:nvPr/>
                  </p:nvSpPr>
                  <p:spPr bwMode="auto">
                    <a:xfrm>
                      <a:off x="8183283" y="1315921"/>
                      <a:ext cx="59705" cy="41793"/>
                    </a:xfrm>
                    <a:custGeom>
                      <a:avLst/>
                      <a:gdLst/>
                      <a:ahLst/>
                      <a:cxnLst>
                        <a:cxn ang="0">
                          <a:pos x="40" y="28"/>
                        </a:cxn>
                        <a:cxn ang="0">
                          <a:pos x="40" y="24"/>
                        </a:cxn>
                        <a:cxn ang="0">
                          <a:pos x="0" y="0"/>
                        </a:cxn>
                        <a:cxn ang="0">
                          <a:pos x="40" y="28"/>
                        </a:cxn>
                      </a:cxnLst>
                      <a:rect l="0" t="0" r="r" b="b"/>
                      <a:pathLst>
                        <a:path w="40" h="28">
                          <a:moveTo>
                            <a:pt x="40" y="28"/>
                          </a:moveTo>
                          <a:lnTo>
                            <a:pt x="40" y="24"/>
                          </a:lnTo>
                          <a:lnTo>
                            <a:pt x="0" y="0"/>
                          </a:lnTo>
                          <a:lnTo>
                            <a:pt x="40" y="2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8" name="Freeform 3056"/>
                    <p:cNvSpPr>
                      <a:spLocks/>
                    </p:cNvSpPr>
                    <p:nvPr/>
                  </p:nvSpPr>
                  <p:spPr bwMode="auto">
                    <a:xfrm>
                      <a:off x="7995213" y="456175"/>
                      <a:ext cx="558238" cy="895569"/>
                    </a:xfrm>
                    <a:custGeom>
                      <a:avLst/>
                      <a:gdLst/>
                      <a:ahLst/>
                      <a:cxnLst>
                        <a:cxn ang="0">
                          <a:pos x="284" y="228"/>
                        </a:cxn>
                        <a:cxn ang="0">
                          <a:pos x="244" y="202"/>
                        </a:cxn>
                        <a:cxn ang="0">
                          <a:pos x="136" y="0"/>
                        </a:cxn>
                        <a:cxn ang="0">
                          <a:pos x="84" y="68"/>
                        </a:cxn>
                        <a:cxn ang="0">
                          <a:pos x="46" y="54"/>
                        </a:cxn>
                        <a:cxn ang="0">
                          <a:pos x="46" y="228"/>
                        </a:cxn>
                        <a:cxn ang="0">
                          <a:pos x="0" y="356"/>
                        </a:cxn>
                        <a:cxn ang="0">
                          <a:pos x="126" y="576"/>
                        </a:cxn>
                        <a:cxn ang="0">
                          <a:pos x="166" y="600"/>
                        </a:cxn>
                        <a:cxn ang="0">
                          <a:pos x="166" y="540"/>
                        </a:cxn>
                        <a:cxn ang="0">
                          <a:pos x="244" y="404"/>
                        </a:cxn>
                        <a:cxn ang="0">
                          <a:pos x="294" y="378"/>
                        </a:cxn>
                        <a:cxn ang="0">
                          <a:pos x="294" y="336"/>
                        </a:cxn>
                        <a:cxn ang="0">
                          <a:pos x="374" y="202"/>
                        </a:cxn>
                        <a:cxn ang="0">
                          <a:pos x="284" y="228"/>
                        </a:cxn>
                      </a:cxnLst>
                      <a:rect l="0" t="0" r="r" b="b"/>
                      <a:pathLst>
                        <a:path w="374" h="600">
                          <a:moveTo>
                            <a:pt x="284" y="228"/>
                          </a:moveTo>
                          <a:lnTo>
                            <a:pt x="244" y="202"/>
                          </a:lnTo>
                          <a:lnTo>
                            <a:pt x="136" y="0"/>
                          </a:lnTo>
                          <a:lnTo>
                            <a:pt x="84" y="68"/>
                          </a:lnTo>
                          <a:lnTo>
                            <a:pt x="46" y="54"/>
                          </a:lnTo>
                          <a:lnTo>
                            <a:pt x="46" y="228"/>
                          </a:lnTo>
                          <a:lnTo>
                            <a:pt x="0" y="356"/>
                          </a:lnTo>
                          <a:lnTo>
                            <a:pt x="126" y="576"/>
                          </a:lnTo>
                          <a:lnTo>
                            <a:pt x="166" y="600"/>
                          </a:lnTo>
                          <a:lnTo>
                            <a:pt x="166" y="540"/>
                          </a:lnTo>
                          <a:lnTo>
                            <a:pt x="244" y="404"/>
                          </a:lnTo>
                          <a:lnTo>
                            <a:pt x="294" y="378"/>
                          </a:lnTo>
                          <a:lnTo>
                            <a:pt x="294" y="336"/>
                          </a:lnTo>
                          <a:lnTo>
                            <a:pt x="374" y="202"/>
                          </a:lnTo>
                          <a:lnTo>
                            <a:pt x="284" y="2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89" name="Freeform 3057"/>
                    <p:cNvSpPr>
                      <a:spLocks/>
                    </p:cNvSpPr>
                    <p:nvPr/>
                  </p:nvSpPr>
                  <p:spPr bwMode="auto">
                    <a:xfrm>
                      <a:off x="7798188" y="1047250"/>
                      <a:ext cx="176129" cy="504504"/>
                    </a:xfrm>
                    <a:custGeom>
                      <a:avLst/>
                      <a:gdLst/>
                      <a:ahLst/>
                      <a:cxnLst>
                        <a:cxn ang="0">
                          <a:pos x="110" y="84"/>
                        </a:cxn>
                        <a:cxn ang="0">
                          <a:pos x="110" y="84"/>
                        </a:cxn>
                        <a:cxn ang="0">
                          <a:pos x="112" y="64"/>
                        </a:cxn>
                        <a:cxn ang="0">
                          <a:pos x="112" y="42"/>
                        </a:cxn>
                        <a:cxn ang="0">
                          <a:pos x="110" y="20"/>
                        </a:cxn>
                        <a:cxn ang="0">
                          <a:pos x="106" y="0"/>
                        </a:cxn>
                        <a:cxn ang="0">
                          <a:pos x="0" y="40"/>
                        </a:cxn>
                        <a:cxn ang="0">
                          <a:pos x="0" y="42"/>
                        </a:cxn>
                        <a:cxn ang="0">
                          <a:pos x="2" y="42"/>
                        </a:cxn>
                        <a:cxn ang="0">
                          <a:pos x="40" y="174"/>
                        </a:cxn>
                        <a:cxn ang="0">
                          <a:pos x="80" y="318"/>
                        </a:cxn>
                        <a:cxn ang="0">
                          <a:pos x="86" y="338"/>
                        </a:cxn>
                        <a:cxn ang="0">
                          <a:pos x="86" y="338"/>
                        </a:cxn>
                        <a:cxn ang="0">
                          <a:pos x="118" y="330"/>
                        </a:cxn>
                        <a:cxn ang="0">
                          <a:pos x="118" y="330"/>
                        </a:cxn>
                        <a:cxn ang="0">
                          <a:pos x="110" y="302"/>
                        </a:cxn>
                        <a:cxn ang="0">
                          <a:pos x="106" y="270"/>
                        </a:cxn>
                        <a:cxn ang="0">
                          <a:pos x="104" y="234"/>
                        </a:cxn>
                        <a:cxn ang="0">
                          <a:pos x="104" y="198"/>
                        </a:cxn>
                        <a:cxn ang="0">
                          <a:pos x="106" y="132"/>
                        </a:cxn>
                        <a:cxn ang="0">
                          <a:pos x="108" y="104"/>
                        </a:cxn>
                        <a:cxn ang="0">
                          <a:pos x="110" y="84"/>
                        </a:cxn>
                        <a:cxn ang="0">
                          <a:pos x="110" y="84"/>
                        </a:cxn>
                      </a:cxnLst>
                      <a:rect l="0" t="0" r="r" b="b"/>
                      <a:pathLst>
                        <a:path w="118" h="338">
                          <a:moveTo>
                            <a:pt x="110" y="84"/>
                          </a:moveTo>
                          <a:lnTo>
                            <a:pt x="110" y="84"/>
                          </a:lnTo>
                          <a:lnTo>
                            <a:pt x="112" y="64"/>
                          </a:lnTo>
                          <a:lnTo>
                            <a:pt x="112" y="42"/>
                          </a:lnTo>
                          <a:lnTo>
                            <a:pt x="110" y="20"/>
                          </a:lnTo>
                          <a:lnTo>
                            <a:pt x="106" y="0"/>
                          </a:lnTo>
                          <a:lnTo>
                            <a:pt x="0" y="40"/>
                          </a:lnTo>
                          <a:lnTo>
                            <a:pt x="0" y="42"/>
                          </a:lnTo>
                          <a:lnTo>
                            <a:pt x="2" y="42"/>
                          </a:lnTo>
                          <a:lnTo>
                            <a:pt x="40" y="174"/>
                          </a:lnTo>
                          <a:lnTo>
                            <a:pt x="80" y="318"/>
                          </a:lnTo>
                          <a:lnTo>
                            <a:pt x="86" y="338"/>
                          </a:lnTo>
                          <a:lnTo>
                            <a:pt x="86" y="338"/>
                          </a:lnTo>
                          <a:lnTo>
                            <a:pt x="118" y="330"/>
                          </a:lnTo>
                          <a:lnTo>
                            <a:pt x="118" y="330"/>
                          </a:lnTo>
                          <a:lnTo>
                            <a:pt x="110" y="302"/>
                          </a:lnTo>
                          <a:lnTo>
                            <a:pt x="106" y="270"/>
                          </a:lnTo>
                          <a:lnTo>
                            <a:pt x="104" y="234"/>
                          </a:lnTo>
                          <a:lnTo>
                            <a:pt x="104" y="198"/>
                          </a:lnTo>
                          <a:lnTo>
                            <a:pt x="106" y="132"/>
                          </a:lnTo>
                          <a:lnTo>
                            <a:pt x="108" y="104"/>
                          </a:lnTo>
                          <a:lnTo>
                            <a:pt x="110" y="84"/>
                          </a:lnTo>
                          <a:lnTo>
                            <a:pt x="110" y="84"/>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0" name="Freeform 3058"/>
                    <p:cNvSpPr>
                      <a:spLocks/>
                    </p:cNvSpPr>
                    <p:nvPr/>
                  </p:nvSpPr>
                  <p:spPr bwMode="auto">
                    <a:xfrm>
                      <a:off x="7953420" y="984561"/>
                      <a:ext cx="292552" cy="555253"/>
                    </a:xfrm>
                    <a:custGeom>
                      <a:avLst/>
                      <a:gdLst/>
                      <a:ahLst/>
                      <a:cxnLst>
                        <a:cxn ang="0">
                          <a:pos x="156" y="224"/>
                        </a:cxn>
                        <a:cxn ang="0">
                          <a:pos x="30" y="6"/>
                        </a:cxn>
                        <a:cxn ang="0">
                          <a:pos x="30" y="4"/>
                        </a:cxn>
                        <a:cxn ang="0">
                          <a:pos x="156" y="222"/>
                        </a:cxn>
                        <a:cxn ang="0">
                          <a:pos x="30" y="0"/>
                        </a:cxn>
                        <a:cxn ang="0">
                          <a:pos x="16" y="36"/>
                        </a:cxn>
                        <a:cxn ang="0">
                          <a:pos x="2" y="42"/>
                        </a:cxn>
                        <a:cxn ang="0">
                          <a:pos x="2" y="42"/>
                        </a:cxn>
                        <a:cxn ang="0">
                          <a:pos x="6" y="62"/>
                        </a:cxn>
                        <a:cxn ang="0">
                          <a:pos x="8" y="84"/>
                        </a:cxn>
                        <a:cxn ang="0">
                          <a:pos x="8" y="106"/>
                        </a:cxn>
                        <a:cxn ang="0">
                          <a:pos x="6" y="126"/>
                        </a:cxn>
                        <a:cxn ang="0">
                          <a:pos x="6" y="126"/>
                        </a:cxn>
                        <a:cxn ang="0">
                          <a:pos x="4" y="146"/>
                        </a:cxn>
                        <a:cxn ang="0">
                          <a:pos x="2" y="174"/>
                        </a:cxn>
                        <a:cxn ang="0">
                          <a:pos x="0" y="240"/>
                        </a:cxn>
                        <a:cxn ang="0">
                          <a:pos x="0" y="276"/>
                        </a:cxn>
                        <a:cxn ang="0">
                          <a:pos x="2" y="312"/>
                        </a:cxn>
                        <a:cxn ang="0">
                          <a:pos x="6" y="344"/>
                        </a:cxn>
                        <a:cxn ang="0">
                          <a:pos x="14" y="372"/>
                        </a:cxn>
                        <a:cxn ang="0">
                          <a:pos x="14" y="372"/>
                        </a:cxn>
                        <a:cxn ang="0">
                          <a:pos x="44" y="362"/>
                        </a:cxn>
                        <a:cxn ang="0">
                          <a:pos x="74" y="350"/>
                        </a:cxn>
                        <a:cxn ang="0">
                          <a:pos x="100" y="334"/>
                        </a:cxn>
                        <a:cxn ang="0">
                          <a:pos x="114" y="326"/>
                        </a:cxn>
                        <a:cxn ang="0">
                          <a:pos x="124" y="316"/>
                        </a:cxn>
                        <a:cxn ang="0">
                          <a:pos x="124" y="316"/>
                        </a:cxn>
                        <a:cxn ang="0">
                          <a:pos x="134" y="308"/>
                        </a:cxn>
                        <a:cxn ang="0">
                          <a:pos x="144" y="300"/>
                        </a:cxn>
                        <a:cxn ang="0">
                          <a:pos x="154" y="296"/>
                        </a:cxn>
                        <a:cxn ang="0">
                          <a:pos x="164" y="292"/>
                        </a:cxn>
                        <a:cxn ang="0">
                          <a:pos x="182" y="288"/>
                        </a:cxn>
                        <a:cxn ang="0">
                          <a:pos x="196" y="288"/>
                        </a:cxn>
                        <a:cxn ang="0">
                          <a:pos x="196" y="250"/>
                        </a:cxn>
                        <a:cxn ang="0">
                          <a:pos x="156" y="224"/>
                        </a:cxn>
                      </a:cxnLst>
                      <a:rect l="0" t="0" r="r" b="b"/>
                      <a:pathLst>
                        <a:path w="196" h="372">
                          <a:moveTo>
                            <a:pt x="156" y="224"/>
                          </a:moveTo>
                          <a:lnTo>
                            <a:pt x="30" y="6"/>
                          </a:lnTo>
                          <a:lnTo>
                            <a:pt x="30" y="4"/>
                          </a:lnTo>
                          <a:lnTo>
                            <a:pt x="156" y="222"/>
                          </a:lnTo>
                          <a:lnTo>
                            <a:pt x="30" y="0"/>
                          </a:lnTo>
                          <a:lnTo>
                            <a:pt x="16" y="36"/>
                          </a:lnTo>
                          <a:lnTo>
                            <a:pt x="2" y="42"/>
                          </a:lnTo>
                          <a:lnTo>
                            <a:pt x="2" y="42"/>
                          </a:lnTo>
                          <a:lnTo>
                            <a:pt x="6" y="62"/>
                          </a:lnTo>
                          <a:lnTo>
                            <a:pt x="8" y="84"/>
                          </a:lnTo>
                          <a:lnTo>
                            <a:pt x="8" y="106"/>
                          </a:lnTo>
                          <a:lnTo>
                            <a:pt x="6" y="126"/>
                          </a:lnTo>
                          <a:lnTo>
                            <a:pt x="6" y="126"/>
                          </a:lnTo>
                          <a:lnTo>
                            <a:pt x="4" y="146"/>
                          </a:lnTo>
                          <a:lnTo>
                            <a:pt x="2" y="174"/>
                          </a:lnTo>
                          <a:lnTo>
                            <a:pt x="0" y="240"/>
                          </a:lnTo>
                          <a:lnTo>
                            <a:pt x="0" y="276"/>
                          </a:lnTo>
                          <a:lnTo>
                            <a:pt x="2" y="312"/>
                          </a:lnTo>
                          <a:lnTo>
                            <a:pt x="6" y="344"/>
                          </a:lnTo>
                          <a:lnTo>
                            <a:pt x="14" y="372"/>
                          </a:lnTo>
                          <a:lnTo>
                            <a:pt x="14" y="372"/>
                          </a:lnTo>
                          <a:lnTo>
                            <a:pt x="44" y="362"/>
                          </a:lnTo>
                          <a:lnTo>
                            <a:pt x="74" y="350"/>
                          </a:lnTo>
                          <a:lnTo>
                            <a:pt x="100" y="334"/>
                          </a:lnTo>
                          <a:lnTo>
                            <a:pt x="114" y="326"/>
                          </a:lnTo>
                          <a:lnTo>
                            <a:pt x="124" y="316"/>
                          </a:lnTo>
                          <a:lnTo>
                            <a:pt x="124" y="316"/>
                          </a:lnTo>
                          <a:lnTo>
                            <a:pt x="134" y="308"/>
                          </a:lnTo>
                          <a:lnTo>
                            <a:pt x="144" y="300"/>
                          </a:lnTo>
                          <a:lnTo>
                            <a:pt x="154" y="296"/>
                          </a:lnTo>
                          <a:lnTo>
                            <a:pt x="164" y="292"/>
                          </a:lnTo>
                          <a:lnTo>
                            <a:pt x="182" y="288"/>
                          </a:lnTo>
                          <a:lnTo>
                            <a:pt x="196" y="288"/>
                          </a:lnTo>
                          <a:lnTo>
                            <a:pt x="196" y="250"/>
                          </a:lnTo>
                          <a:lnTo>
                            <a:pt x="156" y="22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1" name="Freeform 3059"/>
                    <p:cNvSpPr>
                      <a:spLocks/>
                    </p:cNvSpPr>
                    <p:nvPr/>
                  </p:nvSpPr>
                  <p:spPr bwMode="auto">
                    <a:xfrm>
                      <a:off x="7947449" y="1575636"/>
                      <a:ext cx="247774" cy="271656"/>
                    </a:xfrm>
                    <a:custGeom>
                      <a:avLst/>
                      <a:gdLst/>
                      <a:ahLst/>
                      <a:cxnLst>
                        <a:cxn ang="0">
                          <a:pos x="2" y="46"/>
                        </a:cxn>
                        <a:cxn ang="0">
                          <a:pos x="12" y="128"/>
                        </a:cxn>
                        <a:cxn ang="0">
                          <a:pos x="64" y="182"/>
                        </a:cxn>
                        <a:cxn ang="0">
                          <a:pos x="60" y="178"/>
                        </a:cxn>
                        <a:cxn ang="0">
                          <a:pos x="64" y="182"/>
                        </a:cxn>
                        <a:cxn ang="0">
                          <a:pos x="66" y="178"/>
                        </a:cxn>
                        <a:cxn ang="0">
                          <a:pos x="150" y="138"/>
                        </a:cxn>
                        <a:cxn ang="0">
                          <a:pos x="164" y="138"/>
                        </a:cxn>
                        <a:cxn ang="0">
                          <a:pos x="166" y="138"/>
                        </a:cxn>
                        <a:cxn ang="0">
                          <a:pos x="138" y="0"/>
                        </a:cxn>
                        <a:cxn ang="0">
                          <a:pos x="0" y="44"/>
                        </a:cxn>
                        <a:cxn ang="0">
                          <a:pos x="2" y="46"/>
                        </a:cxn>
                      </a:cxnLst>
                      <a:rect l="0" t="0" r="r" b="b"/>
                      <a:pathLst>
                        <a:path w="166" h="182">
                          <a:moveTo>
                            <a:pt x="2" y="46"/>
                          </a:moveTo>
                          <a:lnTo>
                            <a:pt x="12" y="128"/>
                          </a:lnTo>
                          <a:lnTo>
                            <a:pt x="64" y="182"/>
                          </a:lnTo>
                          <a:lnTo>
                            <a:pt x="60" y="178"/>
                          </a:lnTo>
                          <a:lnTo>
                            <a:pt x="64" y="182"/>
                          </a:lnTo>
                          <a:lnTo>
                            <a:pt x="66" y="178"/>
                          </a:lnTo>
                          <a:lnTo>
                            <a:pt x="150" y="138"/>
                          </a:lnTo>
                          <a:lnTo>
                            <a:pt x="164" y="138"/>
                          </a:lnTo>
                          <a:lnTo>
                            <a:pt x="166" y="138"/>
                          </a:lnTo>
                          <a:lnTo>
                            <a:pt x="138" y="0"/>
                          </a:lnTo>
                          <a:lnTo>
                            <a:pt x="0" y="44"/>
                          </a:lnTo>
                          <a:lnTo>
                            <a:pt x="2" y="4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2" name="Freeform 3060"/>
                    <p:cNvSpPr>
                      <a:spLocks/>
                    </p:cNvSpPr>
                    <p:nvPr/>
                  </p:nvSpPr>
                  <p:spPr bwMode="auto">
                    <a:xfrm>
                      <a:off x="7923568" y="1417419"/>
                      <a:ext cx="498533" cy="226877"/>
                    </a:xfrm>
                    <a:custGeom>
                      <a:avLst/>
                      <a:gdLst/>
                      <a:ahLst/>
                      <a:cxnLst>
                        <a:cxn ang="0">
                          <a:pos x="292" y="16"/>
                        </a:cxn>
                        <a:cxn ang="0">
                          <a:pos x="264" y="68"/>
                        </a:cxn>
                        <a:cxn ang="0">
                          <a:pos x="214" y="2"/>
                        </a:cxn>
                        <a:cxn ang="0">
                          <a:pos x="214" y="0"/>
                        </a:cxn>
                        <a:cxn ang="0">
                          <a:pos x="214" y="0"/>
                        </a:cxn>
                        <a:cxn ang="0">
                          <a:pos x="202" y="0"/>
                        </a:cxn>
                        <a:cxn ang="0">
                          <a:pos x="184" y="2"/>
                        </a:cxn>
                        <a:cxn ang="0">
                          <a:pos x="174" y="6"/>
                        </a:cxn>
                        <a:cxn ang="0">
                          <a:pos x="162" y="12"/>
                        </a:cxn>
                        <a:cxn ang="0">
                          <a:pos x="152" y="18"/>
                        </a:cxn>
                        <a:cxn ang="0">
                          <a:pos x="142" y="26"/>
                        </a:cxn>
                        <a:cxn ang="0">
                          <a:pos x="142" y="26"/>
                        </a:cxn>
                        <a:cxn ang="0">
                          <a:pos x="128" y="38"/>
                        </a:cxn>
                        <a:cxn ang="0">
                          <a:pos x="112" y="50"/>
                        </a:cxn>
                        <a:cxn ang="0">
                          <a:pos x="96" y="60"/>
                        </a:cxn>
                        <a:cxn ang="0">
                          <a:pos x="76" y="68"/>
                        </a:cxn>
                        <a:cxn ang="0">
                          <a:pos x="38" y="82"/>
                        </a:cxn>
                        <a:cxn ang="0">
                          <a:pos x="0" y="90"/>
                        </a:cxn>
                        <a:cxn ang="0">
                          <a:pos x="16" y="150"/>
                        </a:cxn>
                        <a:cxn ang="0">
                          <a:pos x="154" y="106"/>
                        </a:cxn>
                        <a:cxn ang="0">
                          <a:pos x="154" y="102"/>
                        </a:cxn>
                        <a:cxn ang="0">
                          <a:pos x="170" y="96"/>
                        </a:cxn>
                        <a:cxn ang="0">
                          <a:pos x="206" y="82"/>
                        </a:cxn>
                        <a:cxn ang="0">
                          <a:pos x="242" y="122"/>
                        </a:cxn>
                        <a:cxn ang="0">
                          <a:pos x="244" y="122"/>
                        </a:cxn>
                        <a:cxn ang="0">
                          <a:pos x="254" y="152"/>
                        </a:cxn>
                        <a:cxn ang="0">
                          <a:pos x="334" y="152"/>
                        </a:cxn>
                        <a:cxn ang="0">
                          <a:pos x="334" y="84"/>
                        </a:cxn>
                        <a:cxn ang="0">
                          <a:pos x="292" y="16"/>
                        </a:cxn>
                      </a:cxnLst>
                      <a:rect l="0" t="0" r="r" b="b"/>
                      <a:pathLst>
                        <a:path w="334" h="152">
                          <a:moveTo>
                            <a:pt x="292" y="16"/>
                          </a:moveTo>
                          <a:lnTo>
                            <a:pt x="264" y="68"/>
                          </a:lnTo>
                          <a:lnTo>
                            <a:pt x="214" y="2"/>
                          </a:lnTo>
                          <a:lnTo>
                            <a:pt x="214" y="0"/>
                          </a:lnTo>
                          <a:lnTo>
                            <a:pt x="214" y="0"/>
                          </a:lnTo>
                          <a:lnTo>
                            <a:pt x="202" y="0"/>
                          </a:lnTo>
                          <a:lnTo>
                            <a:pt x="184" y="2"/>
                          </a:lnTo>
                          <a:lnTo>
                            <a:pt x="174" y="6"/>
                          </a:lnTo>
                          <a:lnTo>
                            <a:pt x="162" y="12"/>
                          </a:lnTo>
                          <a:lnTo>
                            <a:pt x="152" y="18"/>
                          </a:lnTo>
                          <a:lnTo>
                            <a:pt x="142" y="26"/>
                          </a:lnTo>
                          <a:lnTo>
                            <a:pt x="142" y="26"/>
                          </a:lnTo>
                          <a:lnTo>
                            <a:pt x="128" y="38"/>
                          </a:lnTo>
                          <a:lnTo>
                            <a:pt x="112" y="50"/>
                          </a:lnTo>
                          <a:lnTo>
                            <a:pt x="96" y="60"/>
                          </a:lnTo>
                          <a:lnTo>
                            <a:pt x="76" y="68"/>
                          </a:lnTo>
                          <a:lnTo>
                            <a:pt x="38" y="82"/>
                          </a:lnTo>
                          <a:lnTo>
                            <a:pt x="0" y="90"/>
                          </a:lnTo>
                          <a:lnTo>
                            <a:pt x="16" y="150"/>
                          </a:lnTo>
                          <a:lnTo>
                            <a:pt x="154" y="106"/>
                          </a:lnTo>
                          <a:lnTo>
                            <a:pt x="154" y="102"/>
                          </a:lnTo>
                          <a:lnTo>
                            <a:pt x="170" y="96"/>
                          </a:lnTo>
                          <a:lnTo>
                            <a:pt x="206" y="82"/>
                          </a:lnTo>
                          <a:lnTo>
                            <a:pt x="242" y="122"/>
                          </a:lnTo>
                          <a:lnTo>
                            <a:pt x="244" y="122"/>
                          </a:lnTo>
                          <a:lnTo>
                            <a:pt x="254" y="152"/>
                          </a:lnTo>
                          <a:lnTo>
                            <a:pt x="334" y="152"/>
                          </a:lnTo>
                          <a:lnTo>
                            <a:pt x="334" y="84"/>
                          </a:lnTo>
                          <a:lnTo>
                            <a:pt x="292" y="1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nvGrpSpPr>
                    <p:cNvPr id="93" name="Gruppe 312"/>
                    <p:cNvGrpSpPr/>
                    <p:nvPr/>
                  </p:nvGrpSpPr>
                  <p:grpSpPr>
                    <a:xfrm>
                      <a:off x="1449633" y="664433"/>
                      <a:ext cx="6841620" cy="4722672"/>
                      <a:chOff x="1449633" y="664433"/>
                      <a:chExt cx="6841620" cy="4722672"/>
                    </a:xfrm>
                    <a:grpFill/>
                  </p:grpSpPr>
                  <p:grpSp>
                    <p:nvGrpSpPr>
                      <p:cNvPr id="98" name="Group 3052"/>
                      <p:cNvGrpSpPr>
                        <a:grpSpLocks/>
                      </p:cNvGrpSpPr>
                      <p:nvPr/>
                    </p:nvGrpSpPr>
                    <p:grpSpPr bwMode="auto">
                      <a:xfrm>
                        <a:off x="1449633" y="664433"/>
                        <a:ext cx="6841620" cy="4644660"/>
                        <a:chOff x="698" y="593"/>
                        <a:chExt cx="4584" cy="3112"/>
                      </a:xfrm>
                      <a:grpFill/>
                    </p:grpSpPr>
                    <p:sp>
                      <p:nvSpPr>
                        <p:cNvPr id="100" name="Freeform 2853"/>
                        <p:cNvSpPr>
                          <a:spLocks/>
                        </p:cNvSpPr>
                        <p:nvPr/>
                      </p:nvSpPr>
                      <p:spPr bwMode="auto">
                        <a:xfrm>
                          <a:off x="5218" y="134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1" name="Freeform 2854"/>
                        <p:cNvSpPr>
                          <a:spLocks/>
                        </p:cNvSpPr>
                        <p:nvPr/>
                      </p:nvSpPr>
                      <p:spPr bwMode="auto">
                        <a:xfrm>
                          <a:off x="1372" y="2223"/>
                          <a:ext cx="580" cy="784"/>
                        </a:xfrm>
                        <a:custGeom>
                          <a:avLst/>
                          <a:gdLst/>
                          <a:ahLst/>
                          <a:cxnLst>
                            <a:cxn ang="0">
                              <a:pos x="128" y="0"/>
                            </a:cxn>
                            <a:cxn ang="0">
                              <a:pos x="112" y="120"/>
                            </a:cxn>
                            <a:cxn ang="0">
                              <a:pos x="72" y="106"/>
                            </a:cxn>
                            <a:cxn ang="0">
                              <a:pos x="42" y="254"/>
                            </a:cxn>
                            <a:cxn ang="0">
                              <a:pos x="74" y="350"/>
                            </a:cxn>
                            <a:cxn ang="0">
                              <a:pos x="62" y="364"/>
                            </a:cxn>
                            <a:cxn ang="0">
                              <a:pos x="12" y="472"/>
                            </a:cxn>
                            <a:cxn ang="0">
                              <a:pos x="24" y="526"/>
                            </a:cxn>
                            <a:cxn ang="0">
                              <a:pos x="0" y="568"/>
                            </a:cxn>
                            <a:cxn ang="0">
                              <a:pos x="362" y="768"/>
                            </a:cxn>
                            <a:cxn ang="0">
                              <a:pos x="538" y="784"/>
                            </a:cxn>
                            <a:cxn ang="0">
                              <a:pos x="580" y="80"/>
                            </a:cxn>
                            <a:cxn ang="0">
                              <a:pos x="128" y="0"/>
                            </a:cxn>
                          </a:cxnLst>
                          <a:rect l="0" t="0" r="r" b="b"/>
                          <a:pathLst>
                            <a:path w="580" h="784">
                              <a:moveTo>
                                <a:pt x="128" y="0"/>
                              </a:moveTo>
                              <a:lnTo>
                                <a:pt x="112" y="120"/>
                              </a:lnTo>
                              <a:lnTo>
                                <a:pt x="72" y="106"/>
                              </a:lnTo>
                              <a:lnTo>
                                <a:pt x="42" y="254"/>
                              </a:lnTo>
                              <a:lnTo>
                                <a:pt x="74" y="350"/>
                              </a:lnTo>
                              <a:lnTo>
                                <a:pt x="62" y="364"/>
                              </a:lnTo>
                              <a:lnTo>
                                <a:pt x="12" y="472"/>
                              </a:lnTo>
                              <a:lnTo>
                                <a:pt x="24" y="526"/>
                              </a:lnTo>
                              <a:lnTo>
                                <a:pt x="0" y="568"/>
                              </a:lnTo>
                              <a:lnTo>
                                <a:pt x="362" y="768"/>
                              </a:lnTo>
                              <a:lnTo>
                                <a:pt x="538" y="784"/>
                              </a:lnTo>
                              <a:lnTo>
                                <a:pt x="580" y="80"/>
                              </a:lnTo>
                              <a:lnTo>
                                <a:pt x="128" y="0"/>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2" name="Freeform 2855"/>
                        <p:cNvSpPr>
                          <a:spLocks/>
                        </p:cNvSpPr>
                        <p:nvPr/>
                      </p:nvSpPr>
                      <p:spPr bwMode="auto">
                        <a:xfrm>
                          <a:off x="3418" y="2739"/>
                          <a:ext cx="560" cy="468"/>
                        </a:xfrm>
                        <a:custGeom>
                          <a:avLst/>
                          <a:gdLst/>
                          <a:ahLst/>
                          <a:cxnLst>
                            <a:cxn ang="0">
                              <a:pos x="276" y="240"/>
                            </a:cxn>
                            <a:cxn ang="0">
                              <a:pos x="310" y="90"/>
                            </a:cxn>
                            <a:cxn ang="0">
                              <a:pos x="280" y="0"/>
                            </a:cxn>
                            <a:cxn ang="0">
                              <a:pos x="0" y="20"/>
                            </a:cxn>
                            <a:cxn ang="0">
                              <a:pos x="16" y="154"/>
                            </a:cxn>
                            <a:cxn ang="0">
                              <a:pos x="84" y="274"/>
                            </a:cxn>
                            <a:cxn ang="0">
                              <a:pos x="76" y="372"/>
                            </a:cxn>
                            <a:cxn ang="0">
                              <a:pos x="62" y="416"/>
                            </a:cxn>
                            <a:cxn ang="0">
                              <a:pos x="174" y="440"/>
                            </a:cxn>
                            <a:cxn ang="0">
                              <a:pos x="282" y="426"/>
                            </a:cxn>
                            <a:cxn ang="0">
                              <a:pos x="264" y="468"/>
                            </a:cxn>
                            <a:cxn ang="0">
                              <a:pos x="354" y="468"/>
                            </a:cxn>
                            <a:cxn ang="0">
                              <a:pos x="390" y="426"/>
                            </a:cxn>
                            <a:cxn ang="0">
                              <a:pos x="412" y="454"/>
                            </a:cxn>
                            <a:cxn ang="0">
                              <a:pos x="480" y="400"/>
                            </a:cxn>
                            <a:cxn ang="0">
                              <a:pos x="502" y="454"/>
                            </a:cxn>
                            <a:cxn ang="0">
                              <a:pos x="540" y="454"/>
                            </a:cxn>
                            <a:cxn ang="0">
                              <a:pos x="560" y="412"/>
                            </a:cxn>
                            <a:cxn ang="0">
                              <a:pos x="512" y="344"/>
                            </a:cxn>
                            <a:cxn ang="0">
                              <a:pos x="480" y="304"/>
                            </a:cxn>
                            <a:cxn ang="0">
                              <a:pos x="486" y="302"/>
                            </a:cxn>
                            <a:cxn ang="0">
                              <a:pos x="448" y="230"/>
                            </a:cxn>
                            <a:cxn ang="0">
                              <a:pos x="276" y="240"/>
                            </a:cxn>
                          </a:cxnLst>
                          <a:rect l="0" t="0" r="r" b="b"/>
                          <a:pathLst>
                            <a:path w="560" h="468">
                              <a:moveTo>
                                <a:pt x="276" y="240"/>
                              </a:moveTo>
                              <a:lnTo>
                                <a:pt x="310" y="90"/>
                              </a:lnTo>
                              <a:lnTo>
                                <a:pt x="280" y="0"/>
                              </a:lnTo>
                              <a:lnTo>
                                <a:pt x="0" y="20"/>
                              </a:lnTo>
                              <a:lnTo>
                                <a:pt x="16" y="154"/>
                              </a:lnTo>
                              <a:lnTo>
                                <a:pt x="84" y="274"/>
                              </a:lnTo>
                              <a:lnTo>
                                <a:pt x="76" y="372"/>
                              </a:lnTo>
                              <a:lnTo>
                                <a:pt x="62" y="416"/>
                              </a:lnTo>
                              <a:lnTo>
                                <a:pt x="174" y="440"/>
                              </a:lnTo>
                              <a:lnTo>
                                <a:pt x="282" y="426"/>
                              </a:lnTo>
                              <a:lnTo>
                                <a:pt x="264" y="468"/>
                              </a:lnTo>
                              <a:lnTo>
                                <a:pt x="354" y="468"/>
                              </a:lnTo>
                              <a:lnTo>
                                <a:pt x="390" y="426"/>
                              </a:lnTo>
                              <a:lnTo>
                                <a:pt x="412" y="454"/>
                              </a:lnTo>
                              <a:lnTo>
                                <a:pt x="480" y="400"/>
                              </a:lnTo>
                              <a:lnTo>
                                <a:pt x="502" y="454"/>
                              </a:lnTo>
                              <a:lnTo>
                                <a:pt x="540" y="454"/>
                              </a:lnTo>
                              <a:lnTo>
                                <a:pt x="560" y="412"/>
                              </a:lnTo>
                              <a:lnTo>
                                <a:pt x="512" y="344"/>
                              </a:lnTo>
                              <a:lnTo>
                                <a:pt x="480" y="304"/>
                              </a:lnTo>
                              <a:lnTo>
                                <a:pt x="486" y="302"/>
                              </a:lnTo>
                              <a:lnTo>
                                <a:pt x="448" y="230"/>
                              </a:lnTo>
                              <a:lnTo>
                                <a:pt x="276" y="240"/>
                              </a:lnTo>
                              <a:close/>
                            </a:path>
                          </a:pathLst>
                        </a:custGeom>
                        <a:no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3" name="Freeform 2856"/>
                        <p:cNvSpPr>
                          <a:spLocks/>
                        </p:cNvSpPr>
                        <p:nvPr/>
                      </p:nvSpPr>
                      <p:spPr bwMode="auto">
                        <a:xfrm>
                          <a:off x="1918" y="2303"/>
                          <a:ext cx="632" cy="712"/>
                        </a:xfrm>
                        <a:custGeom>
                          <a:avLst/>
                          <a:gdLst/>
                          <a:ahLst/>
                          <a:cxnLst>
                            <a:cxn ang="0">
                              <a:pos x="254" y="634"/>
                            </a:cxn>
                            <a:cxn ang="0">
                              <a:pos x="620" y="642"/>
                            </a:cxn>
                            <a:cxn ang="0">
                              <a:pos x="612" y="82"/>
                            </a:cxn>
                            <a:cxn ang="0">
                              <a:pos x="632" y="82"/>
                            </a:cxn>
                            <a:cxn ang="0">
                              <a:pos x="632" y="14"/>
                            </a:cxn>
                            <a:cxn ang="0">
                              <a:pos x="40" y="0"/>
                            </a:cxn>
                            <a:cxn ang="0">
                              <a:pos x="0" y="704"/>
                            </a:cxn>
                            <a:cxn ang="0">
                              <a:pos x="104" y="712"/>
                            </a:cxn>
                            <a:cxn ang="0">
                              <a:pos x="104" y="660"/>
                            </a:cxn>
                            <a:cxn ang="0">
                              <a:pos x="252" y="676"/>
                            </a:cxn>
                            <a:cxn ang="0">
                              <a:pos x="256" y="678"/>
                            </a:cxn>
                            <a:cxn ang="0">
                              <a:pos x="252" y="674"/>
                            </a:cxn>
                            <a:cxn ang="0">
                              <a:pos x="254" y="634"/>
                            </a:cxn>
                          </a:cxnLst>
                          <a:rect l="0" t="0" r="r" b="b"/>
                          <a:pathLst>
                            <a:path w="632" h="712">
                              <a:moveTo>
                                <a:pt x="254" y="634"/>
                              </a:moveTo>
                              <a:lnTo>
                                <a:pt x="620" y="642"/>
                              </a:lnTo>
                              <a:lnTo>
                                <a:pt x="612" y="82"/>
                              </a:lnTo>
                              <a:lnTo>
                                <a:pt x="632" y="82"/>
                              </a:lnTo>
                              <a:lnTo>
                                <a:pt x="632" y="14"/>
                              </a:lnTo>
                              <a:lnTo>
                                <a:pt x="40" y="0"/>
                              </a:lnTo>
                              <a:lnTo>
                                <a:pt x="0" y="704"/>
                              </a:lnTo>
                              <a:lnTo>
                                <a:pt x="104" y="712"/>
                              </a:lnTo>
                              <a:lnTo>
                                <a:pt x="104" y="660"/>
                              </a:lnTo>
                              <a:lnTo>
                                <a:pt x="252" y="676"/>
                              </a:lnTo>
                              <a:lnTo>
                                <a:pt x="256" y="678"/>
                              </a:lnTo>
                              <a:lnTo>
                                <a:pt x="252" y="674"/>
                              </a:lnTo>
                              <a:lnTo>
                                <a:pt x="254" y="634"/>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4" name="Freeform 2857"/>
                        <p:cNvSpPr>
                          <a:spLocks/>
                        </p:cNvSpPr>
                        <p:nvPr/>
                      </p:nvSpPr>
                      <p:spPr bwMode="auto">
                        <a:xfrm>
                          <a:off x="2176" y="2383"/>
                          <a:ext cx="1322" cy="1322"/>
                        </a:xfrm>
                        <a:custGeom>
                          <a:avLst/>
                          <a:gdLst/>
                          <a:ahLst/>
                          <a:cxnLst>
                            <a:cxn ang="0">
                              <a:pos x="1312" y="726"/>
                            </a:cxn>
                            <a:cxn ang="0">
                              <a:pos x="1322" y="630"/>
                            </a:cxn>
                            <a:cxn ang="0">
                              <a:pos x="1252" y="512"/>
                            </a:cxn>
                            <a:cxn ang="0">
                              <a:pos x="1234" y="376"/>
                            </a:cxn>
                            <a:cxn ang="0">
                              <a:pos x="1234" y="376"/>
                            </a:cxn>
                            <a:cxn ang="0">
                              <a:pos x="1234" y="376"/>
                            </a:cxn>
                            <a:cxn ang="0">
                              <a:pos x="1230" y="338"/>
                            </a:cxn>
                            <a:cxn ang="0">
                              <a:pos x="1120" y="292"/>
                            </a:cxn>
                            <a:cxn ang="0">
                              <a:pos x="852" y="304"/>
                            </a:cxn>
                            <a:cxn ang="0">
                              <a:pos x="644" y="236"/>
                            </a:cxn>
                            <a:cxn ang="0">
                              <a:pos x="632" y="0"/>
                            </a:cxn>
                            <a:cxn ang="0">
                              <a:pos x="362" y="10"/>
                            </a:cxn>
                            <a:cxn ang="0">
                              <a:pos x="370" y="572"/>
                            </a:cxn>
                            <a:cxn ang="0">
                              <a:pos x="0" y="562"/>
                            </a:cxn>
                            <a:cxn ang="0">
                              <a:pos x="0" y="600"/>
                            </a:cxn>
                            <a:cxn ang="0">
                              <a:pos x="174" y="756"/>
                            </a:cxn>
                            <a:cxn ang="0">
                              <a:pos x="212" y="878"/>
                            </a:cxn>
                            <a:cxn ang="0">
                              <a:pos x="372" y="958"/>
                            </a:cxn>
                            <a:cxn ang="0">
                              <a:pos x="442" y="850"/>
                            </a:cxn>
                            <a:cxn ang="0">
                              <a:pos x="562" y="864"/>
                            </a:cxn>
                            <a:cxn ang="0">
                              <a:pos x="770" y="1254"/>
                            </a:cxn>
                            <a:cxn ang="0">
                              <a:pos x="978" y="1322"/>
                            </a:cxn>
                            <a:cxn ang="0">
                              <a:pos x="1008" y="1268"/>
                            </a:cxn>
                            <a:cxn ang="0">
                              <a:pos x="968" y="1146"/>
                            </a:cxn>
                            <a:cxn ang="0">
                              <a:pos x="968" y="1014"/>
                            </a:cxn>
                            <a:cxn ang="0">
                              <a:pos x="1286" y="768"/>
                            </a:cxn>
                            <a:cxn ang="0">
                              <a:pos x="1300" y="772"/>
                            </a:cxn>
                            <a:cxn ang="0">
                              <a:pos x="1298" y="770"/>
                            </a:cxn>
                            <a:cxn ang="0">
                              <a:pos x="1312" y="726"/>
                            </a:cxn>
                          </a:cxnLst>
                          <a:rect l="0" t="0" r="r" b="b"/>
                          <a:pathLst>
                            <a:path w="1322" h="1322">
                              <a:moveTo>
                                <a:pt x="1312" y="726"/>
                              </a:moveTo>
                              <a:lnTo>
                                <a:pt x="1322" y="630"/>
                              </a:lnTo>
                              <a:lnTo>
                                <a:pt x="1252" y="512"/>
                              </a:lnTo>
                              <a:lnTo>
                                <a:pt x="1234" y="376"/>
                              </a:lnTo>
                              <a:lnTo>
                                <a:pt x="1234" y="376"/>
                              </a:lnTo>
                              <a:lnTo>
                                <a:pt x="1234" y="376"/>
                              </a:lnTo>
                              <a:lnTo>
                                <a:pt x="1230" y="338"/>
                              </a:lnTo>
                              <a:lnTo>
                                <a:pt x="1120" y="292"/>
                              </a:lnTo>
                              <a:lnTo>
                                <a:pt x="852" y="304"/>
                              </a:lnTo>
                              <a:lnTo>
                                <a:pt x="644" y="236"/>
                              </a:lnTo>
                              <a:lnTo>
                                <a:pt x="632" y="0"/>
                              </a:lnTo>
                              <a:lnTo>
                                <a:pt x="362" y="10"/>
                              </a:lnTo>
                              <a:lnTo>
                                <a:pt x="370" y="572"/>
                              </a:lnTo>
                              <a:lnTo>
                                <a:pt x="0" y="562"/>
                              </a:lnTo>
                              <a:lnTo>
                                <a:pt x="0" y="600"/>
                              </a:lnTo>
                              <a:lnTo>
                                <a:pt x="174" y="756"/>
                              </a:lnTo>
                              <a:lnTo>
                                <a:pt x="212" y="878"/>
                              </a:lnTo>
                              <a:lnTo>
                                <a:pt x="372" y="958"/>
                              </a:lnTo>
                              <a:lnTo>
                                <a:pt x="442" y="850"/>
                              </a:lnTo>
                              <a:lnTo>
                                <a:pt x="562" y="864"/>
                              </a:lnTo>
                              <a:lnTo>
                                <a:pt x="770" y="1254"/>
                              </a:lnTo>
                              <a:lnTo>
                                <a:pt x="978" y="1322"/>
                              </a:lnTo>
                              <a:lnTo>
                                <a:pt x="1008" y="1268"/>
                              </a:lnTo>
                              <a:lnTo>
                                <a:pt x="968" y="1146"/>
                              </a:lnTo>
                              <a:lnTo>
                                <a:pt x="968" y="1014"/>
                              </a:lnTo>
                              <a:lnTo>
                                <a:pt x="1286" y="768"/>
                              </a:lnTo>
                              <a:lnTo>
                                <a:pt x="1300" y="772"/>
                              </a:lnTo>
                              <a:lnTo>
                                <a:pt x="1298" y="770"/>
                              </a:lnTo>
                              <a:lnTo>
                                <a:pt x="1312" y="7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5" name="Freeform 2858"/>
                        <p:cNvSpPr>
                          <a:spLocks/>
                        </p:cNvSpPr>
                        <p:nvPr/>
                      </p:nvSpPr>
                      <p:spPr bwMode="auto">
                        <a:xfrm>
                          <a:off x="3342" y="2335"/>
                          <a:ext cx="450" cy="420"/>
                        </a:xfrm>
                        <a:custGeom>
                          <a:avLst/>
                          <a:gdLst/>
                          <a:ahLst/>
                          <a:cxnLst>
                            <a:cxn ang="0">
                              <a:pos x="72" y="382"/>
                            </a:cxn>
                            <a:cxn ang="0">
                              <a:pos x="76" y="420"/>
                            </a:cxn>
                            <a:cxn ang="0">
                              <a:pos x="356" y="400"/>
                            </a:cxn>
                            <a:cxn ang="0">
                              <a:pos x="346" y="360"/>
                            </a:cxn>
                            <a:cxn ang="0">
                              <a:pos x="450" y="42"/>
                            </a:cxn>
                            <a:cxn ang="0">
                              <a:pos x="366" y="48"/>
                            </a:cxn>
                            <a:cxn ang="0">
                              <a:pos x="384" y="0"/>
                            </a:cxn>
                            <a:cxn ang="0">
                              <a:pos x="0" y="8"/>
                            </a:cxn>
                            <a:cxn ang="0">
                              <a:pos x="32" y="366"/>
                            </a:cxn>
                            <a:cxn ang="0">
                              <a:pos x="72" y="382"/>
                            </a:cxn>
                          </a:cxnLst>
                          <a:rect l="0" t="0" r="r" b="b"/>
                          <a:pathLst>
                            <a:path w="450" h="420">
                              <a:moveTo>
                                <a:pt x="72" y="382"/>
                              </a:moveTo>
                              <a:lnTo>
                                <a:pt x="76" y="420"/>
                              </a:lnTo>
                              <a:lnTo>
                                <a:pt x="356" y="400"/>
                              </a:lnTo>
                              <a:lnTo>
                                <a:pt x="346" y="360"/>
                              </a:lnTo>
                              <a:lnTo>
                                <a:pt x="450" y="42"/>
                              </a:lnTo>
                              <a:lnTo>
                                <a:pt x="366" y="48"/>
                              </a:lnTo>
                              <a:lnTo>
                                <a:pt x="384" y="0"/>
                              </a:lnTo>
                              <a:lnTo>
                                <a:pt x="0" y="8"/>
                              </a:lnTo>
                              <a:lnTo>
                                <a:pt x="32" y="366"/>
                              </a:lnTo>
                              <a:lnTo>
                                <a:pt x="72" y="38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6" name="Freeform 2859"/>
                        <p:cNvSpPr>
                          <a:spLocks/>
                        </p:cNvSpPr>
                        <p:nvPr/>
                      </p:nvSpPr>
                      <p:spPr bwMode="auto">
                        <a:xfrm>
                          <a:off x="2556" y="2289"/>
                          <a:ext cx="808" cy="408"/>
                        </a:xfrm>
                        <a:custGeom>
                          <a:avLst/>
                          <a:gdLst/>
                          <a:ahLst/>
                          <a:cxnLst>
                            <a:cxn ang="0">
                              <a:pos x="0" y="28"/>
                            </a:cxn>
                            <a:cxn ang="0">
                              <a:pos x="2" y="96"/>
                            </a:cxn>
                            <a:cxn ang="0">
                              <a:pos x="256" y="88"/>
                            </a:cxn>
                            <a:cxn ang="0">
                              <a:pos x="270" y="326"/>
                            </a:cxn>
                            <a:cxn ang="0">
                              <a:pos x="472" y="394"/>
                            </a:cxn>
                            <a:cxn ang="0">
                              <a:pos x="742" y="380"/>
                            </a:cxn>
                            <a:cxn ang="0">
                              <a:pos x="808" y="408"/>
                            </a:cxn>
                            <a:cxn ang="0">
                              <a:pos x="774" y="0"/>
                            </a:cxn>
                            <a:cxn ang="0">
                              <a:pos x="0" y="28"/>
                            </a:cxn>
                          </a:cxnLst>
                          <a:rect l="0" t="0" r="r" b="b"/>
                          <a:pathLst>
                            <a:path w="808" h="408">
                              <a:moveTo>
                                <a:pt x="0" y="28"/>
                              </a:moveTo>
                              <a:lnTo>
                                <a:pt x="2" y="96"/>
                              </a:lnTo>
                              <a:lnTo>
                                <a:pt x="256" y="88"/>
                              </a:lnTo>
                              <a:lnTo>
                                <a:pt x="270" y="326"/>
                              </a:lnTo>
                              <a:lnTo>
                                <a:pt x="472" y="394"/>
                              </a:lnTo>
                              <a:lnTo>
                                <a:pt x="742" y="380"/>
                              </a:lnTo>
                              <a:lnTo>
                                <a:pt x="808" y="408"/>
                              </a:lnTo>
                              <a:lnTo>
                                <a:pt x="774" y="0"/>
                              </a:lnTo>
                              <a:lnTo>
                                <a:pt x="0" y="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7" name="Freeform 2860"/>
                        <p:cNvSpPr>
                          <a:spLocks/>
                        </p:cNvSpPr>
                        <p:nvPr/>
                      </p:nvSpPr>
                      <p:spPr bwMode="auto">
                        <a:xfrm>
                          <a:off x="1500" y="1631"/>
                          <a:ext cx="500" cy="668"/>
                        </a:xfrm>
                        <a:custGeom>
                          <a:avLst/>
                          <a:gdLst/>
                          <a:ahLst/>
                          <a:cxnLst>
                            <a:cxn ang="0">
                              <a:pos x="0" y="588"/>
                            </a:cxn>
                            <a:cxn ang="0">
                              <a:pos x="452" y="668"/>
                            </a:cxn>
                            <a:cxn ang="0">
                              <a:pos x="500" y="202"/>
                            </a:cxn>
                            <a:cxn ang="0">
                              <a:pos x="312" y="176"/>
                            </a:cxn>
                            <a:cxn ang="0">
                              <a:pos x="336" y="54"/>
                            </a:cxn>
                            <a:cxn ang="0">
                              <a:pos x="76" y="0"/>
                            </a:cxn>
                            <a:cxn ang="0">
                              <a:pos x="0" y="588"/>
                            </a:cxn>
                          </a:cxnLst>
                          <a:rect l="0" t="0" r="r" b="b"/>
                          <a:pathLst>
                            <a:path w="500" h="668">
                              <a:moveTo>
                                <a:pt x="0" y="588"/>
                              </a:moveTo>
                              <a:lnTo>
                                <a:pt x="452" y="668"/>
                              </a:lnTo>
                              <a:lnTo>
                                <a:pt x="500" y="202"/>
                              </a:lnTo>
                              <a:lnTo>
                                <a:pt x="312" y="176"/>
                              </a:lnTo>
                              <a:lnTo>
                                <a:pt x="336" y="54"/>
                              </a:lnTo>
                              <a:lnTo>
                                <a:pt x="76" y="0"/>
                              </a:lnTo>
                              <a:lnTo>
                                <a:pt x="0" y="58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8" name="Freeform 2861"/>
                        <p:cNvSpPr>
                          <a:spLocks/>
                        </p:cNvSpPr>
                        <p:nvPr/>
                      </p:nvSpPr>
                      <p:spPr bwMode="auto">
                        <a:xfrm>
                          <a:off x="3546" y="929"/>
                          <a:ext cx="532" cy="252"/>
                        </a:xfrm>
                        <a:custGeom>
                          <a:avLst/>
                          <a:gdLst/>
                          <a:ahLst/>
                          <a:cxnLst>
                            <a:cxn ang="0">
                              <a:pos x="230" y="214"/>
                            </a:cxn>
                            <a:cxn ang="0">
                              <a:pos x="236" y="252"/>
                            </a:cxn>
                            <a:cxn ang="0">
                              <a:pos x="262" y="252"/>
                            </a:cxn>
                            <a:cxn ang="0">
                              <a:pos x="284" y="200"/>
                            </a:cxn>
                            <a:cxn ang="0">
                              <a:pos x="362" y="160"/>
                            </a:cxn>
                            <a:cxn ang="0">
                              <a:pos x="444" y="122"/>
                            </a:cxn>
                            <a:cxn ang="0">
                              <a:pos x="532" y="122"/>
                            </a:cxn>
                            <a:cxn ang="0">
                              <a:pos x="444" y="14"/>
                            </a:cxn>
                            <a:cxn ang="0">
                              <a:pos x="306" y="96"/>
                            </a:cxn>
                            <a:cxn ang="0">
                              <a:pos x="244" y="106"/>
                            </a:cxn>
                            <a:cxn ang="0">
                              <a:pos x="206" y="70"/>
                            </a:cxn>
                            <a:cxn ang="0">
                              <a:pos x="154" y="80"/>
                            </a:cxn>
                            <a:cxn ang="0">
                              <a:pos x="174" y="0"/>
                            </a:cxn>
                            <a:cxn ang="0">
                              <a:pos x="4" y="134"/>
                            </a:cxn>
                            <a:cxn ang="0">
                              <a:pos x="0" y="134"/>
                            </a:cxn>
                            <a:cxn ang="0">
                              <a:pos x="18" y="186"/>
                            </a:cxn>
                            <a:cxn ang="0">
                              <a:pos x="230" y="214"/>
                            </a:cxn>
                          </a:cxnLst>
                          <a:rect l="0" t="0" r="r" b="b"/>
                          <a:pathLst>
                            <a:path w="532" h="252">
                              <a:moveTo>
                                <a:pt x="230" y="214"/>
                              </a:moveTo>
                              <a:lnTo>
                                <a:pt x="236" y="252"/>
                              </a:lnTo>
                              <a:lnTo>
                                <a:pt x="262" y="252"/>
                              </a:lnTo>
                              <a:lnTo>
                                <a:pt x="284" y="200"/>
                              </a:lnTo>
                              <a:lnTo>
                                <a:pt x="362" y="160"/>
                              </a:lnTo>
                              <a:lnTo>
                                <a:pt x="444" y="122"/>
                              </a:lnTo>
                              <a:lnTo>
                                <a:pt x="532" y="122"/>
                              </a:lnTo>
                              <a:lnTo>
                                <a:pt x="444" y="14"/>
                              </a:lnTo>
                              <a:lnTo>
                                <a:pt x="306" y="96"/>
                              </a:lnTo>
                              <a:lnTo>
                                <a:pt x="244" y="106"/>
                              </a:lnTo>
                              <a:lnTo>
                                <a:pt x="206" y="70"/>
                              </a:lnTo>
                              <a:lnTo>
                                <a:pt x="154" y="80"/>
                              </a:lnTo>
                              <a:lnTo>
                                <a:pt x="174" y="0"/>
                              </a:lnTo>
                              <a:lnTo>
                                <a:pt x="4" y="134"/>
                              </a:lnTo>
                              <a:lnTo>
                                <a:pt x="0" y="134"/>
                              </a:lnTo>
                              <a:lnTo>
                                <a:pt x="18" y="186"/>
                              </a:lnTo>
                              <a:lnTo>
                                <a:pt x="230" y="21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09" name="Freeform 2862"/>
                        <p:cNvSpPr>
                          <a:spLocks/>
                        </p:cNvSpPr>
                        <p:nvPr/>
                      </p:nvSpPr>
                      <p:spPr bwMode="auto">
                        <a:xfrm>
                          <a:off x="1958" y="1833"/>
                          <a:ext cx="676" cy="476"/>
                        </a:xfrm>
                        <a:custGeom>
                          <a:avLst/>
                          <a:gdLst/>
                          <a:ahLst/>
                          <a:cxnLst>
                            <a:cxn ang="0">
                              <a:pos x="670" y="118"/>
                            </a:cxn>
                            <a:cxn ang="0">
                              <a:pos x="662" y="26"/>
                            </a:cxn>
                            <a:cxn ang="0">
                              <a:pos x="50" y="0"/>
                            </a:cxn>
                            <a:cxn ang="0">
                              <a:pos x="0" y="466"/>
                            </a:cxn>
                            <a:cxn ang="0">
                              <a:pos x="594" y="476"/>
                            </a:cxn>
                            <a:cxn ang="0">
                              <a:pos x="676" y="474"/>
                            </a:cxn>
                            <a:cxn ang="0">
                              <a:pos x="668" y="118"/>
                            </a:cxn>
                            <a:cxn ang="0">
                              <a:pos x="670" y="118"/>
                            </a:cxn>
                          </a:cxnLst>
                          <a:rect l="0" t="0" r="r" b="b"/>
                          <a:pathLst>
                            <a:path w="676" h="476">
                              <a:moveTo>
                                <a:pt x="670" y="118"/>
                              </a:moveTo>
                              <a:lnTo>
                                <a:pt x="662" y="26"/>
                              </a:lnTo>
                              <a:lnTo>
                                <a:pt x="50" y="0"/>
                              </a:lnTo>
                              <a:lnTo>
                                <a:pt x="0" y="466"/>
                              </a:lnTo>
                              <a:lnTo>
                                <a:pt x="594" y="476"/>
                              </a:lnTo>
                              <a:lnTo>
                                <a:pt x="676" y="474"/>
                              </a:lnTo>
                              <a:lnTo>
                                <a:pt x="668" y="118"/>
                              </a:lnTo>
                              <a:lnTo>
                                <a:pt x="670" y="11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0" name="Freeform 2863"/>
                        <p:cNvSpPr>
                          <a:spLocks/>
                        </p:cNvSpPr>
                        <p:nvPr/>
                      </p:nvSpPr>
                      <p:spPr bwMode="auto">
                        <a:xfrm>
                          <a:off x="698" y="1433"/>
                          <a:ext cx="742" cy="1358"/>
                        </a:xfrm>
                        <a:custGeom>
                          <a:avLst/>
                          <a:gdLst/>
                          <a:ahLst/>
                          <a:cxnLst>
                            <a:cxn ang="0">
                              <a:pos x="694" y="1314"/>
                            </a:cxn>
                            <a:cxn ang="0">
                              <a:pos x="682" y="1260"/>
                            </a:cxn>
                            <a:cxn ang="0">
                              <a:pos x="732" y="1150"/>
                            </a:cxn>
                            <a:cxn ang="0">
                              <a:pos x="742" y="1140"/>
                            </a:cxn>
                            <a:cxn ang="0">
                              <a:pos x="712" y="1044"/>
                            </a:cxn>
                            <a:cxn ang="0">
                              <a:pos x="324" y="482"/>
                            </a:cxn>
                            <a:cxn ang="0">
                              <a:pos x="334" y="454"/>
                            </a:cxn>
                            <a:cxn ang="0">
                              <a:pos x="324" y="426"/>
                            </a:cxn>
                            <a:cxn ang="0">
                              <a:pos x="402" y="98"/>
                            </a:cxn>
                            <a:cxn ang="0">
                              <a:pos x="70" y="8"/>
                            </a:cxn>
                            <a:cxn ang="0">
                              <a:pos x="68" y="0"/>
                            </a:cxn>
                            <a:cxn ang="0">
                              <a:pos x="70" y="34"/>
                            </a:cxn>
                            <a:cxn ang="0">
                              <a:pos x="0" y="156"/>
                            </a:cxn>
                            <a:cxn ang="0">
                              <a:pos x="42" y="278"/>
                            </a:cxn>
                            <a:cxn ang="0">
                              <a:pos x="32" y="384"/>
                            </a:cxn>
                            <a:cxn ang="0">
                              <a:pos x="102" y="534"/>
                            </a:cxn>
                            <a:cxn ang="0">
                              <a:pos x="102" y="614"/>
                            </a:cxn>
                            <a:cxn ang="0">
                              <a:pos x="122" y="682"/>
                            </a:cxn>
                            <a:cxn ang="0">
                              <a:pos x="90" y="734"/>
                            </a:cxn>
                            <a:cxn ang="0">
                              <a:pos x="190" y="870"/>
                            </a:cxn>
                            <a:cxn ang="0">
                              <a:pos x="190" y="1006"/>
                            </a:cxn>
                            <a:cxn ang="0">
                              <a:pos x="360" y="1114"/>
                            </a:cxn>
                            <a:cxn ang="0">
                              <a:pos x="360" y="1178"/>
                            </a:cxn>
                            <a:cxn ang="0">
                              <a:pos x="450" y="1236"/>
                            </a:cxn>
                            <a:cxn ang="0">
                              <a:pos x="450" y="1342"/>
                            </a:cxn>
                            <a:cxn ang="0">
                              <a:pos x="668" y="1354"/>
                            </a:cxn>
                            <a:cxn ang="0">
                              <a:pos x="672" y="1358"/>
                            </a:cxn>
                            <a:cxn ang="0">
                              <a:pos x="668" y="1354"/>
                            </a:cxn>
                            <a:cxn ang="0">
                              <a:pos x="694" y="1314"/>
                            </a:cxn>
                          </a:cxnLst>
                          <a:rect l="0" t="0" r="r" b="b"/>
                          <a:pathLst>
                            <a:path w="742" h="1358">
                              <a:moveTo>
                                <a:pt x="694" y="1314"/>
                              </a:moveTo>
                              <a:lnTo>
                                <a:pt x="682" y="1260"/>
                              </a:lnTo>
                              <a:lnTo>
                                <a:pt x="732" y="1150"/>
                              </a:lnTo>
                              <a:lnTo>
                                <a:pt x="742" y="1140"/>
                              </a:lnTo>
                              <a:lnTo>
                                <a:pt x="712" y="1044"/>
                              </a:lnTo>
                              <a:lnTo>
                                <a:pt x="324" y="482"/>
                              </a:lnTo>
                              <a:lnTo>
                                <a:pt x="334" y="454"/>
                              </a:lnTo>
                              <a:lnTo>
                                <a:pt x="324" y="426"/>
                              </a:lnTo>
                              <a:lnTo>
                                <a:pt x="402" y="98"/>
                              </a:lnTo>
                              <a:lnTo>
                                <a:pt x="70" y="8"/>
                              </a:lnTo>
                              <a:lnTo>
                                <a:pt x="68" y="0"/>
                              </a:lnTo>
                              <a:lnTo>
                                <a:pt x="70" y="34"/>
                              </a:lnTo>
                              <a:lnTo>
                                <a:pt x="0" y="156"/>
                              </a:lnTo>
                              <a:lnTo>
                                <a:pt x="42" y="278"/>
                              </a:lnTo>
                              <a:lnTo>
                                <a:pt x="32" y="384"/>
                              </a:lnTo>
                              <a:lnTo>
                                <a:pt x="102" y="534"/>
                              </a:lnTo>
                              <a:lnTo>
                                <a:pt x="102" y="614"/>
                              </a:lnTo>
                              <a:lnTo>
                                <a:pt x="122" y="682"/>
                              </a:lnTo>
                              <a:lnTo>
                                <a:pt x="90" y="734"/>
                              </a:lnTo>
                              <a:lnTo>
                                <a:pt x="190" y="870"/>
                              </a:lnTo>
                              <a:lnTo>
                                <a:pt x="190" y="1006"/>
                              </a:lnTo>
                              <a:lnTo>
                                <a:pt x="360" y="1114"/>
                              </a:lnTo>
                              <a:lnTo>
                                <a:pt x="360" y="1178"/>
                              </a:lnTo>
                              <a:lnTo>
                                <a:pt x="450" y="1236"/>
                              </a:lnTo>
                              <a:lnTo>
                                <a:pt x="450" y="1342"/>
                              </a:lnTo>
                              <a:lnTo>
                                <a:pt x="668" y="1354"/>
                              </a:lnTo>
                              <a:lnTo>
                                <a:pt x="672" y="1358"/>
                              </a:lnTo>
                              <a:lnTo>
                                <a:pt x="668" y="1354"/>
                              </a:lnTo>
                              <a:lnTo>
                                <a:pt x="694" y="131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1" name="Freeform 2864"/>
                        <p:cNvSpPr>
                          <a:spLocks/>
                        </p:cNvSpPr>
                        <p:nvPr/>
                      </p:nvSpPr>
                      <p:spPr bwMode="auto">
                        <a:xfrm>
                          <a:off x="1816" y="1295"/>
                          <a:ext cx="656" cy="550"/>
                        </a:xfrm>
                        <a:custGeom>
                          <a:avLst/>
                          <a:gdLst/>
                          <a:ahLst/>
                          <a:cxnLst>
                            <a:cxn ang="0">
                              <a:pos x="26" y="388"/>
                            </a:cxn>
                            <a:cxn ang="0">
                              <a:pos x="28" y="388"/>
                            </a:cxn>
                            <a:cxn ang="0">
                              <a:pos x="0" y="508"/>
                            </a:cxn>
                            <a:cxn ang="0">
                              <a:pos x="192" y="536"/>
                            </a:cxn>
                            <a:cxn ang="0">
                              <a:pos x="650" y="550"/>
                            </a:cxn>
                            <a:cxn ang="0">
                              <a:pos x="656" y="40"/>
                            </a:cxn>
                            <a:cxn ang="0">
                              <a:pos x="64" y="0"/>
                            </a:cxn>
                            <a:cxn ang="0">
                              <a:pos x="26" y="388"/>
                            </a:cxn>
                          </a:cxnLst>
                          <a:rect l="0" t="0" r="r" b="b"/>
                          <a:pathLst>
                            <a:path w="656" h="550">
                              <a:moveTo>
                                <a:pt x="26" y="388"/>
                              </a:moveTo>
                              <a:lnTo>
                                <a:pt x="28" y="388"/>
                              </a:lnTo>
                              <a:lnTo>
                                <a:pt x="0" y="508"/>
                              </a:lnTo>
                              <a:lnTo>
                                <a:pt x="192" y="536"/>
                              </a:lnTo>
                              <a:lnTo>
                                <a:pt x="650" y="550"/>
                              </a:lnTo>
                              <a:lnTo>
                                <a:pt x="656" y="40"/>
                              </a:lnTo>
                              <a:lnTo>
                                <a:pt x="64" y="0"/>
                              </a:lnTo>
                              <a:lnTo>
                                <a:pt x="26" y="3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2" name="Freeform 2865"/>
                        <p:cNvSpPr>
                          <a:spLocks/>
                        </p:cNvSpPr>
                        <p:nvPr/>
                      </p:nvSpPr>
                      <p:spPr bwMode="auto">
                        <a:xfrm>
                          <a:off x="3766" y="2147"/>
                          <a:ext cx="762" cy="324"/>
                        </a:xfrm>
                        <a:custGeom>
                          <a:avLst/>
                          <a:gdLst/>
                          <a:ahLst/>
                          <a:cxnLst>
                            <a:cxn ang="0">
                              <a:pos x="206" y="304"/>
                            </a:cxn>
                            <a:cxn ang="0">
                              <a:pos x="554" y="246"/>
                            </a:cxn>
                            <a:cxn ang="0">
                              <a:pos x="580" y="154"/>
                            </a:cxn>
                            <a:cxn ang="0">
                              <a:pos x="752" y="30"/>
                            </a:cxn>
                            <a:cxn ang="0">
                              <a:pos x="762" y="0"/>
                            </a:cxn>
                            <a:cxn ang="0">
                              <a:pos x="762" y="0"/>
                            </a:cxn>
                            <a:cxn ang="0">
                              <a:pos x="332" y="88"/>
                            </a:cxn>
                            <a:cxn ang="0">
                              <a:pos x="54" y="134"/>
                            </a:cxn>
                            <a:cxn ang="0">
                              <a:pos x="32" y="134"/>
                            </a:cxn>
                            <a:cxn ang="0">
                              <a:pos x="32" y="230"/>
                            </a:cxn>
                            <a:cxn ang="0">
                              <a:pos x="30" y="230"/>
                            </a:cxn>
                            <a:cxn ang="0">
                              <a:pos x="0" y="324"/>
                            </a:cxn>
                            <a:cxn ang="0">
                              <a:pos x="206" y="304"/>
                            </a:cxn>
                          </a:cxnLst>
                          <a:rect l="0" t="0" r="r" b="b"/>
                          <a:pathLst>
                            <a:path w="762" h="324">
                              <a:moveTo>
                                <a:pt x="206" y="304"/>
                              </a:moveTo>
                              <a:lnTo>
                                <a:pt x="554" y="246"/>
                              </a:lnTo>
                              <a:lnTo>
                                <a:pt x="580" y="154"/>
                              </a:lnTo>
                              <a:lnTo>
                                <a:pt x="752" y="30"/>
                              </a:lnTo>
                              <a:lnTo>
                                <a:pt x="762" y="0"/>
                              </a:lnTo>
                              <a:lnTo>
                                <a:pt x="762" y="0"/>
                              </a:lnTo>
                              <a:lnTo>
                                <a:pt x="332" y="88"/>
                              </a:lnTo>
                              <a:lnTo>
                                <a:pt x="54" y="134"/>
                              </a:lnTo>
                              <a:lnTo>
                                <a:pt x="32" y="134"/>
                              </a:lnTo>
                              <a:lnTo>
                                <a:pt x="32" y="230"/>
                              </a:lnTo>
                              <a:lnTo>
                                <a:pt x="30" y="230"/>
                              </a:lnTo>
                              <a:lnTo>
                                <a:pt x="0" y="324"/>
                              </a:lnTo>
                              <a:lnTo>
                                <a:pt x="206" y="30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3" name="Freeform 2866"/>
                        <p:cNvSpPr>
                          <a:spLocks/>
                        </p:cNvSpPr>
                        <p:nvPr/>
                      </p:nvSpPr>
                      <p:spPr bwMode="auto">
                        <a:xfrm>
                          <a:off x="4324" y="1975"/>
                          <a:ext cx="788" cy="418"/>
                        </a:xfrm>
                        <a:custGeom>
                          <a:avLst/>
                          <a:gdLst/>
                          <a:ahLst/>
                          <a:cxnLst>
                            <a:cxn ang="0">
                              <a:pos x="196" y="202"/>
                            </a:cxn>
                            <a:cxn ang="0">
                              <a:pos x="26" y="326"/>
                            </a:cxn>
                            <a:cxn ang="0">
                              <a:pos x="0" y="418"/>
                            </a:cxn>
                            <a:cxn ang="0">
                              <a:pos x="62" y="408"/>
                            </a:cxn>
                            <a:cxn ang="0">
                              <a:pos x="312" y="310"/>
                            </a:cxn>
                            <a:cxn ang="0">
                              <a:pos x="344" y="344"/>
                            </a:cxn>
                            <a:cxn ang="0">
                              <a:pos x="424" y="326"/>
                            </a:cxn>
                            <a:cxn ang="0">
                              <a:pos x="558" y="414"/>
                            </a:cxn>
                            <a:cxn ang="0">
                              <a:pos x="560" y="408"/>
                            </a:cxn>
                            <a:cxn ang="0">
                              <a:pos x="628" y="368"/>
                            </a:cxn>
                            <a:cxn ang="0">
                              <a:pos x="628" y="328"/>
                            </a:cxn>
                            <a:cxn ang="0">
                              <a:pos x="678" y="248"/>
                            </a:cxn>
                            <a:cxn ang="0">
                              <a:pos x="738" y="248"/>
                            </a:cxn>
                            <a:cxn ang="0">
                              <a:pos x="788" y="128"/>
                            </a:cxn>
                            <a:cxn ang="0">
                              <a:pos x="788" y="46"/>
                            </a:cxn>
                            <a:cxn ang="0">
                              <a:pos x="754" y="0"/>
                            </a:cxn>
                            <a:cxn ang="0">
                              <a:pos x="208" y="170"/>
                            </a:cxn>
                            <a:cxn ang="0">
                              <a:pos x="196" y="202"/>
                            </a:cxn>
                          </a:cxnLst>
                          <a:rect l="0" t="0" r="r" b="b"/>
                          <a:pathLst>
                            <a:path w="788" h="418">
                              <a:moveTo>
                                <a:pt x="196" y="202"/>
                              </a:moveTo>
                              <a:lnTo>
                                <a:pt x="26" y="326"/>
                              </a:lnTo>
                              <a:lnTo>
                                <a:pt x="0" y="418"/>
                              </a:lnTo>
                              <a:lnTo>
                                <a:pt x="62" y="408"/>
                              </a:lnTo>
                              <a:lnTo>
                                <a:pt x="312" y="310"/>
                              </a:lnTo>
                              <a:lnTo>
                                <a:pt x="344" y="344"/>
                              </a:lnTo>
                              <a:lnTo>
                                <a:pt x="424" y="326"/>
                              </a:lnTo>
                              <a:lnTo>
                                <a:pt x="558" y="414"/>
                              </a:lnTo>
                              <a:lnTo>
                                <a:pt x="560" y="408"/>
                              </a:lnTo>
                              <a:lnTo>
                                <a:pt x="628" y="368"/>
                              </a:lnTo>
                              <a:lnTo>
                                <a:pt x="628" y="328"/>
                              </a:lnTo>
                              <a:lnTo>
                                <a:pt x="678" y="248"/>
                              </a:lnTo>
                              <a:lnTo>
                                <a:pt x="738" y="248"/>
                              </a:lnTo>
                              <a:lnTo>
                                <a:pt x="788" y="128"/>
                              </a:lnTo>
                              <a:lnTo>
                                <a:pt x="788" y="46"/>
                              </a:lnTo>
                              <a:lnTo>
                                <a:pt x="754" y="0"/>
                              </a:lnTo>
                              <a:lnTo>
                                <a:pt x="208" y="170"/>
                              </a:lnTo>
                              <a:lnTo>
                                <a:pt x="196" y="20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4" name="Freeform 2867"/>
                        <p:cNvSpPr>
                          <a:spLocks/>
                        </p:cNvSpPr>
                        <p:nvPr/>
                      </p:nvSpPr>
                      <p:spPr bwMode="auto">
                        <a:xfrm>
                          <a:off x="5106" y="1349"/>
                          <a:ext cx="110" cy="76"/>
                        </a:xfrm>
                        <a:custGeom>
                          <a:avLst/>
                          <a:gdLst/>
                          <a:ahLst/>
                          <a:cxnLst>
                            <a:cxn ang="0">
                              <a:pos x="14" y="38"/>
                            </a:cxn>
                            <a:cxn ang="0">
                              <a:pos x="0" y="76"/>
                            </a:cxn>
                            <a:cxn ang="0">
                              <a:pos x="46" y="52"/>
                            </a:cxn>
                            <a:cxn ang="0">
                              <a:pos x="106" y="12"/>
                            </a:cxn>
                            <a:cxn ang="0">
                              <a:pos x="110" y="0"/>
                            </a:cxn>
                            <a:cxn ang="0">
                              <a:pos x="98" y="0"/>
                            </a:cxn>
                            <a:cxn ang="0">
                              <a:pos x="14" y="38"/>
                            </a:cxn>
                          </a:cxnLst>
                          <a:rect l="0" t="0" r="r" b="b"/>
                          <a:pathLst>
                            <a:path w="110" h="76">
                              <a:moveTo>
                                <a:pt x="14" y="38"/>
                              </a:moveTo>
                              <a:lnTo>
                                <a:pt x="0" y="76"/>
                              </a:lnTo>
                              <a:lnTo>
                                <a:pt x="46" y="52"/>
                              </a:lnTo>
                              <a:lnTo>
                                <a:pt x="106" y="12"/>
                              </a:lnTo>
                              <a:lnTo>
                                <a:pt x="110" y="0"/>
                              </a:lnTo>
                              <a:lnTo>
                                <a:pt x="98" y="0"/>
                              </a:lnTo>
                              <a:lnTo>
                                <a:pt x="14" y="3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5" name="Freeform 2868"/>
                        <p:cNvSpPr>
                          <a:spLocks/>
                        </p:cNvSpPr>
                        <p:nvPr/>
                      </p:nvSpPr>
                      <p:spPr bwMode="auto">
                        <a:xfrm>
                          <a:off x="2628" y="1945"/>
                          <a:ext cx="700" cy="362"/>
                        </a:xfrm>
                        <a:custGeom>
                          <a:avLst/>
                          <a:gdLst/>
                          <a:ahLst/>
                          <a:cxnLst>
                            <a:cxn ang="0">
                              <a:pos x="626" y="62"/>
                            </a:cxn>
                            <a:cxn ang="0">
                              <a:pos x="642" y="0"/>
                            </a:cxn>
                            <a:cxn ang="0">
                              <a:pos x="606" y="0"/>
                            </a:cxn>
                            <a:cxn ang="0">
                              <a:pos x="608" y="0"/>
                            </a:cxn>
                            <a:cxn ang="0">
                              <a:pos x="0" y="8"/>
                            </a:cxn>
                            <a:cxn ang="0">
                              <a:pos x="10" y="362"/>
                            </a:cxn>
                            <a:cxn ang="0">
                              <a:pos x="700" y="338"/>
                            </a:cxn>
                            <a:cxn ang="0">
                              <a:pos x="680" y="90"/>
                            </a:cxn>
                            <a:cxn ang="0">
                              <a:pos x="626" y="62"/>
                            </a:cxn>
                          </a:cxnLst>
                          <a:rect l="0" t="0" r="r" b="b"/>
                          <a:pathLst>
                            <a:path w="700" h="362">
                              <a:moveTo>
                                <a:pt x="626" y="62"/>
                              </a:moveTo>
                              <a:lnTo>
                                <a:pt x="642" y="0"/>
                              </a:lnTo>
                              <a:lnTo>
                                <a:pt x="606" y="0"/>
                              </a:lnTo>
                              <a:lnTo>
                                <a:pt x="608" y="0"/>
                              </a:lnTo>
                              <a:lnTo>
                                <a:pt x="0" y="8"/>
                              </a:lnTo>
                              <a:lnTo>
                                <a:pt x="10" y="362"/>
                              </a:lnTo>
                              <a:lnTo>
                                <a:pt x="700" y="338"/>
                              </a:lnTo>
                              <a:lnTo>
                                <a:pt x="680" y="90"/>
                              </a:lnTo>
                              <a:lnTo>
                                <a:pt x="626" y="6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6" name="Freeform 2869"/>
                        <p:cNvSpPr>
                          <a:spLocks/>
                        </p:cNvSpPr>
                        <p:nvPr/>
                      </p:nvSpPr>
                      <p:spPr bwMode="auto">
                        <a:xfrm>
                          <a:off x="3908" y="1089"/>
                          <a:ext cx="390" cy="510"/>
                        </a:xfrm>
                        <a:custGeom>
                          <a:avLst/>
                          <a:gdLst/>
                          <a:ahLst/>
                          <a:cxnLst>
                            <a:cxn ang="0">
                              <a:pos x="350" y="464"/>
                            </a:cxn>
                            <a:cxn ang="0">
                              <a:pos x="338" y="460"/>
                            </a:cxn>
                            <a:cxn ang="0">
                              <a:pos x="390" y="284"/>
                            </a:cxn>
                            <a:cxn ang="0">
                              <a:pos x="320" y="164"/>
                            </a:cxn>
                            <a:cxn ang="0">
                              <a:pos x="280" y="190"/>
                            </a:cxn>
                            <a:cxn ang="0">
                              <a:pos x="250" y="14"/>
                            </a:cxn>
                            <a:cxn ang="0">
                              <a:pos x="100" y="0"/>
                            </a:cxn>
                            <a:cxn ang="0">
                              <a:pos x="100" y="28"/>
                            </a:cxn>
                            <a:cxn ang="0">
                              <a:pos x="22" y="124"/>
                            </a:cxn>
                            <a:cxn ang="0">
                              <a:pos x="0" y="232"/>
                            </a:cxn>
                            <a:cxn ang="0">
                              <a:pos x="12" y="272"/>
                            </a:cxn>
                            <a:cxn ang="0">
                              <a:pos x="50" y="378"/>
                            </a:cxn>
                            <a:cxn ang="0">
                              <a:pos x="50" y="486"/>
                            </a:cxn>
                            <a:cxn ang="0">
                              <a:pos x="24" y="510"/>
                            </a:cxn>
                            <a:cxn ang="0">
                              <a:pos x="212" y="506"/>
                            </a:cxn>
                            <a:cxn ang="0">
                              <a:pos x="350" y="464"/>
                            </a:cxn>
                          </a:cxnLst>
                          <a:rect l="0" t="0" r="r" b="b"/>
                          <a:pathLst>
                            <a:path w="390" h="510">
                              <a:moveTo>
                                <a:pt x="350" y="464"/>
                              </a:moveTo>
                              <a:lnTo>
                                <a:pt x="338" y="460"/>
                              </a:lnTo>
                              <a:lnTo>
                                <a:pt x="390" y="284"/>
                              </a:lnTo>
                              <a:lnTo>
                                <a:pt x="320" y="164"/>
                              </a:lnTo>
                              <a:lnTo>
                                <a:pt x="280" y="190"/>
                              </a:lnTo>
                              <a:lnTo>
                                <a:pt x="250" y="14"/>
                              </a:lnTo>
                              <a:lnTo>
                                <a:pt x="100" y="0"/>
                              </a:lnTo>
                              <a:lnTo>
                                <a:pt x="100" y="28"/>
                              </a:lnTo>
                              <a:lnTo>
                                <a:pt x="22" y="124"/>
                              </a:lnTo>
                              <a:lnTo>
                                <a:pt x="0" y="232"/>
                              </a:lnTo>
                              <a:lnTo>
                                <a:pt x="12" y="272"/>
                              </a:lnTo>
                              <a:lnTo>
                                <a:pt x="50" y="378"/>
                              </a:lnTo>
                              <a:lnTo>
                                <a:pt x="50" y="486"/>
                              </a:lnTo>
                              <a:lnTo>
                                <a:pt x="24" y="510"/>
                              </a:lnTo>
                              <a:lnTo>
                                <a:pt x="212" y="506"/>
                              </a:lnTo>
                              <a:lnTo>
                                <a:pt x="350" y="46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7" name="Freeform 2870"/>
                        <p:cNvSpPr>
                          <a:spLocks/>
                        </p:cNvSpPr>
                        <p:nvPr/>
                      </p:nvSpPr>
                      <p:spPr bwMode="auto">
                        <a:xfrm>
                          <a:off x="1028" y="1531"/>
                          <a:ext cx="540" cy="942"/>
                        </a:xfrm>
                        <a:custGeom>
                          <a:avLst/>
                          <a:gdLst/>
                          <a:ahLst/>
                          <a:cxnLst>
                            <a:cxn ang="0">
                              <a:pos x="468" y="688"/>
                            </a:cxn>
                            <a:cxn ang="0">
                              <a:pos x="540" y="98"/>
                            </a:cxn>
                            <a:cxn ang="0">
                              <a:pos x="302" y="50"/>
                            </a:cxn>
                            <a:cxn ang="0">
                              <a:pos x="302" y="46"/>
                            </a:cxn>
                            <a:cxn ang="0">
                              <a:pos x="76" y="0"/>
                            </a:cxn>
                            <a:cxn ang="0">
                              <a:pos x="0" y="328"/>
                            </a:cxn>
                            <a:cxn ang="0">
                              <a:pos x="10" y="356"/>
                            </a:cxn>
                            <a:cxn ang="0">
                              <a:pos x="0" y="384"/>
                            </a:cxn>
                            <a:cxn ang="0">
                              <a:pos x="384" y="942"/>
                            </a:cxn>
                            <a:cxn ang="0">
                              <a:pos x="414" y="794"/>
                            </a:cxn>
                            <a:cxn ang="0">
                              <a:pos x="454" y="806"/>
                            </a:cxn>
                            <a:cxn ang="0">
                              <a:pos x="468" y="688"/>
                            </a:cxn>
                            <a:cxn ang="0">
                              <a:pos x="468" y="688"/>
                            </a:cxn>
                            <a:cxn ang="0">
                              <a:pos x="468" y="688"/>
                            </a:cxn>
                          </a:cxnLst>
                          <a:rect l="0" t="0" r="r" b="b"/>
                          <a:pathLst>
                            <a:path w="540" h="942">
                              <a:moveTo>
                                <a:pt x="468" y="688"/>
                              </a:moveTo>
                              <a:lnTo>
                                <a:pt x="540" y="98"/>
                              </a:lnTo>
                              <a:lnTo>
                                <a:pt x="302" y="50"/>
                              </a:lnTo>
                              <a:lnTo>
                                <a:pt x="302" y="46"/>
                              </a:lnTo>
                              <a:lnTo>
                                <a:pt x="76" y="0"/>
                              </a:lnTo>
                              <a:lnTo>
                                <a:pt x="0" y="328"/>
                              </a:lnTo>
                              <a:lnTo>
                                <a:pt x="10" y="356"/>
                              </a:lnTo>
                              <a:lnTo>
                                <a:pt x="0" y="384"/>
                              </a:lnTo>
                              <a:lnTo>
                                <a:pt x="384" y="942"/>
                              </a:lnTo>
                              <a:lnTo>
                                <a:pt x="414" y="794"/>
                              </a:lnTo>
                              <a:lnTo>
                                <a:pt x="454" y="806"/>
                              </a:lnTo>
                              <a:lnTo>
                                <a:pt x="468" y="688"/>
                              </a:lnTo>
                              <a:lnTo>
                                <a:pt x="468" y="688"/>
                              </a:lnTo>
                              <a:lnTo>
                                <a:pt x="468" y="688"/>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8" name="Freeform 2871"/>
                        <p:cNvSpPr>
                          <a:spLocks/>
                        </p:cNvSpPr>
                        <p:nvPr/>
                      </p:nvSpPr>
                      <p:spPr bwMode="auto">
                        <a:xfrm>
                          <a:off x="5194" y="1185"/>
                          <a:ext cx="86" cy="156"/>
                        </a:xfrm>
                        <a:custGeom>
                          <a:avLst/>
                          <a:gdLst/>
                          <a:ahLst/>
                          <a:cxnLst>
                            <a:cxn ang="0">
                              <a:pos x="0" y="18"/>
                            </a:cxn>
                            <a:cxn ang="0">
                              <a:pos x="26" y="156"/>
                            </a:cxn>
                            <a:cxn ang="0">
                              <a:pos x="48" y="108"/>
                            </a:cxn>
                            <a:cxn ang="0">
                              <a:pos x="86" y="40"/>
                            </a:cxn>
                            <a:cxn ang="0">
                              <a:pos x="50" y="0"/>
                            </a:cxn>
                            <a:cxn ang="0">
                              <a:pos x="0" y="18"/>
                            </a:cxn>
                          </a:cxnLst>
                          <a:rect l="0" t="0" r="r" b="b"/>
                          <a:pathLst>
                            <a:path w="86" h="156">
                              <a:moveTo>
                                <a:pt x="0" y="18"/>
                              </a:moveTo>
                              <a:lnTo>
                                <a:pt x="26" y="156"/>
                              </a:lnTo>
                              <a:lnTo>
                                <a:pt x="48" y="108"/>
                              </a:lnTo>
                              <a:lnTo>
                                <a:pt x="86" y="40"/>
                              </a:lnTo>
                              <a:lnTo>
                                <a:pt x="50" y="0"/>
                              </a:lnTo>
                              <a:lnTo>
                                <a:pt x="0" y="1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19" name="Freeform 2872"/>
                        <p:cNvSpPr>
                          <a:spLocks/>
                        </p:cNvSpPr>
                        <p:nvPr/>
                      </p:nvSpPr>
                      <p:spPr bwMode="auto">
                        <a:xfrm>
                          <a:off x="4366" y="1699"/>
                          <a:ext cx="710" cy="474"/>
                        </a:xfrm>
                        <a:custGeom>
                          <a:avLst/>
                          <a:gdLst/>
                          <a:ahLst/>
                          <a:cxnLst>
                            <a:cxn ang="0">
                              <a:pos x="492" y="106"/>
                            </a:cxn>
                            <a:cxn ang="0">
                              <a:pos x="502" y="26"/>
                            </a:cxn>
                            <a:cxn ang="0">
                              <a:pos x="442" y="0"/>
                            </a:cxn>
                            <a:cxn ang="0">
                              <a:pos x="424" y="26"/>
                            </a:cxn>
                            <a:cxn ang="0">
                              <a:pos x="386" y="26"/>
                            </a:cxn>
                            <a:cxn ang="0">
                              <a:pos x="344" y="84"/>
                            </a:cxn>
                            <a:cxn ang="0">
                              <a:pos x="314" y="158"/>
                            </a:cxn>
                            <a:cxn ang="0">
                              <a:pos x="286" y="132"/>
                            </a:cxn>
                            <a:cxn ang="0">
                              <a:pos x="256" y="296"/>
                            </a:cxn>
                            <a:cxn ang="0">
                              <a:pos x="184" y="340"/>
                            </a:cxn>
                            <a:cxn ang="0">
                              <a:pos x="112" y="306"/>
                            </a:cxn>
                            <a:cxn ang="0">
                              <a:pos x="60" y="402"/>
                            </a:cxn>
                            <a:cxn ang="0">
                              <a:pos x="0" y="474"/>
                            </a:cxn>
                            <a:cxn ang="0">
                              <a:pos x="164" y="444"/>
                            </a:cxn>
                            <a:cxn ang="0">
                              <a:pos x="710" y="272"/>
                            </a:cxn>
                            <a:cxn ang="0">
                              <a:pos x="666" y="214"/>
                            </a:cxn>
                            <a:cxn ang="0">
                              <a:pos x="698" y="96"/>
                            </a:cxn>
                            <a:cxn ang="0">
                              <a:pos x="614" y="116"/>
                            </a:cxn>
                            <a:cxn ang="0">
                              <a:pos x="492" y="106"/>
                            </a:cxn>
                          </a:cxnLst>
                          <a:rect l="0" t="0" r="r" b="b"/>
                          <a:pathLst>
                            <a:path w="710" h="474">
                              <a:moveTo>
                                <a:pt x="492" y="106"/>
                              </a:moveTo>
                              <a:lnTo>
                                <a:pt x="502" y="26"/>
                              </a:lnTo>
                              <a:lnTo>
                                <a:pt x="442" y="0"/>
                              </a:lnTo>
                              <a:lnTo>
                                <a:pt x="424" y="26"/>
                              </a:lnTo>
                              <a:lnTo>
                                <a:pt x="386" y="26"/>
                              </a:lnTo>
                              <a:lnTo>
                                <a:pt x="344" y="84"/>
                              </a:lnTo>
                              <a:lnTo>
                                <a:pt x="314" y="158"/>
                              </a:lnTo>
                              <a:lnTo>
                                <a:pt x="286" y="132"/>
                              </a:lnTo>
                              <a:lnTo>
                                <a:pt x="256" y="296"/>
                              </a:lnTo>
                              <a:lnTo>
                                <a:pt x="184" y="340"/>
                              </a:lnTo>
                              <a:lnTo>
                                <a:pt x="112" y="306"/>
                              </a:lnTo>
                              <a:lnTo>
                                <a:pt x="60" y="402"/>
                              </a:lnTo>
                              <a:lnTo>
                                <a:pt x="0" y="474"/>
                              </a:lnTo>
                              <a:lnTo>
                                <a:pt x="164" y="444"/>
                              </a:lnTo>
                              <a:lnTo>
                                <a:pt x="710" y="272"/>
                              </a:lnTo>
                              <a:lnTo>
                                <a:pt x="666" y="214"/>
                              </a:lnTo>
                              <a:lnTo>
                                <a:pt x="698" y="96"/>
                              </a:lnTo>
                              <a:lnTo>
                                <a:pt x="614" y="116"/>
                              </a:lnTo>
                              <a:lnTo>
                                <a:pt x="492" y="106"/>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0" name="Freeform 2873"/>
                        <p:cNvSpPr>
                          <a:spLocks/>
                        </p:cNvSpPr>
                        <p:nvPr/>
                      </p:nvSpPr>
                      <p:spPr bwMode="auto">
                        <a:xfrm>
                          <a:off x="4630" y="1591"/>
                          <a:ext cx="442" cy="222"/>
                        </a:xfrm>
                        <a:custGeom>
                          <a:avLst/>
                          <a:gdLst/>
                          <a:ahLst/>
                          <a:cxnLst>
                            <a:cxn ang="0">
                              <a:pos x="316" y="0"/>
                            </a:cxn>
                            <a:cxn ang="0">
                              <a:pos x="0" y="108"/>
                            </a:cxn>
                            <a:cxn ang="0">
                              <a:pos x="24" y="150"/>
                            </a:cxn>
                            <a:cxn ang="0">
                              <a:pos x="126" y="94"/>
                            </a:cxn>
                            <a:cxn ang="0">
                              <a:pos x="178" y="106"/>
                            </a:cxn>
                            <a:cxn ang="0">
                              <a:pos x="178" y="104"/>
                            </a:cxn>
                            <a:cxn ang="0">
                              <a:pos x="180" y="106"/>
                            </a:cxn>
                            <a:cxn ang="0">
                              <a:pos x="180" y="106"/>
                            </a:cxn>
                            <a:cxn ang="0">
                              <a:pos x="242" y="132"/>
                            </a:cxn>
                            <a:cxn ang="0">
                              <a:pos x="232" y="212"/>
                            </a:cxn>
                            <a:cxn ang="0">
                              <a:pos x="354" y="222"/>
                            </a:cxn>
                            <a:cxn ang="0">
                              <a:pos x="436" y="200"/>
                            </a:cxn>
                            <a:cxn ang="0">
                              <a:pos x="442" y="174"/>
                            </a:cxn>
                            <a:cxn ang="0">
                              <a:pos x="442" y="134"/>
                            </a:cxn>
                            <a:cxn ang="0">
                              <a:pos x="374" y="162"/>
                            </a:cxn>
                            <a:cxn ang="0">
                              <a:pos x="316" y="0"/>
                            </a:cxn>
                          </a:cxnLst>
                          <a:rect l="0" t="0" r="r" b="b"/>
                          <a:pathLst>
                            <a:path w="442" h="222">
                              <a:moveTo>
                                <a:pt x="316" y="0"/>
                              </a:moveTo>
                              <a:lnTo>
                                <a:pt x="0" y="108"/>
                              </a:lnTo>
                              <a:lnTo>
                                <a:pt x="24" y="150"/>
                              </a:lnTo>
                              <a:lnTo>
                                <a:pt x="126" y="94"/>
                              </a:lnTo>
                              <a:lnTo>
                                <a:pt x="178" y="106"/>
                              </a:lnTo>
                              <a:lnTo>
                                <a:pt x="178" y="104"/>
                              </a:lnTo>
                              <a:lnTo>
                                <a:pt x="180" y="106"/>
                              </a:lnTo>
                              <a:lnTo>
                                <a:pt x="180" y="106"/>
                              </a:lnTo>
                              <a:lnTo>
                                <a:pt x="242" y="132"/>
                              </a:lnTo>
                              <a:lnTo>
                                <a:pt x="232" y="212"/>
                              </a:lnTo>
                              <a:lnTo>
                                <a:pt x="354" y="222"/>
                              </a:lnTo>
                              <a:lnTo>
                                <a:pt x="436" y="200"/>
                              </a:lnTo>
                              <a:lnTo>
                                <a:pt x="442" y="174"/>
                              </a:lnTo>
                              <a:lnTo>
                                <a:pt x="442" y="134"/>
                              </a:lnTo>
                              <a:lnTo>
                                <a:pt x="374" y="162"/>
                              </a:lnTo>
                              <a:lnTo>
                                <a:pt x="316" y="0"/>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1" name="Freeform 2874"/>
                        <p:cNvSpPr>
                          <a:spLocks/>
                        </p:cNvSpPr>
                        <p:nvPr/>
                      </p:nvSpPr>
                      <p:spPr bwMode="auto">
                        <a:xfrm>
                          <a:off x="2626" y="1951"/>
                          <a:ext cx="12" cy="356"/>
                        </a:xfrm>
                        <a:custGeom>
                          <a:avLst/>
                          <a:gdLst/>
                          <a:ahLst/>
                          <a:cxnLst>
                            <a:cxn ang="0">
                              <a:pos x="2" y="2"/>
                            </a:cxn>
                            <a:cxn ang="0">
                              <a:pos x="2" y="0"/>
                            </a:cxn>
                            <a:cxn ang="0">
                              <a:pos x="0" y="0"/>
                            </a:cxn>
                            <a:cxn ang="0">
                              <a:pos x="8" y="356"/>
                            </a:cxn>
                            <a:cxn ang="0">
                              <a:pos x="12" y="356"/>
                            </a:cxn>
                            <a:cxn ang="0">
                              <a:pos x="2" y="2"/>
                            </a:cxn>
                            <a:cxn ang="0">
                              <a:pos x="2" y="2"/>
                            </a:cxn>
                          </a:cxnLst>
                          <a:rect l="0" t="0" r="r" b="b"/>
                          <a:pathLst>
                            <a:path w="12" h="356">
                              <a:moveTo>
                                <a:pt x="2" y="2"/>
                              </a:moveTo>
                              <a:lnTo>
                                <a:pt x="2" y="0"/>
                              </a:lnTo>
                              <a:lnTo>
                                <a:pt x="0" y="0"/>
                              </a:lnTo>
                              <a:lnTo>
                                <a:pt x="8" y="356"/>
                              </a:lnTo>
                              <a:lnTo>
                                <a:pt x="12" y="356"/>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2" name="Freeform 2875"/>
                        <p:cNvSpPr>
                          <a:spLocks/>
                        </p:cNvSpPr>
                        <p:nvPr/>
                      </p:nvSpPr>
                      <p:spPr bwMode="auto">
                        <a:xfrm>
                          <a:off x="3202" y="1875"/>
                          <a:ext cx="2" cy="2"/>
                        </a:xfrm>
                        <a:custGeom>
                          <a:avLst/>
                          <a:gdLst/>
                          <a:ahLst/>
                          <a:cxnLst>
                            <a:cxn ang="0">
                              <a:pos x="0" y="0"/>
                            </a:cxn>
                            <a:cxn ang="0">
                              <a:pos x="0" y="2"/>
                            </a:cxn>
                            <a:cxn ang="0">
                              <a:pos x="2" y="2"/>
                            </a:cxn>
                            <a:cxn ang="0">
                              <a:pos x="0" y="0"/>
                            </a:cxn>
                            <a:cxn ang="0">
                              <a:pos x="0" y="0"/>
                            </a:cxn>
                          </a:cxnLst>
                          <a:rect l="0" t="0" r="r" b="b"/>
                          <a:pathLst>
                            <a:path w="2" h="2">
                              <a:moveTo>
                                <a:pt x="0" y="0"/>
                              </a:moveTo>
                              <a:lnTo>
                                <a:pt x="0" y="2"/>
                              </a:lnTo>
                              <a:lnTo>
                                <a:pt x="2" y="2"/>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3" name="Freeform 2876"/>
                        <p:cNvSpPr>
                          <a:spLocks/>
                        </p:cNvSpPr>
                        <p:nvPr/>
                      </p:nvSpPr>
                      <p:spPr bwMode="auto">
                        <a:xfrm>
                          <a:off x="3210" y="1865"/>
                          <a:ext cx="346" cy="12"/>
                        </a:xfrm>
                        <a:custGeom>
                          <a:avLst/>
                          <a:gdLst/>
                          <a:ahLst/>
                          <a:cxnLst>
                            <a:cxn ang="0">
                              <a:pos x="346" y="0"/>
                            </a:cxn>
                            <a:cxn ang="0">
                              <a:pos x="0" y="10"/>
                            </a:cxn>
                            <a:cxn ang="0">
                              <a:pos x="0" y="12"/>
                            </a:cxn>
                            <a:cxn ang="0">
                              <a:pos x="346" y="4"/>
                            </a:cxn>
                            <a:cxn ang="0">
                              <a:pos x="346" y="0"/>
                            </a:cxn>
                          </a:cxnLst>
                          <a:rect l="0" t="0" r="r" b="b"/>
                          <a:pathLst>
                            <a:path w="346" h="12">
                              <a:moveTo>
                                <a:pt x="346" y="0"/>
                              </a:moveTo>
                              <a:lnTo>
                                <a:pt x="0" y="10"/>
                              </a:lnTo>
                              <a:lnTo>
                                <a:pt x="0" y="12"/>
                              </a:lnTo>
                              <a:lnTo>
                                <a:pt x="346" y="4"/>
                              </a:lnTo>
                              <a:lnTo>
                                <a:pt x="34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4" name="Rectangle 2877"/>
                        <p:cNvSpPr>
                          <a:spLocks noChangeArrowheads="1"/>
                        </p:cNvSpPr>
                        <p:nvPr/>
                      </p:nvSpPr>
                      <p:spPr bwMode="auto">
                        <a:xfrm>
                          <a:off x="4022" y="301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25" name="Freeform 2878"/>
                        <p:cNvSpPr>
                          <a:spLocks/>
                        </p:cNvSpPr>
                        <p:nvPr/>
                      </p:nvSpPr>
                      <p:spPr bwMode="auto">
                        <a:xfrm>
                          <a:off x="3970" y="2457"/>
                          <a:ext cx="54" cy="558"/>
                        </a:xfrm>
                        <a:custGeom>
                          <a:avLst/>
                          <a:gdLst/>
                          <a:ahLst/>
                          <a:cxnLst>
                            <a:cxn ang="0">
                              <a:pos x="0" y="0"/>
                            </a:cxn>
                            <a:cxn ang="0">
                              <a:pos x="52" y="558"/>
                            </a:cxn>
                            <a:cxn ang="0">
                              <a:pos x="54" y="558"/>
                            </a:cxn>
                            <a:cxn ang="0">
                              <a:pos x="2" y="0"/>
                            </a:cxn>
                            <a:cxn ang="0">
                              <a:pos x="0" y="0"/>
                            </a:cxn>
                          </a:cxnLst>
                          <a:rect l="0" t="0" r="r" b="b"/>
                          <a:pathLst>
                            <a:path w="54" h="558">
                              <a:moveTo>
                                <a:pt x="0" y="0"/>
                              </a:moveTo>
                              <a:lnTo>
                                <a:pt x="52" y="558"/>
                              </a:lnTo>
                              <a:lnTo>
                                <a:pt x="54" y="55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6" name="Freeform 2879"/>
                        <p:cNvSpPr>
                          <a:spLocks/>
                        </p:cNvSpPr>
                        <p:nvPr/>
                      </p:nvSpPr>
                      <p:spPr bwMode="auto">
                        <a:xfrm>
                          <a:off x="4320" y="2145"/>
                          <a:ext cx="212" cy="248"/>
                        </a:xfrm>
                        <a:custGeom>
                          <a:avLst/>
                          <a:gdLst/>
                          <a:ahLst/>
                          <a:cxnLst>
                            <a:cxn ang="0">
                              <a:pos x="26" y="156"/>
                            </a:cxn>
                            <a:cxn ang="0">
                              <a:pos x="0" y="248"/>
                            </a:cxn>
                            <a:cxn ang="0">
                              <a:pos x="4" y="248"/>
                            </a:cxn>
                            <a:cxn ang="0">
                              <a:pos x="30" y="156"/>
                            </a:cxn>
                            <a:cxn ang="0">
                              <a:pos x="200" y="32"/>
                            </a:cxn>
                            <a:cxn ang="0">
                              <a:pos x="212" y="0"/>
                            </a:cxn>
                            <a:cxn ang="0">
                              <a:pos x="208" y="2"/>
                            </a:cxn>
                            <a:cxn ang="0">
                              <a:pos x="198" y="32"/>
                            </a:cxn>
                            <a:cxn ang="0">
                              <a:pos x="26" y="156"/>
                            </a:cxn>
                          </a:cxnLst>
                          <a:rect l="0" t="0" r="r" b="b"/>
                          <a:pathLst>
                            <a:path w="212" h="248">
                              <a:moveTo>
                                <a:pt x="26" y="156"/>
                              </a:moveTo>
                              <a:lnTo>
                                <a:pt x="0" y="248"/>
                              </a:lnTo>
                              <a:lnTo>
                                <a:pt x="4" y="248"/>
                              </a:lnTo>
                              <a:lnTo>
                                <a:pt x="30" y="156"/>
                              </a:lnTo>
                              <a:lnTo>
                                <a:pt x="200" y="32"/>
                              </a:lnTo>
                              <a:lnTo>
                                <a:pt x="212" y="0"/>
                              </a:lnTo>
                              <a:lnTo>
                                <a:pt x="208" y="2"/>
                              </a:lnTo>
                              <a:lnTo>
                                <a:pt x="198" y="32"/>
                              </a:lnTo>
                              <a:lnTo>
                                <a:pt x="26" y="1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7" name="Freeform 2880"/>
                        <p:cNvSpPr>
                          <a:spLocks/>
                        </p:cNvSpPr>
                        <p:nvPr/>
                      </p:nvSpPr>
                      <p:spPr bwMode="auto">
                        <a:xfrm>
                          <a:off x="4476" y="2001"/>
                          <a:ext cx="2" cy="2"/>
                        </a:xfrm>
                        <a:custGeom>
                          <a:avLst/>
                          <a:gdLst/>
                          <a:ahLst/>
                          <a:cxnLst>
                            <a:cxn ang="0">
                              <a:pos x="0" y="0"/>
                            </a:cxn>
                            <a:cxn ang="0">
                              <a:pos x="0" y="0"/>
                            </a:cxn>
                            <a:cxn ang="0">
                              <a:pos x="2" y="2"/>
                            </a:cxn>
                            <a:cxn ang="0">
                              <a:pos x="0" y="0"/>
                            </a:cxn>
                          </a:cxnLst>
                          <a:rect l="0" t="0" r="r" b="b"/>
                          <a:pathLst>
                            <a:path w="2" h="2">
                              <a:moveTo>
                                <a:pt x="0" y="0"/>
                              </a:moveTo>
                              <a:lnTo>
                                <a:pt x="0" y="0"/>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8" name="Freeform 2881"/>
                        <p:cNvSpPr>
                          <a:spLocks/>
                        </p:cNvSpPr>
                        <p:nvPr/>
                      </p:nvSpPr>
                      <p:spPr bwMode="auto">
                        <a:xfrm>
                          <a:off x="4360" y="2003"/>
                          <a:ext cx="118" cy="172"/>
                        </a:xfrm>
                        <a:custGeom>
                          <a:avLst/>
                          <a:gdLst/>
                          <a:ahLst/>
                          <a:cxnLst>
                            <a:cxn ang="0">
                              <a:pos x="64" y="98"/>
                            </a:cxn>
                            <a:cxn ang="0">
                              <a:pos x="0" y="172"/>
                            </a:cxn>
                            <a:cxn ang="0">
                              <a:pos x="6" y="170"/>
                            </a:cxn>
                            <a:cxn ang="0">
                              <a:pos x="6" y="170"/>
                            </a:cxn>
                            <a:cxn ang="0">
                              <a:pos x="66" y="98"/>
                            </a:cxn>
                            <a:cxn ang="0">
                              <a:pos x="118" y="2"/>
                            </a:cxn>
                            <a:cxn ang="0">
                              <a:pos x="114" y="0"/>
                            </a:cxn>
                            <a:cxn ang="0">
                              <a:pos x="64" y="98"/>
                            </a:cxn>
                          </a:cxnLst>
                          <a:rect l="0" t="0" r="r" b="b"/>
                          <a:pathLst>
                            <a:path w="118" h="172">
                              <a:moveTo>
                                <a:pt x="64" y="98"/>
                              </a:moveTo>
                              <a:lnTo>
                                <a:pt x="0" y="172"/>
                              </a:lnTo>
                              <a:lnTo>
                                <a:pt x="6" y="170"/>
                              </a:lnTo>
                              <a:lnTo>
                                <a:pt x="6" y="170"/>
                              </a:lnTo>
                              <a:lnTo>
                                <a:pt x="66" y="98"/>
                              </a:lnTo>
                              <a:lnTo>
                                <a:pt x="118" y="2"/>
                              </a:lnTo>
                              <a:lnTo>
                                <a:pt x="114" y="0"/>
                              </a:lnTo>
                              <a:lnTo>
                                <a:pt x="64" y="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29" name="Freeform 2882"/>
                        <p:cNvSpPr>
                          <a:spLocks/>
                        </p:cNvSpPr>
                        <p:nvPr/>
                      </p:nvSpPr>
                      <p:spPr bwMode="auto">
                        <a:xfrm>
                          <a:off x="5072" y="1655"/>
                          <a:ext cx="2" cy="6"/>
                        </a:xfrm>
                        <a:custGeom>
                          <a:avLst/>
                          <a:gdLst/>
                          <a:ahLst/>
                          <a:cxnLst>
                            <a:cxn ang="0">
                              <a:pos x="2" y="6"/>
                            </a:cxn>
                            <a:cxn ang="0">
                              <a:pos x="2" y="2"/>
                            </a:cxn>
                            <a:cxn ang="0">
                              <a:pos x="0" y="0"/>
                            </a:cxn>
                            <a:cxn ang="0">
                              <a:pos x="0" y="6"/>
                            </a:cxn>
                            <a:cxn ang="0">
                              <a:pos x="2" y="6"/>
                            </a:cxn>
                          </a:cxnLst>
                          <a:rect l="0" t="0" r="r" b="b"/>
                          <a:pathLst>
                            <a:path w="2" h="6">
                              <a:moveTo>
                                <a:pt x="2" y="6"/>
                              </a:moveTo>
                              <a:lnTo>
                                <a:pt x="2" y="2"/>
                              </a:lnTo>
                              <a:lnTo>
                                <a:pt x="0"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0" name="Freeform 2883"/>
                        <p:cNvSpPr>
                          <a:spLocks/>
                        </p:cNvSpPr>
                        <p:nvPr/>
                      </p:nvSpPr>
                      <p:spPr bwMode="auto">
                        <a:xfrm>
                          <a:off x="4976" y="1581"/>
                          <a:ext cx="96" cy="80"/>
                        </a:xfrm>
                        <a:custGeom>
                          <a:avLst/>
                          <a:gdLst/>
                          <a:ahLst/>
                          <a:cxnLst>
                            <a:cxn ang="0">
                              <a:pos x="0" y="2"/>
                            </a:cxn>
                            <a:cxn ang="0">
                              <a:pos x="96" y="80"/>
                            </a:cxn>
                            <a:cxn ang="0">
                              <a:pos x="96" y="74"/>
                            </a:cxn>
                            <a:cxn ang="0">
                              <a:pos x="2" y="0"/>
                            </a:cxn>
                            <a:cxn ang="0">
                              <a:pos x="0" y="2"/>
                            </a:cxn>
                          </a:cxnLst>
                          <a:rect l="0" t="0" r="r" b="b"/>
                          <a:pathLst>
                            <a:path w="96" h="80">
                              <a:moveTo>
                                <a:pt x="0" y="2"/>
                              </a:moveTo>
                              <a:lnTo>
                                <a:pt x="96" y="80"/>
                              </a:lnTo>
                              <a:lnTo>
                                <a:pt x="96" y="74"/>
                              </a:lnTo>
                              <a:lnTo>
                                <a:pt x="2"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1" name="Freeform 2884"/>
                        <p:cNvSpPr>
                          <a:spLocks/>
                        </p:cNvSpPr>
                        <p:nvPr/>
                      </p:nvSpPr>
                      <p:spPr bwMode="auto">
                        <a:xfrm>
                          <a:off x="5104" y="1425"/>
                          <a:ext cx="2" cy="2"/>
                        </a:xfrm>
                        <a:custGeom>
                          <a:avLst/>
                          <a:gdLst/>
                          <a:ahLst/>
                          <a:cxnLst>
                            <a:cxn ang="0">
                              <a:pos x="0" y="2"/>
                            </a:cxn>
                            <a:cxn ang="0">
                              <a:pos x="2" y="2"/>
                            </a:cxn>
                            <a:cxn ang="0">
                              <a:pos x="2" y="0"/>
                            </a:cxn>
                            <a:cxn ang="0">
                              <a:pos x="0" y="2"/>
                            </a:cxn>
                            <a:cxn ang="0">
                              <a:pos x="0" y="2"/>
                            </a:cxn>
                          </a:cxnLst>
                          <a:rect l="0" t="0" r="r" b="b"/>
                          <a:pathLst>
                            <a:path w="2" h="2">
                              <a:moveTo>
                                <a:pt x="0" y="2"/>
                              </a:moveTo>
                              <a:lnTo>
                                <a:pt x="2" y="2"/>
                              </a:lnTo>
                              <a:lnTo>
                                <a:pt x="2"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2" name="Freeform 2885"/>
                        <p:cNvSpPr>
                          <a:spLocks/>
                        </p:cNvSpPr>
                        <p:nvPr/>
                      </p:nvSpPr>
                      <p:spPr bwMode="auto">
                        <a:xfrm>
                          <a:off x="5216" y="1347"/>
                          <a:ext cx="6" cy="2"/>
                        </a:xfrm>
                        <a:custGeom>
                          <a:avLst/>
                          <a:gdLst/>
                          <a:ahLst/>
                          <a:cxnLst>
                            <a:cxn ang="0">
                              <a:pos x="4" y="0"/>
                            </a:cxn>
                            <a:cxn ang="0">
                              <a:pos x="2" y="0"/>
                            </a:cxn>
                            <a:cxn ang="0">
                              <a:pos x="0" y="2"/>
                            </a:cxn>
                            <a:cxn ang="0">
                              <a:pos x="6" y="2"/>
                            </a:cxn>
                            <a:cxn ang="0">
                              <a:pos x="6" y="0"/>
                            </a:cxn>
                            <a:cxn ang="0">
                              <a:pos x="4" y="0"/>
                            </a:cxn>
                            <a:cxn ang="0">
                              <a:pos x="4" y="0"/>
                            </a:cxn>
                            <a:cxn ang="0">
                              <a:pos x="4" y="0"/>
                            </a:cxn>
                          </a:cxnLst>
                          <a:rect l="0" t="0" r="r" b="b"/>
                          <a:pathLst>
                            <a:path w="6" h="2">
                              <a:moveTo>
                                <a:pt x="4" y="0"/>
                              </a:moveTo>
                              <a:lnTo>
                                <a:pt x="2" y="0"/>
                              </a:lnTo>
                              <a:lnTo>
                                <a:pt x="0" y="2"/>
                              </a:lnTo>
                              <a:lnTo>
                                <a:pt x="6" y="2"/>
                              </a:lnTo>
                              <a:lnTo>
                                <a:pt x="6" y="0"/>
                              </a:lnTo>
                              <a:lnTo>
                                <a:pt x="4" y="0"/>
                              </a:lnTo>
                              <a:lnTo>
                                <a:pt x="4"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3" name="Freeform 2886"/>
                        <p:cNvSpPr>
                          <a:spLocks/>
                        </p:cNvSpPr>
                        <p:nvPr/>
                      </p:nvSpPr>
                      <p:spPr bwMode="auto">
                        <a:xfrm>
                          <a:off x="4982" y="1347"/>
                          <a:ext cx="236" cy="80"/>
                        </a:xfrm>
                        <a:custGeom>
                          <a:avLst/>
                          <a:gdLst/>
                          <a:ahLst/>
                          <a:cxnLst>
                            <a:cxn ang="0">
                              <a:pos x="222" y="0"/>
                            </a:cxn>
                            <a:cxn ang="0">
                              <a:pos x="136" y="40"/>
                            </a:cxn>
                            <a:cxn ang="0">
                              <a:pos x="124" y="70"/>
                            </a:cxn>
                            <a:cxn ang="0">
                              <a:pos x="0" y="42"/>
                            </a:cxn>
                            <a:cxn ang="0">
                              <a:pos x="0" y="44"/>
                            </a:cxn>
                            <a:cxn ang="0">
                              <a:pos x="124" y="72"/>
                            </a:cxn>
                            <a:cxn ang="0">
                              <a:pos x="122" y="80"/>
                            </a:cxn>
                            <a:cxn ang="0">
                              <a:pos x="124" y="78"/>
                            </a:cxn>
                            <a:cxn ang="0">
                              <a:pos x="138" y="40"/>
                            </a:cxn>
                            <a:cxn ang="0">
                              <a:pos x="222" y="2"/>
                            </a:cxn>
                            <a:cxn ang="0">
                              <a:pos x="234" y="2"/>
                            </a:cxn>
                            <a:cxn ang="0">
                              <a:pos x="236" y="0"/>
                            </a:cxn>
                            <a:cxn ang="0">
                              <a:pos x="222" y="0"/>
                            </a:cxn>
                          </a:cxnLst>
                          <a:rect l="0" t="0" r="r" b="b"/>
                          <a:pathLst>
                            <a:path w="236" h="80">
                              <a:moveTo>
                                <a:pt x="222" y="0"/>
                              </a:moveTo>
                              <a:lnTo>
                                <a:pt x="136" y="40"/>
                              </a:lnTo>
                              <a:lnTo>
                                <a:pt x="124" y="70"/>
                              </a:lnTo>
                              <a:lnTo>
                                <a:pt x="0" y="42"/>
                              </a:lnTo>
                              <a:lnTo>
                                <a:pt x="0" y="44"/>
                              </a:lnTo>
                              <a:lnTo>
                                <a:pt x="124" y="72"/>
                              </a:lnTo>
                              <a:lnTo>
                                <a:pt x="122" y="80"/>
                              </a:lnTo>
                              <a:lnTo>
                                <a:pt x="124" y="78"/>
                              </a:lnTo>
                              <a:lnTo>
                                <a:pt x="138" y="40"/>
                              </a:lnTo>
                              <a:lnTo>
                                <a:pt x="222" y="2"/>
                              </a:lnTo>
                              <a:lnTo>
                                <a:pt x="234" y="2"/>
                              </a:lnTo>
                              <a:lnTo>
                                <a:pt x="236" y="0"/>
                              </a:lnTo>
                              <a:lnTo>
                                <a:pt x="22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4" name="Rectangle 2887"/>
                        <p:cNvSpPr>
                          <a:spLocks noChangeArrowheads="1"/>
                        </p:cNvSpPr>
                        <p:nvPr/>
                      </p:nvSpPr>
                      <p:spPr bwMode="auto">
                        <a:xfrm>
                          <a:off x="882" y="917"/>
                          <a:ext cx="6" cy="6"/>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35" name="Freeform 2888"/>
                        <p:cNvSpPr>
                          <a:spLocks/>
                        </p:cNvSpPr>
                        <p:nvPr/>
                      </p:nvSpPr>
                      <p:spPr bwMode="auto">
                        <a:xfrm>
                          <a:off x="888" y="711"/>
                          <a:ext cx="1590" cy="974"/>
                        </a:xfrm>
                        <a:custGeom>
                          <a:avLst/>
                          <a:gdLst/>
                          <a:ahLst/>
                          <a:cxnLst>
                            <a:cxn ang="0">
                              <a:pos x="1590" y="166"/>
                            </a:cxn>
                            <a:cxn ang="0">
                              <a:pos x="1580" y="616"/>
                            </a:cxn>
                            <a:cxn ang="0">
                              <a:pos x="978" y="650"/>
                            </a:cxn>
                            <a:cxn ang="0">
                              <a:pos x="908" y="626"/>
                            </a:cxn>
                            <a:cxn ang="0">
                              <a:pos x="754" y="534"/>
                            </a:cxn>
                            <a:cxn ang="0">
                              <a:pos x="714" y="476"/>
                            </a:cxn>
                            <a:cxn ang="0">
                              <a:pos x="710" y="326"/>
                            </a:cxn>
                            <a:cxn ang="0">
                              <a:pos x="668" y="24"/>
                            </a:cxn>
                            <a:cxn ang="0">
                              <a:pos x="636" y="166"/>
                            </a:cxn>
                            <a:cxn ang="0">
                              <a:pos x="736" y="346"/>
                            </a:cxn>
                            <a:cxn ang="0">
                              <a:pos x="756" y="472"/>
                            </a:cxn>
                            <a:cxn ang="0">
                              <a:pos x="818" y="642"/>
                            </a:cxn>
                            <a:cxn ang="0">
                              <a:pos x="948" y="618"/>
                            </a:cxn>
                            <a:cxn ang="0">
                              <a:pos x="948" y="964"/>
                            </a:cxn>
                            <a:cxn ang="0">
                              <a:pos x="502" y="598"/>
                            </a:cxn>
                            <a:cxn ang="0">
                              <a:pos x="560" y="436"/>
                            </a:cxn>
                            <a:cxn ang="0">
                              <a:pos x="592" y="2"/>
                            </a:cxn>
                            <a:cxn ang="0">
                              <a:pos x="524" y="342"/>
                            </a:cxn>
                            <a:cxn ang="0">
                              <a:pos x="400" y="334"/>
                            </a:cxn>
                            <a:cxn ang="0">
                              <a:pos x="110" y="318"/>
                            </a:cxn>
                            <a:cxn ang="0">
                              <a:pos x="0" y="206"/>
                            </a:cxn>
                            <a:cxn ang="0">
                              <a:pos x="96" y="238"/>
                            </a:cxn>
                            <a:cxn ang="0">
                              <a:pos x="284" y="356"/>
                            </a:cxn>
                            <a:cxn ang="0">
                              <a:pos x="534" y="378"/>
                            </a:cxn>
                            <a:cxn ang="0">
                              <a:pos x="486" y="572"/>
                            </a:cxn>
                            <a:cxn ang="0">
                              <a:pos x="444" y="862"/>
                            </a:cxn>
                            <a:cxn ang="0">
                              <a:pos x="446" y="866"/>
                            </a:cxn>
                            <a:cxn ang="0">
                              <a:pos x="442" y="870"/>
                            </a:cxn>
                            <a:cxn ang="0">
                              <a:pos x="682" y="914"/>
                            </a:cxn>
                            <a:cxn ang="0">
                              <a:pos x="688" y="920"/>
                            </a:cxn>
                            <a:cxn ang="0">
                              <a:pos x="948" y="970"/>
                            </a:cxn>
                            <a:cxn ang="0">
                              <a:pos x="992" y="584"/>
                            </a:cxn>
                            <a:cxn ang="0">
                              <a:pos x="1584" y="624"/>
                            </a:cxn>
                            <a:cxn ang="0">
                              <a:pos x="1586" y="524"/>
                            </a:cxn>
                            <a:cxn ang="0">
                              <a:pos x="1584" y="520"/>
                            </a:cxn>
                          </a:cxnLst>
                          <a:rect l="0" t="0" r="r" b="b"/>
                          <a:pathLst>
                            <a:path w="1590" h="974">
                              <a:moveTo>
                                <a:pt x="1586" y="520"/>
                              </a:moveTo>
                              <a:lnTo>
                                <a:pt x="1590" y="166"/>
                              </a:lnTo>
                              <a:lnTo>
                                <a:pt x="1584" y="164"/>
                              </a:lnTo>
                              <a:lnTo>
                                <a:pt x="1580" y="616"/>
                              </a:lnTo>
                              <a:lnTo>
                                <a:pt x="986" y="578"/>
                              </a:lnTo>
                              <a:lnTo>
                                <a:pt x="978" y="650"/>
                              </a:lnTo>
                              <a:lnTo>
                                <a:pt x="952" y="614"/>
                              </a:lnTo>
                              <a:lnTo>
                                <a:pt x="908" y="626"/>
                              </a:lnTo>
                              <a:lnTo>
                                <a:pt x="824" y="638"/>
                              </a:lnTo>
                              <a:lnTo>
                                <a:pt x="754" y="534"/>
                              </a:lnTo>
                              <a:lnTo>
                                <a:pt x="762" y="464"/>
                              </a:lnTo>
                              <a:lnTo>
                                <a:pt x="714" y="476"/>
                              </a:lnTo>
                              <a:lnTo>
                                <a:pt x="744" y="346"/>
                              </a:lnTo>
                              <a:lnTo>
                                <a:pt x="710" y="326"/>
                              </a:lnTo>
                              <a:lnTo>
                                <a:pt x="644" y="168"/>
                              </a:lnTo>
                              <a:lnTo>
                                <a:pt x="668" y="24"/>
                              </a:lnTo>
                              <a:lnTo>
                                <a:pt x="662" y="22"/>
                              </a:lnTo>
                              <a:lnTo>
                                <a:pt x="636" y="166"/>
                              </a:lnTo>
                              <a:lnTo>
                                <a:pt x="708" y="332"/>
                              </a:lnTo>
                              <a:lnTo>
                                <a:pt x="736" y="346"/>
                              </a:lnTo>
                              <a:lnTo>
                                <a:pt x="706" y="484"/>
                              </a:lnTo>
                              <a:lnTo>
                                <a:pt x="756" y="472"/>
                              </a:lnTo>
                              <a:lnTo>
                                <a:pt x="746" y="534"/>
                              </a:lnTo>
                              <a:lnTo>
                                <a:pt x="818" y="642"/>
                              </a:lnTo>
                              <a:lnTo>
                                <a:pt x="910" y="632"/>
                              </a:lnTo>
                              <a:lnTo>
                                <a:pt x="948" y="618"/>
                              </a:lnTo>
                              <a:lnTo>
                                <a:pt x="976" y="656"/>
                              </a:lnTo>
                              <a:lnTo>
                                <a:pt x="948" y="964"/>
                              </a:lnTo>
                              <a:lnTo>
                                <a:pt x="452" y="864"/>
                              </a:lnTo>
                              <a:lnTo>
                                <a:pt x="502" y="598"/>
                              </a:lnTo>
                              <a:lnTo>
                                <a:pt x="492" y="572"/>
                              </a:lnTo>
                              <a:lnTo>
                                <a:pt x="560" y="436"/>
                              </a:lnTo>
                              <a:lnTo>
                                <a:pt x="530" y="342"/>
                              </a:lnTo>
                              <a:lnTo>
                                <a:pt x="592" y="2"/>
                              </a:lnTo>
                              <a:lnTo>
                                <a:pt x="584" y="0"/>
                              </a:lnTo>
                              <a:lnTo>
                                <a:pt x="524" y="342"/>
                              </a:lnTo>
                              <a:lnTo>
                                <a:pt x="532" y="368"/>
                              </a:lnTo>
                              <a:lnTo>
                                <a:pt x="400" y="334"/>
                              </a:lnTo>
                              <a:lnTo>
                                <a:pt x="284" y="350"/>
                              </a:lnTo>
                              <a:lnTo>
                                <a:pt x="110" y="318"/>
                              </a:lnTo>
                              <a:lnTo>
                                <a:pt x="100" y="234"/>
                              </a:lnTo>
                              <a:lnTo>
                                <a:pt x="0" y="206"/>
                              </a:lnTo>
                              <a:lnTo>
                                <a:pt x="0" y="212"/>
                              </a:lnTo>
                              <a:lnTo>
                                <a:pt x="96" y="238"/>
                              </a:lnTo>
                              <a:lnTo>
                                <a:pt x="104" y="324"/>
                              </a:lnTo>
                              <a:lnTo>
                                <a:pt x="284" y="356"/>
                              </a:lnTo>
                              <a:lnTo>
                                <a:pt x="400" y="340"/>
                              </a:lnTo>
                              <a:lnTo>
                                <a:pt x="534" y="378"/>
                              </a:lnTo>
                              <a:lnTo>
                                <a:pt x="554" y="436"/>
                              </a:lnTo>
                              <a:lnTo>
                                <a:pt x="486" y="572"/>
                              </a:lnTo>
                              <a:lnTo>
                                <a:pt x="494" y="598"/>
                              </a:lnTo>
                              <a:lnTo>
                                <a:pt x="444" y="862"/>
                              </a:lnTo>
                              <a:lnTo>
                                <a:pt x="446" y="862"/>
                              </a:lnTo>
                              <a:lnTo>
                                <a:pt x="446" y="866"/>
                              </a:lnTo>
                              <a:lnTo>
                                <a:pt x="442" y="866"/>
                              </a:lnTo>
                              <a:lnTo>
                                <a:pt x="442" y="870"/>
                              </a:lnTo>
                              <a:lnTo>
                                <a:pt x="680" y="918"/>
                              </a:lnTo>
                              <a:lnTo>
                                <a:pt x="682" y="914"/>
                              </a:lnTo>
                              <a:lnTo>
                                <a:pt x="688" y="914"/>
                              </a:lnTo>
                              <a:lnTo>
                                <a:pt x="688" y="920"/>
                              </a:lnTo>
                              <a:lnTo>
                                <a:pt x="948" y="974"/>
                              </a:lnTo>
                              <a:lnTo>
                                <a:pt x="948" y="970"/>
                              </a:lnTo>
                              <a:lnTo>
                                <a:pt x="954" y="972"/>
                              </a:lnTo>
                              <a:lnTo>
                                <a:pt x="992" y="584"/>
                              </a:lnTo>
                              <a:lnTo>
                                <a:pt x="1584" y="624"/>
                              </a:lnTo>
                              <a:lnTo>
                                <a:pt x="1584" y="624"/>
                              </a:lnTo>
                              <a:lnTo>
                                <a:pt x="1586" y="624"/>
                              </a:lnTo>
                              <a:lnTo>
                                <a:pt x="1586" y="524"/>
                              </a:lnTo>
                              <a:lnTo>
                                <a:pt x="1584" y="524"/>
                              </a:lnTo>
                              <a:lnTo>
                                <a:pt x="1584" y="520"/>
                              </a:lnTo>
                              <a:lnTo>
                                <a:pt x="1586" y="5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6" name="Rectangle 2889"/>
                        <p:cNvSpPr>
                          <a:spLocks noChangeArrowheads="1"/>
                        </p:cNvSpPr>
                        <p:nvPr/>
                      </p:nvSpPr>
                      <p:spPr bwMode="auto">
                        <a:xfrm>
                          <a:off x="766" y="1433"/>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37" name="Freeform 2890"/>
                        <p:cNvSpPr>
                          <a:spLocks/>
                        </p:cNvSpPr>
                        <p:nvPr/>
                      </p:nvSpPr>
                      <p:spPr bwMode="auto">
                        <a:xfrm>
                          <a:off x="1370" y="2791"/>
                          <a:ext cx="2" cy="1"/>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8" name="Freeform 2891"/>
                        <p:cNvSpPr>
                          <a:spLocks/>
                        </p:cNvSpPr>
                        <p:nvPr/>
                      </p:nvSpPr>
                      <p:spPr bwMode="auto">
                        <a:xfrm>
                          <a:off x="1496" y="1629"/>
                          <a:ext cx="80" cy="590"/>
                        </a:xfrm>
                        <a:custGeom>
                          <a:avLst/>
                          <a:gdLst/>
                          <a:ahLst/>
                          <a:cxnLst>
                            <a:cxn ang="0">
                              <a:pos x="72" y="0"/>
                            </a:cxn>
                            <a:cxn ang="0">
                              <a:pos x="0" y="590"/>
                            </a:cxn>
                            <a:cxn ang="0">
                              <a:pos x="4" y="590"/>
                            </a:cxn>
                            <a:cxn ang="0">
                              <a:pos x="80" y="2"/>
                            </a:cxn>
                            <a:cxn ang="0">
                              <a:pos x="72" y="0"/>
                            </a:cxn>
                          </a:cxnLst>
                          <a:rect l="0" t="0" r="r" b="b"/>
                          <a:pathLst>
                            <a:path w="80" h="590">
                              <a:moveTo>
                                <a:pt x="72" y="0"/>
                              </a:moveTo>
                              <a:lnTo>
                                <a:pt x="0" y="590"/>
                              </a:lnTo>
                              <a:lnTo>
                                <a:pt x="4" y="590"/>
                              </a:lnTo>
                              <a:lnTo>
                                <a:pt x="80" y="2"/>
                              </a:lnTo>
                              <a:lnTo>
                                <a:pt x="7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39" name="Freeform 2892"/>
                        <p:cNvSpPr>
                          <a:spLocks/>
                        </p:cNvSpPr>
                        <p:nvPr/>
                      </p:nvSpPr>
                      <p:spPr bwMode="auto">
                        <a:xfrm>
                          <a:off x="766" y="1433"/>
                          <a:ext cx="734" cy="1358"/>
                        </a:xfrm>
                        <a:custGeom>
                          <a:avLst/>
                          <a:gdLst/>
                          <a:ahLst/>
                          <a:cxnLst>
                            <a:cxn ang="0">
                              <a:pos x="618" y="1262"/>
                            </a:cxn>
                            <a:cxn ang="0">
                              <a:pos x="668" y="1154"/>
                            </a:cxn>
                            <a:cxn ang="0">
                              <a:pos x="680" y="1140"/>
                            </a:cxn>
                            <a:cxn ang="0">
                              <a:pos x="648" y="1044"/>
                            </a:cxn>
                            <a:cxn ang="0">
                              <a:pos x="678" y="896"/>
                            </a:cxn>
                            <a:cxn ang="0">
                              <a:pos x="718" y="910"/>
                            </a:cxn>
                            <a:cxn ang="0">
                              <a:pos x="734" y="790"/>
                            </a:cxn>
                            <a:cxn ang="0">
                              <a:pos x="730" y="788"/>
                            </a:cxn>
                            <a:cxn ang="0">
                              <a:pos x="730" y="786"/>
                            </a:cxn>
                            <a:cxn ang="0">
                              <a:pos x="716" y="904"/>
                            </a:cxn>
                            <a:cxn ang="0">
                              <a:pos x="676" y="892"/>
                            </a:cxn>
                            <a:cxn ang="0">
                              <a:pos x="646" y="1040"/>
                            </a:cxn>
                            <a:cxn ang="0">
                              <a:pos x="262" y="482"/>
                            </a:cxn>
                            <a:cxn ang="0">
                              <a:pos x="272" y="454"/>
                            </a:cxn>
                            <a:cxn ang="0">
                              <a:pos x="262" y="426"/>
                            </a:cxn>
                            <a:cxn ang="0">
                              <a:pos x="338" y="98"/>
                            </a:cxn>
                            <a:cxn ang="0">
                              <a:pos x="564" y="144"/>
                            </a:cxn>
                            <a:cxn ang="0">
                              <a:pos x="566" y="140"/>
                            </a:cxn>
                            <a:cxn ang="0">
                              <a:pos x="338" y="92"/>
                            </a:cxn>
                            <a:cxn ang="0">
                              <a:pos x="0" y="0"/>
                            </a:cxn>
                            <a:cxn ang="0">
                              <a:pos x="0" y="0"/>
                            </a:cxn>
                            <a:cxn ang="0">
                              <a:pos x="2" y="8"/>
                            </a:cxn>
                            <a:cxn ang="0">
                              <a:pos x="334" y="98"/>
                            </a:cxn>
                            <a:cxn ang="0">
                              <a:pos x="256" y="426"/>
                            </a:cxn>
                            <a:cxn ang="0">
                              <a:pos x="266" y="454"/>
                            </a:cxn>
                            <a:cxn ang="0">
                              <a:pos x="256" y="482"/>
                            </a:cxn>
                            <a:cxn ang="0">
                              <a:pos x="644" y="1044"/>
                            </a:cxn>
                            <a:cxn ang="0">
                              <a:pos x="674" y="1140"/>
                            </a:cxn>
                            <a:cxn ang="0">
                              <a:pos x="664" y="1150"/>
                            </a:cxn>
                            <a:cxn ang="0">
                              <a:pos x="614" y="1260"/>
                            </a:cxn>
                            <a:cxn ang="0">
                              <a:pos x="626" y="1314"/>
                            </a:cxn>
                            <a:cxn ang="0">
                              <a:pos x="600" y="1354"/>
                            </a:cxn>
                            <a:cxn ang="0">
                              <a:pos x="604" y="1358"/>
                            </a:cxn>
                            <a:cxn ang="0">
                              <a:pos x="606" y="1358"/>
                            </a:cxn>
                            <a:cxn ang="0">
                              <a:pos x="630" y="1316"/>
                            </a:cxn>
                            <a:cxn ang="0">
                              <a:pos x="618" y="1262"/>
                            </a:cxn>
                          </a:cxnLst>
                          <a:rect l="0" t="0" r="r" b="b"/>
                          <a:pathLst>
                            <a:path w="734" h="1358">
                              <a:moveTo>
                                <a:pt x="618" y="1262"/>
                              </a:moveTo>
                              <a:lnTo>
                                <a:pt x="668" y="1154"/>
                              </a:lnTo>
                              <a:lnTo>
                                <a:pt x="680" y="1140"/>
                              </a:lnTo>
                              <a:lnTo>
                                <a:pt x="648" y="1044"/>
                              </a:lnTo>
                              <a:lnTo>
                                <a:pt x="678" y="896"/>
                              </a:lnTo>
                              <a:lnTo>
                                <a:pt x="718" y="910"/>
                              </a:lnTo>
                              <a:lnTo>
                                <a:pt x="734" y="790"/>
                              </a:lnTo>
                              <a:lnTo>
                                <a:pt x="730" y="788"/>
                              </a:lnTo>
                              <a:lnTo>
                                <a:pt x="730" y="786"/>
                              </a:lnTo>
                              <a:lnTo>
                                <a:pt x="716" y="904"/>
                              </a:lnTo>
                              <a:lnTo>
                                <a:pt x="676" y="892"/>
                              </a:lnTo>
                              <a:lnTo>
                                <a:pt x="646" y="1040"/>
                              </a:lnTo>
                              <a:lnTo>
                                <a:pt x="262" y="482"/>
                              </a:lnTo>
                              <a:lnTo>
                                <a:pt x="272" y="454"/>
                              </a:lnTo>
                              <a:lnTo>
                                <a:pt x="262" y="426"/>
                              </a:lnTo>
                              <a:lnTo>
                                <a:pt x="338" y="98"/>
                              </a:lnTo>
                              <a:lnTo>
                                <a:pt x="564" y="144"/>
                              </a:lnTo>
                              <a:lnTo>
                                <a:pt x="566" y="140"/>
                              </a:lnTo>
                              <a:lnTo>
                                <a:pt x="338" y="92"/>
                              </a:lnTo>
                              <a:lnTo>
                                <a:pt x="0" y="0"/>
                              </a:lnTo>
                              <a:lnTo>
                                <a:pt x="0" y="0"/>
                              </a:lnTo>
                              <a:lnTo>
                                <a:pt x="2" y="8"/>
                              </a:lnTo>
                              <a:lnTo>
                                <a:pt x="334" y="98"/>
                              </a:lnTo>
                              <a:lnTo>
                                <a:pt x="256" y="426"/>
                              </a:lnTo>
                              <a:lnTo>
                                <a:pt x="266" y="454"/>
                              </a:lnTo>
                              <a:lnTo>
                                <a:pt x="256" y="482"/>
                              </a:lnTo>
                              <a:lnTo>
                                <a:pt x="644" y="1044"/>
                              </a:lnTo>
                              <a:lnTo>
                                <a:pt x="674" y="1140"/>
                              </a:lnTo>
                              <a:lnTo>
                                <a:pt x="664" y="1150"/>
                              </a:lnTo>
                              <a:lnTo>
                                <a:pt x="614" y="1260"/>
                              </a:lnTo>
                              <a:lnTo>
                                <a:pt x="626" y="1314"/>
                              </a:lnTo>
                              <a:lnTo>
                                <a:pt x="600" y="1354"/>
                              </a:lnTo>
                              <a:lnTo>
                                <a:pt x="604" y="1358"/>
                              </a:lnTo>
                              <a:lnTo>
                                <a:pt x="606" y="1358"/>
                              </a:lnTo>
                              <a:lnTo>
                                <a:pt x="630" y="1316"/>
                              </a:lnTo>
                              <a:lnTo>
                                <a:pt x="618" y="12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0" name="Freeform 2893"/>
                        <p:cNvSpPr>
                          <a:spLocks/>
                        </p:cNvSpPr>
                        <p:nvPr/>
                      </p:nvSpPr>
                      <p:spPr bwMode="auto">
                        <a:xfrm>
                          <a:off x="1330" y="1573"/>
                          <a:ext cx="4" cy="4"/>
                        </a:xfrm>
                        <a:custGeom>
                          <a:avLst/>
                          <a:gdLst/>
                          <a:ahLst/>
                          <a:cxnLst>
                            <a:cxn ang="0">
                              <a:pos x="4" y="0"/>
                            </a:cxn>
                            <a:cxn ang="0">
                              <a:pos x="2" y="0"/>
                            </a:cxn>
                            <a:cxn ang="0">
                              <a:pos x="0" y="4"/>
                            </a:cxn>
                            <a:cxn ang="0">
                              <a:pos x="4" y="4"/>
                            </a:cxn>
                            <a:cxn ang="0">
                              <a:pos x="4" y="0"/>
                            </a:cxn>
                          </a:cxnLst>
                          <a:rect l="0" t="0" r="r" b="b"/>
                          <a:pathLst>
                            <a:path w="4" h="4">
                              <a:moveTo>
                                <a:pt x="4" y="0"/>
                              </a:moveTo>
                              <a:lnTo>
                                <a:pt x="2" y="0"/>
                              </a:lnTo>
                              <a:lnTo>
                                <a:pt x="0" y="4"/>
                              </a:lnTo>
                              <a:lnTo>
                                <a:pt x="4" y="4"/>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1" name="Freeform 2894"/>
                        <p:cNvSpPr>
                          <a:spLocks/>
                        </p:cNvSpPr>
                        <p:nvPr/>
                      </p:nvSpPr>
                      <p:spPr bwMode="auto">
                        <a:xfrm>
                          <a:off x="1568" y="1625"/>
                          <a:ext cx="8" cy="6"/>
                        </a:xfrm>
                        <a:custGeom>
                          <a:avLst/>
                          <a:gdLst/>
                          <a:ahLst/>
                          <a:cxnLst>
                            <a:cxn ang="0">
                              <a:pos x="8" y="0"/>
                            </a:cxn>
                            <a:cxn ang="0">
                              <a:pos x="2" y="0"/>
                            </a:cxn>
                            <a:cxn ang="0">
                              <a:pos x="0" y="4"/>
                            </a:cxn>
                            <a:cxn ang="0">
                              <a:pos x="8" y="6"/>
                            </a:cxn>
                            <a:cxn ang="0">
                              <a:pos x="8" y="0"/>
                            </a:cxn>
                          </a:cxnLst>
                          <a:rect l="0" t="0" r="r" b="b"/>
                          <a:pathLst>
                            <a:path w="8" h="6">
                              <a:moveTo>
                                <a:pt x="8" y="0"/>
                              </a:moveTo>
                              <a:lnTo>
                                <a:pt x="2" y="0"/>
                              </a:lnTo>
                              <a:lnTo>
                                <a:pt x="0" y="4"/>
                              </a:lnTo>
                              <a:lnTo>
                                <a:pt x="8" y="6"/>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2" name="Freeform 2895"/>
                        <p:cNvSpPr>
                          <a:spLocks/>
                        </p:cNvSpPr>
                        <p:nvPr/>
                      </p:nvSpPr>
                      <p:spPr bwMode="auto">
                        <a:xfrm>
                          <a:off x="3476" y="3155"/>
                          <a:ext cx="4" cy="1"/>
                        </a:xfrm>
                        <a:custGeom>
                          <a:avLst/>
                          <a:gdLst/>
                          <a:ahLst/>
                          <a:cxnLst>
                            <a:cxn ang="0">
                              <a:pos x="4" y="0"/>
                            </a:cxn>
                            <a:cxn ang="0">
                              <a:pos x="4" y="0"/>
                            </a:cxn>
                            <a:cxn ang="0">
                              <a:pos x="0" y="0"/>
                            </a:cxn>
                            <a:cxn ang="0">
                              <a:pos x="4" y="0"/>
                            </a:cxn>
                          </a:cxnLst>
                          <a:rect l="0" t="0" r="r" b="b"/>
                          <a:pathLst>
                            <a:path w="4">
                              <a:moveTo>
                                <a:pt x="4" y="0"/>
                              </a:moveTo>
                              <a:lnTo>
                                <a:pt x="4" y="0"/>
                              </a:lnTo>
                              <a:lnTo>
                                <a:pt x="0" y="0"/>
                              </a:lnTo>
                              <a:lnTo>
                                <a:pt x="4"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3" name="Freeform 2896"/>
                        <p:cNvSpPr>
                          <a:spLocks/>
                        </p:cNvSpPr>
                        <p:nvPr/>
                      </p:nvSpPr>
                      <p:spPr bwMode="auto">
                        <a:xfrm>
                          <a:off x="2174" y="2981"/>
                          <a:ext cx="2" cy="4"/>
                        </a:xfrm>
                        <a:custGeom>
                          <a:avLst/>
                          <a:gdLst/>
                          <a:ahLst/>
                          <a:cxnLst>
                            <a:cxn ang="0">
                              <a:pos x="2" y="4"/>
                            </a:cxn>
                            <a:cxn ang="0">
                              <a:pos x="2" y="2"/>
                            </a:cxn>
                            <a:cxn ang="0">
                              <a:pos x="0" y="0"/>
                            </a:cxn>
                            <a:cxn ang="0">
                              <a:pos x="2" y="4"/>
                            </a:cxn>
                          </a:cxnLst>
                          <a:rect l="0" t="0" r="r" b="b"/>
                          <a:pathLst>
                            <a:path w="2" h="4">
                              <a:moveTo>
                                <a:pt x="2" y="4"/>
                              </a:moveTo>
                              <a:lnTo>
                                <a:pt x="2" y="2"/>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4" name="Freeform 2897"/>
                        <p:cNvSpPr>
                          <a:spLocks/>
                        </p:cNvSpPr>
                        <p:nvPr/>
                      </p:nvSpPr>
                      <p:spPr bwMode="auto">
                        <a:xfrm>
                          <a:off x="1910" y="3007"/>
                          <a:ext cx="8" cy="2"/>
                        </a:xfrm>
                        <a:custGeom>
                          <a:avLst/>
                          <a:gdLst/>
                          <a:ahLst/>
                          <a:cxnLst>
                            <a:cxn ang="0">
                              <a:pos x="0" y="0"/>
                            </a:cxn>
                            <a:cxn ang="0">
                              <a:pos x="8" y="2"/>
                            </a:cxn>
                            <a:cxn ang="0">
                              <a:pos x="8" y="0"/>
                            </a:cxn>
                            <a:cxn ang="0">
                              <a:pos x="0" y="0"/>
                            </a:cxn>
                            <a:cxn ang="0">
                              <a:pos x="0" y="0"/>
                            </a:cxn>
                          </a:cxnLst>
                          <a:rect l="0" t="0" r="r" b="b"/>
                          <a:pathLst>
                            <a:path w="8" h="2">
                              <a:moveTo>
                                <a:pt x="0" y="0"/>
                              </a:moveTo>
                              <a:lnTo>
                                <a:pt x="8" y="2"/>
                              </a:lnTo>
                              <a:lnTo>
                                <a:pt x="8"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5" name="Freeform 2898"/>
                        <p:cNvSpPr>
                          <a:spLocks/>
                        </p:cNvSpPr>
                        <p:nvPr/>
                      </p:nvSpPr>
                      <p:spPr bwMode="auto">
                        <a:xfrm>
                          <a:off x="3410" y="2759"/>
                          <a:ext cx="92" cy="396"/>
                        </a:xfrm>
                        <a:custGeom>
                          <a:avLst/>
                          <a:gdLst/>
                          <a:ahLst/>
                          <a:cxnLst>
                            <a:cxn ang="0">
                              <a:pos x="92" y="254"/>
                            </a:cxn>
                            <a:cxn ang="0">
                              <a:pos x="24" y="134"/>
                            </a:cxn>
                            <a:cxn ang="0">
                              <a:pos x="8" y="0"/>
                            </a:cxn>
                            <a:cxn ang="0">
                              <a:pos x="0" y="0"/>
                            </a:cxn>
                            <a:cxn ang="0">
                              <a:pos x="18" y="136"/>
                            </a:cxn>
                            <a:cxn ang="0">
                              <a:pos x="88" y="254"/>
                            </a:cxn>
                            <a:cxn ang="0">
                              <a:pos x="78" y="350"/>
                            </a:cxn>
                            <a:cxn ang="0">
                              <a:pos x="64" y="394"/>
                            </a:cxn>
                            <a:cxn ang="0">
                              <a:pos x="66" y="396"/>
                            </a:cxn>
                            <a:cxn ang="0">
                              <a:pos x="70" y="396"/>
                            </a:cxn>
                            <a:cxn ang="0">
                              <a:pos x="84" y="352"/>
                            </a:cxn>
                            <a:cxn ang="0">
                              <a:pos x="92" y="254"/>
                            </a:cxn>
                          </a:cxnLst>
                          <a:rect l="0" t="0" r="r" b="b"/>
                          <a:pathLst>
                            <a:path w="92" h="396">
                              <a:moveTo>
                                <a:pt x="92" y="254"/>
                              </a:moveTo>
                              <a:lnTo>
                                <a:pt x="24" y="134"/>
                              </a:lnTo>
                              <a:lnTo>
                                <a:pt x="8" y="0"/>
                              </a:lnTo>
                              <a:lnTo>
                                <a:pt x="0" y="0"/>
                              </a:lnTo>
                              <a:lnTo>
                                <a:pt x="18" y="136"/>
                              </a:lnTo>
                              <a:lnTo>
                                <a:pt x="88" y="254"/>
                              </a:lnTo>
                              <a:lnTo>
                                <a:pt x="78" y="350"/>
                              </a:lnTo>
                              <a:lnTo>
                                <a:pt x="64" y="394"/>
                              </a:lnTo>
                              <a:lnTo>
                                <a:pt x="66" y="396"/>
                              </a:lnTo>
                              <a:lnTo>
                                <a:pt x="70" y="396"/>
                              </a:lnTo>
                              <a:lnTo>
                                <a:pt x="84" y="352"/>
                              </a:lnTo>
                              <a:lnTo>
                                <a:pt x="92"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6" name="Rectangle 2899"/>
                        <p:cNvSpPr>
                          <a:spLocks noChangeArrowheads="1"/>
                        </p:cNvSpPr>
                        <p:nvPr/>
                      </p:nvSpPr>
                      <p:spPr bwMode="auto">
                        <a:xfrm>
                          <a:off x="1496" y="221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47" name="Freeform 2900"/>
                        <p:cNvSpPr>
                          <a:spLocks/>
                        </p:cNvSpPr>
                        <p:nvPr/>
                      </p:nvSpPr>
                      <p:spPr bwMode="auto">
                        <a:xfrm>
                          <a:off x="1500" y="1335"/>
                          <a:ext cx="1918" cy="1672"/>
                        </a:xfrm>
                        <a:custGeom>
                          <a:avLst/>
                          <a:gdLst/>
                          <a:ahLst/>
                          <a:cxnLst>
                            <a:cxn ang="0">
                              <a:pos x="1038" y="1058"/>
                            </a:cxn>
                            <a:cxn ang="0">
                              <a:pos x="1320" y="1284"/>
                            </a:cxn>
                            <a:cxn ang="0">
                              <a:pos x="1796" y="1340"/>
                            </a:cxn>
                            <a:cxn ang="0">
                              <a:pos x="1910" y="1424"/>
                            </a:cxn>
                            <a:cxn ang="0">
                              <a:pos x="1918" y="1420"/>
                            </a:cxn>
                            <a:cxn ang="0">
                              <a:pos x="1874" y="1366"/>
                            </a:cxn>
                            <a:cxn ang="0">
                              <a:pos x="1864" y="1366"/>
                            </a:cxn>
                            <a:cxn ang="0">
                              <a:pos x="1798" y="1334"/>
                            </a:cxn>
                            <a:cxn ang="0">
                              <a:pos x="1326" y="1280"/>
                            </a:cxn>
                            <a:cxn ang="0">
                              <a:pos x="1058" y="1050"/>
                            </a:cxn>
                            <a:cxn ang="0">
                              <a:pos x="1830" y="954"/>
                            </a:cxn>
                            <a:cxn ang="0">
                              <a:pos x="1138" y="972"/>
                            </a:cxn>
                            <a:cxn ang="0">
                              <a:pos x="1134" y="974"/>
                            </a:cxn>
                            <a:cxn ang="0">
                              <a:pos x="1052" y="974"/>
                            </a:cxn>
                            <a:cxn ang="0">
                              <a:pos x="508" y="498"/>
                            </a:cxn>
                            <a:cxn ang="0">
                              <a:pos x="1128" y="616"/>
                            </a:cxn>
                            <a:cxn ang="0">
                              <a:pos x="1128" y="618"/>
                            </a:cxn>
                            <a:cxn ang="0">
                              <a:pos x="1734" y="610"/>
                            </a:cxn>
                            <a:cxn ang="0">
                              <a:pos x="1726" y="604"/>
                            </a:cxn>
                            <a:cxn ang="0">
                              <a:pos x="1710" y="542"/>
                            </a:cxn>
                            <a:cxn ang="0">
                              <a:pos x="1726" y="604"/>
                            </a:cxn>
                            <a:cxn ang="0">
                              <a:pos x="1126" y="518"/>
                            </a:cxn>
                            <a:cxn ang="0">
                              <a:pos x="972" y="252"/>
                            </a:cxn>
                            <a:cxn ang="0">
                              <a:pos x="972" y="248"/>
                            </a:cxn>
                            <a:cxn ang="0">
                              <a:pos x="976" y="0"/>
                            </a:cxn>
                            <a:cxn ang="0">
                              <a:pos x="974" y="0"/>
                            </a:cxn>
                            <a:cxn ang="0">
                              <a:pos x="966" y="510"/>
                            </a:cxn>
                            <a:cxn ang="0">
                              <a:pos x="316" y="468"/>
                            </a:cxn>
                            <a:cxn ang="0">
                              <a:pos x="342" y="348"/>
                            </a:cxn>
                            <a:cxn ang="0">
                              <a:pos x="336" y="350"/>
                            </a:cxn>
                            <a:cxn ang="0">
                              <a:pos x="500" y="498"/>
                            </a:cxn>
                            <a:cxn ang="0">
                              <a:pos x="0" y="884"/>
                            </a:cxn>
                            <a:cxn ang="0">
                              <a:pos x="452" y="968"/>
                            </a:cxn>
                            <a:cxn ang="0">
                              <a:pos x="418" y="1672"/>
                            </a:cxn>
                            <a:cxn ang="0">
                              <a:pos x="1050" y="982"/>
                            </a:cxn>
                            <a:cxn ang="0">
                              <a:pos x="1030" y="1050"/>
                            </a:cxn>
                            <a:cxn ang="0">
                              <a:pos x="672" y="1602"/>
                            </a:cxn>
                            <a:cxn ang="0">
                              <a:pos x="674" y="1646"/>
                            </a:cxn>
                            <a:cxn ang="0">
                              <a:pos x="676" y="1610"/>
                            </a:cxn>
                          </a:cxnLst>
                          <a:rect l="0" t="0" r="r" b="b"/>
                          <a:pathLst>
                            <a:path w="1918" h="1672">
                              <a:moveTo>
                                <a:pt x="1046" y="1620"/>
                              </a:moveTo>
                              <a:lnTo>
                                <a:pt x="1038" y="1058"/>
                              </a:lnTo>
                              <a:lnTo>
                                <a:pt x="1308" y="1048"/>
                              </a:lnTo>
                              <a:lnTo>
                                <a:pt x="1320" y="1284"/>
                              </a:lnTo>
                              <a:lnTo>
                                <a:pt x="1528" y="1352"/>
                              </a:lnTo>
                              <a:lnTo>
                                <a:pt x="1796" y="1340"/>
                              </a:lnTo>
                              <a:lnTo>
                                <a:pt x="1906" y="1386"/>
                              </a:lnTo>
                              <a:lnTo>
                                <a:pt x="1910" y="1424"/>
                              </a:lnTo>
                              <a:lnTo>
                                <a:pt x="1910" y="1420"/>
                              </a:lnTo>
                              <a:lnTo>
                                <a:pt x="1918" y="1420"/>
                              </a:lnTo>
                              <a:lnTo>
                                <a:pt x="1914" y="1382"/>
                              </a:lnTo>
                              <a:lnTo>
                                <a:pt x="1874" y="1366"/>
                              </a:lnTo>
                              <a:lnTo>
                                <a:pt x="1874" y="1370"/>
                              </a:lnTo>
                              <a:lnTo>
                                <a:pt x="1864" y="1366"/>
                              </a:lnTo>
                              <a:lnTo>
                                <a:pt x="1864" y="1362"/>
                              </a:lnTo>
                              <a:lnTo>
                                <a:pt x="1798" y="1334"/>
                              </a:lnTo>
                              <a:lnTo>
                                <a:pt x="1528" y="1348"/>
                              </a:lnTo>
                              <a:lnTo>
                                <a:pt x="1326" y="1280"/>
                              </a:lnTo>
                              <a:lnTo>
                                <a:pt x="1312" y="1042"/>
                              </a:lnTo>
                              <a:lnTo>
                                <a:pt x="1058" y="1050"/>
                              </a:lnTo>
                              <a:lnTo>
                                <a:pt x="1056" y="982"/>
                              </a:lnTo>
                              <a:lnTo>
                                <a:pt x="1830" y="954"/>
                              </a:lnTo>
                              <a:lnTo>
                                <a:pt x="1828" y="948"/>
                              </a:lnTo>
                              <a:lnTo>
                                <a:pt x="1138" y="972"/>
                              </a:lnTo>
                              <a:lnTo>
                                <a:pt x="1138" y="974"/>
                              </a:lnTo>
                              <a:lnTo>
                                <a:pt x="1134" y="974"/>
                              </a:lnTo>
                              <a:lnTo>
                                <a:pt x="1134" y="972"/>
                              </a:lnTo>
                              <a:lnTo>
                                <a:pt x="1052" y="974"/>
                              </a:lnTo>
                              <a:lnTo>
                                <a:pt x="458" y="964"/>
                              </a:lnTo>
                              <a:lnTo>
                                <a:pt x="508" y="498"/>
                              </a:lnTo>
                              <a:lnTo>
                                <a:pt x="1120" y="524"/>
                              </a:lnTo>
                              <a:lnTo>
                                <a:pt x="1128" y="616"/>
                              </a:lnTo>
                              <a:lnTo>
                                <a:pt x="1128" y="616"/>
                              </a:lnTo>
                              <a:lnTo>
                                <a:pt x="1128" y="618"/>
                              </a:lnTo>
                              <a:lnTo>
                                <a:pt x="1736" y="610"/>
                              </a:lnTo>
                              <a:lnTo>
                                <a:pt x="1734" y="610"/>
                              </a:lnTo>
                              <a:lnTo>
                                <a:pt x="1726" y="610"/>
                              </a:lnTo>
                              <a:lnTo>
                                <a:pt x="1726" y="604"/>
                              </a:lnTo>
                              <a:lnTo>
                                <a:pt x="1732" y="604"/>
                              </a:lnTo>
                              <a:lnTo>
                                <a:pt x="1710" y="542"/>
                              </a:lnTo>
                              <a:lnTo>
                                <a:pt x="1704" y="542"/>
                              </a:lnTo>
                              <a:lnTo>
                                <a:pt x="1726" y="604"/>
                              </a:lnTo>
                              <a:lnTo>
                                <a:pt x="1132" y="612"/>
                              </a:lnTo>
                              <a:lnTo>
                                <a:pt x="1126" y="518"/>
                              </a:lnTo>
                              <a:lnTo>
                                <a:pt x="968" y="514"/>
                              </a:lnTo>
                              <a:lnTo>
                                <a:pt x="972" y="252"/>
                              </a:lnTo>
                              <a:lnTo>
                                <a:pt x="972" y="252"/>
                              </a:lnTo>
                              <a:lnTo>
                                <a:pt x="972" y="248"/>
                              </a:lnTo>
                              <a:lnTo>
                                <a:pt x="972" y="248"/>
                              </a:lnTo>
                              <a:lnTo>
                                <a:pt x="976" y="0"/>
                              </a:lnTo>
                              <a:lnTo>
                                <a:pt x="974" y="0"/>
                              </a:lnTo>
                              <a:lnTo>
                                <a:pt x="974" y="0"/>
                              </a:lnTo>
                              <a:lnTo>
                                <a:pt x="972" y="0"/>
                              </a:lnTo>
                              <a:lnTo>
                                <a:pt x="966" y="510"/>
                              </a:lnTo>
                              <a:lnTo>
                                <a:pt x="508" y="496"/>
                              </a:lnTo>
                              <a:lnTo>
                                <a:pt x="316" y="468"/>
                              </a:lnTo>
                              <a:lnTo>
                                <a:pt x="344" y="348"/>
                              </a:lnTo>
                              <a:lnTo>
                                <a:pt x="342" y="348"/>
                              </a:lnTo>
                              <a:lnTo>
                                <a:pt x="342" y="352"/>
                              </a:lnTo>
                              <a:lnTo>
                                <a:pt x="336" y="350"/>
                              </a:lnTo>
                              <a:lnTo>
                                <a:pt x="312" y="472"/>
                              </a:lnTo>
                              <a:lnTo>
                                <a:pt x="500" y="498"/>
                              </a:lnTo>
                              <a:lnTo>
                                <a:pt x="452" y="964"/>
                              </a:lnTo>
                              <a:lnTo>
                                <a:pt x="0" y="884"/>
                              </a:lnTo>
                              <a:lnTo>
                                <a:pt x="0" y="888"/>
                              </a:lnTo>
                              <a:lnTo>
                                <a:pt x="452" y="968"/>
                              </a:lnTo>
                              <a:lnTo>
                                <a:pt x="410" y="1672"/>
                              </a:lnTo>
                              <a:lnTo>
                                <a:pt x="418" y="1672"/>
                              </a:lnTo>
                              <a:lnTo>
                                <a:pt x="458" y="968"/>
                              </a:lnTo>
                              <a:lnTo>
                                <a:pt x="1050" y="982"/>
                              </a:lnTo>
                              <a:lnTo>
                                <a:pt x="1050" y="1050"/>
                              </a:lnTo>
                              <a:lnTo>
                                <a:pt x="1030" y="1050"/>
                              </a:lnTo>
                              <a:lnTo>
                                <a:pt x="1038" y="1610"/>
                              </a:lnTo>
                              <a:lnTo>
                                <a:pt x="672" y="1602"/>
                              </a:lnTo>
                              <a:lnTo>
                                <a:pt x="670" y="1642"/>
                              </a:lnTo>
                              <a:lnTo>
                                <a:pt x="674" y="1646"/>
                              </a:lnTo>
                              <a:lnTo>
                                <a:pt x="676" y="1648"/>
                              </a:lnTo>
                              <a:lnTo>
                                <a:pt x="676" y="1610"/>
                              </a:lnTo>
                              <a:lnTo>
                                <a:pt x="1046" y="16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8" name="Freeform 2901"/>
                        <p:cNvSpPr>
                          <a:spLocks/>
                        </p:cNvSpPr>
                        <p:nvPr/>
                      </p:nvSpPr>
                      <p:spPr bwMode="auto">
                        <a:xfrm>
                          <a:off x="3104" y="1481"/>
                          <a:ext cx="106" cy="394"/>
                        </a:xfrm>
                        <a:custGeom>
                          <a:avLst/>
                          <a:gdLst/>
                          <a:ahLst/>
                          <a:cxnLst>
                            <a:cxn ang="0">
                              <a:pos x="12" y="136"/>
                            </a:cxn>
                            <a:cxn ang="0">
                              <a:pos x="8" y="0"/>
                            </a:cxn>
                            <a:cxn ang="0">
                              <a:pos x="0" y="2"/>
                            </a:cxn>
                            <a:cxn ang="0">
                              <a:pos x="4" y="140"/>
                            </a:cxn>
                            <a:cxn ang="0">
                              <a:pos x="98" y="394"/>
                            </a:cxn>
                            <a:cxn ang="0">
                              <a:pos x="106" y="394"/>
                            </a:cxn>
                            <a:cxn ang="0">
                              <a:pos x="12" y="136"/>
                            </a:cxn>
                          </a:cxnLst>
                          <a:rect l="0" t="0" r="r" b="b"/>
                          <a:pathLst>
                            <a:path w="106" h="394">
                              <a:moveTo>
                                <a:pt x="12" y="136"/>
                              </a:moveTo>
                              <a:lnTo>
                                <a:pt x="8" y="0"/>
                              </a:lnTo>
                              <a:lnTo>
                                <a:pt x="0" y="2"/>
                              </a:lnTo>
                              <a:lnTo>
                                <a:pt x="4" y="140"/>
                              </a:lnTo>
                              <a:lnTo>
                                <a:pt x="98" y="394"/>
                              </a:lnTo>
                              <a:lnTo>
                                <a:pt x="106" y="394"/>
                              </a:lnTo>
                              <a:lnTo>
                                <a:pt x="12" y="13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49" name="Freeform 2902"/>
                        <p:cNvSpPr>
                          <a:spLocks/>
                        </p:cNvSpPr>
                        <p:nvPr/>
                      </p:nvSpPr>
                      <p:spPr bwMode="auto">
                        <a:xfrm>
                          <a:off x="3014" y="847"/>
                          <a:ext cx="98" cy="634"/>
                        </a:xfrm>
                        <a:custGeom>
                          <a:avLst/>
                          <a:gdLst/>
                          <a:ahLst/>
                          <a:cxnLst>
                            <a:cxn ang="0">
                              <a:pos x="98" y="626"/>
                            </a:cxn>
                            <a:cxn ang="0">
                              <a:pos x="92" y="448"/>
                            </a:cxn>
                            <a:cxn ang="0">
                              <a:pos x="62" y="410"/>
                            </a:cxn>
                            <a:cxn ang="0">
                              <a:pos x="80" y="378"/>
                            </a:cxn>
                            <a:cxn ang="0">
                              <a:pos x="6" y="2"/>
                            </a:cxn>
                            <a:cxn ang="0">
                              <a:pos x="0" y="0"/>
                            </a:cxn>
                            <a:cxn ang="0">
                              <a:pos x="74" y="378"/>
                            </a:cxn>
                            <a:cxn ang="0">
                              <a:pos x="54" y="410"/>
                            </a:cxn>
                            <a:cxn ang="0">
                              <a:pos x="84" y="448"/>
                            </a:cxn>
                            <a:cxn ang="0">
                              <a:pos x="90" y="634"/>
                            </a:cxn>
                            <a:cxn ang="0">
                              <a:pos x="90" y="626"/>
                            </a:cxn>
                            <a:cxn ang="0">
                              <a:pos x="98" y="626"/>
                            </a:cxn>
                          </a:cxnLst>
                          <a:rect l="0" t="0" r="r" b="b"/>
                          <a:pathLst>
                            <a:path w="98" h="634">
                              <a:moveTo>
                                <a:pt x="98" y="626"/>
                              </a:moveTo>
                              <a:lnTo>
                                <a:pt x="92" y="448"/>
                              </a:lnTo>
                              <a:lnTo>
                                <a:pt x="62" y="410"/>
                              </a:lnTo>
                              <a:lnTo>
                                <a:pt x="80" y="378"/>
                              </a:lnTo>
                              <a:lnTo>
                                <a:pt x="6" y="2"/>
                              </a:lnTo>
                              <a:lnTo>
                                <a:pt x="0" y="0"/>
                              </a:lnTo>
                              <a:lnTo>
                                <a:pt x="74" y="378"/>
                              </a:lnTo>
                              <a:lnTo>
                                <a:pt x="54" y="410"/>
                              </a:lnTo>
                              <a:lnTo>
                                <a:pt x="84" y="448"/>
                              </a:lnTo>
                              <a:lnTo>
                                <a:pt x="90" y="634"/>
                              </a:lnTo>
                              <a:lnTo>
                                <a:pt x="90" y="626"/>
                              </a:lnTo>
                              <a:lnTo>
                                <a:pt x="98" y="6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0" name="Rectangle 2903"/>
                        <p:cNvSpPr>
                          <a:spLocks noChangeArrowheads="1"/>
                        </p:cNvSpPr>
                        <p:nvPr/>
                      </p:nvSpPr>
                      <p:spPr bwMode="auto">
                        <a:xfrm>
                          <a:off x="2628" y="1951"/>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51" name="Rectangle 2904"/>
                        <p:cNvSpPr>
                          <a:spLocks noChangeArrowheads="1"/>
                        </p:cNvSpPr>
                        <p:nvPr/>
                      </p:nvSpPr>
                      <p:spPr bwMode="auto">
                        <a:xfrm>
                          <a:off x="2634" y="2307"/>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52" name="Freeform 2905"/>
                        <p:cNvSpPr>
                          <a:spLocks/>
                        </p:cNvSpPr>
                        <p:nvPr/>
                      </p:nvSpPr>
                      <p:spPr bwMode="auto">
                        <a:xfrm>
                          <a:off x="3202" y="1875"/>
                          <a:ext cx="8" cy="2"/>
                        </a:xfrm>
                        <a:custGeom>
                          <a:avLst/>
                          <a:gdLst/>
                          <a:ahLst/>
                          <a:cxnLst>
                            <a:cxn ang="0">
                              <a:pos x="0" y="0"/>
                            </a:cxn>
                            <a:cxn ang="0">
                              <a:pos x="2" y="2"/>
                            </a:cxn>
                            <a:cxn ang="0">
                              <a:pos x="8" y="2"/>
                            </a:cxn>
                            <a:cxn ang="0">
                              <a:pos x="8" y="0"/>
                            </a:cxn>
                            <a:cxn ang="0">
                              <a:pos x="0" y="0"/>
                            </a:cxn>
                          </a:cxnLst>
                          <a:rect l="0" t="0" r="r" b="b"/>
                          <a:pathLst>
                            <a:path w="8" h="2">
                              <a:moveTo>
                                <a:pt x="0" y="0"/>
                              </a:moveTo>
                              <a:lnTo>
                                <a:pt x="2" y="2"/>
                              </a:lnTo>
                              <a:lnTo>
                                <a:pt x="8" y="2"/>
                              </a:lnTo>
                              <a:lnTo>
                                <a:pt x="8"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3" name="Freeform 2906"/>
                        <p:cNvSpPr>
                          <a:spLocks/>
                        </p:cNvSpPr>
                        <p:nvPr/>
                      </p:nvSpPr>
                      <p:spPr bwMode="auto">
                        <a:xfrm>
                          <a:off x="1836" y="1681"/>
                          <a:ext cx="6" cy="6"/>
                        </a:xfrm>
                        <a:custGeom>
                          <a:avLst/>
                          <a:gdLst/>
                          <a:ahLst/>
                          <a:cxnLst>
                            <a:cxn ang="0">
                              <a:pos x="0" y="4"/>
                            </a:cxn>
                            <a:cxn ang="0">
                              <a:pos x="6" y="6"/>
                            </a:cxn>
                            <a:cxn ang="0">
                              <a:pos x="6" y="2"/>
                            </a:cxn>
                            <a:cxn ang="0">
                              <a:pos x="0" y="0"/>
                            </a:cxn>
                            <a:cxn ang="0">
                              <a:pos x="0" y="4"/>
                            </a:cxn>
                          </a:cxnLst>
                          <a:rect l="0" t="0" r="r" b="b"/>
                          <a:pathLst>
                            <a:path w="6" h="6">
                              <a:moveTo>
                                <a:pt x="0" y="4"/>
                              </a:moveTo>
                              <a:lnTo>
                                <a:pt x="6" y="6"/>
                              </a:lnTo>
                              <a:lnTo>
                                <a:pt x="6" y="2"/>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4" name="Rectangle 2907"/>
                        <p:cNvSpPr>
                          <a:spLocks noChangeArrowheads="1"/>
                        </p:cNvSpPr>
                        <p:nvPr/>
                      </p:nvSpPr>
                      <p:spPr bwMode="auto">
                        <a:xfrm>
                          <a:off x="2472" y="1335"/>
                          <a:ext cx="2"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55" name="Freeform 2908"/>
                        <p:cNvSpPr>
                          <a:spLocks/>
                        </p:cNvSpPr>
                        <p:nvPr/>
                      </p:nvSpPr>
                      <p:spPr bwMode="auto">
                        <a:xfrm>
                          <a:off x="1496" y="2219"/>
                          <a:ext cx="4" cy="4"/>
                        </a:xfrm>
                        <a:custGeom>
                          <a:avLst/>
                          <a:gdLst/>
                          <a:ahLst/>
                          <a:cxnLst>
                            <a:cxn ang="0">
                              <a:pos x="0" y="0"/>
                            </a:cxn>
                            <a:cxn ang="0">
                              <a:pos x="0" y="2"/>
                            </a:cxn>
                            <a:cxn ang="0">
                              <a:pos x="4" y="4"/>
                            </a:cxn>
                            <a:cxn ang="0">
                              <a:pos x="4" y="0"/>
                            </a:cxn>
                            <a:cxn ang="0">
                              <a:pos x="0" y="0"/>
                            </a:cxn>
                            <a:cxn ang="0">
                              <a:pos x="0" y="0"/>
                            </a:cxn>
                          </a:cxnLst>
                          <a:rect l="0" t="0" r="r" b="b"/>
                          <a:pathLst>
                            <a:path w="4" h="4">
                              <a:moveTo>
                                <a:pt x="0" y="0"/>
                              </a:moveTo>
                              <a:lnTo>
                                <a:pt x="0" y="2"/>
                              </a:lnTo>
                              <a:lnTo>
                                <a:pt x="4" y="4"/>
                              </a:lnTo>
                              <a:lnTo>
                                <a:pt x="4" y="0"/>
                              </a:lnTo>
                              <a:lnTo>
                                <a:pt x="0"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6" name="Freeform 2909"/>
                        <p:cNvSpPr>
                          <a:spLocks/>
                        </p:cNvSpPr>
                        <p:nvPr/>
                      </p:nvSpPr>
                      <p:spPr bwMode="auto">
                        <a:xfrm>
                          <a:off x="2472" y="1581"/>
                          <a:ext cx="644" cy="62"/>
                        </a:xfrm>
                        <a:custGeom>
                          <a:avLst/>
                          <a:gdLst/>
                          <a:ahLst/>
                          <a:cxnLst>
                            <a:cxn ang="0">
                              <a:pos x="644" y="62"/>
                            </a:cxn>
                            <a:cxn ang="0">
                              <a:pos x="642" y="54"/>
                            </a:cxn>
                            <a:cxn ang="0">
                              <a:pos x="474" y="0"/>
                            </a:cxn>
                            <a:cxn ang="0">
                              <a:pos x="0" y="2"/>
                            </a:cxn>
                            <a:cxn ang="0">
                              <a:pos x="0" y="6"/>
                            </a:cxn>
                            <a:cxn ang="0">
                              <a:pos x="474" y="4"/>
                            </a:cxn>
                            <a:cxn ang="0">
                              <a:pos x="644" y="62"/>
                            </a:cxn>
                          </a:cxnLst>
                          <a:rect l="0" t="0" r="r" b="b"/>
                          <a:pathLst>
                            <a:path w="644" h="62">
                              <a:moveTo>
                                <a:pt x="644" y="62"/>
                              </a:moveTo>
                              <a:lnTo>
                                <a:pt x="642" y="54"/>
                              </a:lnTo>
                              <a:lnTo>
                                <a:pt x="474" y="0"/>
                              </a:lnTo>
                              <a:lnTo>
                                <a:pt x="0" y="2"/>
                              </a:lnTo>
                              <a:lnTo>
                                <a:pt x="0" y="6"/>
                              </a:lnTo>
                              <a:lnTo>
                                <a:pt x="474" y="4"/>
                              </a:lnTo>
                              <a:lnTo>
                                <a:pt x="644" y="6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7" name="Rectangle 2910"/>
                        <p:cNvSpPr>
                          <a:spLocks noChangeArrowheads="1"/>
                        </p:cNvSpPr>
                        <p:nvPr/>
                      </p:nvSpPr>
                      <p:spPr bwMode="auto">
                        <a:xfrm>
                          <a:off x="2472" y="1583"/>
                          <a:ext cx="1"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58" name="Freeform 2911"/>
                        <p:cNvSpPr>
                          <a:spLocks/>
                        </p:cNvSpPr>
                        <p:nvPr/>
                      </p:nvSpPr>
                      <p:spPr bwMode="auto">
                        <a:xfrm>
                          <a:off x="3896" y="1623"/>
                          <a:ext cx="4" cy="6"/>
                        </a:xfrm>
                        <a:custGeom>
                          <a:avLst/>
                          <a:gdLst/>
                          <a:ahLst/>
                          <a:cxnLst>
                            <a:cxn ang="0">
                              <a:pos x="4" y="4"/>
                            </a:cxn>
                            <a:cxn ang="0">
                              <a:pos x="4" y="4"/>
                            </a:cxn>
                            <a:cxn ang="0">
                              <a:pos x="0" y="0"/>
                            </a:cxn>
                            <a:cxn ang="0">
                              <a:pos x="0" y="4"/>
                            </a:cxn>
                            <a:cxn ang="0">
                              <a:pos x="2" y="6"/>
                            </a:cxn>
                            <a:cxn ang="0">
                              <a:pos x="4" y="4"/>
                            </a:cxn>
                          </a:cxnLst>
                          <a:rect l="0" t="0" r="r" b="b"/>
                          <a:pathLst>
                            <a:path w="4" h="6">
                              <a:moveTo>
                                <a:pt x="4" y="4"/>
                              </a:moveTo>
                              <a:lnTo>
                                <a:pt x="4" y="4"/>
                              </a:lnTo>
                              <a:lnTo>
                                <a:pt x="0" y="0"/>
                              </a:lnTo>
                              <a:lnTo>
                                <a:pt x="0" y="4"/>
                              </a:lnTo>
                              <a:lnTo>
                                <a:pt x="2" y="6"/>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59" name="Freeform 2912"/>
                        <p:cNvSpPr>
                          <a:spLocks/>
                        </p:cNvSpPr>
                        <p:nvPr/>
                      </p:nvSpPr>
                      <p:spPr bwMode="auto">
                        <a:xfrm>
                          <a:off x="3440" y="1043"/>
                          <a:ext cx="6" cy="6"/>
                        </a:xfrm>
                        <a:custGeom>
                          <a:avLst/>
                          <a:gdLst/>
                          <a:ahLst/>
                          <a:cxnLst>
                            <a:cxn ang="0">
                              <a:pos x="6" y="0"/>
                            </a:cxn>
                            <a:cxn ang="0">
                              <a:pos x="0" y="4"/>
                            </a:cxn>
                            <a:cxn ang="0">
                              <a:pos x="0" y="6"/>
                            </a:cxn>
                            <a:cxn ang="0">
                              <a:pos x="4" y="6"/>
                            </a:cxn>
                            <a:cxn ang="0">
                              <a:pos x="6" y="0"/>
                            </a:cxn>
                          </a:cxnLst>
                          <a:rect l="0" t="0" r="r" b="b"/>
                          <a:pathLst>
                            <a:path w="6" h="6">
                              <a:moveTo>
                                <a:pt x="6" y="0"/>
                              </a:moveTo>
                              <a:lnTo>
                                <a:pt x="0" y="4"/>
                              </a:lnTo>
                              <a:lnTo>
                                <a:pt x="0"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0" name="Freeform 2913"/>
                        <p:cNvSpPr>
                          <a:spLocks/>
                        </p:cNvSpPr>
                        <p:nvPr/>
                      </p:nvSpPr>
                      <p:spPr bwMode="auto">
                        <a:xfrm>
                          <a:off x="3362" y="1049"/>
                          <a:ext cx="576" cy="1180"/>
                        </a:xfrm>
                        <a:custGeom>
                          <a:avLst/>
                          <a:gdLst/>
                          <a:ahLst/>
                          <a:cxnLst>
                            <a:cxn ang="0">
                              <a:pos x="0" y="130"/>
                            </a:cxn>
                            <a:cxn ang="0">
                              <a:pos x="30" y="268"/>
                            </a:cxn>
                            <a:cxn ang="0">
                              <a:pos x="168" y="352"/>
                            </a:cxn>
                            <a:cxn ang="0">
                              <a:pos x="178" y="410"/>
                            </a:cxn>
                            <a:cxn ang="0">
                              <a:pos x="194" y="484"/>
                            </a:cxn>
                            <a:cxn ang="0">
                              <a:pos x="266" y="554"/>
                            </a:cxn>
                            <a:cxn ang="0">
                              <a:pos x="274" y="610"/>
                            </a:cxn>
                            <a:cxn ang="0">
                              <a:pos x="214" y="676"/>
                            </a:cxn>
                            <a:cxn ang="0">
                              <a:pos x="234" y="716"/>
                            </a:cxn>
                            <a:cxn ang="0">
                              <a:pos x="194" y="786"/>
                            </a:cxn>
                            <a:cxn ang="0">
                              <a:pos x="194" y="816"/>
                            </a:cxn>
                            <a:cxn ang="0">
                              <a:pos x="196" y="816"/>
                            </a:cxn>
                            <a:cxn ang="0">
                              <a:pos x="196" y="820"/>
                            </a:cxn>
                            <a:cxn ang="0">
                              <a:pos x="194" y="820"/>
                            </a:cxn>
                            <a:cxn ang="0">
                              <a:pos x="194" y="834"/>
                            </a:cxn>
                            <a:cxn ang="0">
                              <a:pos x="292" y="960"/>
                            </a:cxn>
                            <a:cxn ang="0">
                              <a:pos x="324" y="960"/>
                            </a:cxn>
                            <a:cxn ang="0">
                              <a:pos x="324" y="1040"/>
                            </a:cxn>
                            <a:cxn ang="0">
                              <a:pos x="404" y="1098"/>
                            </a:cxn>
                            <a:cxn ang="0">
                              <a:pos x="434" y="1180"/>
                            </a:cxn>
                            <a:cxn ang="0">
                              <a:pos x="456" y="1136"/>
                            </a:cxn>
                            <a:cxn ang="0">
                              <a:pos x="506" y="1162"/>
                            </a:cxn>
                            <a:cxn ang="0">
                              <a:pos x="548" y="1106"/>
                            </a:cxn>
                            <a:cxn ang="0">
                              <a:pos x="560" y="1024"/>
                            </a:cxn>
                            <a:cxn ang="0">
                              <a:pos x="576" y="942"/>
                            </a:cxn>
                            <a:cxn ang="0">
                              <a:pos x="538" y="578"/>
                            </a:cxn>
                            <a:cxn ang="0">
                              <a:pos x="536" y="580"/>
                            </a:cxn>
                            <a:cxn ang="0">
                              <a:pos x="534" y="578"/>
                            </a:cxn>
                            <a:cxn ang="0">
                              <a:pos x="574" y="942"/>
                            </a:cxn>
                            <a:cxn ang="0">
                              <a:pos x="554" y="1024"/>
                            </a:cxn>
                            <a:cxn ang="0">
                              <a:pos x="546" y="1106"/>
                            </a:cxn>
                            <a:cxn ang="0">
                              <a:pos x="506" y="1158"/>
                            </a:cxn>
                            <a:cxn ang="0">
                              <a:pos x="456" y="1130"/>
                            </a:cxn>
                            <a:cxn ang="0">
                              <a:pos x="434" y="1172"/>
                            </a:cxn>
                            <a:cxn ang="0">
                              <a:pos x="406" y="1094"/>
                            </a:cxn>
                            <a:cxn ang="0">
                              <a:pos x="328" y="1040"/>
                            </a:cxn>
                            <a:cxn ang="0">
                              <a:pos x="328" y="956"/>
                            </a:cxn>
                            <a:cxn ang="0">
                              <a:pos x="294" y="956"/>
                            </a:cxn>
                            <a:cxn ang="0">
                              <a:pos x="198" y="834"/>
                            </a:cxn>
                            <a:cxn ang="0">
                              <a:pos x="198" y="786"/>
                            </a:cxn>
                            <a:cxn ang="0">
                              <a:pos x="240" y="716"/>
                            </a:cxn>
                            <a:cxn ang="0">
                              <a:pos x="220" y="676"/>
                            </a:cxn>
                            <a:cxn ang="0">
                              <a:pos x="276" y="610"/>
                            </a:cxn>
                            <a:cxn ang="0">
                              <a:pos x="268" y="550"/>
                            </a:cxn>
                            <a:cxn ang="0">
                              <a:pos x="198" y="484"/>
                            </a:cxn>
                            <a:cxn ang="0">
                              <a:pos x="170" y="350"/>
                            </a:cxn>
                            <a:cxn ang="0">
                              <a:pos x="32" y="268"/>
                            </a:cxn>
                            <a:cxn ang="0">
                              <a:pos x="4" y="134"/>
                            </a:cxn>
                            <a:cxn ang="0">
                              <a:pos x="40" y="92"/>
                            </a:cxn>
                            <a:cxn ang="0">
                              <a:pos x="82" y="0"/>
                            </a:cxn>
                            <a:cxn ang="0">
                              <a:pos x="78" y="0"/>
                            </a:cxn>
                            <a:cxn ang="0">
                              <a:pos x="40" y="88"/>
                            </a:cxn>
                            <a:cxn ang="0">
                              <a:pos x="0" y="130"/>
                            </a:cxn>
                          </a:cxnLst>
                          <a:rect l="0" t="0" r="r" b="b"/>
                          <a:pathLst>
                            <a:path w="576" h="1180">
                              <a:moveTo>
                                <a:pt x="0" y="130"/>
                              </a:moveTo>
                              <a:lnTo>
                                <a:pt x="30" y="268"/>
                              </a:lnTo>
                              <a:lnTo>
                                <a:pt x="168" y="352"/>
                              </a:lnTo>
                              <a:lnTo>
                                <a:pt x="178" y="410"/>
                              </a:lnTo>
                              <a:lnTo>
                                <a:pt x="194" y="484"/>
                              </a:lnTo>
                              <a:lnTo>
                                <a:pt x="266" y="554"/>
                              </a:lnTo>
                              <a:lnTo>
                                <a:pt x="274" y="610"/>
                              </a:lnTo>
                              <a:lnTo>
                                <a:pt x="214" y="676"/>
                              </a:lnTo>
                              <a:lnTo>
                                <a:pt x="234" y="716"/>
                              </a:lnTo>
                              <a:lnTo>
                                <a:pt x="194" y="786"/>
                              </a:lnTo>
                              <a:lnTo>
                                <a:pt x="194" y="816"/>
                              </a:lnTo>
                              <a:lnTo>
                                <a:pt x="196" y="816"/>
                              </a:lnTo>
                              <a:lnTo>
                                <a:pt x="196" y="820"/>
                              </a:lnTo>
                              <a:lnTo>
                                <a:pt x="194" y="820"/>
                              </a:lnTo>
                              <a:lnTo>
                                <a:pt x="194" y="834"/>
                              </a:lnTo>
                              <a:lnTo>
                                <a:pt x="292" y="960"/>
                              </a:lnTo>
                              <a:lnTo>
                                <a:pt x="324" y="960"/>
                              </a:lnTo>
                              <a:lnTo>
                                <a:pt x="324" y="1040"/>
                              </a:lnTo>
                              <a:lnTo>
                                <a:pt x="404" y="1098"/>
                              </a:lnTo>
                              <a:lnTo>
                                <a:pt x="434" y="1180"/>
                              </a:lnTo>
                              <a:lnTo>
                                <a:pt x="456" y="1136"/>
                              </a:lnTo>
                              <a:lnTo>
                                <a:pt x="506" y="1162"/>
                              </a:lnTo>
                              <a:lnTo>
                                <a:pt x="548" y="1106"/>
                              </a:lnTo>
                              <a:lnTo>
                                <a:pt x="560" y="1024"/>
                              </a:lnTo>
                              <a:lnTo>
                                <a:pt x="576" y="942"/>
                              </a:lnTo>
                              <a:lnTo>
                                <a:pt x="538" y="578"/>
                              </a:lnTo>
                              <a:lnTo>
                                <a:pt x="536" y="580"/>
                              </a:lnTo>
                              <a:lnTo>
                                <a:pt x="534" y="578"/>
                              </a:lnTo>
                              <a:lnTo>
                                <a:pt x="574" y="942"/>
                              </a:lnTo>
                              <a:lnTo>
                                <a:pt x="554" y="1024"/>
                              </a:lnTo>
                              <a:lnTo>
                                <a:pt x="546" y="1106"/>
                              </a:lnTo>
                              <a:lnTo>
                                <a:pt x="506" y="1158"/>
                              </a:lnTo>
                              <a:lnTo>
                                <a:pt x="456" y="1130"/>
                              </a:lnTo>
                              <a:lnTo>
                                <a:pt x="434" y="1172"/>
                              </a:lnTo>
                              <a:lnTo>
                                <a:pt x="406" y="1094"/>
                              </a:lnTo>
                              <a:lnTo>
                                <a:pt x="328" y="1040"/>
                              </a:lnTo>
                              <a:lnTo>
                                <a:pt x="328" y="956"/>
                              </a:lnTo>
                              <a:lnTo>
                                <a:pt x="294" y="956"/>
                              </a:lnTo>
                              <a:lnTo>
                                <a:pt x="198" y="834"/>
                              </a:lnTo>
                              <a:lnTo>
                                <a:pt x="198" y="786"/>
                              </a:lnTo>
                              <a:lnTo>
                                <a:pt x="240" y="716"/>
                              </a:lnTo>
                              <a:lnTo>
                                <a:pt x="220" y="676"/>
                              </a:lnTo>
                              <a:lnTo>
                                <a:pt x="276" y="610"/>
                              </a:lnTo>
                              <a:lnTo>
                                <a:pt x="268" y="550"/>
                              </a:lnTo>
                              <a:lnTo>
                                <a:pt x="198" y="484"/>
                              </a:lnTo>
                              <a:lnTo>
                                <a:pt x="170" y="350"/>
                              </a:lnTo>
                              <a:lnTo>
                                <a:pt x="32" y="268"/>
                              </a:lnTo>
                              <a:lnTo>
                                <a:pt x="4" y="134"/>
                              </a:lnTo>
                              <a:lnTo>
                                <a:pt x="40" y="92"/>
                              </a:lnTo>
                              <a:lnTo>
                                <a:pt x="82" y="0"/>
                              </a:lnTo>
                              <a:lnTo>
                                <a:pt x="78" y="0"/>
                              </a:lnTo>
                              <a:lnTo>
                                <a:pt x="40" y="88"/>
                              </a:lnTo>
                              <a:lnTo>
                                <a:pt x="0" y="13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1" name="Rectangle 2914"/>
                        <p:cNvSpPr>
                          <a:spLocks noChangeArrowheads="1"/>
                        </p:cNvSpPr>
                        <p:nvPr/>
                      </p:nvSpPr>
                      <p:spPr bwMode="auto">
                        <a:xfrm>
                          <a:off x="3556" y="1865"/>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62" name="Freeform 2915"/>
                        <p:cNvSpPr>
                          <a:spLocks/>
                        </p:cNvSpPr>
                        <p:nvPr/>
                      </p:nvSpPr>
                      <p:spPr bwMode="auto">
                        <a:xfrm>
                          <a:off x="3112" y="1457"/>
                          <a:ext cx="428" cy="24"/>
                        </a:xfrm>
                        <a:custGeom>
                          <a:avLst/>
                          <a:gdLst/>
                          <a:ahLst/>
                          <a:cxnLst>
                            <a:cxn ang="0">
                              <a:pos x="428" y="6"/>
                            </a:cxn>
                            <a:cxn ang="0">
                              <a:pos x="426" y="0"/>
                            </a:cxn>
                            <a:cxn ang="0">
                              <a:pos x="0" y="16"/>
                            </a:cxn>
                            <a:cxn ang="0">
                              <a:pos x="0" y="24"/>
                            </a:cxn>
                            <a:cxn ang="0">
                              <a:pos x="428" y="6"/>
                            </a:cxn>
                          </a:cxnLst>
                          <a:rect l="0" t="0" r="r" b="b"/>
                          <a:pathLst>
                            <a:path w="428" h="24">
                              <a:moveTo>
                                <a:pt x="428" y="6"/>
                              </a:moveTo>
                              <a:lnTo>
                                <a:pt x="426" y="0"/>
                              </a:lnTo>
                              <a:lnTo>
                                <a:pt x="0" y="16"/>
                              </a:lnTo>
                              <a:lnTo>
                                <a:pt x="0" y="24"/>
                              </a:lnTo>
                              <a:lnTo>
                                <a:pt x="428"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3" name="Freeform 2916"/>
                        <p:cNvSpPr>
                          <a:spLocks/>
                        </p:cNvSpPr>
                        <p:nvPr/>
                      </p:nvSpPr>
                      <p:spPr bwMode="auto">
                        <a:xfrm>
                          <a:off x="3104" y="1481"/>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4" name="Freeform 2917"/>
                        <p:cNvSpPr>
                          <a:spLocks/>
                        </p:cNvSpPr>
                        <p:nvPr/>
                      </p:nvSpPr>
                      <p:spPr bwMode="auto">
                        <a:xfrm>
                          <a:off x="3104" y="1473"/>
                          <a:ext cx="8" cy="10"/>
                        </a:xfrm>
                        <a:custGeom>
                          <a:avLst/>
                          <a:gdLst/>
                          <a:ahLst/>
                          <a:cxnLst>
                            <a:cxn ang="0">
                              <a:pos x="8" y="0"/>
                            </a:cxn>
                            <a:cxn ang="0">
                              <a:pos x="0" y="0"/>
                            </a:cxn>
                            <a:cxn ang="0">
                              <a:pos x="0" y="8"/>
                            </a:cxn>
                            <a:cxn ang="0">
                              <a:pos x="0" y="10"/>
                            </a:cxn>
                            <a:cxn ang="0">
                              <a:pos x="8" y="8"/>
                            </a:cxn>
                            <a:cxn ang="0">
                              <a:pos x="8" y="0"/>
                            </a:cxn>
                          </a:cxnLst>
                          <a:rect l="0" t="0" r="r" b="b"/>
                          <a:pathLst>
                            <a:path w="8" h="10">
                              <a:moveTo>
                                <a:pt x="8" y="0"/>
                              </a:moveTo>
                              <a:lnTo>
                                <a:pt x="0" y="0"/>
                              </a:lnTo>
                              <a:lnTo>
                                <a:pt x="0" y="8"/>
                              </a:lnTo>
                              <a:lnTo>
                                <a:pt x="0" y="10"/>
                              </a:lnTo>
                              <a:lnTo>
                                <a:pt x="8" y="8"/>
                              </a:lnTo>
                              <a:lnTo>
                                <a:pt x="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5" name="Freeform 2918"/>
                        <p:cNvSpPr>
                          <a:spLocks/>
                        </p:cNvSpPr>
                        <p:nvPr/>
                      </p:nvSpPr>
                      <p:spPr bwMode="auto">
                        <a:xfrm>
                          <a:off x="2474" y="1229"/>
                          <a:ext cx="612" cy="6"/>
                        </a:xfrm>
                        <a:custGeom>
                          <a:avLst/>
                          <a:gdLst/>
                          <a:ahLst/>
                          <a:cxnLst>
                            <a:cxn ang="0">
                              <a:pos x="612" y="0"/>
                            </a:cxn>
                            <a:cxn ang="0">
                              <a:pos x="0" y="2"/>
                            </a:cxn>
                            <a:cxn ang="0">
                              <a:pos x="0" y="6"/>
                            </a:cxn>
                            <a:cxn ang="0">
                              <a:pos x="610" y="4"/>
                            </a:cxn>
                            <a:cxn ang="0">
                              <a:pos x="612" y="0"/>
                            </a:cxn>
                          </a:cxnLst>
                          <a:rect l="0" t="0" r="r" b="b"/>
                          <a:pathLst>
                            <a:path w="612" h="6">
                              <a:moveTo>
                                <a:pt x="612" y="0"/>
                              </a:moveTo>
                              <a:lnTo>
                                <a:pt x="0" y="2"/>
                              </a:lnTo>
                              <a:lnTo>
                                <a:pt x="0" y="6"/>
                              </a:lnTo>
                              <a:lnTo>
                                <a:pt x="610" y="4"/>
                              </a:lnTo>
                              <a:lnTo>
                                <a:pt x="61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6" name="Rectangle 2919"/>
                        <p:cNvSpPr>
                          <a:spLocks noChangeArrowheads="1"/>
                        </p:cNvSpPr>
                        <p:nvPr/>
                      </p:nvSpPr>
                      <p:spPr bwMode="auto">
                        <a:xfrm>
                          <a:off x="2472" y="1231"/>
                          <a:ext cx="2"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67" name="Freeform 2920"/>
                        <p:cNvSpPr>
                          <a:spLocks/>
                        </p:cNvSpPr>
                        <p:nvPr/>
                      </p:nvSpPr>
                      <p:spPr bwMode="auto">
                        <a:xfrm>
                          <a:off x="3808" y="1181"/>
                          <a:ext cx="14" cy="4"/>
                        </a:xfrm>
                        <a:custGeom>
                          <a:avLst/>
                          <a:gdLst/>
                          <a:ahLst/>
                          <a:cxnLst>
                            <a:cxn ang="0">
                              <a:pos x="4" y="4"/>
                            </a:cxn>
                            <a:cxn ang="0">
                              <a:pos x="14" y="4"/>
                            </a:cxn>
                            <a:cxn ang="0">
                              <a:pos x="4" y="0"/>
                            </a:cxn>
                            <a:cxn ang="0">
                              <a:pos x="0" y="0"/>
                            </a:cxn>
                            <a:cxn ang="0">
                              <a:pos x="0" y="4"/>
                            </a:cxn>
                            <a:cxn ang="0">
                              <a:pos x="4" y="4"/>
                            </a:cxn>
                          </a:cxnLst>
                          <a:rect l="0" t="0" r="r" b="b"/>
                          <a:pathLst>
                            <a:path w="14" h="4">
                              <a:moveTo>
                                <a:pt x="4" y="4"/>
                              </a:moveTo>
                              <a:lnTo>
                                <a:pt x="14" y="4"/>
                              </a:lnTo>
                              <a:lnTo>
                                <a:pt x="4" y="0"/>
                              </a:lnTo>
                              <a:lnTo>
                                <a:pt x="0" y="0"/>
                              </a:lnTo>
                              <a:lnTo>
                                <a:pt x="0"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8" name="Freeform 2921"/>
                        <p:cNvSpPr>
                          <a:spLocks/>
                        </p:cNvSpPr>
                        <p:nvPr/>
                      </p:nvSpPr>
                      <p:spPr bwMode="auto">
                        <a:xfrm>
                          <a:off x="3540" y="1063"/>
                          <a:ext cx="272" cy="122"/>
                        </a:xfrm>
                        <a:custGeom>
                          <a:avLst/>
                          <a:gdLst/>
                          <a:ahLst/>
                          <a:cxnLst>
                            <a:cxn ang="0">
                              <a:pos x="230" y="84"/>
                            </a:cxn>
                            <a:cxn ang="0">
                              <a:pos x="240" y="122"/>
                            </a:cxn>
                            <a:cxn ang="0">
                              <a:pos x="272" y="122"/>
                            </a:cxn>
                            <a:cxn ang="0">
                              <a:pos x="268" y="122"/>
                            </a:cxn>
                            <a:cxn ang="0">
                              <a:pos x="268" y="118"/>
                            </a:cxn>
                            <a:cxn ang="0">
                              <a:pos x="242" y="118"/>
                            </a:cxn>
                            <a:cxn ang="0">
                              <a:pos x="236" y="80"/>
                            </a:cxn>
                            <a:cxn ang="0">
                              <a:pos x="24" y="52"/>
                            </a:cxn>
                            <a:cxn ang="0">
                              <a:pos x="6" y="0"/>
                            </a:cxn>
                            <a:cxn ang="0">
                              <a:pos x="0" y="0"/>
                            </a:cxn>
                            <a:cxn ang="0">
                              <a:pos x="22" y="58"/>
                            </a:cxn>
                            <a:cxn ang="0">
                              <a:pos x="230" y="84"/>
                            </a:cxn>
                          </a:cxnLst>
                          <a:rect l="0" t="0" r="r" b="b"/>
                          <a:pathLst>
                            <a:path w="272" h="122">
                              <a:moveTo>
                                <a:pt x="230" y="84"/>
                              </a:moveTo>
                              <a:lnTo>
                                <a:pt x="240" y="122"/>
                              </a:lnTo>
                              <a:lnTo>
                                <a:pt x="272" y="122"/>
                              </a:lnTo>
                              <a:lnTo>
                                <a:pt x="268" y="122"/>
                              </a:lnTo>
                              <a:lnTo>
                                <a:pt x="268" y="118"/>
                              </a:lnTo>
                              <a:lnTo>
                                <a:pt x="242" y="118"/>
                              </a:lnTo>
                              <a:lnTo>
                                <a:pt x="236" y="80"/>
                              </a:lnTo>
                              <a:lnTo>
                                <a:pt x="24" y="52"/>
                              </a:lnTo>
                              <a:lnTo>
                                <a:pt x="6" y="0"/>
                              </a:lnTo>
                              <a:lnTo>
                                <a:pt x="0" y="0"/>
                              </a:lnTo>
                              <a:lnTo>
                                <a:pt x="22" y="58"/>
                              </a:lnTo>
                              <a:lnTo>
                                <a:pt x="230"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69" name="Freeform 2922"/>
                        <p:cNvSpPr>
                          <a:spLocks/>
                        </p:cNvSpPr>
                        <p:nvPr/>
                      </p:nvSpPr>
                      <p:spPr bwMode="auto">
                        <a:xfrm>
                          <a:off x="3232" y="1939"/>
                          <a:ext cx="142" cy="762"/>
                        </a:xfrm>
                        <a:custGeom>
                          <a:avLst/>
                          <a:gdLst/>
                          <a:ahLst/>
                          <a:cxnLst>
                            <a:cxn ang="0">
                              <a:pos x="28" y="66"/>
                            </a:cxn>
                            <a:cxn ang="0">
                              <a:pos x="46" y="0"/>
                            </a:cxn>
                            <a:cxn ang="0">
                              <a:pos x="0" y="0"/>
                            </a:cxn>
                            <a:cxn ang="0">
                              <a:pos x="2" y="6"/>
                            </a:cxn>
                            <a:cxn ang="0">
                              <a:pos x="38" y="6"/>
                            </a:cxn>
                            <a:cxn ang="0">
                              <a:pos x="22" y="68"/>
                            </a:cxn>
                            <a:cxn ang="0">
                              <a:pos x="76" y="96"/>
                            </a:cxn>
                            <a:cxn ang="0">
                              <a:pos x="96" y="344"/>
                            </a:cxn>
                            <a:cxn ang="0">
                              <a:pos x="102" y="344"/>
                            </a:cxn>
                            <a:cxn ang="0">
                              <a:pos x="100" y="350"/>
                            </a:cxn>
                            <a:cxn ang="0">
                              <a:pos x="98" y="350"/>
                            </a:cxn>
                            <a:cxn ang="0">
                              <a:pos x="132" y="758"/>
                            </a:cxn>
                            <a:cxn ang="0">
                              <a:pos x="142" y="762"/>
                            </a:cxn>
                            <a:cxn ang="0">
                              <a:pos x="110" y="404"/>
                            </a:cxn>
                            <a:cxn ang="0">
                              <a:pos x="106" y="404"/>
                            </a:cxn>
                            <a:cxn ang="0">
                              <a:pos x="106" y="400"/>
                            </a:cxn>
                            <a:cxn ang="0">
                              <a:pos x="110" y="400"/>
                            </a:cxn>
                            <a:cxn ang="0">
                              <a:pos x="82" y="90"/>
                            </a:cxn>
                            <a:cxn ang="0">
                              <a:pos x="28" y="66"/>
                            </a:cxn>
                          </a:cxnLst>
                          <a:rect l="0" t="0" r="r" b="b"/>
                          <a:pathLst>
                            <a:path w="142" h="762">
                              <a:moveTo>
                                <a:pt x="28" y="66"/>
                              </a:moveTo>
                              <a:lnTo>
                                <a:pt x="46" y="0"/>
                              </a:lnTo>
                              <a:lnTo>
                                <a:pt x="0" y="0"/>
                              </a:lnTo>
                              <a:lnTo>
                                <a:pt x="2" y="6"/>
                              </a:lnTo>
                              <a:lnTo>
                                <a:pt x="38" y="6"/>
                              </a:lnTo>
                              <a:lnTo>
                                <a:pt x="22" y="68"/>
                              </a:lnTo>
                              <a:lnTo>
                                <a:pt x="76" y="96"/>
                              </a:lnTo>
                              <a:lnTo>
                                <a:pt x="96" y="344"/>
                              </a:lnTo>
                              <a:lnTo>
                                <a:pt x="102" y="344"/>
                              </a:lnTo>
                              <a:lnTo>
                                <a:pt x="100" y="350"/>
                              </a:lnTo>
                              <a:lnTo>
                                <a:pt x="98" y="350"/>
                              </a:lnTo>
                              <a:lnTo>
                                <a:pt x="132" y="758"/>
                              </a:lnTo>
                              <a:lnTo>
                                <a:pt x="142" y="762"/>
                              </a:lnTo>
                              <a:lnTo>
                                <a:pt x="110" y="404"/>
                              </a:lnTo>
                              <a:lnTo>
                                <a:pt x="106" y="404"/>
                              </a:lnTo>
                              <a:lnTo>
                                <a:pt x="106" y="400"/>
                              </a:lnTo>
                              <a:lnTo>
                                <a:pt x="110" y="400"/>
                              </a:lnTo>
                              <a:lnTo>
                                <a:pt x="82" y="90"/>
                              </a:lnTo>
                              <a:lnTo>
                                <a:pt x="28" y="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0" name="Freeform 2923"/>
                        <p:cNvSpPr>
                          <a:spLocks/>
                        </p:cNvSpPr>
                        <p:nvPr/>
                      </p:nvSpPr>
                      <p:spPr bwMode="auto">
                        <a:xfrm>
                          <a:off x="3364" y="2697"/>
                          <a:ext cx="10" cy="8"/>
                        </a:xfrm>
                        <a:custGeom>
                          <a:avLst/>
                          <a:gdLst/>
                          <a:ahLst/>
                          <a:cxnLst>
                            <a:cxn ang="0">
                              <a:pos x="0" y="4"/>
                            </a:cxn>
                            <a:cxn ang="0">
                              <a:pos x="10" y="8"/>
                            </a:cxn>
                            <a:cxn ang="0">
                              <a:pos x="10" y="4"/>
                            </a:cxn>
                            <a:cxn ang="0">
                              <a:pos x="0" y="0"/>
                            </a:cxn>
                            <a:cxn ang="0">
                              <a:pos x="0" y="4"/>
                            </a:cxn>
                          </a:cxnLst>
                          <a:rect l="0" t="0" r="r" b="b"/>
                          <a:pathLst>
                            <a:path w="10" h="8">
                              <a:moveTo>
                                <a:pt x="0" y="4"/>
                              </a:moveTo>
                              <a:lnTo>
                                <a:pt x="10" y="8"/>
                              </a:lnTo>
                              <a:lnTo>
                                <a:pt x="10" y="4"/>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1" name="Freeform 2924"/>
                        <p:cNvSpPr>
                          <a:spLocks/>
                        </p:cNvSpPr>
                        <p:nvPr/>
                      </p:nvSpPr>
                      <p:spPr bwMode="auto">
                        <a:xfrm>
                          <a:off x="3328" y="2283"/>
                          <a:ext cx="6" cy="6"/>
                        </a:xfrm>
                        <a:custGeom>
                          <a:avLst/>
                          <a:gdLst/>
                          <a:ahLst/>
                          <a:cxnLst>
                            <a:cxn ang="0">
                              <a:pos x="6" y="0"/>
                            </a:cxn>
                            <a:cxn ang="0">
                              <a:pos x="0" y="0"/>
                            </a:cxn>
                            <a:cxn ang="0">
                              <a:pos x="2" y="6"/>
                            </a:cxn>
                            <a:cxn ang="0">
                              <a:pos x="4" y="6"/>
                            </a:cxn>
                            <a:cxn ang="0">
                              <a:pos x="6" y="0"/>
                            </a:cxn>
                          </a:cxnLst>
                          <a:rect l="0" t="0" r="r" b="b"/>
                          <a:pathLst>
                            <a:path w="6" h="6">
                              <a:moveTo>
                                <a:pt x="6" y="0"/>
                              </a:moveTo>
                              <a:lnTo>
                                <a:pt x="0" y="0"/>
                              </a:lnTo>
                              <a:lnTo>
                                <a:pt x="2" y="6"/>
                              </a:lnTo>
                              <a:lnTo>
                                <a:pt x="4" y="6"/>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2" name="Freeform 2925"/>
                        <p:cNvSpPr>
                          <a:spLocks/>
                        </p:cNvSpPr>
                        <p:nvPr/>
                      </p:nvSpPr>
                      <p:spPr bwMode="auto">
                        <a:xfrm>
                          <a:off x="3226" y="1939"/>
                          <a:ext cx="8" cy="6"/>
                        </a:xfrm>
                        <a:custGeom>
                          <a:avLst/>
                          <a:gdLst/>
                          <a:ahLst/>
                          <a:cxnLst>
                            <a:cxn ang="0">
                              <a:pos x="0" y="0"/>
                            </a:cxn>
                            <a:cxn ang="0">
                              <a:pos x="0" y="6"/>
                            </a:cxn>
                            <a:cxn ang="0">
                              <a:pos x="8" y="6"/>
                            </a:cxn>
                            <a:cxn ang="0">
                              <a:pos x="6" y="0"/>
                            </a:cxn>
                            <a:cxn ang="0">
                              <a:pos x="0" y="0"/>
                            </a:cxn>
                          </a:cxnLst>
                          <a:rect l="0" t="0" r="r" b="b"/>
                          <a:pathLst>
                            <a:path w="8" h="6">
                              <a:moveTo>
                                <a:pt x="0" y="0"/>
                              </a:moveTo>
                              <a:lnTo>
                                <a:pt x="0" y="6"/>
                              </a:lnTo>
                              <a:lnTo>
                                <a:pt x="8" y="6"/>
                              </a:lnTo>
                              <a:lnTo>
                                <a:pt x="6"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3" name="Freeform 2926"/>
                        <p:cNvSpPr>
                          <a:spLocks/>
                        </p:cNvSpPr>
                        <p:nvPr/>
                      </p:nvSpPr>
                      <p:spPr bwMode="auto">
                        <a:xfrm>
                          <a:off x="5076" y="1971"/>
                          <a:ext cx="4" cy="4"/>
                        </a:xfrm>
                        <a:custGeom>
                          <a:avLst/>
                          <a:gdLst/>
                          <a:ahLst/>
                          <a:cxnLst>
                            <a:cxn ang="0">
                              <a:pos x="4" y="4"/>
                            </a:cxn>
                            <a:cxn ang="0">
                              <a:pos x="2" y="0"/>
                            </a:cxn>
                            <a:cxn ang="0">
                              <a:pos x="0" y="0"/>
                            </a:cxn>
                            <a:cxn ang="0">
                              <a:pos x="2" y="4"/>
                            </a:cxn>
                            <a:cxn ang="0">
                              <a:pos x="4" y="4"/>
                            </a:cxn>
                          </a:cxnLst>
                          <a:rect l="0" t="0" r="r" b="b"/>
                          <a:pathLst>
                            <a:path w="4" h="4">
                              <a:moveTo>
                                <a:pt x="4" y="4"/>
                              </a:moveTo>
                              <a:lnTo>
                                <a:pt x="2" y="0"/>
                              </a:lnTo>
                              <a:lnTo>
                                <a:pt x="0" y="0"/>
                              </a:lnTo>
                              <a:lnTo>
                                <a:pt x="2" y="4"/>
                              </a:lnTo>
                              <a:lnTo>
                                <a:pt x="4"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4" name="Freeform 2927"/>
                        <p:cNvSpPr>
                          <a:spLocks/>
                        </p:cNvSpPr>
                        <p:nvPr/>
                      </p:nvSpPr>
                      <p:spPr bwMode="auto">
                        <a:xfrm>
                          <a:off x="3342" y="1971"/>
                          <a:ext cx="1736" cy="412"/>
                        </a:xfrm>
                        <a:custGeom>
                          <a:avLst/>
                          <a:gdLst/>
                          <a:ahLst/>
                          <a:cxnLst>
                            <a:cxn ang="0">
                              <a:pos x="1024" y="202"/>
                            </a:cxn>
                            <a:cxn ang="0">
                              <a:pos x="1022" y="206"/>
                            </a:cxn>
                            <a:cxn ang="0">
                              <a:pos x="1014" y="210"/>
                            </a:cxn>
                            <a:cxn ang="0">
                              <a:pos x="1018" y="204"/>
                            </a:cxn>
                            <a:cxn ang="0">
                              <a:pos x="756" y="258"/>
                            </a:cxn>
                            <a:cxn ang="0">
                              <a:pos x="476" y="304"/>
                            </a:cxn>
                            <a:cxn ang="0">
                              <a:pos x="454" y="308"/>
                            </a:cxn>
                            <a:cxn ang="0">
                              <a:pos x="454" y="402"/>
                            </a:cxn>
                            <a:cxn ang="0">
                              <a:pos x="374" y="408"/>
                            </a:cxn>
                            <a:cxn ang="0">
                              <a:pos x="390" y="360"/>
                            </a:cxn>
                            <a:cxn ang="0">
                              <a:pos x="0" y="368"/>
                            </a:cxn>
                            <a:cxn ang="0">
                              <a:pos x="0" y="372"/>
                            </a:cxn>
                            <a:cxn ang="0">
                              <a:pos x="384" y="364"/>
                            </a:cxn>
                            <a:cxn ang="0">
                              <a:pos x="366" y="412"/>
                            </a:cxn>
                            <a:cxn ang="0">
                              <a:pos x="450" y="406"/>
                            </a:cxn>
                            <a:cxn ang="0">
                              <a:pos x="450" y="404"/>
                            </a:cxn>
                            <a:cxn ang="0">
                              <a:pos x="454" y="404"/>
                            </a:cxn>
                            <a:cxn ang="0">
                              <a:pos x="454" y="406"/>
                            </a:cxn>
                            <a:cxn ang="0">
                              <a:pos x="456" y="406"/>
                            </a:cxn>
                            <a:cxn ang="0">
                              <a:pos x="456" y="310"/>
                            </a:cxn>
                            <a:cxn ang="0">
                              <a:pos x="478" y="310"/>
                            </a:cxn>
                            <a:cxn ang="0">
                              <a:pos x="756" y="264"/>
                            </a:cxn>
                            <a:cxn ang="0">
                              <a:pos x="1186" y="176"/>
                            </a:cxn>
                            <a:cxn ang="0">
                              <a:pos x="1186" y="176"/>
                            </a:cxn>
                            <a:cxn ang="0">
                              <a:pos x="1188" y="174"/>
                            </a:cxn>
                            <a:cxn ang="0">
                              <a:pos x="1192" y="172"/>
                            </a:cxn>
                            <a:cxn ang="0">
                              <a:pos x="1190" y="174"/>
                            </a:cxn>
                            <a:cxn ang="0">
                              <a:pos x="1736" y="4"/>
                            </a:cxn>
                            <a:cxn ang="0">
                              <a:pos x="1734" y="0"/>
                            </a:cxn>
                            <a:cxn ang="0">
                              <a:pos x="1188" y="172"/>
                            </a:cxn>
                            <a:cxn ang="0">
                              <a:pos x="1024" y="202"/>
                            </a:cxn>
                          </a:cxnLst>
                          <a:rect l="0" t="0" r="r" b="b"/>
                          <a:pathLst>
                            <a:path w="1736" h="412">
                              <a:moveTo>
                                <a:pt x="1024" y="202"/>
                              </a:moveTo>
                              <a:lnTo>
                                <a:pt x="1022" y="206"/>
                              </a:lnTo>
                              <a:lnTo>
                                <a:pt x="1014" y="210"/>
                              </a:lnTo>
                              <a:lnTo>
                                <a:pt x="1018" y="204"/>
                              </a:lnTo>
                              <a:lnTo>
                                <a:pt x="756" y="258"/>
                              </a:lnTo>
                              <a:lnTo>
                                <a:pt x="476" y="304"/>
                              </a:lnTo>
                              <a:lnTo>
                                <a:pt x="454" y="308"/>
                              </a:lnTo>
                              <a:lnTo>
                                <a:pt x="454" y="402"/>
                              </a:lnTo>
                              <a:lnTo>
                                <a:pt x="374" y="408"/>
                              </a:lnTo>
                              <a:lnTo>
                                <a:pt x="390" y="360"/>
                              </a:lnTo>
                              <a:lnTo>
                                <a:pt x="0" y="368"/>
                              </a:lnTo>
                              <a:lnTo>
                                <a:pt x="0" y="372"/>
                              </a:lnTo>
                              <a:lnTo>
                                <a:pt x="384" y="364"/>
                              </a:lnTo>
                              <a:lnTo>
                                <a:pt x="366" y="412"/>
                              </a:lnTo>
                              <a:lnTo>
                                <a:pt x="450" y="406"/>
                              </a:lnTo>
                              <a:lnTo>
                                <a:pt x="450" y="404"/>
                              </a:lnTo>
                              <a:lnTo>
                                <a:pt x="454" y="404"/>
                              </a:lnTo>
                              <a:lnTo>
                                <a:pt x="454" y="406"/>
                              </a:lnTo>
                              <a:lnTo>
                                <a:pt x="456" y="406"/>
                              </a:lnTo>
                              <a:lnTo>
                                <a:pt x="456" y="310"/>
                              </a:lnTo>
                              <a:lnTo>
                                <a:pt x="478" y="310"/>
                              </a:lnTo>
                              <a:lnTo>
                                <a:pt x="756" y="264"/>
                              </a:lnTo>
                              <a:lnTo>
                                <a:pt x="1186" y="176"/>
                              </a:lnTo>
                              <a:lnTo>
                                <a:pt x="1186" y="176"/>
                              </a:lnTo>
                              <a:lnTo>
                                <a:pt x="1188" y="174"/>
                              </a:lnTo>
                              <a:lnTo>
                                <a:pt x="1192" y="172"/>
                              </a:lnTo>
                              <a:lnTo>
                                <a:pt x="1190" y="174"/>
                              </a:lnTo>
                              <a:lnTo>
                                <a:pt x="1736" y="4"/>
                              </a:lnTo>
                              <a:lnTo>
                                <a:pt x="1734" y="0"/>
                              </a:lnTo>
                              <a:lnTo>
                                <a:pt x="1188" y="172"/>
                              </a:lnTo>
                              <a:lnTo>
                                <a:pt x="1024" y="20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5" name="Freeform 2928"/>
                        <p:cNvSpPr>
                          <a:spLocks/>
                        </p:cNvSpPr>
                        <p:nvPr/>
                      </p:nvSpPr>
                      <p:spPr bwMode="auto">
                        <a:xfrm>
                          <a:off x="4528" y="2143"/>
                          <a:ext cx="6" cy="4"/>
                        </a:xfrm>
                        <a:custGeom>
                          <a:avLst/>
                          <a:gdLst/>
                          <a:ahLst/>
                          <a:cxnLst>
                            <a:cxn ang="0">
                              <a:pos x="6" y="0"/>
                            </a:cxn>
                            <a:cxn ang="0">
                              <a:pos x="2" y="2"/>
                            </a:cxn>
                            <a:cxn ang="0">
                              <a:pos x="0" y="4"/>
                            </a:cxn>
                            <a:cxn ang="0">
                              <a:pos x="4" y="2"/>
                            </a:cxn>
                            <a:cxn ang="0">
                              <a:pos x="6" y="0"/>
                            </a:cxn>
                          </a:cxnLst>
                          <a:rect l="0" t="0" r="r" b="b"/>
                          <a:pathLst>
                            <a:path w="6" h="4">
                              <a:moveTo>
                                <a:pt x="6" y="0"/>
                              </a:moveTo>
                              <a:lnTo>
                                <a:pt x="2" y="2"/>
                              </a:lnTo>
                              <a:lnTo>
                                <a:pt x="0" y="4"/>
                              </a:lnTo>
                              <a:lnTo>
                                <a:pt x="4"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6" name="Freeform 2929"/>
                        <p:cNvSpPr>
                          <a:spLocks/>
                        </p:cNvSpPr>
                        <p:nvPr/>
                      </p:nvSpPr>
                      <p:spPr bwMode="auto">
                        <a:xfrm>
                          <a:off x="4356" y="2173"/>
                          <a:ext cx="10" cy="8"/>
                        </a:xfrm>
                        <a:custGeom>
                          <a:avLst/>
                          <a:gdLst/>
                          <a:ahLst/>
                          <a:cxnLst>
                            <a:cxn ang="0">
                              <a:pos x="4" y="2"/>
                            </a:cxn>
                            <a:cxn ang="0">
                              <a:pos x="0" y="8"/>
                            </a:cxn>
                            <a:cxn ang="0">
                              <a:pos x="8" y="4"/>
                            </a:cxn>
                            <a:cxn ang="0">
                              <a:pos x="10" y="0"/>
                            </a:cxn>
                            <a:cxn ang="0">
                              <a:pos x="10" y="0"/>
                            </a:cxn>
                            <a:cxn ang="0">
                              <a:pos x="4" y="2"/>
                            </a:cxn>
                          </a:cxnLst>
                          <a:rect l="0" t="0" r="r" b="b"/>
                          <a:pathLst>
                            <a:path w="10" h="8">
                              <a:moveTo>
                                <a:pt x="4" y="2"/>
                              </a:moveTo>
                              <a:lnTo>
                                <a:pt x="0" y="8"/>
                              </a:lnTo>
                              <a:lnTo>
                                <a:pt x="8" y="4"/>
                              </a:lnTo>
                              <a:lnTo>
                                <a:pt x="10" y="0"/>
                              </a:lnTo>
                              <a:lnTo>
                                <a:pt x="10" y="0"/>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7" name="Rectangle 2930"/>
                        <p:cNvSpPr>
                          <a:spLocks noChangeArrowheads="1"/>
                        </p:cNvSpPr>
                        <p:nvPr/>
                      </p:nvSpPr>
                      <p:spPr bwMode="auto">
                        <a:xfrm>
                          <a:off x="3338" y="2339"/>
                          <a:ext cx="4" cy="4"/>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78" name="Freeform 2931"/>
                        <p:cNvSpPr>
                          <a:spLocks/>
                        </p:cNvSpPr>
                        <p:nvPr/>
                      </p:nvSpPr>
                      <p:spPr bwMode="auto">
                        <a:xfrm>
                          <a:off x="4880" y="2389"/>
                          <a:ext cx="4" cy="6"/>
                        </a:xfrm>
                        <a:custGeom>
                          <a:avLst/>
                          <a:gdLst/>
                          <a:ahLst/>
                          <a:cxnLst>
                            <a:cxn ang="0">
                              <a:pos x="2" y="6"/>
                            </a:cxn>
                            <a:cxn ang="0">
                              <a:pos x="4" y="0"/>
                            </a:cxn>
                            <a:cxn ang="0">
                              <a:pos x="2" y="0"/>
                            </a:cxn>
                            <a:cxn ang="0">
                              <a:pos x="0" y="6"/>
                            </a:cxn>
                            <a:cxn ang="0">
                              <a:pos x="2" y="6"/>
                            </a:cxn>
                          </a:cxnLst>
                          <a:rect l="0" t="0" r="r" b="b"/>
                          <a:pathLst>
                            <a:path w="4" h="6">
                              <a:moveTo>
                                <a:pt x="2" y="6"/>
                              </a:moveTo>
                              <a:lnTo>
                                <a:pt x="4" y="0"/>
                              </a:lnTo>
                              <a:lnTo>
                                <a:pt x="2" y="0"/>
                              </a:lnTo>
                              <a:lnTo>
                                <a:pt x="0" y="6"/>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79" name="Freeform 2932"/>
                        <p:cNvSpPr>
                          <a:spLocks/>
                        </p:cNvSpPr>
                        <p:nvPr/>
                      </p:nvSpPr>
                      <p:spPr bwMode="auto">
                        <a:xfrm>
                          <a:off x="3904" y="3041"/>
                          <a:ext cx="6" cy="4"/>
                        </a:xfrm>
                        <a:custGeom>
                          <a:avLst/>
                          <a:gdLst/>
                          <a:ahLst/>
                          <a:cxnLst>
                            <a:cxn ang="0">
                              <a:pos x="0" y="4"/>
                            </a:cxn>
                            <a:cxn ang="0">
                              <a:pos x="6" y="2"/>
                            </a:cxn>
                            <a:cxn ang="0">
                              <a:pos x="4" y="0"/>
                            </a:cxn>
                            <a:cxn ang="0">
                              <a:pos x="0" y="0"/>
                            </a:cxn>
                            <a:cxn ang="0">
                              <a:pos x="0" y="4"/>
                            </a:cxn>
                          </a:cxnLst>
                          <a:rect l="0" t="0" r="r" b="b"/>
                          <a:pathLst>
                            <a:path w="6" h="4">
                              <a:moveTo>
                                <a:pt x="0" y="4"/>
                              </a:moveTo>
                              <a:lnTo>
                                <a:pt x="6" y="2"/>
                              </a:lnTo>
                              <a:lnTo>
                                <a:pt x="4"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0" name="Freeform 2933"/>
                        <p:cNvSpPr>
                          <a:spLocks/>
                        </p:cNvSpPr>
                        <p:nvPr/>
                      </p:nvSpPr>
                      <p:spPr bwMode="auto">
                        <a:xfrm>
                          <a:off x="3418" y="2285"/>
                          <a:ext cx="1464" cy="756"/>
                        </a:xfrm>
                        <a:custGeom>
                          <a:avLst/>
                          <a:gdLst/>
                          <a:ahLst/>
                          <a:cxnLst>
                            <a:cxn ang="0">
                              <a:pos x="1250" y="34"/>
                            </a:cxn>
                            <a:cxn ang="0">
                              <a:pos x="1218" y="0"/>
                            </a:cxn>
                            <a:cxn ang="0">
                              <a:pos x="968" y="98"/>
                            </a:cxn>
                            <a:cxn ang="0">
                              <a:pos x="906" y="108"/>
                            </a:cxn>
                            <a:cxn ang="0">
                              <a:pos x="906" y="108"/>
                            </a:cxn>
                            <a:cxn ang="0">
                              <a:pos x="900" y="112"/>
                            </a:cxn>
                            <a:cxn ang="0">
                              <a:pos x="902" y="108"/>
                            </a:cxn>
                            <a:cxn ang="0">
                              <a:pos x="554" y="166"/>
                            </a:cxn>
                            <a:cxn ang="0">
                              <a:pos x="348" y="186"/>
                            </a:cxn>
                            <a:cxn ang="0">
                              <a:pos x="378" y="92"/>
                            </a:cxn>
                            <a:cxn ang="0">
                              <a:pos x="374" y="92"/>
                            </a:cxn>
                            <a:cxn ang="0">
                              <a:pos x="270" y="410"/>
                            </a:cxn>
                            <a:cxn ang="0">
                              <a:pos x="280" y="450"/>
                            </a:cxn>
                            <a:cxn ang="0">
                              <a:pos x="0" y="470"/>
                            </a:cxn>
                            <a:cxn ang="0">
                              <a:pos x="0" y="474"/>
                            </a:cxn>
                            <a:cxn ang="0">
                              <a:pos x="280" y="454"/>
                            </a:cxn>
                            <a:cxn ang="0">
                              <a:pos x="310" y="544"/>
                            </a:cxn>
                            <a:cxn ang="0">
                              <a:pos x="276" y="694"/>
                            </a:cxn>
                            <a:cxn ang="0">
                              <a:pos x="448" y="684"/>
                            </a:cxn>
                            <a:cxn ang="0">
                              <a:pos x="486" y="756"/>
                            </a:cxn>
                            <a:cxn ang="0">
                              <a:pos x="490" y="756"/>
                            </a:cxn>
                            <a:cxn ang="0">
                              <a:pos x="452" y="678"/>
                            </a:cxn>
                            <a:cxn ang="0">
                              <a:pos x="280" y="692"/>
                            </a:cxn>
                            <a:cxn ang="0">
                              <a:pos x="312" y="542"/>
                            </a:cxn>
                            <a:cxn ang="0">
                              <a:pos x="274" y="410"/>
                            </a:cxn>
                            <a:cxn ang="0">
                              <a:pos x="348" y="192"/>
                            </a:cxn>
                            <a:cxn ang="0">
                              <a:pos x="552" y="170"/>
                            </a:cxn>
                            <a:cxn ang="0">
                              <a:pos x="780" y="134"/>
                            </a:cxn>
                            <a:cxn ang="0">
                              <a:pos x="780" y="132"/>
                            </a:cxn>
                            <a:cxn ang="0">
                              <a:pos x="786" y="130"/>
                            </a:cxn>
                            <a:cxn ang="0">
                              <a:pos x="786" y="132"/>
                            </a:cxn>
                            <a:cxn ang="0">
                              <a:pos x="968" y="102"/>
                            </a:cxn>
                            <a:cxn ang="0">
                              <a:pos x="1218" y="6"/>
                            </a:cxn>
                            <a:cxn ang="0">
                              <a:pos x="1248" y="38"/>
                            </a:cxn>
                            <a:cxn ang="0">
                              <a:pos x="1330" y="22"/>
                            </a:cxn>
                            <a:cxn ang="0">
                              <a:pos x="1462" y="110"/>
                            </a:cxn>
                            <a:cxn ang="0">
                              <a:pos x="1464" y="104"/>
                            </a:cxn>
                            <a:cxn ang="0">
                              <a:pos x="1330" y="16"/>
                            </a:cxn>
                            <a:cxn ang="0">
                              <a:pos x="1250" y="34"/>
                            </a:cxn>
                          </a:cxnLst>
                          <a:rect l="0" t="0" r="r" b="b"/>
                          <a:pathLst>
                            <a:path w="1464" h="756">
                              <a:moveTo>
                                <a:pt x="1250" y="34"/>
                              </a:moveTo>
                              <a:lnTo>
                                <a:pt x="1218" y="0"/>
                              </a:lnTo>
                              <a:lnTo>
                                <a:pt x="968" y="98"/>
                              </a:lnTo>
                              <a:lnTo>
                                <a:pt x="906" y="108"/>
                              </a:lnTo>
                              <a:lnTo>
                                <a:pt x="906" y="108"/>
                              </a:lnTo>
                              <a:lnTo>
                                <a:pt x="900" y="112"/>
                              </a:lnTo>
                              <a:lnTo>
                                <a:pt x="902" y="108"/>
                              </a:lnTo>
                              <a:lnTo>
                                <a:pt x="554" y="166"/>
                              </a:lnTo>
                              <a:lnTo>
                                <a:pt x="348" y="186"/>
                              </a:lnTo>
                              <a:lnTo>
                                <a:pt x="378" y="92"/>
                              </a:lnTo>
                              <a:lnTo>
                                <a:pt x="374" y="92"/>
                              </a:lnTo>
                              <a:lnTo>
                                <a:pt x="270" y="410"/>
                              </a:lnTo>
                              <a:lnTo>
                                <a:pt x="280" y="450"/>
                              </a:lnTo>
                              <a:lnTo>
                                <a:pt x="0" y="470"/>
                              </a:lnTo>
                              <a:lnTo>
                                <a:pt x="0" y="474"/>
                              </a:lnTo>
                              <a:lnTo>
                                <a:pt x="280" y="454"/>
                              </a:lnTo>
                              <a:lnTo>
                                <a:pt x="310" y="544"/>
                              </a:lnTo>
                              <a:lnTo>
                                <a:pt x="276" y="694"/>
                              </a:lnTo>
                              <a:lnTo>
                                <a:pt x="448" y="684"/>
                              </a:lnTo>
                              <a:lnTo>
                                <a:pt x="486" y="756"/>
                              </a:lnTo>
                              <a:lnTo>
                                <a:pt x="490" y="756"/>
                              </a:lnTo>
                              <a:lnTo>
                                <a:pt x="452" y="678"/>
                              </a:lnTo>
                              <a:lnTo>
                                <a:pt x="280" y="692"/>
                              </a:lnTo>
                              <a:lnTo>
                                <a:pt x="312" y="542"/>
                              </a:lnTo>
                              <a:lnTo>
                                <a:pt x="274" y="410"/>
                              </a:lnTo>
                              <a:lnTo>
                                <a:pt x="348" y="192"/>
                              </a:lnTo>
                              <a:lnTo>
                                <a:pt x="552" y="170"/>
                              </a:lnTo>
                              <a:lnTo>
                                <a:pt x="780" y="134"/>
                              </a:lnTo>
                              <a:lnTo>
                                <a:pt x="780" y="132"/>
                              </a:lnTo>
                              <a:lnTo>
                                <a:pt x="786" y="130"/>
                              </a:lnTo>
                              <a:lnTo>
                                <a:pt x="786" y="132"/>
                              </a:lnTo>
                              <a:lnTo>
                                <a:pt x="968" y="102"/>
                              </a:lnTo>
                              <a:lnTo>
                                <a:pt x="1218" y="6"/>
                              </a:lnTo>
                              <a:lnTo>
                                <a:pt x="1248" y="38"/>
                              </a:lnTo>
                              <a:lnTo>
                                <a:pt x="1330" y="22"/>
                              </a:lnTo>
                              <a:lnTo>
                                <a:pt x="1462" y="110"/>
                              </a:lnTo>
                              <a:lnTo>
                                <a:pt x="1464" y="104"/>
                              </a:lnTo>
                              <a:lnTo>
                                <a:pt x="1330" y="16"/>
                              </a:lnTo>
                              <a:lnTo>
                                <a:pt x="1250"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1" name="Rectangle 2934"/>
                        <p:cNvSpPr>
                          <a:spLocks noChangeArrowheads="1"/>
                        </p:cNvSpPr>
                        <p:nvPr/>
                      </p:nvSpPr>
                      <p:spPr bwMode="auto">
                        <a:xfrm>
                          <a:off x="3410" y="2759"/>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82" name="Freeform 2935"/>
                        <p:cNvSpPr>
                          <a:spLocks/>
                        </p:cNvSpPr>
                        <p:nvPr/>
                      </p:nvSpPr>
                      <p:spPr bwMode="auto">
                        <a:xfrm>
                          <a:off x="4318" y="2393"/>
                          <a:ext cx="6" cy="4"/>
                        </a:xfrm>
                        <a:custGeom>
                          <a:avLst/>
                          <a:gdLst/>
                          <a:ahLst/>
                          <a:cxnLst>
                            <a:cxn ang="0">
                              <a:pos x="0" y="4"/>
                            </a:cxn>
                            <a:cxn ang="0">
                              <a:pos x="6" y="0"/>
                            </a:cxn>
                            <a:cxn ang="0">
                              <a:pos x="6" y="0"/>
                            </a:cxn>
                            <a:cxn ang="0">
                              <a:pos x="2" y="0"/>
                            </a:cxn>
                            <a:cxn ang="0">
                              <a:pos x="0" y="4"/>
                            </a:cxn>
                          </a:cxnLst>
                          <a:rect l="0" t="0" r="r" b="b"/>
                          <a:pathLst>
                            <a:path w="6" h="4">
                              <a:moveTo>
                                <a:pt x="0" y="4"/>
                              </a:moveTo>
                              <a:lnTo>
                                <a:pt x="6" y="0"/>
                              </a:lnTo>
                              <a:lnTo>
                                <a:pt x="6" y="0"/>
                              </a:lnTo>
                              <a:lnTo>
                                <a:pt x="2"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3" name="Freeform 2936"/>
                        <p:cNvSpPr>
                          <a:spLocks/>
                        </p:cNvSpPr>
                        <p:nvPr/>
                      </p:nvSpPr>
                      <p:spPr bwMode="auto">
                        <a:xfrm>
                          <a:off x="3410" y="2755"/>
                          <a:ext cx="8" cy="4"/>
                        </a:xfrm>
                        <a:custGeom>
                          <a:avLst/>
                          <a:gdLst/>
                          <a:ahLst/>
                          <a:cxnLst>
                            <a:cxn ang="0">
                              <a:pos x="0" y="4"/>
                            </a:cxn>
                            <a:cxn ang="0">
                              <a:pos x="0" y="4"/>
                            </a:cxn>
                            <a:cxn ang="0">
                              <a:pos x="8" y="4"/>
                            </a:cxn>
                            <a:cxn ang="0">
                              <a:pos x="8" y="0"/>
                            </a:cxn>
                            <a:cxn ang="0">
                              <a:pos x="0" y="0"/>
                            </a:cxn>
                            <a:cxn ang="0">
                              <a:pos x="0" y="4"/>
                            </a:cxn>
                          </a:cxnLst>
                          <a:rect l="0" t="0" r="r" b="b"/>
                          <a:pathLst>
                            <a:path w="8" h="4">
                              <a:moveTo>
                                <a:pt x="0" y="4"/>
                              </a:moveTo>
                              <a:lnTo>
                                <a:pt x="0" y="4"/>
                              </a:lnTo>
                              <a:lnTo>
                                <a:pt x="8" y="4"/>
                              </a:lnTo>
                              <a:lnTo>
                                <a:pt x="8" y="0"/>
                              </a:lnTo>
                              <a:lnTo>
                                <a:pt x="0" y="0"/>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4" name="Rectangle 2937"/>
                        <p:cNvSpPr>
                          <a:spLocks noChangeArrowheads="1"/>
                        </p:cNvSpPr>
                        <p:nvPr/>
                      </p:nvSpPr>
                      <p:spPr bwMode="auto">
                        <a:xfrm>
                          <a:off x="3792" y="2375"/>
                          <a:ext cx="4"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185" name="Freeform 2938"/>
                        <p:cNvSpPr>
                          <a:spLocks/>
                        </p:cNvSpPr>
                        <p:nvPr/>
                      </p:nvSpPr>
                      <p:spPr bwMode="auto">
                        <a:xfrm>
                          <a:off x="4106" y="2997"/>
                          <a:ext cx="6" cy="4"/>
                        </a:xfrm>
                        <a:custGeom>
                          <a:avLst/>
                          <a:gdLst/>
                          <a:ahLst/>
                          <a:cxnLst>
                            <a:cxn ang="0">
                              <a:pos x="0" y="4"/>
                            </a:cxn>
                            <a:cxn ang="0">
                              <a:pos x="6" y="4"/>
                            </a:cxn>
                            <a:cxn ang="0">
                              <a:pos x="4" y="0"/>
                            </a:cxn>
                            <a:cxn ang="0">
                              <a:pos x="0" y="2"/>
                            </a:cxn>
                            <a:cxn ang="0">
                              <a:pos x="0" y="4"/>
                            </a:cxn>
                          </a:cxnLst>
                          <a:rect l="0" t="0" r="r" b="b"/>
                          <a:pathLst>
                            <a:path w="6" h="4">
                              <a:moveTo>
                                <a:pt x="0" y="4"/>
                              </a:moveTo>
                              <a:lnTo>
                                <a:pt x="6" y="4"/>
                              </a:lnTo>
                              <a:lnTo>
                                <a:pt x="4" y="0"/>
                              </a:lnTo>
                              <a:lnTo>
                                <a:pt x="0" y="2"/>
                              </a:lnTo>
                              <a:lnTo>
                                <a:pt x="0"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6" name="Freeform 2939"/>
                        <p:cNvSpPr>
                          <a:spLocks/>
                        </p:cNvSpPr>
                        <p:nvPr/>
                      </p:nvSpPr>
                      <p:spPr bwMode="auto">
                        <a:xfrm>
                          <a:off x="4062" y="2417"/>
                          <a:ext cx="668" cy="582"/>
                        </a:xfrm>
                        <a:custGeom>
                          <a:avLst/>
                          <a:gdLst/>
                          <a:ahLst/>
                          <a:cxnLst>
                            <a:cxn ang="0">
                              <a:pos x="278" y="474"/>
                            </a:cxn>
                            <a:cxn ang="0">
                              <a:pos x="280" y="486"/>
                            </a:cxn>
                            <a:cxn ang="0">
                              <a:pos x="302" y="516"/>
                            </a:cxn>
                            <a:cxn ang="0">
                              <a:pos x="562" y="474"/>
                            </a:cxn>
                            <a:cxn ang="0">
                              <a:pos x="604" y="488"/>
                            </a:cxn>
                            <a:cxn ang="0">
                              <a:pos x="604" y="438"/>
                            </a:cxn>
                            <a:cxn ang="0">
                              <a:pos x="668" y="438"/>
                            </a:cxn>
                            <a:cxn ang="0">
                              <a:pos x="668" y="430"/>
                            </a:cxn>
                            <a:cxn ang="0">
                              <a:pos x="598" y="432"/>
                            </a:cxn>
                            <a:cxn ang="0">
                              <a:pos x="598" y="480"/>
                            </a:cxn>
                            <a:cxn ang="0">
                              <a:pos x="564" y="468"/>
                            </a:cxn>
                            <a:cxn ang="0">
                              <a:pos x="302" y="510"/>
                            </a:cxn>
                            <a:cxn ang="0">
                              <a:pos x="284" y="486"/>
                            </a:cxn>
                            <a:cxn ang="0">
                              <a:pos x="262" y="330"/>
                            </a:cxn>
                            <a:cxn ang="0">
                              <a:pos x="142" y="0"/>
                            </a:cxn>
                            <a:cxn ang="0">
                              <a:pos x="136" y="2"/>
                            </a:cxn>
                            <a:cxn ang="0">
                              <a:pos x="260" y="332"/>
                            </a:cxn>
                            <a:cxn ang="0">
                              <a:pos x="278" y="468"/>
                            </a:cxn>
                            <a:cxn ang="0">
                              <a:pos x="0" y="492"/>
                            </a:cxn>
                            <a:cxn ang="0">
                              <a:pos x="44" y="582"/>
                            </a:cxn>
                            <a:cxn ang="0">
                              <a:pos x="48" y="580"/>
                            </a:cxn>
                            <a:cxn ang="0">
                              <a:pos x="4" y="494"/>
                            </a:cxn>
                            <a:cxn ang="0">
                              <a:pos x="278" y="474"/>
                            </a:cxn>
                          </a:cxnLst>
                          <a:rect l="0" t="0" r="r" b="b"/>
                          <a:pathLst>
                            <a:path w="668" h="582">
                              <a:moveTo>
                                <a:pt x="278" y="474"/>
                              </a:moveTo>
                              <a:lnTo>
                                <a:pt x="280" y="486"/>
                              </a:lnTo>
                              <a:lnTo>
                                <a:pt x="302" y="516"/>
                              </a:lnTo>
                              <a:lnTo>
                                <a:pt x="562" y="474"/>
                              </a:lnTo>
                              <a:lnTo>
                                <a:pt x="604" y="488"/>
                              </a:lnTo>
                              <a:lnTo>
                                <a:pt x="604" y="438"/>
                              </a:lnTo>
                              <a:lnTo>
                                <a:pt x="668" y="438"/>
                              </a:lnTo>
                              <a:lnTo>
                                <a:pt x="668" y="430"/>
                              </a:lnTo>
                              <a:lnTo>
                                <a:pt x="598" y="432"/>
                              </a:lnTo>
                              <a:lnTo>
                                <a:pt x="598" y="480"/>
                              </a:lnTo>
                              <a:lnTo>
                                <a:pt x="564" y="468"/>
                              </a:lnTo>
                              <a:lnTo>
                                <a:pt x="302" y="510"/>
                              </a:lnTo>
                              <a:lnTo>
                                <a:pt x="284" y="486"/>
                              </a:lnTo>
                              <a:lnTo>
                                <a:pt x="262" y="330"/>
                              </a:lnTo>
                              <a:lnTo>
                                <a:pt x="142" y="0"/>
                              </a:lnTo>
                              <a:lnTo>
                                <a:pt x="136" y="2"/>
                              </a:lnTo>
                              <a:lnTo>
                                <a:pt x="260" y="332"/>
                              </a:lnTo>
                              <a:lnTo>
                                <a:pt x="278" y="468"/>
                              </a:lnTo>
                              <a:lnTo>
                                <a:pt x="0" y="492"/>
                              </a:lnTo>
                              <a:lnTo>
                                <a:pt x="44" y="582"/>
                              </a:lnTo>
                              <a:lnTo>
                                <a:pt x="48" y="580"/>
                              </a:lnTo>
                              <a:lnTo>
                                <a:pt x="4" y="494"/>
                              </a:lnTo>
                              <a:lnTo>
                                <a:pt x="278" y="47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7" name="Freeform 2940"/>
                        <p:cNvSpPr>
                          <a:spLocks/>
                        </p:cNvSpPr>
                        <p:nvPr/>
                      </p:nvSpPr>
                      <p:spPr bwMode="auto">
                        <a:xfrm>
                          <a:off x="4198" y="2415"/>
                          <a:ext cx="6" cy="4"/>
                        </a:xfrm>
                        <a:custGeom>
                          <a:avLst/>
                          <a:gdLst/>
                          <a:ahLst/>
                          <a:cxnLst>
                            <a:cxn ang="0">
                              <a:pos x="6" y="0"/>
                            </a:cxn>
                            <a:cxn ang="0">
                              <a:pos x="0" y="2"/>
                            </a:cxn>
                            <a:cxn ang="0">
                              <a:pos x="0" y="4"/>
                            </a:cxn>
                            <a:cxn ang="0">
                              <a:pos x="6" y="2"/>
                            </a:cxn>
                            <a:cxn ang="0">
                              <a:pos x="6" y="0"/>
                            </a:cxn>
                          </a:cxnLst>
                          <a:rect l="0" t="0" r="r" b="b"/>
                          <a:pathLst>
                            <a:path w="6" h="4">
                              <a:moveTo>
                                <a:pt x="6" y="0"/>
                              </a:moveTo>
                              <a:lnTo>
                                <a:pt x="0" y="2"/>
                              </a:lnTo>
                              <a:lnTo>
                                <a:pt x="0" y="4"/>
                              </a:lnTo>
                              <a:lnTo>
                                <a:pt x="6" y="2"/>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8" name="Freeform 2941"/>
                        <p:cNvSpPr>
                          <a:spLocks/>
                        </p:cNvSpPr>
                        <p:nvPr/>
                      </p:nvSpPr>
                      <p:spPr bwMode="auto">
                        <a:xfrm>
                          <a:off x="4750" y="2669"/>
                          <a:ext cx="4" cy="6"/>
                        </a:xfrm>
                        <a:custGeom>
                          <a:avLst/>
                          <a:gdLst/>
                          <a:ahLst/>
                          <a:cxnLst>
                            <a:cxn ang="0">
                              <a:pos x="2" y="6"/>
                            </a:cxn>
                            <a:cxn ang="0">
                              <a:pos x="4" y="2"/>
                            </a:cxn>
                            <a:cxn ang="0">
                              <a:pos x="2" y="0"/>
                            </a:cxn>
                            <a:cxn ang="0">
                              <a:pos x="0" y="2"/>
                            </a:cxn>
                            <a:cxn ang="0">
                              <a:pos x="2" y="6"/>
                            </a:cxn>
                          </a:cxnLst>
                          <a:rect l="0" t="0" r="r" b="b"/>
                          <a:pathLst>
                            <a:path w="4" h="6">
                              <a:moveTo>
                                <a:pt x="2" y="6"/>
                              </a:moveTo>
                              <a:lnTo>
                                <a:pt x="4" y="2"/>
                              </a:lnTo>
                              <a:lnTo>
                                <a:pt x="2" y="0"/>
                              </a:lnTo>
                              <a:lnTo>
                                <a:pt x="0" y="2"/>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89" name="Freeform 2942"/>
                        <p:cNvSpPr>
                          <a:spLocks/>
                        </p:cNvSpPr>
                        <p:nvPr/>
                      </p:nvSpPr>
                      <p:spPr bwMode="auto">
                        <a:xfrm>
                          <a:off x="4436" y="2359"/>
                          <a:ext cx="316" cy="312"/>
                        </a:xfrm>
                        <a:custGeom>
                          <a:avLst/>
                          <a:gdLst/>
                          <a:ahLst/>
                          <a:cxnLst>
                            <a:cxn ang="0">
                              <a:pos x="54" y="50"/>
                            </a:cxn>
                            <a:cxn ang="0">
                              <a:pos x="6" y="54"/>
                            </a:cxn>
                            <a:cxn ang="0">
                              <a:pos x="28" y="0"/>
                            </a:cxn>
                            <a:cxn ang="0">
                              <a:pos x="22" y="2"/>
                            </a:cxn>
                            <a:cxn ang="0">
                              <a:pos x="0" y="56"/>
                            </a:cxn>
                            <a:cxn ang="0">
                              <a:pos x="52" y="54"/>
                            </a:cxn>
                            <a:cxn ang="0">
                              <a:pos x="52" y="88"/>
                            </a:cxn>
                            <a:cxn ang="0">
                              <a:pos x="314" y="312"/>
                            </a:cxn>
                            <a:cxn ang="0">
                              <a:pos x="316" y="310"/>
                            </a:cxn>
                            <a:cxn ang="0">
                              <a:pos x="54" y="86"/>
                            </a:cxn>
                            <a:cxn ang="0">
                              <a:pos x="54" y="50"/>
                            </a:cxn>
                          </a:cxnLst>
                          <a:rect l="0" t="0" r="r" b="b"/>
                          <a:pathLst>
                            <a:path w="316" h="312">
                              <a:moveTo>
                                <a:pt x="54" y="50"/>
                              </a:moveTo>
                              <a:lnTo>
                                <a:pt x="6" y="54"/>
                              </a:lnTo>
                              <a:lnTo>
                                <a:pt x="28" y="0"/>
                              </a:lnTo>
                              <a:lnTo>
                                <a:pt x="22" y="2"/>
                              </a:lnTo>
                              <a:lnTo>
                                <a:pt x="0" y="56"/>
                              </a:lnTo>
                              <a:lnTo>
                                <a:pt x="52" y="54"/>
                              </a:lnTo>
                              <a:lnTo>
                                <a:pt x="52" y="88"/>
                              </a:lnTo>
                              <a:lnTo>
                                <a:pt x="314" y="312"/>
                              </a:lnTo>
                              <a:lnTo>
                                <a:pt x="316" y="310"/>
                              </a:lnTo>
                              <a:lnTo>
                                <a:pt x="54" y="86"/>
                              </a:lnTo>
                              <a:lnTo>
                                <a:pt x="54" y="5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0" name="Freeform 2943"/>
                        <p:cNvSpPr>
                          <a:spLocks/>
                        </p:cNvSpPr>
                        <p:nvPr/>
                      </p:nvSpPr>
                      <p:spPr bwMode="auto">
                        <a:xfrm>
                          <a:off x="4258" y="1551"/>
                          <a:ext cx="12" cy="4"/>
                        </a:xfrm>
                        <a:custGeom>
                          <a:avLst/>
                          <a:gdLst/>
                          <a:ahLst/>
                          <a:cxnLst>
                            <a:cxn ang="0">
                              <a:pos x="12" y="2"/>
                            </a:cxn>
                            <a:cxn ang="0">
                              <a:pos x="6" y="0"/>
                            </a:cxn>
                            <a:cxn ang="0">
                              <a:pos x="0" y="2"/>
                            </a:cxn>
                            <a:cxn ang="0">
                              <a:pos x="6" y="4"/>
                            </a:cxn>
                            <a:cxn ang="0">
                              <a:pos x="12" y="2"/>
                            </a:cxn>
                          </a:cxnLst>
                          <a:rect l="0" t="0" r="r" b="b"/>
                          <a:pathLst>
                            <a:path w="12" h="4">
                              <a:moveTo>
                                <a:pt x="12" y="2"/>
                              </a:moveTo>
                              <a:lnTo>
                                <a:pt x="6" y="0"/>
                              </a:lnTo>
                              <a:lnTo>
                                <a:pt x="0" y="2"/>
                              </a:lnTo>
                              <a:lnTo>
                                <a:pt x="6" y="4"/>
                              </a:lnTo>
                              <a:lnTo>
                                <a:pt x="1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1" name="Freeform 2944"/>
                        <p:cNvSpPr>
                          <a:spLocks/>
                        </p:cNvSpPr>
                        <p:nvPr/>
                      </p:nvSpPr>
                      <p:spPr bwMode="auto">
                        <a:xfrm>
                          <a:off x="3924" y="1599"/>
                          <a:ext cx="8" cy="6"/>
                        </a:xfrm>
                        <a:custGeom>
                          <a:avLst/>
                          <a:gdLst/>
                          <a:ahLst/>
                          <a:cxnLst>
                            <a:cxn ang="0">
                              <a:pos x="6" y="0"/>
                            </a:cxn>
                            <a:cxn ang="0">
                              <a:pos x="0" y="6"/>
                            </a:cxn>
                            <a:cxn ang="0">
                              <a:pos x="2" y="6"/>
                            </a:cxn>
                            <a:cxn ang="0">
                              <a:pos x="8" y="0"/>
                            </a:cxn>
                            <a:cxn ang="0">
                              <a:pos x="6" y="0"/>
                            </a:cxn>
                          </a:cxnLst>
                          <a:rect l="0" t="0" r="r" b="b"/>
                          <a:pathLst>
                            <a:path w="8" h="6">
                              <a:moveTo>
                                <a:pt x="6" y="0"/>
                              </a:moveTo>
                              <a:lnTo>
                                <a:pt x="0" y="6"/>
                              </a:lnTo>
                              <a:lnTo>
                                <a:pt x="2" y="6"/>
                              </a:lnTo>
                              <a:lnTo>
                                <a:pt x="8" y="0"/>
                              </a:lnTo>
                              <a:lnTo>
                                <a:pt x="6"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2" name="Freeform 2945"/>
                        <p:cNvSpPr>
                          <a:spLocks/>
                        </p:cNvSpPr>
                        <p:nvPr/>
                      </p:nvSpPr>
                      <p:spPr bwMode="auto">
                        <a:xfrm>
                          <a:off x="3926" y="1553"/>
                          <a:ext cx="338" cy="342"/>
                        </a:xfrm>
                        <a:custGeom>
                          <a:avLst/>
                          <a:gdLst/>
                          <a:ahLst/>
                          <a:cxnLst>
                            <a:cxn ang="0">
                              <a:pos x="258" y="342"/>
                            </a:cxn>
                            <a:cxn ang="0">
                              <a:pos x="258" y="340"/>
                            </a:cxn>
                            <a:cxn ang="0">
                              <a:pos x="262" y="340"/>
                            </a:cxn>
                            <a:cxn ang="0">
                              <a:pos x="196" y="46"/>
                            </a:cxn>
                            <a:cxn ang="0">
                              <a:pos x="338" y="2"/>
                            </a:cxn>
                            <a:cxn ang="0">
                              <a:pos x="332" y="0"/>
                            </a:cxn>
                            <a:cxn ang="0">
                              <a:pos x="194" y="42"/>
                            </a:cxn>
                            <a:cxn ang="0">
                              <a:pos x="6" y="46"/>
                            </a:cxn>
                            <a:cxn ang="0">
                              <a:pos x="0" y="52"/>
                            </a:cxn>
                            <a:cxn ang="0">
                              <a:pos x="190" y="46"/>
                            </a:cxn>
                            <a:cxn ang="0">
                              <a:pos x="258" y="342"/>
                            </a:cxn>
                          </a:cxnLst>
                          <a:rect l="0" t="0" r="r" b="b"/>
                          <a:pathLst>
                            <a:path w="338" h="342">
                              <a:moveTo>
                                <a:pt x="258" y="342"/>
                              </a:moveTo>
                              <a:lnTo>
                                <a:pt x="258" y="340"/>
                              </a:lnTo>
                              <a:lnTo>
                                <a:pt x="262" y="340"/>
                              </a:lnTo>
                              <a:lnTo>
                                <a:pt x="196" y="46"/>
                              </a:lnTo>
                              <a:lnTo>
                                <a:pt x="338" y="2"/>
                              </a:lnTo>
                              <a:lnTo>
                                <a:pt x="332" y="0"/>
                              </a:lnTo>
                              <a:lnTo>
                                <a:pt x="194" y="42"/>
                              </a:lnTo>
                              <a:lnTo>
                                <a:pt x="6" y="46"/>
                              </a:lnTo>
                              <a:lnTo>
                                <a:pt x="0" y="52"/>
                              </a:lnTo>
                              <a:lnTo>
                                <a:pt x="190" y="46"/>
                              </a:lnTo>
                              <a:lnTo>
                                <a:pt x="258"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3" name="Freeform 2946"/>
                        <p:cNvSpPr>
                          <a:spLocks/>
                        </p:cNvSpPr>
                        <p:nvPr/>
                      </p:nvSpPr>
                      <p:spPr bwMode="auto">
                        <a:xfrm>
                          <a:off x="3914" y="1897"/>
                          <a:ext cx="278" cy="234"/>
                        </a:xfrm>
                        <a:custGeom>
                          <a:avLst/>
                          <a:gdLst/>
                          <a:ahLst/>
                          <a:cxnLst>
                            <a:cxn ang="0">
                              <a:pos x="274" y="12"/>
                            </a:cxn>
                            <a:cxn ang="0">
                              <a:pos x="236" y="52"/>
                            </a:cxn>
                            <a:cxn ang="0">
                              <a:pos x="186" y="160"/>
                            </a:cxn>
                            <a:cxn ang="0">
                              <a:pos x="158" y="146"/>
                            </a:cxn>
                            <a:cxn ang="0">
                              <a:pos x="78" y="200"/>
                            </a:cxn>
                            <a:cxn ang="0">
                              <a:pos x="54" y="186"/>
                            </a:cxn>
                            <a:cxn ang="0">
                              <a:pos x="0" y="230"/>
                            </a:cxn>
                            <a:cxn ang="0">
                              <a:pos x="0" y="234"/>
                            </a:cxn>
                            <a:cxn ang="0">
                              <a:pos x="54" y="190"/>
                            </a:cxn>
                            <a:cxn ang="0">
                              <a:pos x="78" y="206"/>
                            </a:cxn>
                            <a:cxn ang="0">
                              <a:pos x="158" y="150"/>
                            </a:cxn>
                            <a:cxn ang="0">
                              <a:pos x="188" y="164"/>
                            </a:cxn>
                            <a:cxn ang="0">
                              <a:pos x="238" y="54"/>
                            </a:cxn>
                            <a:cxn ang="0">
                              <a:pos x="278" y="14"/>
                            </a:cxn>
                            <a:cxn ang="0">
                              <a:pos x="274" y="2"/>
                            </a:cxn>
                            <a:cxn ang="0">
                              <a:pos x="270" y="0"/>
                            </a:cxn>
                            <a:cxn ang="0">
                              <a:pos x="274" y="12"/>
                            </a:cxn>
                          </a:cxnLst>
                          <a:rect l="0" t="0" r="r" b="b"/>
                          <a:pathLst>
                            <a:path w="278" h="234">
                              <a:moveTo>
                                <a:pt x="274" y="12"/>
                              </a:moveTo>
                              <a:lnTo>
                                <a:pt x="236" y="52"/>
                              </a:lnTo>
                              <a:lnTo>
                                <a:pt x="186" y="160"/>
                              </a:lnTo>
                              <a:lnTo>
                                <a:pt x="158" y="146"/>
                              </a:lnTo>
                              <a:lnTo>
                                <a:pt x="78" y="200"/>
                              </a:lnTo>
                              <a:lnTo>
                                <a:pt x="54" y="186"/>
                              </a:lnTo>
                              <a:lnTo>
                                <a:pt x="0" y="230"/>
                              </a:lnTo>
                              <a:lnTo>
                                <a:pt x="0" y="234"/>
                              </a:lnTo>
                              <a:lnTo>
                                <a:pt x="54" y="190"/>
                              </a:lnTo>
                              <a:lnTo>
                                <a:pt x="78" y="206"/>
                              </a:lnTo>
                              <a:lnTo>
                                <a:pt x="158" y="150"/>
                              </a:lnTo>
                              <a:lnTo>
                                <a:pt x="188" y="164"/>
                              </a:lnTo>
                              <a:lnTo>
                                <a:pt x="238" y="54"/>
                              </a:lnTo>
                              <a:lnTo>
                                <a:pt x="278" y="14"/>
                              </a:lnTo>
                              <a:lnTo>
                                <a:pt x="274" y="2"/>
                              </a:lnTo>
                              <a:lnTo>
                                <a:pt x="270" y="0"/>
                              </a:lnTo>
                              <a:lnTo>
                                <a:pt x="274"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4" name="Freeform 2947"/>
                        <p:cNvSpPr>
                          <a:spLocks/>
                        </p:cNvSpPr>
                        <p:nvPr/>
                      </p:nvSpPr>
                      <p:spPr bwMode="auto">
                        <a:xfrm>
                          <a:off x="4808" y="1695"/>
                          <a:ext cx="2" cy="2"/>
                        </a:xfrm>
                        <a:custGeom>
                          <a:avLst/>
                          <a:gdLst/>
                          <a:ahLst/>
                          <a:cxnLst>
                            <a:cxn ang="0">
                              <a:pos x="0" y="0"/>
                            </a:cxn>
                            <a:cxn ang="0">
                              <a:pos x="0" y="2"/>
                            </a:cxn>
                            <a:cxn ang="0">
                              <a:pos x="2" y="2"/>
                            </a:cxn>
                            <a:cxn ang="0">
                              <a:pos x="0" y="0"/>
                            </a:cxn>
                          </a:cxnLst>
                          <a:rect l="0" t="0" r="r" b="b"/>
                          <a:pathLst>
                            <a:path w="2" h="2">
                              <a:moveTo>
                                <a:pt x="0" y="0"/>
                              </a:moveTo>
                              <a:lnTo>
                                <a:pt x="0" y="2"/>
                              </a:lnTo>
                              <a:lnTo>
                                <a:pt x="2" y="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5" name="Freeform 2948"/>
                        <p:cNvSpPr>
                          <a:spLocks/>
                        </p:cNvSpPr>
                        <p:nvPr/>
                      </p:nvSpPr>
                      <p:spPr bwMode="auto">
                        <a:xfrm>
                          <a:off x="4184" y="1895"/>
                          <a:ext cx="1" cy="2"/>
                        </a:xfrm>
                        <a:custGeom>
                          <a:avLst/>
                          <a:gdLst/>
                          <a:ahLst/>
                          <a:cxnLst>
                            <a:cxn ang="0">
                              <a:pos x="0" y="2"/>
                            </a:cxn>
                            <a:cxn ang="0">
                              <a:pos x="0" y="2"/>
                            </a:cxn>
                            <a:cxn ang="0">
                              <a:pos x="0" y="0"/>
                            </a:cxn>
                            <a:cxn ang="0">
                              <a:pos x="0" y="2"/>
                            </a:cxn>
                          </a:cxnLst>
                          <a:rect l="0" t="0" r="r" b="b"/>
                          <a:pathLst>
                            <a:path h="2">
                              <a:moveTo>
                                <a:pt x="0" y="2"/>
                              </a:moveTo>
                              <a:lnTo>
                                <a:pt x="0" y="2"/>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6" name="Freeform 2949"/>
                        <p:cNvSpPr>
                          <a:spLocks/>
                        </p:cNvSpPr>
                        <p:nvPr/>
                      </p:nvSpPr>
                      <p:spPr bwMode="auto">
                        <a:xfrm>
                          <a:off x="4188" y="1469"/>
                          <a:ext cx="336" cy="534"/>
                        </a:xfrm>
                        <a:custGeom>
                          <a:avLst/>
                          <a:gdLst/>
                          <a:ahLst/>
                          <a:cxnLst>
                            <a:cxn ang="0">
                              <a:pos x="106" y="466"/>
                            </a:cxn>
                            <a:cxn ang="0">
                              <a:pos x="196" y="454"/>
                            </a:cxn>
                            <a:cxn ang="0">
                              <a:pos x="220" y="470"/>
                            </a:cxn>
                            <a:cxn ang="0">
                              <a:pos x="234" y="512"/>
                            </a:cxn>
                            <a:cxn ang="0">
                              <a:pos x="286" y="534"/>
                            </a:cxn>
                            <a:cxn ang="0">
                              <a:pos x="288" y="532"/>
                            </a:cxn>
                            <a:cxn ang="0">
                              <a:pos x="236" y="510"/>
                            </a:cxn>
                            <a:cxn ang="0">
                              <a:pos x="226" y="474"/>
                            </a:cxn>
                            <a:cxn ang="0">
                              <a:pos x="232" y="480"/>
                            </a:cxn>
                            <a:cxn ang="0">
                              <a:pos x="290" y="348"/>
                            </a:cxn>
                            <a:cxn ang="0">
                              <a:pos x="324" y="288"/>
                            </a:cxn>
                            <a:cxn ang="0">
                              <a:pos x="334" y="210"/>
                            </a:cxn>
                            <a:cxn ang="0">
                              <a:pos x="334" y="208"/>
                            </a:cxn>
                            <a:cxn ang="0">
                              <a:pos x="334" y="208"/>
                            </a:cxn>
                            <a:cxn ang="0">
                              <a:pos x="336" y="200"/>
                            </a:cxn>
                            <a:cxn ang="0">
                              <a:pos x="262" y="0"/>
                            </a:cxn>
                            <a:cxn ang="0">
                              <a:pos x="260" y="6"/>
                            </a:cxn>
                            <a:cxn ang="0">
                              <a:pos x="330" y="202"/>
                            </a:cxn>
                            <a:cxn ang="0">
                              <a:pos x="320" y="286"/>
                            </a:cxn>
                            <a:cxn ang="0">
                              <a:pos x="288" y="346"/>
                            </a:cxn>
                            <a:cxn ang="0">
                              <a:pos x="232" y="470"/>
                            </a:cxn>
                            <a:cxn ang="0">
                              <a:pos x="198" y="450"/>
                            </a:cxn>
                            <a:cxn ang="0">
                              <a:pos x="106" y="462"/>
                            </a:cxn>
                            <a:cxn ang="0">
                              <a:pos x="0" y="424"/>
                            </a:cxn>
                            <a:cxn ang="0">
                              <a:pos x="0" y="430"/>
                            </a:cxn>
                            <a:cxn ang="0">
                              <a:pos x="106" y="466"/>
                            </a:cxn>
                          </a:cxnLst>
                          <a:rect l="0" t="0" r="r" b="b"/>
                          <a:pathLst>
                            <a:path w="336" h="534">
                              <a:moveTo>
                                <a:pt x="106" y="466"/>
                              </a:moveTo>
                              <a:lnTo>
                                <a:pt x="196" y="454"/>
                              </a:lnTo>
                              <a:lnTo>
                                <a:pt x="220" y="470"/>
                              </a:lnTo>
                              <a:lnTo>
                                <a:pt x="234" y="512"/>
                              </a:lnTo>
                              <a:lnTo>
                                <a:pt x="286" y="534"/>
                              </a:lnTo>
                              <a:lnTo>
                                <a:pt x="288" y="532"/>
                              </a:lnTo>
                              <a:lnTo>
                                <a:pt x="236" y="510"/>
                              </a:lnTo>
                              <a:lnTo>
                                <a:pt x="226" y="474"/>
                              </a:lnTo>
                              <a:lnTo>
                                <a:pt x="232" y="480"/>
                              </a:lnTo>
                              <a:lnTo>
                                <a:pt x="290" y="348"/>
                              </a:lnTo>
                              <a:lnTo>
                                <a:pt x="324" y="288"/>
                              </a:lnTo>
                              <a:lnTo>
                                <a:pt x="334" y="210"/>
                              </a:lnTo>
                              <a:lnTo>
                                <a:pt x="334" y="208"/>
                              </a:lnTo>
                              <a:lnTo>
                                <a:pt x="334" y="208"/>
                              </a:lnTo>
                              <a:lnTo>
                                <a:pt x="336" y="200"/>
                              </a:lnTo>
                              <a:lnTo>
                                <a:pt x="262" y="0"/>
                              </a:lnTo>
                              <a:lnTo>
                                <a:pt x="260" y="6"/>
                              </a:lnTo>
                              <a:lnTo>
                                <a:pt x="330" y="202"/>
                              </a:lnTo>
                              <a:lnTo>
                                <a:pt x="320" y="286"/>
                              </a:lnTo>
                              <a:lnTo>
                                <a:pt x="288" y="346"/>
                              </a:lnTo>
                              <a:lnTo>
                                <a:pt x="232" y="470"/>
                              </a:lnTo>
                              <a:lnTo>
                                <a:pt x="198" y="450"/>
                              </a:lnTo>
                              <a:lnTo>
                                <a:pt x="106" y="462"/>
                              </a:lnTo>
                              <a:lnTo>
                                <a:pt x="0" y="424"/>
                              </a:lnTo>
                              <a:lnTo>
                                <a:pt x="0" y="430"/>
                              </a:lnTo>
                              <a:lnTo>
                                <a:pt x="106" y="46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7" name="Freeform 2950"/>
                        <p:cNvSpPr>
                          <a:spLocks/>
                        </p:cNvSpPr>
                        <p:nvPr/>
                      </p:nvSpPr>
                      <p:spPr bwMode="auto">
                        <a:xfrm>
                          <a:off x="4478" y="1699"/>
                          <a:ext cx="330" cy="340"/>
                        </a:xfrm>
                        <a:custGeom>
                          <a:avLst/>
                          <a:gdLst/>
                          <a:ahLst/>
                          <a:cxnLst>
                            <a:cxn ang="0">
                              <a:pos x="328" y="0"/>
                            </a:cxn>
                            <a:cxn ang="0">
                              <a:pos x="312" y="22"/>
                            </a:cxn>
                            <a:cxn ang="0">
                              <a:pos x="272" y="22"/>
                            </a:cxn>
                            <a:cxn ang="0">
                              <a:pos x="230" y="84"/>
                            </a:cxn>
                            <a:cxn ang="0">
                              <a:pos x="202" y="154"/>
                            </a:cxn>
                            <a:cxn ang="0">
                              <a:pos x="172" y="130"/>
                            </a:cxn>
                            <a:cxn ang="0">
                              <a:pos x="142" y="294"/>
                            </a:cxn>
                            <a:cxn ang="0">
                              <a:pos x="72" y="336"/>
                            </a:cxn>
                            <a:cxn ang="0">
                              <a:pos x="0" y="304"/>
                            </a:cxn>
                            <a:cxn ang="0">
                              <a:pos x="0" y="304"/>
                            </a:cxn>
                            <a:cxn ang="0">
                              <a:pos x="0" y="306"/>
                            </a:cxn>
                            <a:cxn ang="0">
                              <a:pos x="72" y="340"/>
                            </a:cxn>
                            <a:cxn ang="0">
                              <a:pos x="144" y="296"/>
                            </a:cxn>
                            <a:cxn ang="0">
                              <a:pos x="174" y="132"/>
                            </a:cxn>
                            <a:cxn ang="0">
                              <a:pos x="202" y="158"/>
                            </a:cxn>
                            <a:cxn ang="0">
                              <a:pos x="232" y="84"/>
                            </a:cxn>
                            <a:cxn ang="0">
                              <a:pos x="274" y="26"/>
                            </a:cxn>
                            <a:cxn ang="0">
                              <a:pos x="312" y="26"/>
                            </a:cxn>
                            <a:cxn ang="0">
                              <a:pos x="330" y="0"/>
                            </a:cxn>
                            <a:cxn ang="0">
                              <a:pos x="330" y="0"/>
                            </a:cxn>
                            <a:cxn ang="0">
                              <a:pos x="328" y="0"/>
                            </a:cxn>
                          </a:cxnLst>
                          <a:rect l="0" t="0" r="r" b="b"/>
                          <a:pathLst>
                            <a:path w="330" h="340">
                              <a:moveTo>
                                <a:pt x="328" y="0"/>
                              </a:moveTo>
                              <a:lnTo>
                                <a:pt x="312" y="22"/>
                              </a:lnTo>
                              <a:lnTo>
                                <a:pt x="272" y="22"/>
                              </a:lnTo>
                              <a:lnTo>
                                <a:pt x="230" y="84"/>
                              </a:lnTo>
                              <a:lnTo>
                                <a:pt x="202" y="154"/>
                              </a:lnTo>
                              <a:lnTo>
                                <a:pt x="172" y="130"/>
                              </a:lnTo>
                              <a:lnTo>
                                <a:pt x="142" y="294"/>
                              </a:lnTo>
                              <a:lnTo>
                                <a:pt x="72" y="336"/>
                              </a:lnTo>
                              <a:lnTo>
                                <a:pt x="0" y="304"/>
                              </a:lnTo>
                              <a:lnTo>
                                <a:pt x="0" y="304"/>
                              </a:lnTo>
                              <a:lnTo>
                                <a:pt x="0" y="306"/>
                              </a:lnTo>
                              <a:lnTo>
                                <a:pt x="72" y="340"/>
                              </a:lnTo>
                              <a:lnTo>
                                <a:pt x="144" y="296"/>
                              </a:lnTo>
                              <a:lnTo>
                                <a:pt x="174" y="132"/>
                              </a:lnTo>
                              <a:lnTo>
                                <a:pt x="202" y="158"/>
                              </a:lnTo>
                              <a:lnTo>
                                <a:pt x="232" y="84"/>
                              </a:lnTo>
                              <a:lnTo>
                                <a:pt x="274" y="26"/>
                              </a:lnTo>
                              <a:lnTo>
                                <a:pt x="312" y="26"/>
                              </a:lnTo>
                              <a:lnTo>
                                <a:pt x="330" y="0"/>
                              </a:lnTo>
                              <a:lnTo>
                                <a:pt x="330" y="0"/>
                              </a:lnTo>
                              <a:lnTo>
                                <a:pt x="3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8" name="Freeform 2951"/>
                        <p:cNvSpPr>
                          <a:spLocks/>
                        </p:cNvSpPr>
                        <p:nvPr/>
                      </p:nvSpPr>
                      <p:spPr bwMode="auto">
                        <a:xfrm>
                          <a:off x="4474" y="2001"/>
                          <a:ext cx="4" cy="4"/>
                        </a:xfrm>
                        <a:custGeom>
                          <a:avLst/>
                          <a:gdLst/>
                          <a:ahLst/>
                          <a:cxnLst>
                            <a:cxn ang="0">
                              <a:pos x="4" y="2"/>
                            </a:cxn>
                            <a:cxn ang="0">
                              <a:pos x="2" y="0"/>
                            </a:cxn>
                            <a:cxn ang="0">
                              <a:pos x="0" y="2"/>
                            </a:cxn>
                            <a:cxn ang="0">
                              <a:pos x="4" y="4"/>
                            </a:cxn>
                            <a:cxn ang="0">
                              <a:pos x="4" y="2"/>
                            </a:cxn>
                            <a:cxn ang="0">
                              <a:pos x="4" y="2"/>
                            </a:cxn>
                          </a:cxnLst>
                          <a:rect l="0" t="0" r="r" b="b"/>
                          <a:pathLst>
                            <a:path w="4" h="4">
                              <a:moveTo>
                                <a:pt x="4" y="2"/>
                              </a:moveTo>
                              <a:lnTo>
                                <a:pt x="2" y="0"/>
                              </a:lnTo>
                              <a:lnTo>
                                <a:pt x="0" y="2"/>
                              </a:lnTo>
                              <a:lnTo>
                                <a:pt x="4" y="4"/>
                              </a:lnTo>
                              <a:lnTo>
                                <a:pt x="4" y="2"/>
                              </a:lnTo>
                              <a:lnTo>
                                <a:pt x="4"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199" name="Freeform 2952"/>
                        <p:cNvSpPr>
                          <a:spLocks/>
                        </p:cNvSpPr>
                        <p:nvPr/>
                      </p:nvSpPr>
                      <p:spPr bwMode="auto">
                        <a:xfrm>
                          <a:off x="4184" y="1893"/>
                          <a:ext cx="4" cy="6"/>
                        </a:xfrm>
                        <a:custGeom>
                          <a:avLst/>
                          <a:gdLst/>
                          <a:ahLst/>
                          <a:cxnLst>
                            <a:cxn ang="0">
                              <a:pos x="0" y="2"/>
                            </a:cxn>
                            <a:cxn ang="0">
                              <a:pos x="0" y="4"/>
                            </a:cxn>
                            <a:cxn ang="0">
                              <a:pos x="4" y="6"/>
                            </a:cxn>
                            <a:cxn ang="0">
                              <a:pos x="4" y="0"/>
                            </a:cxn>
                            <a:cxn ang="0">
                              <a:pos x="0" y="0"/>
                            </a:cxn>
                            <a:cxn ang="0">
                              <a:pos x="0" y="2"/>
                            </a:cxn>
                          </a:cxnLst>
                          <a:rect l="0" t="0" r="r" b="b"/>
                          <a:pathLst>
                            <a:path w="4" h="6">
                              <a:moveTo>
                                <a:pt x="0" y="2"/>
                              </a:moveTo>
                              <a:lnTo>
                                <a:pt x="0" y="4"/>
                              </a:lnTo>
                              <a:lnTo>
                                <a:pt x="4" y="6"/>
                              </a:lnTo>
                              <a:lnTo>
                                <a:pt x="4" y="0"/>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0" name="Freeform 2953"/>
                        <p:cNvSpPr>
                          <a:spLocks/>
                        </p:cNvSpPr>
                        <p:nvPr/>
                      </p:nvSpPr>
                      <p:spPr bwMode="auto">
                        <a:xfrm>
                          <a:off x="5064" y="1789"/>
                          <a:ext cx="4" cy="6"/>
                        </a:xfrm>
                        <a:custGeom>
                          <a:avLst/>
                          <a:gdLst/>
                          <a:ahLst/>
                          <a:cxnLst>
                            <a:cxn ang="0">
                              <a:pos x="4" y="6"/>
                            </a:cxn>
                            <a:cxn ang="0">
                              <a:pos x="4" y="0"/>
                            </a:cxn>
                            <a:cxn ang="0">
                              <a:pos x="2" y="2"/>
                            </a:cxn>
                            <a:cxn ang="0">
                              <a:pos x="0" y="6"/>
                            </a:cxn>
                            <a:cxn ang="0">
                              <a:pos x="4" y="6"/>
                            </a:cxn>
                          </a:cxnLst>
                          <a:rect l="0" t="0" r="r" b="b"/>
                          <a:pathLst>
                            <a:path w="4" h="6">
                              <a:moveTo>
                                <a:pt x="4" y="6"/>
                              </a:moveTo>
                              <a:lnTo>
                                <a:pt x="4" y="0"/>
                              </a:lnTo>
                              <a:lnTo>
                                <a:pt x="2" y="2"/>
                              </a:lnTo>
                              <a:lnTo>
                                <a:pt x="0" y="6"/>
                              </a:lnTo>
                              <a:lnTo>
                                <a:pt x="4"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1" name="Freeform 2954"/>
                        <p:cNvSpPr>
                          <a:spLocks/>
                        </p:cNvSpPr>
                        <p:nvPr/>
                      </p:nvSpPr>
                      <p:spPr bwMode="auto">
                        <a:xfrm>
                          <a:off x="4808" y="1697"/>
                          <a:ext cx="258" cy="118"/>
                        </a:xfrm>
                        <a:custGeom>
                          <a:avLst/>
                          <a:gdLst/>
                          <a:ahLst/>
                          <a:cxnLst>
                            <a:cxn ang="0">
                              <a:pos x="54" y="106"/>
                            </a:cxn>
                            <a:cxn ang="0">
                              <a:pos x="64" y="26"/>
                            </a:cxn>
                            <a:cxn ang="0">
                              <a:pos x="2" y="0"/>
                            </a:cxn>
                            <a:cxn ang="0">
                              <a:pos x="2" y="0"/>
                            </a:cxn>
                            <a:cxn ang="0">
                              <a:pos x="2" y="2"/>
                            </a:cxn>
                            <a:cxn ang="0">
                              <a:pos x="0" y="2"/>
                            </a:cxn>
                            <a:cxn ang="0">
                              <a:pos x="60" y="28"/>
                            </a:cxn>
                            <a:cxn ang="0">
                              <a:pos x="50" y="108"/>
                            </a:cxn>
                            <a:cxn ang="0">
                              <a:pos x="172" y="118"/>
                            </a:cxn>
                            <a:cxn ang="0">
                              <a:pos x="256" y="98"/>
                            </a:cxn>
                            <a:cxn ang="0">
                              <a:pos x="258" y="94"/>
                            </a:cxn>
                            <a:cxn ang="0">
                              <a:pos x="176" y="116"/>
                            </a:cxn>
                            <a:cxn ang="0">
                              <a:pos x="54" y="106"/>
                            </a:cxn>
                          </a:cxnLst>
                          <a:rect l="0" t="0" r="r" b="b"/>
                          <a:pathLst>
                            <a:path w="258" h="118">
                              <a:moveTo>
                                <a:pt x="54" y="106"/>
                              </a:moveTo>
                              <a:lnTo>
                                <a:pt x="64" y="26"/>
                              </a:lnTo>
                              <a:lnTo>
                                <a:pt x="2" y="0"/>
                              </a:lnTo>
                              <a:lnTo>
                                <a:pt x="2" y="0"/>
                              </a:lnTo>
                              <a:lnTo>
                                <a:pt x="2" y="2"/>
                              </a:lnTo>
                              <a:lnTo>
                                <a:pt x="0" y="2"/>
                              </a:lnTo>
                              <a:lnTo>
                                <a:pt x="60" y="28"/>
                              </a:lnTo>
                              <a:lnTo>
                                <a:pt x="50" y="108"/>
                              </a:lnTo>
                              <a:lnTo>
                                <a:pt x="172" y="118"/>
                              </a:lnTo>
                              <a:lnTo>
                                <a:pt x="256" y="98"/>
                              </a:lnTo>
                              <a:lnTo>
                                <a:pt x="258" y="94"/>
                              </a:lnTo>
                              <a:lnTo>
                                <a:pt x="176" y="116"/>
                              </a:lnTo>
                              <a:lnTo>
                                <a:pt x="54" y="10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2" name="Freeform 2955"/>
                        <p:cNvSpPr>
                          <a:spLocks/>
                        </p:cNvSpPr>
                        <p:nvPr/>
                      </p:nvSpPr>
                      <p:spPr bwMode="auto">
                        <a:xfrm>
                          <a:off x="4522" y="1673"/>
                          <a:ext cx="286" cy="72"/>
                        </a:xfrm>
                        <a:custGeom>
                          <a:avLst/>
                          <a:gdLst/>
                          <a:ahLst/>
                          <a:cxnLst>
                            <a:cxn ang="0">
                              <a:pos x="18" y="56"/>
                            </a:cxn>
                            <a:cxn ang="0">
                              <a:pos x="106" y="26"/>
                            </a:cxn>
                            <a:cxn ang="0">
                              <a:pos x="132" y="72"/>
                            </a:cxn>
                            <a:cxn ang="0">
                              <a:pos x="238" y="16"/>
                            </a:cxn>
                            <a:cxn ang="0">
                              <a:pos x="284" y="26"/>
                            </a:cxn>
                            <a:cxn ang="0">
                              <a:pos x="286" y="24"/>
                            </a:cxn>
                            <a:cxn ang="0">
                              <a:pos x="234" y="12"/>
                            </a:cxn>
                            <a:cxn ang="0">
                              <a:pos x="132" y="68"/>
                            </a:cxn>
                            <a:cxn ang="0">
                              <a:pos x="108" y="26"/>
                            </a:cxn>
                            <a:cxn ang="0">
                              <a:pos x="108" y="26"/>
                            </a:cxn>
                            <a:cxn ang="0">
                              <a:pos x="106" y="24"/>
                            </a:cxn>
                            <a:cxn ang="0">
                              <a:pos x="20" y="50"/>
                            </a:cxn>
                            <a:cxn ang="0">
                              <a:pos x="2" y="0"/>
                            </a:cxn>
                            <a:cxn ang="0">
                              <a:pos x="0" y="4"/>
                            </a:cxn>
                            <a:cxn ang="0">
                              <a:pos x="0" y="6"/>
                            </a:cxn>
                            <a:cxn ang="0">
                              <a:pos x="18" y="56"/>
                            </a:cxn>
                          </a:cxnLst>
                          <a:rect l="0" t="0" r="r" b="b"/>
                          <a:pathLst>
                            <a:path w="286" h="72">
                              <a:moveTo>
                                <a:pt x="18" y="56"/>
                              </a:moveTo>
                              <a:lnTo>
                                <a:pt x="106" y="26"/>
                              </a:lnTo>
                              <a:lnTo>
                                <a:pt x="132" y="72"/>
                              </a:lnTo>
                              <a:lnTo>
                                <a:pt x="238" y="16"/>
                              </a:lnTo>
                              <a:lnTo>
                                <a:pt x="284" y="26"/>
                              </a:lnTo>
                              <a:lnTo>
                                <a:pt x="286" y="24"/>
                              </a:lnTo>
                              <a:lnTo>
                                <a:pt x="234" y="12"/>
                              </a:lnTo>
                              <a:lnTo>
                                <a:pt x="132" y="68"/>
                              </a:lnTo>
                              <a:lnTo>
                                <a:pt x="108" y="26"/>
                              </a:lnTo>
                              <a:lnTo>
                                <a:pt x="108" y="26"/>
                              </a:lnTo>
                              <a:lnTo>
                                <a:pt x="106" y="24"/>
                              </a:lnTo>
                              <a:lnTo>
                                <a:pt x="20" y="50"/>
                              </a:lnTo>
                              <a:lnTo>
                                <a:pt x="2" y="0"/>
                              </a:lnTo>
                              <a:lnTo>
                                <a:pt x="0" y="4"/>
                              </a:lnTo>
                              <a:lnTo>
                                <a:pt x="0" y="6"/>
                              </a:lnTo>
                              <a:lnTo>
                                <a:pt x="18"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3" name="Freeform 2956"/>
                        <p:cNvSpPr>
                          <a:spLocks/>
                        </p:cNvSpPr>
                        <p:nvPr/>
                      </p:nvSpPr>
                      <p:spPr bwMode="auto">
                        <a:xfrm>
                          <a:off x="4806" y="1697"/>
                          <a:ext cx="4" cy="2"/>
                        </a:xfrm>
                        <a:custGeom>
                          <a:avLst/>
                          <a:gdLst/>
                          <a:ahLst/>
                          <a:cxnLst>
                            <a:cxn ang="0">
                              <a:pos x="2" y="2"/>
                            </a:cxn>
                            <a:cxn ang="0">
                              <a:pos x="2" y="2"/>
                            </a:cxn>
                            <a:cxn ang="0">
                              <a:pos x="4" y="2"/>
                            </a:cxn>
                            <a:cxn ang="0">
                              <a:pos x="4" y="0"/>
                            </a:cxn>
                            <a:cxn ang="0">
                              <a:pos x="2" y="0"/>
                            </a:cxn>
                            <a:cxn ang="0">
                              <a:pos x="0" y="2"/>
                            </a:cxn>
                            <a:cxn ang="0">
                              <a:pos x="2" y="2"/>
                            </a:cxn>
                          </a:cxnLst>
                          <a:rect l="0" t="0" r="r" b="b"/>
                          <a:pathLst>
                            <a:path w="4" h="2">
                              <a:moveTo>
                                <a:pt x="2" y="2"/>
                              </a:moveTo>
                              <a:lnTo>
                                <a:pt x="2" y="2"/>
                              </a:lnTo>
                              <a:lnTo>
                                <a:pt x="4" y="2"/>
                              </a:lnTo>
                              <a:lnTo>
                                <a:pt x="4" y="0"/>
                              </a:lnTo>
                              <a:lnTo>
                                <a:pt x="2" y="0"/>
                              </a:lnTo>
                              <a:lnTo>
                                <a:pt x="0"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4" name="Rectangle 2957"/>
                        <p:cNvSpPr>
                          <a:spLocks noChangeArrowheads="1"/>
                        </p:cNvSpPr>
                        <p:nvPr/>
                      </p:nvSpPr>
                      <p:spPr bwMode="auto">
                        <a:xfrm>
                          <a:off x="4522" y="1677"/>
                          <a:ext cx="1"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05" name="Freeform 2958"/>
                        <p:cNvSpPr>
                          <a:spLocks/>
                        </p:cNvSpPr>
                        <p:nvPr/>
                      </p:nvSpPr>
                      <p:spPr bwMode="auto">
                        <a:xfrm>
                          <a:off x="4516" y="1321"/>
                          <a:ext cx="490" cy="270"/>
                        </a:xfrm>
                        <a:custGeom>
                          <a:avLst/>
                          <a:gdLst/>
                          <a:ahLst/>
                          <a:cxnLst>
                            <a:cxn ang="0">
                              <a:pos x="462" y="258"/>
                            </a:cxn>
                            <a:cxn ang="0">
                              <a:pos x="490" y="190"/>
                            </a:cxn>
                            <a:cxn ang="0">
                              <a:pos x="452" y="138"/>
                            </a:cxn>
                            <a:cxn ang="0">
                              <a:pos x="462" y="68"/>
                            </a:cxn>
                            <a:cxn ang="0">
                              <a:pos x="382" y="0"/>
                            </a:cxn>
                            <a:cxn ang="0">
                              <a:pos x="18" y="120"/>
                            </a:cxn>
                            <a:cxn ang="0">
                              <a:pos x="2" y="74"/>
                            </a:cxn>
                            <a:cxn ang="0">
                              <a:pos x="0" y="76"/>
                            </a:cxn>
                            <a:cxn ang="0">
                              <a:pos x="16" y="124"/>
                            </a:cxn>
                            <a:cxn ang="0">
                              <a:pos x="382" y="4"/>
                            </a:cxn>
                            <a:cxn ang="0">
                              <a:pos x="458" y="70"/>
                            </a:cxn>
                            <a:cxn ang="0">
                              <a:pos x="448" y="138"/>
                            </a:cxn>
                            <a:cxn ang="0">
                              <a:pos x="488" y="190"/>
                            </a:cxn>
                            <a:cxn ang="0">
                              <a:pos x="458" y="256"/>
                            </a:cxn>
                            <a:cxn ang="0">
                              <a:pos x="428" y="266"/>
                            </a:cxn>
                            <a:cxn ang="0">
                              <a:pos x="430" y="270"/>
                            </a:cxn>
                            <a:cxn ang="0">
                              <a:pos x="462" y="258"/>
                            </a:cxn>
                          </a:cxnLst>
                          <a:rect l="0" t="0" r="r" b="b"/>
                          <a:pathLst>
                            <a:path w="490" h="270">
                              <a:moveTo>
                                <a:pt x="462" y="258"/>
                              </a:moveTo>
                              <a:lnTo>
                                <a:pt x="490" y="190"/>
                              </a:lnTo>
                              <a:lnTo>
                                <a:pt x="452" y="138"/>
                              </a:lnTo>
                              <a:lnTo>
                                <a:pt x="462" y="68"/>
                              </a:lnTo>
                              <a:lnTo>
                                <a:pt x="382" y="0"/>
                              </a:lnTo>
                              <a:lnTo>
                                <a:pt x="18" y="120"/>
                              </a:lnTo>
                              <a:lnTo>
                                <a:pt x="2" y="74"/>
                              </a:lnTo>
                              <a:lnTo>
                                <a:pt x="0" y="76"/>
                              </a:lnTo>
                              <a:lnTo>
                                <a:pt x="16" y="124"/>
                              </a:lnTo>
                              <a:lnTo>
                                <a:pt x="382" y="4"/>
                              </a:lnTo>
                              <a:lnTo>
                                <a:pt x="458" y="70"/>
                              </a:lnTo>
                              <a:lnTo>
                                <a:pt x="448" y="138"/>
                              </a:lnTo>
                              <a:lnTo>
                                <a:pt x="488" y="190"/>
                              </a:lnTo>
                              <a:lnTo>
                                <a:pt x="458" y="256"/>
                              </a:lnTo>
                              <a:lnTo>
                                <a:pt x="428" y="266"/>
                              </a:lnTo>
                              <a:lnTo>
                                <a:pt x="430" y="270"/>
                              </a:lnTo>
                              <a:lnTo>
                                <a:pt x="462" y="2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6" name="Freeform 2959"/>
                        <p:cNvSpPr>
                          <a:spLocks/>
                        </p:cNvSpPr>
                        <p:nvPr/>
                      </p:nvSpPr>
                      <p:spPr bwMode="auto">
                        <a:xfrm>
                          <a:off x="4626" y="1587"/>
                          <a:ext cx="320" cy="112"/>
                        </a:xfrm>
                        <a:custGeom>
                          <a:avLst/>
                          <a:gdLst/>
                          <a:ahLst/>
                          <a:cxnLst>
                            <a:cxn ang="0">
                              <a:pos x="4" y="112"/>
                            </a:cxn>
                            <a:cxn ang="0">
                              <a:pos x="320" y="4"/>
                            </a:cxn>
                            <a:cxn ang="0">
                              <a:pos x="318" y="0"/>
                            </a:cxn>
                            <a:cxn ang="0">
                              <a:pos x="0" y="110"/>
                            </a:cxn>
                            <a:cxn ang="0">
                              <a:pos x="2" y="110"/>
                            </a:cxn>
                            <a:cxn ang="0">
                              <a:pos x="2" y="110"/>
                            </a:cxn>
                            <a:cxn ang="0">
                              <a:pos x="4" y="112"/>
                            </a:cxn>
                          </a:cxnLst>
                          <a:rect l="0" t="0" r="r" b="b"/>
                          <a:pathLst>
                            <a:path w="320" h="112">
                              <a:moveTo>
                                <a:pt x="4" y="112"/>
                              </a:moveTo>
                              <a:lnTo>
                                <a:pt x="320" y="4"/>
                              </a:lnTo>
                              <a:lnTo>
                                <a:pt x="318" y="0"/>
                              </a:lnTo>
                              <a:lnTo>
                                <a:pt x="0" y="110"/>
                              </a:lnTo>
                              <a:lnTo>
                                <a:pt x="2" y="110"/>
                              </a:lnTo>
                              <a:lnTo>
                                <a:pt x="2" y="110"/>
                              </a:lnTo>
                              <a:lnTo>
                                <a:pt x="4" y="1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7" name="Freeform 2960"/>
                        <p:cNvSpPr>
                          <a:spLocks/>
                        </p:cNvSpPr>
                        <p:nvPr/>
                      </p:nvSpPr>
                      <p:spPr bwMode="auto">
                        <a:xfrm>
                          <a:off x="4628" y="1697"/>
                          <a:ext cx="2" cy="2"/>
                        </a:xfrm>
                        <a:custGeom>
                          <a:avLst/>
                          <a:gdLst/>
                          <a:ahLst/>
                          <a:cxnLst>
                            <a:cxn ang="0">
                              <a:pos x="2" y="2"/>
                            </a:cxn>
                            <a:cxn ang="0">
                              <a:pos x="0" y="0"/>
                            </a:cxn>
                            <a:cxn ang="0">
                              <a:pos x="0" y="0"/>
                            </a:cxn>
                            <a:cxn ang="0">
                              <a:pos x="2" y="2"/>
                            </a:cxn>
                            <a:cxn ang="0">
                              <a:pos x="2" y="2"/>
                            </a:cxn>
                          </a:cxnLst>
                          <a:rect l="0" t="0" r="r" b="b"/>
                          <a:pathLst>
                            <a:path w="2" h="2">
                              <a:moveTo>
                                <a:pt x="2" y="2"/>
                              </a:moveTo>
                              <a:lnTo>
                                <a:pt x="0" y="0"/>
                              </a:lnTo>
                              <a:lnTo>
                                <a:pt x="0" y="0"/>
                              </a:lnTo>
                              <a:lnTo>
                                <a:pt x="2" y="2"/>
                              </a:lnTo>
                              <a:lnTo>
                                <a:pt x="2"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08" name="Rectangle 2961"/>
                        <p:cNvSpPr>
                          <a:spLocks noChangeArrowheads="1"/>
                        </p:cNvSpPr>
                        <p:nvPr/>
                      </p:nvSpPr>
                      <p:spPr bwMode="auto">
                        <a:xfrm>
                          <a:off x="5072" y="1723"/>
                          <a:ext cx="2" cy="2"/>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09" name="Rectangle 2962"/>
                        <p:cNvSpPr>
                          <a:spLocks noChangeArrowheads="1"/>
                        </p:cNvSpPr>
                        <p:nvPr/>
                      </p:nvSpPr>
                      <p:spPr bwMode="auto">
                        <a:xfrm>
                          <a:off x="4944" y="158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10" name="Freeform 2963"/>
                        <p:cNvSpPr>
                          <a:spLocks/>
                        </p:cNvSpPr>
                        <p:nvPr/>
                      </p:nvSpPr>
                      <p:spPr bwMode="auto">
                        <a:xfrm>
                          <a:off x="4946" y="1591"/>
                          <a:ext cx="126" cy="162"/>
                        </a:xfrm>
                        <a:custGeom>
                          <a:avLst/>
                          <a:gdLst/>
                          <a:ahLst/>
                          <a:cxnLst>
                            <a:cxn ang="0">
                              <a:pos x="0" y="0"/>
                            </a:cxn>
                            <a:cxn ang="0">
                              <a:pos x="0" y="0"/>
                            </a:cxn>
                            <a:cxn ang="0">
                              <a:pos x="58" y="162"/>
                            </a:cxn>
                            <a:cxn ang="0">
                              <a:pos x="126" y="134"/>
                            </a:cxn>
                            <a:cxn ang="0">
                              <a:pos x="126" y="132"/>
                            </a:cxn>
                            <a:cxn ang="0">
                              <a:pos x="62" y="158"/>
                            </a:cxn>
                            <a:cxn ang="0">
                              <a:pos x="0" y="0"/>
                            </a:cxn>
                          </a:cxnLst>
                          <a:rect l="0" t="0" r="r" b="b"/>
                          <a:pathLst>
                            <a:path w="126" h="162">
                              <a:moveTo>
                                <a:pt x="0" y="0"/>
                              </a:moveTo>
                              <a:lnTo>
                                <a:pt x="0" y="0"/>
                              </a:lnTo>
                              <a:lnTo>
                                <a:pt x="58" y="162"/>
                              </a:lnTo>
                              <a:lnTo>
                                <a:pt x="126" y="134"/>
                              </a:lnTo>
                              <a:lnTo>
                                <a:pt x="126" y="132"/>
                              </a:lnTo>
                              <a:lnTo>
                                <a:pt x="62" y="15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1" name="Freeform 2964"/>
                        <p:cNvSpPr>
                          <a:spLocks/>
                        </p:cNvSpPr>
                        <p:nvPr/>
                      </p:nvSpPr>
                      <p:spPr bwMode="auto">
                        <a:xfrm>
                          <a:off x="4944" y="1587"/>
                          <a:ext cx="2" cy="4"/>
                        </a:xfrm>
                        <a:custGeom>
                          <a:avLst/>
                          <a:gdLst/>
                          <a:ahLst/>
                          <a:cxnLst>
                            <a:cxn ang="0">
                              <a:pos x="2" y="4"/>
                            </a:cxn>
                            <a:cxn ang="0">
                              <a:pos x="0" y="0"/>
                            </a:cxn>
                            <a:cxn ang="0">
                              <a:pos x="0" y="0"/>
                            </a:cxn>
                            <a:cxn ang="0">
                              <a:pos x="2" y="4"/>
                            </a:cxn>
                            <a:cxn ang="0">
                              <a:pos x="2" y="4"/>
                            </a:cxn>
                          </a:cxnLst>
                          <a:rect l="0" t="0" r="r" b="b"/>
                          <a:pathLst>
                            <a:path w="2" h="4">
                              <a:moveTo>
                                <a:pt x="2" y="4"/>
                              </a:moveTo>
                              <a:lnTo>
                                <a:pt x="0" y="0"/>
                              </a:lnTo>
                              <a:lnTo>
                                <a:pt x="0" y="0"/>
                              </a:lnTo>
                              <a:lnTo>
                                <a:pt x="2" y="4"/>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2" name="Freeform 2965"/>
                        <p:cNvSpPr>
                          <a:spLocks/>
                        </p:cNvSpPr>
                        <p:nvPr/>
                      </p:nvSpPr>
                      <p:spPr bwMode="auto">
                        <a:xfrm>
                          <a:off x="5280" y="1225"/>
                          <a:ext cx="2" cy="4"/>
                        </a:xfrm>
                        <a:custGeom>
                          <a:avLst/>
                          <a:gdLst/>
                          <a:ahLst/>
                          <a:cxnLst>
                            <a:cxn ang="0">
                              <a:pos x="2" y="4"/>
                            </a:cxn>
                            <a:cxn ang="0">
                              <a:pos x="2" y="2"/>
                            </a:cxn>
                            <a:cxn ang="0">
                              <a:pos x="0" y="0"/>
                            </a:cxn>
                            <a:cxn ang="0">
                              <a:pos x="0" y="0"/>
                            </a:cxn>
                            <a:cxn ang="0">
                              <a:pos x="2" y="4"/>
                            </a:cxn>
                          </a:cxnLst>
                          <a:rect l="0" t="0" r="r" b="b"/>
                          <a:pathLst>
                            <a:path w="2" h="4">
                              <a:moveTo>
                                <a:pt x="2" y="4"/>
                              </a:moveTo>
                              <a:lnTo>
                                <a:pt x="2" y="2"/>
                              </a:lnTo>
                              <a:lnTo>
                                <a:pt x="0" y="0"/>
                              </a:lnTo>
                              <a:lnTo>
                                <a:pt x="0" y="0"/>
                              </a:lnTo>
                              <a:lnTo>
                                <a:pt x="2" y="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3" name="Freeform 2966"/>
                        <p:cNvSpPr>
                          <a:spLocks/>
                        </p:cNvSpPr>
                        <p:nvPr/>
                      </p:nvSpPr>
                      <p:spPr bwMode="auto">
                        <a:xfrm>
                          <a:off x="5218" y="1341"/>
                          <a:ext cx="4" cy="6"/>
                        </a:xfrm>
                        <a:custGeom>
                          <a:avLst/>
                          <a:gdLst/>
                          <a:ahLst/>
                          <a:cxnLst>
                            <a:cxn ang="0">
                              <a:pos x="2" y="6"/>
                            </a:cxn>
                            <a:cxn ang="0">
                              <a:pos x="2" y="6"/>
                            </a:cxn>
                            <a:cxn ang="0">
                              <a:pos x="4" y="4"/>
                            </a:cxn>
                            <a:cxn ang="0">
                              <a:pos x="2" y="0"/>
                            </a:cxn>
                            <a:cxn ang="0">
                              <a:pos x="0" y="4"/>
                            </a:cxn>
                            <a:cxn ang="0">
                              <a:pos x="2" y="6"/>
                            </a:cxn>
                          </a:cxnLst>
                          <a:rect l="0" t="0" r="r" b="b"/>
                          <a:pathLst>
                            <a:path w="4" h="6">
                              <a:moveTo>
                                <a:pt x="2" y="6"/>
                              </a:moveTo>
                              <a:lnTo>
                                <a:pt x="2" y="6"/>
                              </a:lnTo>
                              <a:lnTo>
                                <a:pt x="4" y="4"/>
                              </a:lnTo>
                              <a:lnTo>
                                <a:pt x="2" y="0"/>
                              </a:lnTo>
                              <a:lnTo>
                                <a:pt x="0" y="4"/>
                              </a:lnTo>
                              <a:lnTo>
                                <a:pt x="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4" name="Freeform 296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5" name="Freeform 2968"/>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6" name="Freeform 2969"/>
                        <p:cNvSpPr>
                          <a:spLocks/>
                        </p:cNvSpPr>
                        <p:nvPr/>
                      </p:nvSpPr>
                      <p:spPr bwMode="auto">
                        <a:xfrm>
                          <a:off x="5190" y="1183"/>
                          <a:ext cx="90" cy="162"/>
                        </a:xfrm>
                        <a:custGeom>
                          <a:avLst/>
                          <a:gdLst/>
                          <a:ahLst/>
                          <a:cxnLst>
                            <a:cxn ang="0">
                              <a:pos x="0" y="20"/>
                            </a:cxn>
                            <a:cxn ang="0">
                              <a:pos x="28" y="162"/>
                            </a:cxn>
                            <a:cxn ang="0">
                              <a:pos x="30" y="158"/>
                            </a:cxn>
                            <a:cxn ang="0">
                              <a:pos x="4" y="20"/>
                            </a:cxn>
                            <a:cxn ang="0">
                              <a:pos x="54" y="2"/>
                            </a:cxn>
                            <a:cxn ang="0">
                              <a:pos x="90" y="42"/>
                            </a:cxn>
                            <a:cxn ang="0">
                              <a:pos x="90" y="42"/>
                            </a:cxn>
                            <a:cxn ang="0">
                              <a:pos x="54" y="0"/>
                            </a:cxn>
                            <a:cxn ang="0">
                              <a:pos x="0" y="20"/>
                            </a:cxn>
                          </a:cxnLst>
                          <a:rect l="0" t="0" r="r" b="b"/>
                          <a:pathLst>
                            <a:path w="90" h="162">
                              <a:moveTo>
                                <a:pt x="0" y="20"/>
                              </a:moveTo>
                              <a:lnTo>
                                <a:pt x="28" y="162"/>
                              </a:lnTo>
                              <a:lnTo>
                                <a:pt x="30" y="158"/>
                              </a:lnTo>
                              <a:lnTo>
                                <a:pt x="4" y="20"/>
                              </a:lnTo>
                              <a:lnTo>
                                <a:pt x="54" y="2"/>
                              </a:lnTo>
                              <a:lnTo>
                                <a:pt x="90" y="42"/>
                              </a:lnTo>
                              <a:lnTo>
                                <a:pt x="90" y="42"/>
                              </a:lnTo>
                              <a:lnTo>
                                <a:pt x="54" y="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7" name="Rectangle 2970"/>
                        <p:cNvSpPr>
                          <a:spLocks noChangeArrowheads="1"/>
                        </p:cNvSpPr>
                        <p:nvPr/>
                      </p:nvSpPr>
                      <p:spPr bwMode="auto">
                        <a:xfrm>
                          <a:off x="5220" y="1347"/>
                          <a:ext cx="1" cy="1"/>
                        </a:xfrm>
                        <a:prstGeom prst="rect">
                          <a:avLst/>
                        </a:prstGeom>
                        <a:grpFill/>
                        <a:ln w="12700" cmpd="sng">
                          <a:solidFill>
                            <a:schemeClr val="accent1">
                              <a:lumMod val="50000"/>
                            </a:schemeClr>
                          </a:solidFill>
                          <a:prstDash val="solid"/>
                          <a:miter lim="800000"/>
                          <a:headEnd/>
                          <a:tailEnd/>
                        </a:ln>
                      </p:spPr>
                      <p:txBody>
                        <a:bodyPr/>
                        <a:lstStyle/>
                        <a:p>
                          <a:pPr>
                            <a:defRPr/>
                          </a:pPr>
                          <a:endParaRPr lang="da-DK">
                            <a:solidFill>
                              <a:srgbClr val="171717"/>
                            </a:solidFill>
                            <a:ea typeface="ＭＳ Ｐゴシック" pitchFamily="-97" charset="-128"/>
                          </a:endParaRPr>
                        </a:p>
                      </p:txBody>
                    </p:sp>
                    <p:sp>
                      <p:nvSpPr>
                        <p:cNvPr id="218" name="Freeform 2971"/>
                        <p:cNvSpPr>
                          <a:spLocks/>
                        </p:cNvSpPr>
                        <p:nvPr/>
                      </p:nvSpPr>
                      <p:spPr bwMode="auto">
                        <a:xfrm>
                          <a:off x="5086" y="815"/>
                          <a:ext cx="166" cy="248"/>
                        </a:xfrm>
                        <a:custGeom>
                          <a:avLst/>
                          <a:gdLst/>
                          <a:ahLst/>
                          <a:cxnLst>
                            <a:cxn ang="0">
                              <a:pos x="0" y="0"/>
                            </a:cxn>
                            <a:cxn ang="0">
                              <a:pos x="0" y="2"/>
                            </a:cxn>
                            <a:cxn ang="0">
                              <a:pos x="126" y="220"/>
                            </a:cxn>
                            <a:cxn ang="0">
                              <a:pos x="166" y="248"/>
                            </a:cxn>
                            <a:cxn ang="0">
                              <a:pos x="166" y="246"/>
                            </a:cxn>
                            <a:cxn ang="0">
                              <a:pos x="126" y="218"/>
                            </a:cxn>
                            <a:cxn ang="0">
                              <a:pos x="0" y="0"/>
                            </a:cxn>
                          </a:cxnLst>
                          <a:rect l="0" t="0" r="r" b="b"/>
                          <a:pathLst>
                            <a:path w="166" h="248">
                              <a:moveTo>
                                <a:pt x="0" y="0"/>
                              </a:moveTo>
                              <a:lnTo>
                                <a:pt x="0" y="2"/>
                              </a:lnTo>
                              <a:lnTo>
                                <a:pt x="126" y="220"/>
                              </a:lnTo>
                              <a:lnTo>
                                <a:pt x="166" y="248"/>
                              </a:lnTo>
                              <a:lnTo>
                                <a:pt x="166" y="246"/>
                              </a:lnTo>
                              <a:lnTo>
                                <a:pt x="126" y="218"/>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19" name="Freeform 2972"/>
                        <p:cNvSpPr>
                          <a:spLocks/>
                        </p:cNvSpPr>
                        <p:nvPr/>
                      </p:nvSpPr>
                      <p:spPr bwMode="auto">
                        <a:xfrm>
                          <a:off x="1412" y="711"/>
                          <a:ext cx="64" cy="342"/>
                        </a:xfrm>
                        <a:custGeom>
                          <a:avLst/>
                          <a:gdLst/>
                          <a:ahLst/>
                          <a:cxnLst>
                            <a:cxn ang="0">
                              <a:pos x="0" y="342"/>
                            </a:cxn>
                            <a:cxn ang="0">
                              <a:pos x="64" y="0"/>
                            </a:cxn>
                            <a:cxn ang="0">
                              <a:pos x="60" y="0"/>
                            </a:cxn>
                            <a:cxn ang="0">
                              <a:pos x="0" y="342"/>
                            </a:cxn>
                          </a:cxnLst>
                          <a:rect l="0" t="0" r="r" b="b"/>
                          <a:pathLst>
                            <a:path w="64" h="342">
                              <a:moveTo>
                                <a:pt x="0" y="342"/>
                              </a:moveTo>
                              <a:lnTo>
                                <a:pt x="64" y="0"/>
                              </a:lnTo>
                              <a:lnTo>
                                <a:pt x="60" y="0"/>
                              </a:lnTo>
                              <a:lnTo>
                                <a:pt x="0" y="3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0" name="Freeform 2973"/>
                        <p:cNvSpPr>
                          <a:spLocks/>
                        </p:cNvSpPr>
                        <p:nvPr/>
                      </p:nvSpPr>
                      <p:spPr bwMode="auto">
                        <a:xfrm>
                          <a:off x="760" y="923"/>
                          <a:ext cx="682" cy="650"/>
                        </a:xfrm>
                        <a:custGeom>
                          <a:avLst/>
                          <a:gdLst/>
                          <a:ahLst/>
                          <a:cxnLst>
                            <a:cxn ang="0">
                              <a:pos x="528" y="128"/>
                            </a:cxn>
                            <a:cxn ang="0">
                              <a:pos x="412" y="144"/>
                            </a:cxn>
                            <a:cxn ang="0">
                              <a:pos x="232" y="112"/>
                            </a:cxn>
                            <a:cxn ang="0">
                              <a:pos x="224" y="26"/>
                            </a:cxn>
                            <a:cxn ang="0">
                              <a:pos x="128" y="0"/>
                            </a:cxn>
                            <a:cxn ang="0">
                              <a:pos x="128" y="20"/>
                            </a:cxn>
                            <a:cxn ang="0">
                              <a:pos x="0" y="410"/>
                            </a:cxn>
                            <a:cxn ang="0">
                              <a:pos x="6" y="510"/>
                            </a:cxn>
                            <a:cxn ang="0">
                              <a:pos x="344" y="602"/>
                            </a:cxn>
                            <a:cxn ang="0">
                              <a:pos x="572" y="650"/>
                            </a:cxn>
                            <a:cxn ang="0">
                              <a:pos x="622" y="386"/>
                            </a:cxn>
                            <a:cxn ang="0">
                              <a:pos x="614" y="360"/>
                            </a:cxn>
                            <a:cxn ang="0">
                              <a:pos x="682" y="224"/>
                            </a:cxn>
                            <a:cxn ang="0">
                              <a:pos x="662" y="166"/>
                            </a:cxn>
                            <a:cxn ang="0">
                              <a:pos x="528" y="128"/>
                            </a:cxn>
                          </a:cxnLst>
                          <a:rect l="0" t="0" r="r" b="b"/>
                          <a:pathLst>
                            <a:path w="682" h="650">
                              <a:moveTo>
                                <a:pt x="528" y="128"/>
                              </a:moveTo>
                              <a:lnTo>
                                <a:pt x="412" y="144"/>
                              </a:lnTo>
                              <a:lnTo>
                                <a:pt x="232" y="112"/>
                              </a:lnTo>
                              <a:lnTo>
                                <a:pt x="224" y="26"/>
                              </a:lnTo>
                              <a:lnTo>
                                <a:pt x="128" y="0"/>
                              </a:lnTo>
                              <a:lnTo>
                                <a:pt x="128" y="20"/>
                              </a:lnTo>
                              <a:lnTo>
                                <a:pt x="0" y="410"/>
                              </a:lnTo>
                              <a:lnTo>
                                <a:pt x="6" y="510"/>
                              </a:lnTo>
                              <a:lnTo>
                                <a:pt x="344" y="602"/>
                              </a:lnTo>
                              <a:lnTo>
                                <a:pt x="572" y="650"/>
                              </a:lnTo>
                              <a:lnTo>
                                <a:pt x="622" y="386"/>
                              </a:lnTo>
                              <a:lnTo>
                                <a:pt x="614" y="360"/>
                              </a:lnTo>
                              <a:lnTo>
                                <a:pt x="682" y="224"/>
                              </a:lnTo>
                              <a:lnTo>
                                <a:pt x="662" y="166"/>
                              </a:lnTo>
                              <a:lnTo>
                                <a:pt x="528" y="128"/>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1" name="Freeform 2974"/>
                        <p:cNvSpPr>
                          <a:spLocks/>
                        </p:cNvSpPr>
                        <p:nvPr/>
                      </p:nvSpPr>
                      <p:spPr bwMode="auto">
                        <a:xfrm>
                          <a:off x="888" y="593"/>
                          <a:ext cx="588" cy="486"/>
                        </a:xfrm>
                        <a:custGeom>
                          <a:avLst/>
                          <a:gdLst/>
                          <a:ahLst/>
                          <a:cxnLst>
                            <a:cxn ang="0">
                              <a:pos x="198" y="12"/>
                            </a:cxn>
                            <a:cxn ang="0">
                              <a:pos x="118" y="92"/>
                            </a:cxn>
                            <a:cxn ang="0">
                              <a:pos x="0" y="0"/>
                            </a:cxn>
                            <a:cxn ang="0">
                              <a:pos x="0" y="324"/>
                            </a:cxn>
                            <a:cxn ang="0">
                              <a:pos x="100" y="352"/>
                            </a:cxn>
                            <a:cxn ang="0">
                              <a:pos x="110" y="436"/>
                            </a:cxn>
                            <a:cxn ang="0">
                              <a:pos x="284" y="468"/>
                            </a:cxn>
                            <a:cxn ang="0">
                              <a:pos x="400" y="452"/>
                            </a:cxn>
                            <a:cxn ang="0">
                              <a:pos x="532" y="486"/>
                            </a:cxn>
                            <a:cxn ang="0">
                              <a:pos x="524" y="460"/>
                            </a:cxn>
                            <a:cxn ang="0">
                              <a:pos x="584" y="118"/>
                            </a:cxn>
                            <a:cxn ang="0">
                              <a:pos x="588" y="118"/>
                            </a:cxn>
                            <a:cxn ang="0">
                              <a:pos x="588" y="116"/>
                            </a:cxn>
                            <a:cxn ang="0">
                              <a:pos x="198" y="12"/>
                            </a:cxn>
                          </a:cxnLst>
                          <a:rect l="0" t="0" r="r" b="b"/>
                          <a:pathLst>
                            <a:path w="588" h="486">
                              <a:moveTo>
                                <a:pt x="198" y="12"/>
                              </a:moveTo>
                              <a:lnTo>
                                <a:pt x="118" y="92"/>
                              </a:lnTo>
                              <a:lnTo>
                                <a:pt x="0" y="0"/>
                              </a:lnTo>
                              <a:lnTo>
                                <a:pt x="0" y="324"/>
                              </a:lnTo>
                              <a:lnTo>
                                <a:pt x="100" y="352"/>
                              </a:lnTo>
                              <a:lnTo>
                                <a:pt x="110" y="436"/>
                              </a:lnTo>
                              <a:lnTo>
                                <a:pt x="284" y="468"/>
                              </a:lnTo>
                              <a:lnTo>
                                <a:pt x="400" y="452"/>
                              </a:lnTo>
                              <a:lnTo>
                                <a:pt x="532" y="486"/>
                              </a:lnTo>
                              <a:lnTo>
                                <a:pt x="524" y="460"/>
                              </a:lnTo>
                              <a:lnTo>
                                <a:pt x="584" y="118"/>
                              </a:lnTo>
                              <a:lnTo>
                                <a:pt x="588" y="118"/>
                              </a:lnTo>
                              <a:lnTo>
                                <a:pt x="588" y="116"/>
                              </a:lnTo>
                              <a:lnTo>
                                <a:pt x="198" y="1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2" name="Freeform 2975"/>
                        <p:cNvSpPr>
                          <a:spLocks/>
                        </p:cNvSpPr>
                        <p:nvPr/>
                      </p:nvSpPr>
                      <p:spPr bwMode="auto">
                        <a:xfrm>
                          <a:off x="1412" y="1053"/>
                          <a:ext cx="8" cy="26"/>
                        </a:xfrm>
                        <a:custGeom>
                          <a:avLst/>
                          <a:gdLst/>
                          <a:ahLst/>
                          <a:cxnLst>
                            <a:cxn ang="0">
                              <a:pos x="8" y="26"/>
                            </a:cxn>
                            <a:cxn ang="0">
                              <a:pos x="0" y="0"/>
                            </a:cxn>
                            <a:cxn ang="0">
                              <a:pos x="8" y="26"/>
                            </a:cxn>
                            <a:cxn ang="0">
                              <a:pos x="8" y="26"/>
                            </a:cxn>
                          </a:cxnLst>
                          <a:rect l="0" t="0" r="r" b="b"/>
                          <a:pathLst>
                            <a:path w="8" h="26">
                              <a:moveTo>
                                <a:pt x="8" y="26"/>
                              </a:moveTo>
                              <a:lnTo>
                                <a:pt x="0" y="0"/>
                              </a:lnTo>
                              <a:lnTo>
                                <a:pt x="8" y="26"/>
                              </a:lnTo>
                              <a:lnTo>
                                <a:pt x="8"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3" name="Freeform 2979"/>
                        <p:cNvSpPr>
                          <a:spLocks/>
                        </p:cNvSpPr>
                        <p:nvPr/>
                      </p:nvSpPr>
                      <p:spPr bwMode="auto">
                        <a:xfrm>
                          <a:off x="1594" y="1057"/>
                          <a:ext cx="182" cy="296"/>
                        </a:xfrm>
                        <a:custGeom>
                          <a:avLst/>
                          <a:gdLst/>
                          <a:ahLst/>
                          <a:cxnLst>
                            <a:cxn ang="0">
                              <a:pos x="50" y="126"/>
                            </a:cxn>
                            <a:cxn ang="0">
                              <a:pos x="40" y="188"/>
                            </a:cxn>
                            <a:cxn ang="0">
                              <a:pos x="112" y="296"/>
                            </a:cxn>
                            <a:cxn ang="0">
                              <a:pos x="182" y="284"/>
                            </a:cxn>
                            <a:cxn ang="0">
                              <a:pos x="118" y="292"/>
                            </a:cxn>
                            <a:cxn ang="0">
                              <a:pos x="48" y="188"/>
                            </a:cxn>
                            <a:cxn ang="0">
                              <a:pos x="56" y="118"/>
                            </a:cxn>
                            <a:cxn ang="0">
                              <a:pos x="8" y="130"/>
                            </a:cxn>
                            <a:cxn ang="0">
                              <a:pos x="38" y="0"/>
                            </a:cxn>
                            <a:cxn ang="0">
                              <a:pos x="0" y="138"/>
                            </a:cxn>
                            <a:cxn ang="0">
                              <a:pos x="50" y="126"/>
                            </a:cxn>
                          </a:cxnLst>
                          <a:rect l="0" t="0" r="r" b="b"/>
                          <a:pathLst>
                            <a:path w="182" h="296">
                              <a:moveTo>
                                <a:pt x="50" y="126"/>
                              </a:moveTo>
                              <a:lnTo>
                                <a:pt x="40" y="188"/>
                              </a:lnTo>
                              <a:lnTo>
                                <a:pt x="112" y="296"/>
                              </a:lnTo>
                              <a:lnTo>
                                <a:pt x="182" y="284"/>
                              </a:lnTo>
                              <a:lnTo>
                                <a:pt x="118" y="292"/>
                              </a:lnTo>
                              <a:lnTo>
                                <a:pt x="48" y="188"/>
                              </a:lnTo>
                              <a:lnTo>
                                <a:pt x="56" y="118"/>
                              </a:lnTo>
                              <a:lnTo>
                                <a:pt x="8" y="130"/>
                              </a:lnTo>
                              <a:lnTo>
                                <a:pt x="38" y="0"/>
                              </a:lnTo>
                              <a:lnTo>
                                <a:pt x="0" y="138"/>
                              </a:lnTo>
                              <a:lnTo>
                                <a:pt x="50" y="1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4" name="Freeform 2980"/>
                        <p:cNvSpPr>
                          <a:spLocks/>
                        </p:cNvSpPr>
                        <p:nvPr/>
                      </p:nvSpPr>
                      <p:spPr bwMode="auto">
                        <a:xfrm>
                          <a:off x="1706" y="1329"/>
                          <a:ext cx="130" cy="24"/>
                        </a:xfrm>
                        <a:custGeom>
                          <a:avLst/>
                          <a:gdLst/>
                          <a:ahLst/>
                          <a:cxnLst>
                            <a:cxn ang="0">
                              <a:pos x="92" y="14"/>
                            </a:cxn>
                            <a:cxn ang="0">
                              <a:pos x="130" y="0"/>
                            </a:cxn>
                            <a:cxn ang="0">
                              <a:pos x="98" y="6"/>
                            </a:cxn>
                            <a:cxn ang="0">
                              <a:pos x="90" y="8"/>
                            </a:cxn>
                            <a:cxn ang="0">
                              <a:pos x="70" y="12"/>
                            </a:cxn>
                            <a:cxn ang="0">
                              <a:pos x="0" y="24"/>
                            </a:cxn>
                            <a:cxn ang="0">
                              <a:pos x="92" y="14"/>
                            </a:cxn>
                          </a:cxnLst>
                          <a:rect l="0" t="0" r="r" b="b"/>
                          <a:pathLst>
                            <a:path w="130" h="24">
                              <a:moveTo>
                                <a:pt x="92" y="14"/>
                              </a:moveTo>
                              <a:lnTo>
                                <a:pt x="130" y="0"/>
                              </a:lnTo>
                              <a:lnTo>
                                <a:pt x="98" y="6"/>
                              </a:lnTo>
                              <a:lnTo>
                                <a:pt x="90" y="8"/>
                              </a:lnTo>
                              <a:lnTo>
                                <a:pt x="70" y="12"/>
                              </a:lnTo>
                              <a:lnTo>
                                <a:pt x="0" y="24"/>
                              </a:lnTo>
                              <a:lnTo>
                                <a:pt x="92" y="1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5" name="Freeform 2981"/>
                        <p:cNvSpPr>
                          <a:spLocks/>
                        </p:cNvSpPr>
                        <p:nvPr/>
                      </p:nvSpPr>
                      <p:spPr bwMode="auto">
                        <a:xfrm>
                          <a:off x="1868" y="875"/>
                          <a:ext cx="606" cy="476"/>
                        </a:xfrm>
                        <a:custGeom>
                          <a:avLst/>
                          <a:gdLst/>
                          <a:ahLst/>
                          <a:cxnLst>
                            <a:cxn ang="0">
                              <a:pos x="600" y="452"/>
                            </a:cxn>
                            <a:cxn ang="0">
                              <a:pos x="6" y="414"/>
                            </a:cxn>
                            <a:cxn ang="0">
                              <a:pos x="0" y="476"/>
                            </a:cxn>
                            <a:cxn ang="0">
                              <a:pos x="12" y="420"/>
                            </a:cxn>
                            <a:cxn ang="0">
                              <a:pos x="606" y="460"/>
                            </a:cxn>
                            <a:cxn ang="0">
                              <a:pos x="604" y="0"/>
                            </a:cxn>
                            <a:cxn ang="0">
                              <a:pos x="600" y="452"/>
                            </a:cxn>
                          </a:cxnLst>
                          <a:rect l="0" t="0" r="r" b="b"/>
                          <a:pathLst>
                            <a:path w="606" h="476">
                              <a:moveTo>
                                <a:pt x="600" y="452"/>
                              </a:moveTo>
                              <a:lnTo>
                                <a:pt x="6" y="414"/>
                              </a:lnTo>
                              <a:lnTo>
                                <a:pt x="0" y="476"/>
                              </a:lnTo>
                              <a:lnTo>
                                <a:pt x="12" y="420"/>
                              </a:lnTo>
                              <a:lnTo>
                                <a:pt x="606" y="460"/>
                              </a:lnTo>
                              <a:lnTo>
                                <a:pt x="604" y="0"/>
                              </a:lnTo>
                              <a:lnTo>
                                <a:pt x="600" y="45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6" name="Freeform 2982"/>
                        <p:cNvSpPr>
                          <a:spLocks/>
                        </p:cNvSpPr>
                        <p:nvPr/>
                      </p:nvSpPr>
                      <p:spPr bwMode="auto">
                        <a:xfrm>
                          <a:off x="2472" y="875"/>
                          <a:ext cx="614" cy="460"/>
                        </a:xfrm>
                        <a:custGeom>
                          <a:avLst/>
                          <a:gdLst/>
                          <a:ahLst/>
                          <a:cxnLst>
                            <a:cxn ang="0">
                              <a:pos x="612" y="358"/>
                            </a:cxn>
                            <a:cxn ang="0">
                              <a:pos x="614" y="354"/>
                            </a:cxn>
                            <a:cxn ang="0">
                              <a:pos x="2" y="356"/>
                            </a:cxn>
                            <a:cxn ang="0">
                              <a:pos x="6" y="2"/>
                            </a:cxn>
                            <a:cxn ang="0">
                              <a:pos x="0" y="0"/>
                            </a:cxn>
                            <a:cxn ang="0">
                              <a:pos x="2" y="460"/>
                            </a:cxn>
                            <a:cxn ang="0">
                              <a:pos x="2" y="360"/>
                            </a:cxn>
                            <a:cxn ang="0">
                              <a:pos x="612" y="358"/>
                            </a:cxn>
                          </a:cxnLst>
                          <a:rect l="0" t="0" r="r" b="b"/>
                          <a:pathLst>
                            <a:path w="614" h="460">
                              <a:moveTo>
                                <a:pt x="612" y="358"/>
                              </a:moveTo>
                              <a:lnTo>
                                <a:pt x="614" y="354"/>
                              </a:lnTo>
                              <a:lnTo>
                                <a:pt x="2" y="356"/>
                              </a:lnTo>
                              <a:lnTo>
                                <a:pt x="6" y="2"/>
                              </a:lnTo>
                              <a:lnTo>
                                <a:pt x="0" y="0"/>
                              </a:lnTo>
                              <a:lnTo>
                                <a:pt x="2" y="460"/>
                              </a:lnTo>
                              <a:lnTo>
                                <a:pt x="2" y="360"/>
                              </a:lnTo>
                              <a:lnTo>
                                <a:pt x="612" y="35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7" name="Freeform 2983"/>
                        <p:cNvSpPr>
                          <a:spLocks/>
                        </p:cNvSpPr>
                        <p:nvPr/>
                      </p:nvSpPr>
                      <p:spPr bwMode="auto">
                        <a:xfrm>
                          <a:off x="1804" y="1325"/>
                          <a:ext cx="62" cy="42"/>
                        </a:xfrm>
                        <a:custGeom>
                          <a:avLst/>
                          <a:gdLst/>
                          <a:ahLst/>
                          <a:cxnLst>
                            <a:cxn ang="0">
                              <a:pos x="0" y="10"/>
                            </a:cxn>
                            <a:cxn ang="0">
                              <a:pos x="32" y="4"/>
                            </a:cxn>
                            <a:cxn ang="0">
                              <a:pos x="60" y="42"/>
                            </a:cxn>
                            <a:cxn ang="0">
                              <a:pos x="62" y="34"/>
                            </a:cxn>
                            <a:cxn ang="0">
                              <a:pos x="36" y="0"/>
                            </a:cxn>
                            <a:cxn ang="0">
                              <a:pos x="0" y="10"/>
                            </a:cxn>
                          </a:cxnLst>
                          <a:rect l="0" t="0" r="r" b="b"/>
                          <a:pathLst>
                            <a:path w="62" h="42">
                              <a:moveTo>
                                <a:pt x="0" y="10"/>
                              </a:moveTo>
                              <a:lnTo>
                                <a:pt x="32" y="4"/>
                              </a:lnTo>
                              <a:lnTo>
                                <a:pt x="60" y="42"/>
                              </a:lnTo>
                              <a:lnTo>
                                <a:pt x="62" y="34"/>
                              </a:lnTo>
                              <a:lnTo>
                                <a:pt x="36"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8" name="Freeform 2984"/>
                        <p:cNvSpPr>
                          <a:spLocks/>
                        </p:cNvSpPr>
                        <p:nvPr/>
                      </p:nvSpPr>
                      <p:spPr bwMode="auto">
                        <a:xfrm>
                          <a:off x="1866" y="1351"/>
                          <a:ext cx="2" cy="10"/>
                        </a:xfrm>
                        <a:custGeom>
                          <a:avLst/>
                          <a:gdLst/>
                          <a:ahLst/>
                          <a:cxnLst>
                            <a:cxn ang="0">
                              <a:pos x="0" y="10"/>
                            </a:cxn>
                            <a:cxn ang="0">
                              <a:pos x="2" y="0"/>
                            </a:cxn>
                            <a:cxn ang="0">
                              <a:pos x="0" y="8"/>
                            </a:cxn>
                            <a:cxn ang="0">
                              <a:pos x="0" y="10"/>
                            </a:cxn>
                          </a:cxnLst>
                          <a:rect l="0" t="0" r="r" b="b"/>
                          <a:pathLst>
                            <a:path w="2" h="10">
                              <a:moveTo>
                                <a:pt x="0" y="10"/>
                              </a:moveTo>
                              <a:lnTo>
                                <a:pt x="2" y="0"/>
                              </a:lnTo>
                              <a:lnTo>
                                <a:pt x="0" y="8"/>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29" name="Freeform 2985"/>
                        <p:cNvSpPr>
                          <a:spLocks/>
                        </p:cNvSpPr>
                        <p:nvPr/>
                      </p:nvSpPr>
                      <p:spPr bwMode="auto">
                        <a:xfrm>
                          <a:off x="1776" y="1335"/>
                          <a:ext cx="28" cy="6"/>
                        </a:xfrm>
                        <a:custGeom>
                          <a:avLst/>
                          <a:gdLst/>
                          <a:ahLst/>
                          <a:cxnLst>
                            <a:cxn ang="0">
                              <a:pos x="28" y="0"/>
                            </a:cxn>
                            <a:cxn ang="0">
                              <a:pos x="0" y="6"/>
                            </a:cxn>
                            <a:cxn ang="0">
                              <a:pos x="20" y="2"/>
                            </a:cxn>
                            <a:cxn ang="0">
                              <a:pos x="28" y="0"/>
                            </a:cxn>
                          </a:cxnLst>
                          <a:rect l="0" t="0" r="r" b="b"/>
                          <a:pathLst>
                            <a:path w="28" h="6">
                              <a:moveTo>
                                <a:pt x="28" y="0"/>
                              </a:moveTo>
                              <a:lnTo>
                                <a:pt x="0" y="6"/>
                              </a:lnTo>
                              <a:lnTo>
                                <a:pt x="20" y="2"/>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0" name="Freeform 2986"/>
                        <p:cNvSpPr>
                          <a:spLocks/>
                        </p:cNvSpPr>
                        <p:nvPr/>
                      </p:nvSpPr>
                      <p:spPr bwMode="auto">
                        <a:xfrm>
                          <a:off x="1340" y="709"/>
                          <a:ext cx="524" cy="966"/>
                        </a:xfrm>
                        <a:custGeom>
                          <a:avLst/>
                          <a:gdLst/>
                          <a:ahLst/>
                          <a:cxnLst>
                            <a:cxn ang="0">
                              <a:pos x="458" y="634"/>
                            </a:cxn>
                            <a:cxn ang="0">
                              <a:pos x="366" y="644"/>
                            </a:cxn>
                            <a:cxn ang="0">
                              <a:pos x="294" y="536"/>
                            </a:cxn>
                            <a:cxn ang="0">
                              <a:pos x="304" y="474"/>
                            </a:cxn>
                            <a:cxn ang="0">
                              <a:pos x="254" y="486"/>
                            </a:cxn>
                            <a:cxn ang="0">
                              <a:pos x="284" y="348"/>
                            </a:cxn>
                            <a:cxn ang="0">
                              <a:pos x="256" y="334"/>
                            </a:cxn>
                            <a:cxn ang="0">
                              <a:pos x="184" y="168"/>
                            </a:cxn>
                            <a:cxn ang="0">
                              <a:pos x="210" y="24"/>
                            </a:cxn>
                            <a:cxn ang="0">
                              <a:pos x="212" y="26"/>
                            </a:cxn>
                            <a:cxn ang="0">
                              <a:pos x="214" y="22"/>
                            </a:cxn>
                            <a:cxn ang="0">
                              <a:pos x="136" y="0"/>
                            </a:cxn>
                            <a:cxn ang="0">
                              <a:pos x="136" y="2"/>
                            </a:cxn>
                            <a:cxn ang="0">
                              <a:pos x="140" y="4"/>
                            </a:cxn>
                            <a:cxn ang="0">
                              <a:pos x="78" y="344"/>
                            </a:cxn>
                            <a:cxn ang="0">
                              <a:pos x="108" y="438"/>
                            </a:cxn>
                            <a:cxn ang="0">
                              <a:pos x="40" y="574"/>
                            </a:cxn>
                            <a:cxn ang="0">
                              <a:pos x="50" y="600"/>
                            </a:cxn>
                            <a:cxn ang="0">
                              <a:pos x="0" y="866"/>
                            </a:cxn>
                            <a:cxn ang="0">
                              <a:pos x="496" y="966"/>
                            </a:cxn>
                            <a:cxn ang="0">
                              <a:pos x="524" y="658"/>
                            </a:cxn>
                            <a:cxn ang="0">
                              <a:pos x="496" y="620"/>
                            </a:cxn>
                            <a:cxn ang="0">
                              <a:pos x="458" y="634"/>
                            </a:cxn>
                          </a:cxnLst>
                          <a:rect l="0" t="0" r="r" b="b"/>
                          <a:pathLst>
                            <a:path w="524" h="966">
                              <a:moveTo>
                                <a:pt x="458" y="634"/>
                              </a:moveTo>
                              <a:lnTo>
                                <a:pt x="366" y="644"/>
                              </a:lnTo>
                              <a:lnTo>
                                <a:pt x="294" y="536"/>
                              </a:lnTo>
                              <a:lnTo>
                                <a:pt x="304" y="474"/>
                              </a:lnTo>
                              <a:lnTo>
                                <a:pt x="254" y="486"/>
                              </a:lnTo>
                              <a:lnTo>
                                <a:pt x="284" y="348"/>
                              </a:lnTo>
                              <a:lnTo>
                                <a:pt x="256" y="334"/>
                              </a:lnTo>
                              <a:lnTo>
                                <a:pt x="184" y="168"/>
                              </a:lnTo>
                              <a:lnTo>
                                <a:pt x="210" y="24"/>
                              </a:lnTo>
                              <a:lnTo>
                                <a:pt x="212" y="26"/>
                              </a:lnTo>
                              <a:lnTo>
                                <a:pt x="214" y="22"/>
                              </a:lnTo>
                              <a:lnTo>
                                <a:pt x="136" y="0"/>
                              </a:lnTo>
                              <a:lnTo>
                                <a:pt x="136" y="2"/>
                              </a:lnTo>
                              <a:lnTo>
                                <a:pt x="140" y="4"/>
                              </a:lnTo>
                              <a:lnTo>
                                <a:pt x="78" y="344"/>
                              </a:lnTo>
                              <a:lnTo>
                                <a:pt x="108" y="438"/>
                              </a:lnTo>
                              <a:lnTo>
                                <a:pt x="40" y="574"/>
                              </a:lnTo>
                              <a:lnTo>
                                <a:pt x="50" y="600"/>
                              </a:lnTo>
                              <a:lnTo>
                                <a:pt x="0" y="866"/>
                              </a:lnTo>
                              <a:lnTo>
                                <a:pt x="496" y="966"/>
                              </a:lnTo>
                              <a:lnTo>
                                <a:pt x="524" y="658"/>
                              </a:lnTo>
                              <a:lnTo>
                                <a:pt x="496" y="620"/>
                              </a:lnTo>
                              <a:lnTo>
                                <a:pt x="458" y="634"/>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1" name="Freeform 2987"/>
                        <p:cNvSpPr>
                          <a:spLocks/>
                        </p:cNvSpPr>
                        <p:nvPr/>
                      </p:nvSpPr>
                      <p:spPr bwMode="auto">
                        <a:xfrm>
                          <a:off x="3108" y="1621"/>
                          <a:ext cx="118" cy="318"/>
                        </a:xfrm>
                        <a:custGeom>
                          <a:avLst/>
                          <a:gdLst/>
                          <a:ahLst/>
                          <a:cxnLst>
                            <a:cxn ang="0">
                              <a:pos x="94" y="254"/>
                            </a:cxn>
                            <a:cxn ang="0">
                              <a:pos x="94" y="256"/>
                            </a:cxn>
                            <a:cxn ang="0">
                              <a:pos x="96" y="256"/>
                            </a:cxn>
                            <a:cxn ang="0">
                              <a:pos x="118" y="318"/>
                            </a:cxn>
                            <a:cxn ang="0">
                              <a:pos x="0" y="0"/>
                            </a:cxn>
                            <a:cxn ang="0">
                              <a:pos x="94" y="254"/>
                            </a:cxn>
                            <a:cxn ang="0">
                              <a:pos x="94" y="254"/>
                            </a:cxn>
                          </a:cxnLst>
                          <a:rect l="0" t="0" r="r" b="b"/>
                          <a:pathLst>
                            <a:path w="118" h="318">
                              <a:moveTo>
                                <a:pt x="94" y="254"/>
                              </a:moveTo>
                              <a:lnTo>
                                <a:pt x="94" y="256"/>
                              </a:lnTo>
                              <a:lnTo>
                                <a:pt x="96" y="256"/>
                              </a:lnTo>
                              <a:lnTo>
                                <a:pt x="118" y="318"/>
                              </a:lnTo>
                              <a:lnTo>
                                <a:pt x="0" y="0"/>
                              </a:lnTo>
                              <a:lnTo>
                                <a:pt x="94" y="254"/>
                              </a:lnTo>
                              <a:lnTo>
                                <a:pt x="94" y="2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2" name="Freeform 2988"/>
                        <p:cNvSpPr>
                          <a:spLocks/>
                        </p:cNvSpPr>
                        <p:nvPr/>
                      </p:nvSpPr>
                      <p:spPr bwMode="auto">
                        <a:xfrm>
                          <a:off x="3098" y="1295"/>
                          <a:ext cx="10" cy="326"/>
                        </a:xfrm>
                        <a:custGeom>
                          <a:avLst/>
                          <a:gdLst/>
                          <a:ahLst/>
                          <a:cxnLst>
                            <a:cxn ang="0">
                              <a:pos x="6" y="188"/>
                            </a:cxn>
                            <a:cxn ang="0">
                              <a:pos x="6" y="188"/>
                            </a:cxn>
                            <a:cxn ang="0">
                              <a:pos x="10" y="326"/>
                            </a:cxn>
                            <a:cxn ang="0">
                              <a:pos x="0" y="0"/>
                            </a:cxn>
                            <a:cxn ang="0">
                              <a:pos x="6" y="186"/>
                            </a:cxn>
                            <a:cxn ang="0">
                              <a:pos x="6" y="188"/>
                            </a:cxn>
                          </a:cxnLst>
                          <a:rect l="0" t="0" r="r" b="b"/>
                          <a:pathLst>
                            <a:path w="10" h="326">
                              <a:moveTo>
                                <a:pt x="6" y="188"/>
                              </a:moveTo>
                              <a:lnTo>
                                <a:pt x="6" y="188"/>
                              </a:lnTo>
                              <a:lnTo>
                                <a:pt x="10" y="326"/>
                              </a:lnTo>
                              <a:lnTo>
                                <a:pt x="0" y="0"/>
                              </a:lnTo>
                              <a:lnTo>
                                <a:pt x="6" y="186"/>
                              </a:lnTo>
                              <a:lnTo>
                                <a:pt x="6" y="18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3" name="Freeform 2989"/>
                        <p:cNvSpPr>
                          <a:spLocks/>
                        </p:cNvSpPr>
                        <p:nvPr/>
                      </p:nvSpPr>
                      <p:spPr bwMode="auto">
                        <a:xfrm>
                          <a:off x="2468" y="877"/>
                          <a:ext cx="648" cy="972"/>
                        </a:xfrm>
                        <a:custGeom>
                          <a:avLst/>
                          <a:gdLst/>
                          <a:ahLst/>
                          <a:cxnLst>
                            <a:cxn ang="0">
                              <a:pos x="478" y="708"/>
                            </a:cxn>
                            <a:cxn ang="0">
                              <a:pos x="648" y="766"/>
                            </a:cxn>
                            <a:cxn ang="0">
                              <a:pos x="646" y="758"/>
                            </a:cxn>
                            <a:cxn ang="0">
                              <a:pos x="478" y="704"/>
                            </a:cxn>
                            <a:cxn ang="0">
                              <a:pos x="4" y="706"/>
                            </a:cxn>
                            <a:cxn ang="0">
                              <a:pos x="8" y="458"/>
                            </a:cxn>
                            <a:cxn ang="0">
                              <a:pos x="6" y="458"/>
                            </a:cxn>
                            <a:cxn ang="0">
                              <a:pos x="6" y="358"/>
                            </a:cxn>
                            <a:cxn ang="0">
                              <a:pos x="616" y="356"/>
                            </a:cxn>
                            <a:cxn ang="0">
                              <a:pos x="618" y="352"/>
                            </a:cxn>
                            <a:cxn ang="0">
                              <a:pos x="6" y="354"/>
                            </a:cxn>
                            <a:cxn ang="0">
                              <a:pos x="10" y="0"/>
                            </a:cxn>
                            <a:cxn ang="0">
                              <a:pos x="8" y="0"/>
                            </a:cxn>
                            <a:cxn ang="0">
                              <a:pos x="0" y="972"/>
                            </a:cxn>
                            <a:cxn ang="0">
                              <a:pos x="4" y="710"/>
                            </a:cxn>
                            <a:cxn ang="0">
                              <a:pos x="478" y="708"/>
                            </a:cxn>
                          </a:cxnLst>
                          <a:rect l="0" t="0" r="r" b="b"/>
                          <a:pathLst>
                            <a:path w="648" h="972">
                              <a:moveTo>
                                <a:pt x="478" y="708"/>
                              </a:moveTo>
                              <a:lnTo>
                                <a:pt x="648" y="766"/>
                              </a:lnTo>
                              <a:lnTo>
                                <a:pt x="646" y="758"/>
                              </a:lnTo>
                              <a:lnTo>
                                <a:pt x="478" y="704"/>
                              </a:lnTo>
                              <a:lnTo>
                                <a:pt x="4" y="706"/>
                              </a:lnTo>
                              <a:lnTo>
                                <a:pt x="8" y="458"/>
                              </a:lnTo>
                              <a:lnTo>
                                <a:pt x="6" y="458"/>
                              </a:lnTo>
                              <a:lnTo>
                                <a:pt x="6" y="358"/>
                              </a:lnTo>
                              <a:lnTo>
                                <a:pt x="616" y="356"/>
                              </a:lnTo>
                              <a:lnTo>
                                <a:pt x="618" y="352"/>
                              </a:lnTo>
                              <a:lnTo>
                                <a:pt x="6" y="354"/>
                              </a:lnTo>
                              <a:lnTo>
                                <a:pt x="10" y="0"/>
                              </a:lnTo>
                              <a:lnTo>
                                <a:pt x="8" y="0"/>
                              </a:lnTo>
                              <a:lnTo>
                                <a:pt x="0" y="972"/>
                              </a:lnTo>
                              <a:lnTo>
                                <a:pt x="4" y="710"/>
                              </a:lnTo>
                              <a:lnTo>
                                <a:pt x="478" y="7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4" name="Freeform 2990"/>
                        <p:cNvSpPr>
                          <a:spLocks/>
                        </p:cNvSpPr>
                        <p:nvPr/>
                      </p:nvSpPr>
                      <p:spPr bwMode="auto">
                        <a:xfrm>
                          <a:off x="2632" y="1939"/>
                          <a:ext cx="602" cy="8"/>
                        </a:xfrm>
                        <a:custGeom>
                          <a:avLst/>
                          <a:gdLst/>
                          <a:ahLst/>
                          <a:cxnLst>
                            <a:cxn ang="0">
                              <a:pos x="602" y="6"/>
                            </a:cxn>
                            <a:cxn ang="0">
                              <a:pos x="594" y="0"/>
                            </a:cxn>
                            <a:cxn ang="0">
                              <a:pos x="0" y="8"/>
                            </a:cxn>
                            <a:cxn ang="0">
                              <a:pos x="602" y="6"/>
                            </a:cxn>
                          </a:cxnLst>
                          <a:rect l="0" t="0" r="r" b="b"/>
                          <a:pathLst>
                            <a:path w="602" h="8">
                              <a:moveTo>
                                <a:pt x="602" y="6"/>
                              </a:moveTo>
                              <a:lnTo>
                                <a:pt x="594" y="0"/>
                              </a:lnTo>
                              <a:lnTo>
                                <a:pt x="0" y="8"/>
                              </a:lnTo>
                              <a:lnTo>
                                <a:pt x="602"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5" name="Freeform 2991"/>
                        <p:cNvSpPr>
                          <a:spLocks/>
                        </p:cNvSpPr>
                        <p:nvPr/>
                      </p:nvSpPr>
                      <p:spPr bwMode="auto">
                        <a:xfrm>
                          <a:off x="3014" y="847"/>
                          <a:ext cx="74" cy="378"/>
                        </a:xfrm>
                        <a:custGeom>
                          <a:avLst/>
                          <a:gdLst/>
                          <a:ahLst/>
                          <a:cxnLst>
                            <a:cxn ang="0">
                              <a:pos x="74" y="378"/>
                            </a:cxn>
                            <a:cxn ang="0">
                              <a:pos x="2" y="0"/>
                            </a:cxn>
                            <a:cxn ang="0">
                              <a:pos x="0" y="0"/>
                            </a:cxn>
                            <a:cxn ang="0">
                              <a:pos x="74" y="378"/>
                            </a:cxn>
                          </a:cxnLst>
                          <a:rect l="0" t="0" r="r" b="b"/>
                          <a:pathLst>
                            <a:path w="74" h="378">
                              <a:moveTo>
                                <a:pt x="74" y="378"/>
                              </a:moveTo>
                              <a:lnTo>
                                <a:pt x="2" y="0"/>
                              </a:lnTo>
                              <a:lnTo>
                                <a:pt x="0" y="0"/>
                              </a:lnTo>
                              <a:lnTo>
                                <a:pt x="74" y="3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6" name="Freeform 2992"/>
                        <p:cNvSpPr>
                          <a:spLocks/>
                        </p:cNvSpPr>
                        <p:nvPr/>
                      </p:nvSpPr>
                      <p:spPr bwMode="auto">
                        <a:xfrm>
                          <a:off x="1529" y="729"/>
                          <a:ext cx="944" cy="628"/>
                        </a:xfrm>
                        <a:custGeom>
                          <a:avLst/>
                          <a:gdLst/>
                          <a:ahLst/>
                          <a:cxnLst>
                            <a:cxn ang="0">
                              <a:pos x="260" y="62"/>
                            </a:cxn>
                            <a:cxn ang="0">
                              <a:pos x="22" y="0"/>
                            </a:cxn>
                            <a:cxn ang="0">
                              <a:pos x="20" y="4"/>
                            </a:cxn>
                            <a:cxn ang="0">
                              <a:pos x="24" y="4"/>
                            </a:cxn>
                            <a:cxn ang="0">
                              <a:pos x="0" y="148"/>
                            </a:cxn>
                            <a:cxn ang="0">
                              <a:pos x="66" y="306"/>
                            </a:cxn>
                            <a:cxn ang="0">
                              <a:pos x="100" y="326"/>
                            </a:cxn>
                            <a:cxn ang="0">
                              <a:pos x="70" y="456"/>
                            </a:cxn>
                            <a:cxn ang="0">
                              <a:pos x="118" y="444"/>
                            </a:cxn>
                            <a:cxn ang="0">
                              <a:pos x="110" y="514"/>
                            </a:cxn>
                            <a:cxn ang="0">
                              <a:pos x="180" y="618"/>
                            </a:cxn>
                            <a:cxn ang="0">
                              <a:pos x="244" y="610"/>
                            </a:cxn>
                            <a:cxn ang="0">
                              <a:pos x="272" y="604"/>
                            </a:cxn>
                            <a:cxn ang="0">
                              <a:pos x="308" y="594"/>
                            </a:cxn>
                            <a:cxn ang="0">
                              <a:pos x="334" y="628"/>
                            </a:cxn>
                            <a:cxn ang="0">
                              <a:pos x="336" y="620"/>
                            </a:cxn>
                            <a:cxn ang="0">
                              <a:pos x="342" y="558"/>
                            </a:cxn>
                            <a:cxn ang="0">
                              <a:pos x="936" y="596"/>
                            </a:cxn>
                            <a:cxn ang="0">
                              <a:pos x="940" y="144"/>
                            </a:cxn>
                            <a:cxn ang="0">
                              <a:pos x="944" y="146"/>
                            </a:cxn>
                            <a:cxn ang="0">
                              <a:pos x="944" y="140"/>
                            </a:cxn>
                            <a:cxn ang="0">
                              <a:pos x="260" y="62"/>
                            </a:cxn>
                          </a:cxnLst>
                          <a:rect l="0" t="0" r="r" b="b"/>
                          <a:pathLst>
                            <a:path w="944" h="628">
                              <a:moveTo>
                                <a:pt x="260" y="62"/>
                              </a:moveTo>
                              <a:lnTo>
                                <a:pt x="22" y="0"/>
                              </a:lnTo>
                              <a:lnTo>
                                <a:pt x="20" y="4"/>
                              </a:lnTo>
                              <a:lnTo>
                                <a:pt x="24" y="4"/>
                              </a:lnTo>
                              <a:lnTo>
                                <a:pt x="0" y="148"/>
                              </a:lnTo>
                              <a:lnTo>
                                <a:pt x="66" y="306"/>
                              </a:lnTo>
                              <a:lnTo>
                                <a:pt x="100" y="326"/>
                              </a:lnTo>
                              <a:lnTo>
                                <a:pt x="70" y="456"/>
                              </a:lnTo>
                              <a:lnTo>
                                <a:pt x="118" y="444"/>
                              </a:lnTo>
                              <a:lnTo>
                                <a:pt x="110" y="514"/>
                              </a:lnTo>
                              <a:lnTo>
                                <a:pt x="180" y="618"/>
                              </a:lnTo>
                              <a:lnTo>
                                <a:pt x="244" y="610"/>
                              </a:lnTo>
                              <a:lnTo>
                                <a:pt x="272" y="604"/>
                              </a:lnTo>
                              <a:lnTo>
                                <a:pt x="308" y="594"/>
                              </a:lnTo>
                              <a:lnTo>
                                <a:pt x="334" y="628"/>
                              </a:lnTo>
                              <a:lnTo>
                                <a:pt x="336" y="620"/>
                              </a:lnTo>
                              <a:lnTo>
                                <a:pt x="342" y="558"/>
                              </a:lnTo>
                              <a:lnTo>
                                <a:pt x="936" y="596"/>
                              </a:lnTo>
                              <a:lnTo>
                                <a:pt x="940" y="144"/>
                              </a:lnTo>
                              <a:lnTo>
                                <a:pt x="944" y="146"/>
                              </a:lnTo>
                              <a:lnTo>
                                <a:pt x="944" y="140"/>
                              </a:lnTo>
                              <a:lnTo>
                                <a:pt x="260" y="6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7" name="Freeform 2993"/>
                        <p:cNvSpPr>
                          <a:spLocks/>
                        </p:cNvSpPr>
                        <p:nvPr/>
                      </p:nvSpPr>
                      <p:spPr bwMode="auto">
                        <a:xfrm>
                          <a:off x="2946" y="1581"/>
                          <a:ext cx="168" cy="56"/>
                        </a:xfrm>
                        <a:custGeom>
                          <a:avLst/>
                          <a:gdLst/>
                          <a:ahLst/>
                          <a:cxnLst>
                            <a:cxn ang="0">
                              <a:pos x="0" y="0"/>
                            </a:cxn>
                            <a:cxn ang="0">
                              <a:pos x="168" y="56"/>
                            </a:cxn>
                            <a:cxn ang="0">
                              <a:pos x="168" y="54"/>
                            </a:cxn>
                            <a:cxn ang="0">
                              <a:pos x="0" y="0"/>
                            </a:cxn>
                          </a:cxnLst>
                          <a:rect l="0" t="0" r="r" b="b"/>
                          <a:pathLst>
                            <a:path w="168" h="56">
                              <a:moveTo>
                                <a:pt x="0" y="0"/>
                              </a:moveTo>
                              <a:lnTo>
                                <a:pt x="168" y="56"/>
                              </a:lnTo>
                              <a:lnTo>
                                <a:pt x="168" y="54"/>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8" name="Freeform 2994"/>
                        <p:cNvSpPr>
                          <a:spLocks/>
                        </p:cNvSpPr>
                        <p:nvPr/>
                      </p:nvSpPr>
                      <p:spPr bwMode="auto">
                        <a:xfrm>
                          <a:off x="2474" y="843"/>
                          <a:ext cx="614" cy="388"/>
                        </a:xfrm>
                        <a:custGeom>
                          <a:avLst/>
                          <a:gdLst/>
                          <a:ahLst/>
                          <a:cxnLst>
                            <a:cxn ang="0">
                              <a:pos x="614" y="382"/>
                            </a:cxn>
                            <a:cxn ang="0">
                              <a:pos x="540" y="4"/>
                            </a:cxn>
                            <a:cxn ang="0">
                              <a:pos x="542" y="4"/>
                            </a:cxn>
                            <a:cxn ang="0">
                              <a:pos x="542" y="0"/>
                            </a:cxn>
                            <a:cxn ang="0">
                              <a:pos x="26" y="32"/>
                            </a:cxn>
                            <a:cxn ang="0">
                              <a:pos x="2" y="28"/>
                            </a:cxn>
                            <a:cxn ang="0">
                              <a:pos x="2" y="34"/>
                            </a:cxn>
                            <a:cxn ang="0">
                              <a:pos x="4" y="34"/>
                            </a:cxn>
                            <a:cxn ang="0">
                              <a:pos x="0" y="388"/>
                            </a:cxn>
                            <a:cxn ang="0">
                              <a:pos x="612" y="386"/>
                            </a:cxn>
                            <a:cxn ang="0">
                              <a:pos x="610" y="388"/>
                            </a:cxn>
                            <a:cxn ang="0">
                              <a:pos x="610" y="388"/>
                            </a:cxn>
                            <a:cxn ang="0">
                              <a:pos x="614" y="382"/>
                            </a:cxn>
                          </a:cxnLst>
                          <a:rect l="0" t="0" r="r" b="b"/>
                          <a:pathLst>
                            <a:path w="614" h="388">
                              <a:moveTo>
                                <a:pt x="614" y="382"/>
                              </a:moveTo>
                              <a:lnTo>
                                <a:pt x="540" y="4"/>
                              </a:lnTo>
                              <a:lnTo>
                                <a:pt x="542" y="4"/>
                              </a:lnTo>
                              <a:lnTo>
                                <a:pt x="542" y="0"/>
                              </a:lnTo>
                              <a:lnTo>
                                <a:pt x="26" y="32"/>
                              </a:lnTo>
                              <a:lnTo>
                                <a:pt x="2" y="28"/>
                              </a:lnTo>
                              <a:lnTo>
                                <a:pt x="2" y="34"/>
                              </a:lnTo>
                              <a:lnTo>
                                <a:pt x="4" y="34"/>
                              </a:lnTo>
                              <a:lnTo>
                                <a:pt x="0" y="388"/>
                              </a:lnTo>
                              <a:lnTo>
                                <a:pt x="612" y="386"/>
                              </a:lnTo>
                              <a:lnTo>
                                <a:pt x="610" y="388"/>
                              </a:lnTo>
                              <a:lnTo>
                                <a:pt x="610" y="388"/>
                              </a:lnTo>
                              <a:lnTo>
                                <a:pt x="614" y="3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39" name="Freeform 2995"/>
                        <p:cNvSpPr>
                          <a:spLocks/>
                        </p:cNvSpPr>
                        <p:nvPr/>
                      </p:nvSpPr>
                      <p:spPr bwMode="auto">
                        <a:xfrm>
                          <a:off x="2468" y="1585"/>
                          <a:ext cx="758" cy="362"/>
                        </a:xfrm>
                        <a:custGeom>
                          <a:avLst/>
                          <a:gdLst/>
                          <a:ahLst/>
                          <a:cxnLst>
                            <a:cxn ang="0">
                              <a:pos x="736" y="292"/>
                            </a:cxn>
                            <a:cxn ang="0">
                              <a:pos x="734" y="292"/>
                            </a:cxn>
                            <a:cxn ang="0">
                              <a:pos x="734" y="290"/>
                            </a:cxn>
                            <a:cxn ang="0">
                              <a:pos x="734" y="290"/>
                            </a:cxn>
                            <a:cxn ang="0">
                              <a:pos x="646" y="52"/>
                            </a:cxn>
                            <a:cxn ang="0">
                              <a:pos x="646" y="52"/>
                            </a:cxn>
                            <a:cxn ang="0">
                              <a:pos x="648" y="58"/>
                            </a:cxn>
                            <a:cxn ang="0">
                              <a:pos x="478" y="0"/>
                            </a:cxn>
                            <a:cxn ang="0">
                              <a:pos x="4" y="2"/>
                            </a:cxn>
                            <a:cxn ang="0">
                              <a:pos x="0" y="264"/>
                            </a:cxn>
                            <a:cxn ang="0">
                              <a:pos x="158" y="268"/>
                            </a:cxn>
                            <a:cxn ang="0">
                              <a:pos x="164" y="362"/>
                            </a:cxn>
                            <a:cxn ang="0">
                              <a:pos x="758" y="354"/>
                            </a:cxn>
                            <a:cxn ang="0">
                              <a:pos x="736" y="292"/>
                            </a:cxn>
                          </a:cxnLst>
                          <a:rect l="0" t="0" r="r" b="b"/>
                          <a:pathLst>
                            <a:path w="758" h="362">
                              <a:moveTo>
                                <a:pt x="736" y="292"/>
                              </a:moveTo>
                              <a:lnTo>
                                <a:pt x="734" y="292"/>
                              </a:lnTo>
                              <a:lnTo>
                                <a:pt x="734" y="290"/>
                              </a:lnTo>
                              <a:lnTo>
                                <a:pt x="734" y="290"/>
                              </a:lnTo>
                              <a:lnTo>
                                <a:pt x="646" y="52"/>
                              </a:lnTo>
                              <a:lnTo>
                                <a:pt x="646" y="52"/>
                              </a:lnTo>
                              <a:lnTo>
                                <a:pt x="648" y="58"/>
                              </a:lnTo>
                              <a:lnTo>
                                <a:pt x="478" y="0"/>
                              </a:lnTo>
                              <a:lnTo>
                                <a:pt x="4" y="2"/>
                              </a:lnTo>
                              <a:lnTo>
                                <a:pt x="0" y="264"/>
                              </a:lnTo>
                              <a:lnTo>
                                <a:pt x="158" y="268"/>
                              </a:lnTo>
                              <a:lnTo>
                                <a:pt x="164" y="362"/>
                              </a:lnTo>
                              <a:lnTo>
                                <a:pt x="758" y="354"/>
                              </a:lnTo>
                              <a:lnTo>
                                <a:pt x="736" y="29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0" name="Freeform 2996"/>
                        <p:cNvSpPr>
                          <a:spLocks/>
                        </p:cNvSpPr>
                        <p:nvPr/>
                      </p:nvSpPr>
                      <p:spPr bwMode="auto">
                        <a:xfrm>
                          <a:off x="2472" y="1231"/>
                          <a:ext cx="642" cy="406"/>
                        </a:xfrm>
                        <a:custGeom>
                          <a:avLst/>
                          <a:gdLst/>
                          <a:ahLst/>
                          <a:cxnLst>
                            <a:cxn ang="0">
                              <a:pos x="636" y="390"/>
                            </a:cxn>
                            <a:cxn ang="0">
                              <a:pos x="632" y="252"/>
                            </a:cxn>
                            <a:cxn ang="0">
                              <a:pos x="632" y="252"/>
                            </a:cxn>
                            <a:cxn ang="0">
                              <a:pos x="632" y="250"/>
                            </a:cxn>
                            <a:cxn ang="0">
                              <a:pos x="626" y="64"/>
                            </a:cxn>
                            <a:cxn ang="0">
                              <a:pos x="596" y="26"/>
                            </a:cxn>
                            <a:cxn ang="0">
                              <a:pos x="612" y="0"/>
                            </a:cxn>
                            <a:cxn ang="0">
                              <a:pos x="612" y="0"/>
                            </a:cxn>
                            <a:cxn ang="0">
                              <a:pos x="612" y="2"/>
                            </a:cxn>
                            <a:cxn ang="0">
                              <a:pos x="2" y="4"/>
                            </a:cxn>
                            <a:cxn ang="0">
                              <a:pos x="2" y="104"/>
                            </a:cxn>
                            <a:cxn ang="0">
                              <a:pos x="4" y="104"/>
                            </a:cxn>
                            <a:cxn ang="0">
                              <a:pos x="0" y="352"/>
                            </a:cxn>
                            <a:cxn ang="0">
                              <a:pos x="474" y="350"/>
                            </a:cxn>
                            <a:cxn ang="0">
                              <a:pos x="642" y="404"/>
                            </a:cxn>
                            <a:cxn ang="0">
                              <a:pos x="642" y="406"/>
                            </a:cxn>
                            <a:cxn ang="0">
                              <a:pos x="642" y="406"/>
                            </a:cxn>
                            <a:cxn ang="0">
                              <a:pos x="636" y="390"/>
                            </a:cxn>
                          </a:cxnLst>
                          <a:rect l="0" t="0" r="r" b="b"/>
                          <a:pathLst>
                            <a:path w="642" h="406">
                              <a:moveTo>
                                <a:pt x="636" y="390"/>
                              </a:moveTo>
                              <a:lnTo>
                                <a:pt x="632" y="252"/>
                              </a:lnTo>
                              <a:lnTo>
                                <a:pt x="632" y="252"/>
                              </a:lnTo>
                              <a:lnTo>
                                <a:pt x="632" y="250"/>
                              </a:lnTo>
                              <a:lnTo>
                                <a:pt x="626" y="64"/>
                              </a:lnTo>
                              <a:lnTo>
                                <a:pt x="596" y="26"/>
                              </a:lnTo>
                              <a:lnTo>
                                <a:pt x="612" y="0"/>
                              </a:lnTo>
                              <a:lnTo>
                                <a:pt x="612" y="0"/>
                              </a:lnTo>
                              <a:lnTo>
                                <a:pt x="612" y="2"/>
                              </a:lnTo>
                              <a:lnTo>
                                <a:pt x="2" y="4"/>
                              </a:lnTo>
                              <a:lnTo>
                                <a:pt x="2" y="104"/>
                              </a:lnTo>
                              <a:lnTo>
                                <a:pt x="4" y="104"/>
                              </a:lnTo>
                              <a:lnTo>
                                <a:pt x="0" y="352"/>
                              </a:lnTo>
                              <a:lnTo>
                                <a:pt x="474" y="350"/>
                              </a:lnTo>
                              <a:lnTo>
                                <a:pt x="642" y="404"/>
                              </a:lnTo>
                              <a:lnTo>
                                <a:pt x="642" y="406"/>
                              </a:lnTo>
                              <a:lnTo>
                                <a:pt x="642" y="406"/>
                              </a:lnTo>
                              <a:lnTo>
                                <a:pt x="636" y="3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1" name="Freeform 2997"/>
                        <p:cNvSpPr>
                          <a:spLocks/>
                        </p:cNvSpPr>
                        <p:nvPr/>
                      </p:nvSpPr>
                      <p:spPr bwMode="auto">
                        <a:xfrm>
                          <a:off x="3112" y="1457"/>
                          <a:ext cx="524" cy="418"/>
                        </a:xfrm>
                        <a:custGeom>
                          <a:avLst/>
                          <a:gdLst/>
                          <a:ahLst/>
                          <a:cxnLst>
                            <a:cxn ang="0">
                              <a:pos x="524" y="202"/>
                            </a:cxn>
                            <a:cxn ang="0">
                              <a:pos x="516" y="146"/>
                            </a:cxn>
                            <a:cxn ang="0">
                              <a:pos x="444" y="76"/>
                            </a:cxn>
                            <a:cxn ang="0">
                              <a:pos x="428" y="2"/>
                            </a:cxn>
                            <a:cxn ang="0">
                              <a:pos x="428" y="0"/>
                            </a:cxn>
                            <a:cxn ang="0">
                              <a:pos x="416" y="0"/>
                            </a:cxn>
                            <a:cxn ang="0">
                              <a:pos x="426" y="0"/>
                            </a:cxn>
                            <a:cxn ang="0">
                              <a:pos x="428" y="6"/>
                            </a:cxn>
                            <a:cxn ang="0">
                              <a:pos x="0" y="24"/>
                            </a:cxn>
                            <a:cxn ang="0">
                              <a:pos x="4" y="160"/>
                            </a:cxn>
                            <a:cxn ang="0">
                              <a:pos x="98" y="418"/>
                            </a:cxn>
                            <a:cxn ang="0">
                              <a:pos x="444" y="408"/>
                            </a:cxn>
                            <a:cxn ang="0">
                              <a:pos x="444" y="378"/>
                            </a:cxn>
                            <a:cxn ang="0">
                              <a:pos x="484" y="308"/>
                            </a:cxn>
                            <a:cxn ang="0">
                              <a:pos x="464" y="268"/>
                            </a:cxn>
                            <a:cxn ang="0">
                              <a:pos x="524" y="202"/>
                            </a:cxn>
                          </a:cxnLst>
                          <a:rect l="0" t="0" r="r" b="b"/>
                          <a:pathLst>
                            <a:path w="524" h="418">
                              <a:moveTo>
                                <a:pt x="524" y="202"/>
                              </a:moveTo>
                              <a:lnTo>
                                <a:pt x="516" y="146"/>
                              </a:lnTo>
                              <a:lnTo>
                                <a:pt x="444" y="76"/>
                              </a:lnTo>
                              <a:lnTo>
                                <a:pt x="428" y="2"/>
                              </a:lnTo>
                              <a:lnTo>
                                <a:pt x="428" y="0"/>
                              </a:lnTo>
                              <a:lnTo>
                                <a:pt x="416" y="0"/>
                              </a:lnTo>
                              <a:lnTo>
                                <a:pt x="426" y="0"/>
                              </a:lnTo>
                              <a:lnTo>
                                <a:pt x="428" y="6"/>
                              </a:lnTo>
                              <a:lnTo>
                                <a:pt x="0" y="24"/>
                              </a:lnTo>
                              <a:lnTo>
                                <a:pt x="4" y="160"/>
                              </a:lnTo>
                              <a:lnTo>
                                <a:pt x="98" y="418"/>
                              </a:lnTo>
                              <a:lnTo>
                                <a:pt x="444" y="408"/>
                              </a:lnTo>
                              <a:lnTo>
                                <a:pt x="444" y="378"/>
                              </a:lnTo>
                              <a:lnTo>
                                <a:pt x="484" y="308"/>
                              </a:lnTo>
                              <a:lnTo>
                                <a:pt x="464" y="268"/>
                              </a:lnTo>
                              <a:lnTo>
                                <a:pt x="524" y="202"/>
                              </a:lnTo>
                              <a:close/>
                            </a:path>
                          </a:pathLst>
                        </a:custGeom>
                        <a:solidFill>
                          <a:schemeClr val="accent1">
                            <a:lumMod val="20000"/>
                            <a:lumOff val="8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2" name="Freeform 2998"/>
                        <p:cNvSpPr>
                          <a:spLocks/>
                        </p:cNvSpPr>
                        <p:nvPr/>
                      </p:nvSpPr>
                      <p:spPr bwMode="auto">
                        <a:xfrm>
                          <a:off x="3016" y="835"/>
                          <a:ext cx="586" cy="638"/>
                        </a:xfrm>
                        <a:custGeom>
                          <a:avLst/>
                          <a:gdLst/>
                          <a:ahLst/>
                          <a:cxnLst>
                            <a:cxn ang="0">
                              <a:pos x="514" y="566"/>
                            </a:cxn>
                            <a:cxn ang="0">
                              <a:pos x="376" y="482"/>
                            </a:cxn>
                            <a:cxn ang="0">
                              <a:pos x="346" y="344"/>
                            </a:cxn>
                            <a:cxn ang="0">
                              <a:pos x="386" y="302"/>
                            </a:cxn>
                            <a:cxn ang="0">
                              <a:pos x="424" y="214"/>
                            </a:cxn>
                            <a:cxn ang="0">
                              <a:pos x="418" y="216"/>
                            </a:cxn>
                            <a:cxn ang="0">
                              <a:pos x="506" y="108"/>
                            </a:cxn>
                            <a:cxn ang="0">
                              <a:pos x="586" y="54"/>
                            </a:cxn>
                            <a:cxn ang="0">
                              <a:pos x="406" y="54"/>
                            </a:cxn>
                            <a:cxn ang="0">
                              <a:pos x="158" y="0"/>
                            </a:cxn>
                            <a:cxn ang="0">
                              <a:pos x="0" y="8"/>
                            </a:cxn>
                            <a:cxn ang="0">
                              <a:pos x="0" y="12"/>
                            </a:cxn>
                            <a:cxn ang="0">
                              <a:pos x="4" y="14"/>
                            </a:cxn>
                            <a:cxn ang="0">
                              <a:pos x="78" y="390"/>
                            </a:cxn>
                            <a:cxn ang="0">
                              <a:pos x="60" y="422"/>
                            </a:cxn>
                            <a:cxn ang="0">
                              <a:pos x="90" y="460"/>
                            </a:cxn>
                            <a:cxn ang="0">
                              <a:pos x="96" y="638"/>
                            </a:cxn>
                            <a:cxn ang="0">
                              <a:pos x="512" y="622"/>
                            </a:cxn>
                            <a:cxn ang="0">
                              <a:pos x="524" y="622"/>
                            </a:cxn>
                            <a:cxn ang="0">
                              <a:pos x="514" y="566"/>
                            </a:cxn>
                          </a:cxnLst>
                          <a:rect l="0" t="0" r="r" b="b"/>
                          <a:pathLst>
                            <a:path w="586" h="638">
                              <a:moveTo>
                                <a:pt x="514" y="566"/>
                              </a:moveTo>
                              <a:lnTo>
                                <a:pt x="376" y="482"/>
                              </a:lnTo>
                              <a:lnTo>
                                <a:pt x="346" y="344"/>
                              </a:lnTo>
                              <a:lnTo>
                                <a:pt x="386" y="302"/>
                              </a:lnTo>
                              <a:lnTo>
                                <a:pt x="424" y="214"/>
                              </a:lnTo>
                              <a:lnTo>
                                <a:pt x="418" y="216"/>
                              </a:lnTo>
                              <a:lnTo>
                                <a:pt x="506" y="108"/>
                              </a:lnTo>
                              <a:lnTo>
                                <a:pt x="586" y="54"/>
                              </a:lnTo>
                              <a:lnTo>
                                <a:pt x="406" y="54"/>
                              </a:lnTo>
                              <a:lnTo>
                                <a:pt x="158" y="0"/>
                              </a:lnTo>
                              <a:lnTo>
                                <a:pt x="0" y="8"/>
                              </a:lnTo>
                              <a:lnTo>
                                <a:pt x="0" y="12"/>
                              </a:lnTo>
                              <a:lnTo>
                                <a:pt x="4" y="14"/>
                              </a:lnTo>
                              <a:lnTo>
                                <a:pt x="78" y="390"/>
                              </a:lnTo>
                              <a:lnTo>
                                <a:pt x="60" y="422"/>
                              </a:lnTo>
                              <a:lnTo>
                                <a:pt x="90" y="460"/>
                              </a:lnTo>
                              <a:lnTo>
                                <a:pt x="96" y="638"/>
                              </a:lnTo>
                              <a:lnTo>
                                <a:pt x="512" y="622"/>
                              </a:lnTo>
                              <a:lnTo>
                                <a:pt x="524" y="622"/>
                              </a:lnTo>
                              <a:lnTo>
                                <a:pt x="514" y="5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3" name="Freeform 2999"/>
                        <p:cNvSpPr>
                          <a:spLocks/>
                        </p:cNvSpPr>
                        <p:nvPr/>
                      </p:nvSpPr>
                      <p:spPr bwMode="auto">
                        <a:xfrm>
                          <a:off x="3686" y="2005"/>
                          <a:ext cx="82" cy="138"/>
                        </a:xfrm>
                        <a:custGeom>
                          <a:avLst/>
                          <a:gdLst/>
                          <a:ahLst/>
                          <a:cxnLst>
                            <a:cxn ang="0">
                              <a:pos x="4" y="84"/>
                            </a:cxn>
                            <a:cxn ang="0">
                              <a:pos x="4" y="0"/>
                            </a:cxn>
                            <a:cxn ang="0">
                              <a:pos x="0" y="84"/>
                            </a:cxn>
                            <a:cxn ang="0">
                              <a:pos x="82" y="138"/>
                            </a:cxn>
                            <a:cxn ang="0">
                              <a:pos x="4" y="84"/>
                            </a:cxn>
                          </a:cxnLst>
                          <a:rect l="0" t="0" r="r" b="b"/>
                          <a:pathLst>
                            <a:path w="82" h="138">
                              <a:moveTo>
                                <a:pt x="4" y="84"/>
                              </a:moveTo>
                              <a:lnTo>
                                <a:pt x="4" y="0"/>
                              </a:lnTo>
                              <a:lnTo>
                                <a:pt x="0" y="84"/>
                              </a:lnTo>
                              <a:lnTo>
                                <a:pt x="82" y="138"/>
                              </a:lnTo>
                              <a:lnTo>
                                <a:pt x="4" y="8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4" name="Freeform 3000"/>
                        <p:cNvSpPr>
                          <a:spLocks/>
                        </p:cNvSpPr>
                        <p:nvPr/>
                      </p:nvSpPr>
                      <p:spPr bwMode="auto">
                        <a:xfrm>
                          <a:off x="3686" y="2083"/>
                          <a:ext cx="234" cy="146"/>
                        </a:xfrm>
                        <a:custGeom>
                          <a:avLst/>
                          <a:gdLst/>
                          <a:ahLst/>
                          <a:cxnLst>
                            <a:cxn ang="0">
                              <a:pos x="110" y="146"/>
                            </a:cxn>
                            <a:cxn ang="0">
                              <a:pos x="132" y="102"/>
                            </a:cxn>
                            <a:cxn ang="0">
                              <a:pos x="182" y="128"/>
                            </a:cxn>
                            <a:cxn ang="0">
                              <a:pos x="224" y="72"/>
                            </a:cxn>
                            <a:cxn ang="0">
                              <a:pos x="234" y="0"/>
                            </a:cxn>
                            <a:cxn ang="0">
                              <a:pos x="222" y="72"/>
                            </a:cxn>
                            <a:cxn ang="0">
                              <a:pos x="182" y="124"/>
                            </a:cxn>
                            <a:cxn ang="0">
                              <a:pos x="132" y="96"/>
                            </a:cxn>
                            <a:cxn ang="0">
                              <a:pos x="110" y="138"/>
                            </a:cxn>
                            <a:cxn ang="0">
                              <a:pos x="82" y="60"/>
                            </a:cxn>
                            <a:cxn ang="0">
                              <a:pos x="0" y="6"/>
                            </a:cxn>
                            <a:cxn ang="0">
                              <a:pos x="80" y="64"/>
                            </a:cxn>
                            <a:cxn ang="0">
                              <a:pos x="110" y="146"/>
                            </a:cxn>
                          </a:cxnLst>
                          <a:rect l="0" t="0" r="r" b="b"/>
                          <a:pathLst>
                            <a:path w="234" h="146">
                              <a:moveTo>
                                <a:pt x="110" y="146"/>
                              </a:moveTo>
                              <a:lnTo>
                                <a:pt x="132" y="102"/>
                              </a:lnTo>
                              <a:lnTo>
                                <a:pt x="182" y="128"/>
                              </a:lnTo>
                              <a:lnTo>
                                <a:pt x="224" y="72"/>
                              </a:lnTo>
                              <a:lnTo>
                                <a:pt x="234" y="0"/>
                              </a:lnTo>
                              <a:lnTo>
                                <a:pt x="222" y="72"/>
                              </a:lnTo>
                              <a:lnTo>
                                <a:pt x="182" y="124"/>
                              </a:lnTo>
                              <a:lnTo>
                                <a:pt x="132" y="96"/>
                              </a:lnTo>
                              <a:lnTo>
                                <a:pt x="110" y="138"/>
                              </a:lnTo>
                              <a:lnTo>
                                <a:pt x="82" y="60"/>
                              </a:lnTo>
                              <a:lnTo>
                                <a:pt x="0" y="6"/>
                              </a:lnTo>
                              <a:lnTo>
                                <a:pt x="80" y="64"/>
                              </a:lnTo>
                              <a:lnTo>
                                <a:pt x="110" y="14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5" name="Freeform 3001"/>
                        <p:cNvSpPr>
                          <a:spLocks/>
                        </p:cNvSpPr>
                        <p:nvPr/>
                      </p:nvSpPr>
                      <p:spPr bwMode="auto">
                        <a:xfrm>
                          <a:off x="3908" y="1991"/>
                          <a:ext cx="28" cy="164"/>
                        </a:xfrm>
                        <a:custGeom>
                          <a:avLst/>
                          <a:gdLst/>
                          <a:ahLst/>
                          <a:cxnLst>
                            <a:cxn ang="0">
                              <a:pos x="0" y="164"/>
                            </a:cxn>
                            <a:cxn ang="0">
                              <a:pos x="12" y="92"/>
                            </a:cxn>
                            <a:cxn ang="0">
                              <a:pos x="14" y="82"/>
                            </a:cxn>
                            <a:cxn ang="0">
                              <a:pos x="16" y="72"/>
                            </a:cxn>
                            <a:cxn ang="0">
                              <a:pos x="28" y="0"/>
                            </a:cxn>
                            <a:cxn ang="0">
                              <a:pos x="8" y="82"/>
                            </a:cxn>
                            <a:cxn ang="0">
                              <a:pos x="0" y="164"/>
                            </a:cxn>
                          </a:cxnLst>
                          <a:rect l="0" t="0" r="r" b="b"/>
                          <a:pathLst>
                            <a:path w="28" h="164">
                              <a:moveTo>
                                <a:pt x="0" y="164"/>
                              </a:moveTo>
                              <a:lnTo>
                                <a:pt x="12" y="92"/>
                              </a:lnTo>
                              <a:lnTo>
                                <a:pt x="14" y="82"/>
                              </a:lnTo>
                              <a:lnTo>
                                <a:pt x="16" y="72"/>
                              </a:lnTo>
                              <a:lnTo>
                                <a:pt x="28" y="0"/>
                              </a:lnTo>
                              <a:lnTo>
                                <a:pt x="8" y="82"/>
                              </a:lnTo>
                              <a:lnTo>
                                <a:pt x="0" y="16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6" name="Freeform 3003"/>
                        <p:cNvSpPr>
                          <a:spLocks/>
                        </p:cNvSpPr>
                        <p:nvPr/>
                      </p:nvSpPr>
                      <p:spPr bwMode="auto">
                        <a:xfrm>
                          <a:off x="3920" y="2063"/>
                          <a:ext cx="4" cy="20"/>
                        </a:xfrm>
                        <a:custGeom>
                          <a:avLst/>
                          <a:gdLst/>
                          <a:ahLst/>
                          <a:cxnLst>
                            <a:cxn ang="0">
                              <a:pos x="0" y="20"/>
                            </a:cxn>
                            <a:cxn ang="0">
                              <a:pos x="4" y="0"/>
                            </a:cxn>
                            <a:cxn ang="0">
                              <a:pos x="2" y="10"/>
                            </a:cxn>
                            <a:cxn ang="0">
                              <a:pos x="0" y="20"/>
                            </a:cxn>
                          </a:cxnLst>
                          <a:rect l="0" t="0" r="r" b="b"/>
                          <a:pathLst>
                            <a:path w="4" h="20">
                              <a:moveTo>
                                <a:pt x="0" y="20"/>
                              </a:moveTo>
                              <a:lnTo>
                                <a:pt x="4" y="0"/>
                              </a:lnTo>
                              <a:lnTo>
                                <a:pt x="2" y="10"/>
                              </a:lnTo>
                              <a:lnTo>
                                <a:pt x="0" y="2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7" name="Freeform 3004"/>
                        <p:cNvSpPr>
                          <a:spLocks/>
                        </p:cNvSpPr>
                        <p:nvPr/>
                      </p:nvSpPr>
                      <p:spPr bwMode="auto">
                        <a:xfrm>
                          <a:off x="3968" y="2043"/>
                          <a:ext cx="104" cy="60"/>
                        </a:xfrm>
                        <a:custGeom>
                          <a:avLst/>
                          <a:gdLst/>
                          <a:ahLst/>
                          <a:cxnLst>
                            <a:cxn ang="0">
                              <a:pos x="24" y="54"/>
                            </a:cxn>
                            <a:cxn ang="0">
                              <a:pos x="0" y="40"/>
                            </a:cxn>
                            <a:cxn ang="0">
                              <a:pos x="24" y="60"/>
                            </a:cxn>
                            <a:cxn ang="0">
                              <a:pos x="104" y="0"/>
                            </a:cxn>
                            <a:cxn ang="0">
                              <a:pos x="24" y="54"/>
                            </a:cxn>
                          </a:cxnLst>
                          <a:rect l="0" t="0" r="r" b="b"/>
                          <a:pathLst>
                            <a:path w="104" h="60">
                              <a:moveTo>
                                <a:pt x="24" y="54"/>
                              </a:moveTo>
                              <a:lnTo>
                                <a:pt x="0" y="40"/>
                              </a:lnTo>
                              <a:lnTo>
                                <a:pt x="24" y="60"/>
                              </a:lnTo>
                              <a:lnTo>
                                <a:pt x="104" y="0"/>
                              </a:lnTo>
                              <a:lnTo>
                                <a:pt x="24"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8" name="Freeform 3005"/>
                        <p:cNvSpPr>
                          <a:spLocks/>
                        </p:cNvSpPr>
                        <p:nvPr/>
                      </p:nvSpPr>
                      <p:spPr bwMode="auto">
                        <a:xfrm>
                          <a:off x="4100" y="1909"/>
                          <a:ext cx="88" cy="148"/>
                        </a:xfrm>
                        <a:custGeom>
                          <a:avLst/>
                          <a:gdLst/>
                          <a:ahLst/>
                          <a:cxnLst>
                            <a:cxn ang="0">
                              <a:pos x="0" y="148"/>
                            </a:cxn>
                            <a:cxn ang="0">
                              <a:pos x="52" y="42"/>
                            </a:cxn>
                            <a:cxn ang="0">
                              <a:pos x="88" y="0"/>
                            </a:cxn>
                            <a:cxn ang="0">
                              <a:pos x="50" y="40"/>
                            </a:cxn>
                            <a:cxn ang="0">
                              <a:pos x="0" y="148"/>
                            </a:cxn>
                          </a:cxnLst>
                          <a:rect l="0" t="0" r="r" b="b"/>
                          <a:pathLst>
                            <a:path w="88" h="148">
                              <a:moveTo>
                                <a:pt x="0" y="148"/>
                              </a:moveTo>
                              <a:lnTo>
                                <a:pt x="52" y="42"/>
                              </a:lnTo>
                              <a:lnTo>
                                <a:pt x="88" y="0"/>
                              </a:lnTo>
                              <a:lnTo>
                                <a:pt x="50" y="40"/>
                              </a:lnTo>
                              <a:lnTo>
                                <a:pt x="0" y="14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49" name="Freeform 3006"/>
                        <p:cNvSpPr>
                          <a:spLocks/>
                        </p:cNvSpPr>
                        <p:nvPr/>
                      </p:nvSpPr>
                      <p:spPr bwMode="auto">
                        <a:xfrm>
                          <a:off x="3914" y="2083"/>
                          <a:ext cx="78" cy="48"/>
                        </a:xfrm>
                        <a:custGeom>
                          <a:avLst/>
                          <a:gdLst/>
                          <a:ahLst/>
                          <a:cxnLst>
                            <a:cxn ang="0">
                              <a:pos x="0" y="44"/>
                            </a:cxn>
                            <a:cxn ang="0">
                              <a:pos x="0" y="48"/>
                            </a:cxn>
                            <a:cxn ang="0">
                              <a:pos x="54" y="4"/>
                            </a:cxn>
                            <a:cxn ang="0">
                              <a:pos x="78" y="20"/>
                            </a:cxn>
                            <a:cxn ang="0">
                              <a:pos x="54" y="0"/>
                            </a:cxn>
                            <a:cxn ang="0">
                              <a:pos x="0" y="44"/>
                            </a:cxn>
                          </a:cxnLst>
                          <a:rect l="0" t="0" r="r" b="b"/>
                          <a:pathLst>
                            <a:path w="78" h="48">
                              <a:moveTo>
                                <a:pt x="0" y="44"/>
                              </a:moveTo>
                              <a:lnTo>
                                <a:pt x="0" y="48"/>
                              </a:lnTo>
                              <a:lnTo>
                                <a:pt x="54" y="4"/>
                              </a:lnTo>
                              <a:lnTo>
                                <a:pt x="78" y="20"/>
                              </a:lnTo>
                              <a:lnTo>
                                <a:pt x="54" y="0"/>
                              </a:lnTo>
                              <a:lnTo>
                                <a:pt x="0" y="4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0" name="Freeform 3007"/>
                        <p:cNvSpPr>
                          <a:spLocks/>
                        </p:cNvSpPr>
                        <p:nvPr/>
                      </p:nvSpPr>
                      <p:spPr bwMode="auto">
                        <a:xfrm>
                          <a:off x="3992" y="1951"/>
                          <a:ext cx="160" cy="152"/>
                        </a:xfrm>
                        <a:custGeom>
                          <a:avLst/>
                          <a:gdLst/>
                          <a:ahLst/>
                          <a:cxnLst>
                            <a:cxn ang="0">
                              <a:pos x="80" y="92"/>
                            </a:cxn>
                            <a:cxn ang="0">
                              <a:pos x="0" y="152"/>
                            </a:cxn>
                            <a:cxn ang="0">
                              <a:pos x="80" y="96"/>
                            </a:cxn>
                            <a:cxn ang="0">
                              <a:pos x="110" y="110"/>
                            </a:cxn>
                            <a:cxn ang="0">
                              <a:pos x="160" y="0"/>
                            </a:cxn>
                            <a:cxn ang="0">
                              <a:pos x="108" y="106"/>
                            </a:cxn>
                            <a:cxn ang="0">
                              <a:pos x="80" y="92"/>
                            </a:cxn>
                          </a:cxnLst>
                          <a:rect l="0" t="0" r="r" b="b"/>
                          <a:pathLst>
                            <a:path w="160" h="152">
                              <a:moveTo>
                                <a:pt x="80" y="92"/>
                              </a:moveTo>
                              <a:lnTo>
                                <a:pt x="0" y="152"/>
                              </a:lnTo>
                              <a:lnTo>
                                <a:pt x="80" y="96"/>
                              </a:lnTo>
                              <a:lnTo>
                                <a:pt x="110" y="110"/>
                              </a:lnTo>
                              <a:lnTo>
                                <a:pt x="160" y="0"/>
                              </a:lnTo>
                              <a:lnTo>
                                <a:pt x="108" y="106"/>
                              </a:lnTo>
                              <a:lnTo>
                                <a:pt x="80" y="9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1" name="Freeform 3008"/>
                        <p:cNvSpPr>
                          <a:spLocks/>
                        </p:cNvSpPr>
                        <p:nvPr/>
                      </p:nvSpPr>
                      <p:spPr bwMode="auto">
                        <a:xfrm>
                          <a:off x="4184" y="1895"/>
                          <a:ext cx="4" cy="14"/>
                        </a:xfrm>
                        <a:custGeom>
                          <a:avLst/>
                          <a:gdLst/>
                          <a:ahLst/>
                          <a:cxnLst>
                            <a:cxn ang="0">
                              <a:pos x="0" y="2"/>
                            </a:cxn>
                            <a:cxn ang="0">
                              <a:pos x="4" y="14"/>
                            </a:cxn>
                            <a:cxn ang="0">
                              <a:pos x="0" y="0"/>
                            </a:cxn>
                            <a:cxn ang="0">
                              <a:pos x="0" y="2"/>
                            </a:cxn>
                            <a:cxn ang="0">
                              <a:pos x="0" y="2"/>
                            </a:cxn>
                          </a:cxnLst>
                          <a:rect l="0" t="0" r="r" b="b"/>
                          <a:pathLst>
                            <a:path w="4" h="14">
                              <a:moveTo>
                                <a:pt x="0" y="2"/>
                              </a:moveTo>
                              <a:lnTo>
                                <a:pt x="4" y="14"/>
                              </a:lnTo>
                              <a:lnTo>
                                <a:pt x="0" y="0"/>
                              </a:lnTo>
                              <a:lnTo>
                                <a:pt x="0" y="2"/>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2" name="Freeform 3010"/>
                        <p:cNvSpPr>
                          <a:spLocks/>
                        </p:cNvSpPr>
                        <p:nvPr/>
                      </p:nvSpPr>
                      <p:spPr bwMode="auto">
                        <a:xfrm>
                          <a:off x="3900" y="1599"/>
                          <a:ext cx="288" cy="524"/>
                        </a:xfrm>
                        <a:custGeom>
                          <a:avLst/>
                          <a:gdLst/>
                          <a:ahLst/>
                          <a:cxnLst>
                            <a:cxn ang="0">
                              <a:pos x="92" y="498"/>
                            </a:cxn>
                            <a:cxn ang="0">
                              <a:pos x="172" y="444"/>
                            </a:cxn>
                            <a:cxn ang="0">
                              <a:pos x="200" y="458"/>
                            </a:cxn>
                            <a:cxn ang="0">
                              <a:pos x="250" y="350"/>
                            </a:cxn>
                            <a:cxn ang="0">
                              <a:pos x="288" y="310"/>
                            </a:cxn>
                            <a:cxn ang="0">
                              <a:pos x="284" y="298"/>
                            </a:cxn>
                            <a:cxn ang="0">
                              <a:pos x="284" y="298"/>
                            </a:cxn>
                            <a:cxn ang="0">
                              <a:pos x="284" y="296"/>
                            </a:cxn>
                            <a:cxn ang="0">
                              <a:pos x="216" y="0"/>
                            </a:cxn>
                            <a:cxn ang="0">
                              <a:pos x="26" y="6"/>
                            </a:cxn>
                            <a:cxn ang="0">
                              <a:pos x="0" y="28"/>
                            </a:cxn>
                            <a:cxn ang="0">
                              <a:pos x="38" y="392"/>
                            </a:cxn>
                            <a:cxn ang="0">
                              <a:pos x="24" y="464"/>
                            </a:cxn>
                            <a:cxn ang="0">
                              <a:pos x="20" y="484"/>
                            </a:cxn>
                            <a:cxn ang="0">
                              <a:pos x="14" y="524"/>
                            </a:cxn>
                            <a:cxn ang="0">
                              <a:pos x="68" y="484"/>
                            </a:cxn>
                            <a:cxn ang="0">
                              <a:pos x="92" y="498"/>
                            </a:cxn>
                          </a:cxnLst>
                          <a:rect l="0" t="0" r="r" b="b"/>
                          <a:pathLst>
                            <a:path w="288" h="524">
                              <a:moveTo>
                                <a:pt x="92" y="498"/>
                              </a:moveTo>
                              <a:lnTo>
                                <a:pt x="172" y="444"/>
                              </a:lnTo>
                              <a:lnTo>
                                <a:pt x="200" y="458"/>
                              </a:lnTo>
                              <a:lnTo>
                                <a:pt x="250" y="350"/>
                              </a:lnTo>
                              <a:lnTo>
                                <a:pt x="288" y="310"/>
                              </a:lnTo>
                              <a:lnTo>
                                <a:pt x="284" y="298"/>
                              </a:lnTo>
                              <a:lnTo>
                                <a:pt x="284" y="298"/>
                              </a:lnTo>
                              <a:lnTo>
                                <a:pt x="284" y="296"/>
                              </a:lnTo>
                              <a:lnTo>
                                <a:pt x="216" y="0"/>
                              </a:lnTo>
                              <a:lnTo>
                                <a:pt x="26" y="6"/>
                              </a:lnTo>
                              <a:lnTo>
                                <a:pt x="0" y="28"/>
                              </a:lnTo>
                              <a:lnTo>
                                <a:pt x="38" y="392"/>
                              </a:lnTo>
                              <a:lnTo>
                                <a:pt x="24" y="464"/>
                              </a:lnTo>
                              <a:lnTo>
                                <a:pt x="20" y="484"/>
                              </a:lnTo>
                              <a:lnTo>
                                <a:pt x="14" y="524"/>
                              </a:lnTo>
                              <a:lnTo>
                                <a:pt x="68" y="484"/>
                              </a:lnTo>
                              <a:lnTo>
                                <a:pt x="92" y="49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3" name="Freeform 3011"/>
                        <p:cNvSpPr>
                          <a:spLocks/>
                        </p:cNvSpPr>
                        <p:nvPr/>
                      </p:nvSpPr>
                      <p:spPr bwMode="auto">
                        <a:xfrm>
                          <a:off x="3970" y="2457"/>
                          <a:ext cx="32" cy="350"/>
                        </a:xfrm>
                        <a:custGeom>
                          <a:avLst/>
                          <a:gdLst/>
                          <a:ahLst/>
                          <a:cxnLst>
                            <a:cxn ang="0">
                              <a:pos x="0" y="0"/>
                            </a:cxn>
                            <a:cxn ang="0">
                              <a:pos x="32" y="350"/>
                            </a:cxn>
                            <a:cxn ang="0">
                              <a:pos x="8" y="68"/>
                            </a:cxn>
                            <a:cxn ang="0">
                              <a:pos x="2" y="0"/>
                            </a:cxn>
                            <a:cxn ang="0">
                              <a:pos x="0" y="0"/>
                            </a:cxn>
                          </a:cxnLst>
                          <a:rect l="0" t="0" r="r" b="b"/>
                          <a:pathLst>
                            <a:path w="32" h="350">
                              <a:moveTo>
                                <a:pt x="0" y="0"/>
                              </a:moveTo>
                              <a:lnTo>
                                <a:pt x="32" y="350"/>
                              </a:lnTo>
                              <a:lnTo>
                                <a:pt x="8" y="68"/>
                              </a:lnTo>
                              <a:lnTo>
                                <a:pt x="2" y="0"/>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4" name="Freeform 3012"/>
                        <p:cNvSpPr>
                          <a:spLocks/>
                        </p:cNvSpPr>
                        <p:nvPr/>
                      </p:nvSpPr>
                      <p:spPr bwMode="auto">
                        <a:xfrm>
                          <a:off x="3692" y="2455"/>
                          <a:ext cx="328" cy="586"/>
                        </a:xfrm>
                        <a:custGeom>
                          <a:avLst/>
                          <a:gdLst/>
                          <a:ahLst/>
                          <a:cxnLst>
                            <a:cxn ang="0">
                              <a:pos x="278" y="0"/>
                            </a:cxn>
                            <a:cxn ang="0">
                              <a:pos x="74" y="22"/>
                            </a:cxn>
                            <a:cxn ang="0">
                              <a:pos x="0" y="240"/>
                            </a:cxn>
                            <a:cxn ang="0">
                              <a:pos x="38" y="372"/>
                            </a:cxn>
                            <a:cxn ang="0">
                              <a:pos x="6" y="522"/>
                            </a:cxn>
                            <a:cxn ang="0">
                              <a:pos x="178" y="508"/>
                            </a:cxn>
                            <a:cxn ang="0">
                              <a:pos x="216" y="586"/>
                            </a:cxn>
                            <a:cxn ang="0">
                              <a:pos x="298" y="560"/>
                            </a:cxn>
                            <a:cxn ang="0">
                              <a:pos x="328" y="560"/>
                            </a:cxn>
                            <a:cxn ang="0">
                              <a:pos x="310" y="352"/>
                            </a:cxn>
                            <a:cxn ang="0">
                              <a:pos x="278" y="2"/>
                            </a:cxn>
                            <a:cxn ang="0">
                              <a:pos x="280" y="2"/>
                            </a:cxn>
                            <a:cxn ang="0">
                              <a:pos x="286" y="70"/>
                            </a:cxn>
                            <a:cxn ang="0">
                              <a:pos x="280" y="0"/>
                            </a:cxn>
                            <a:cxn ang="0">
                              <a:pos x="278" y="0"/>
                            </a:cxn>
                          </a:cxnLst>
                          <a:rect l="0" t="0" r="r" b="b"/>
                          <a:pathLst>
                            <a:path w="328" h="586">
                              <a:moveTo>
                                <a:pt x="278" y="0"/>
                              </a:moveTo>
                              <a:lnTo>
                                <a:pt x="74" y="22"/>
                              </a:lnTo>
                              <a:lnTo>
                                <a:pt x="0" y="240"/>
                              </a:lnTo>
                              <a:lnTo>
                                <a:pt x="38" y="372"/>
                              </a:lnTo>
                              <a:lnTo>
                                <a:pt x="6" y="522"/>
                              </a:lnTo>
                              <a:lnTo>
                                <a:pt x="178" y="508"/>
                              </a:lnTo>
                              <a:lnTo>
                                <a:pt x="216" y="586"/>
                              </a:lnTo>
                              <a:lnTo>
                                <a:pt x="298" y="560"/>
                              </a:lnTo>
                              <a:lnTo>
                                <a:pt x="328" y="560"/>
                              </a:lnTo>
                              <a:lnTo>
                                <a:pt x="310" y="352"/>
                              </a:lnTo>
                              <a:lnTo>
                                <a:pt x="278" y="2"/>
                              </a:lnTo>
                              <a:lnTo>
                                <a:pt x="280" y="2"/>
                              </a:lnTo>
                              <a:lnTo>
                                <a:pt x="286" y="70"/>
                              </a:lnTo>
                              <a:lnTo>
                                <a:pt x="280" y="0"/>
                              </a:lnTo>
                              <a:lnTo>
                                <a:pt x="27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5" name="Freeform 3013"/>
                        <p:cNvSpPr>
                          <a:spLocks/>
                        </p:cNvSpPr>
                        <p:nvPr/>
                      </p:nvSpPr>
                      <p:spPr bwMode="auto">
                        <a:xfrm>
                          <a:off x="4002" y="2807"/>
                          <a:ext cx="20" cy="208"/>
                        </a:xfrm>
                        <a:custGeom>
                          <a:avLst/>
                          <a:gdLst/>
                          <a:ahLst/>
                          <a:cxnLst>
                            <a:cxn ang="0">
                              <a:pos x="20" y="208"/>
                            </a:cxn>
                            <a:cxn ang="0">
                              <a:pos x="0" y="0"/>
                            </a:cxn>
                            <a:cxn ang="0">
                              <a:pos x="18" y="208"/>
                            </a:cxn>
                            <a:cxn ang="0">
                              <a:pos x="20" y="208"/>
                            </a:cxn>
                          </a:cxnLst>
                          <a:rect l="0" t="0" r="r" b="b"/>
                          <a:pathLst>
                            <a:path w="20" h="208">
                              <a:moveTo>
                                <a:pt x="20" y="208"/>
                              </a:moveTo>
                              <a:lnTo>
                                <a:pt x="0" y="0"/>
                              </a:lnTo>
                              <a:lnTo>
                                <a:pt x="18" y="208"/>
                              </a:lnTo>
                              <a:lnTo>
                                <a:pt x="20" y="20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6" name="Freeform 3014"/>
                        <p:cNvSpPr>
                          <a:spLocks/>
                        </p:cNvSpPr>
                        <p:nvPr/>
                      </p:nvSpPr>
                      <p:spPr bwMode="auto">
                        <a:xfrm>
                          <a:off x="3972" y="2419"/>
                          <a:ext cx="368" cy="596"/>
                        </a:xfrm>
                        <a:custGeom>
                          <a:avLst/>
                          <a:gdLst/>
                          <a:ahLst/>
                          <a:cxnLst>
                            <a:cxn ang="0">
                              <a:pos x="368" y="466"/>
                            </a:cxn>
                            <a:cxn ang="0">
                              <a:pos x="350" y="330"/>
                            </a:cxn>
                            <a:cxn ang="0">
                              <a:pos x="226" y="0"/>
                            </a:cxn>
                            <a:cxn ang="0">
                              <a:pos x="0" y="36"/>
                            </a:cxn>
                            <a:cxn ang="0">
                              <a:pos x="6" y="106"/>
                            </a:cxn>
                            <a:cxn ang="0">
                              <a:pos x="52" y="596"/>
                            </a:cxn>
                            <a:cxn ang="0">
                              <a:pos x="96" y="596"/>
                            </a:cxn>
                            <a:cxn ang="0">
                              <a:pos x="134" y="580"/>
                            </a:cxn>
                            <a:cxn ang="0">
                              <a:pos x="90" y="490"/>
                            </a:cxn>
                            <a:cxn ang="0">
                              <a:pos x="368" y="466"/>
                            </a:cxn>
                          </a:cxnLst>
                          <a:rect l="0" t="0" r="r" b="b"/>
                          <a:pathLst>
                            <a:path w="368" h="596">
                              <a:moveTo>
                                <a:pt x="368" y="466"/>
                              </a:moveTo>
                              <a:lnTo>
                                <a:pt x="350" y="330"/>
                              </a:lnTo>
                              <a:lnTo>
                                <a:pt x="226" y="0"/>
                              </a:lnTo>
                              <a:lnTo>
                                <a:pt x="0" y="36"/>
                              </a:lnTo>
                              <a:lnTo>
                                <a:pt x="6" y="106"/>
                              </a:lnTo>
                              <a:lnTo>
                                <a:pt x="52" y="596"/>
                              </a:lnTo>
                              <a:lnTo>
                                <a:pt x="96" y="596"/>
                              </a:lnTo>
                              <a:lnTo>
                                <a:pt x="134" y="580"/>
                              </a:lnTo>
                              <a:lnTo>
                                <a:pt x="90" y="490"/>
                              </a:lnTo>
                              <a:lnTo>
                                <a:pt x="368" y="4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7" name="Freeform 3015"/>
                        <p:cNvSpPr>
                          <a:spLocks/>
                        </p:cNvSpPr>
                        <p:nvPr/>
                      </p:nvSpPr>
                      <p:spPr bwMode="auto">
                        <a:xfrm>
                          <a:off x="4436" y="2409"/>
                          <a:ext cx="54" cy="38"/>
                        </a:xfrm>
                        <a:custGeom>
                          <a:avLst/>
                          <a:gdLst/>
                          <a:ahLst/>
                          <a:cxnLst>
                            <a:cxn ang="0">
                              <a:pos x="0" y="6"/>
                            </a:cxn>
                            <a:cxn ang="0">
                              <a:pos x="52" y="4"/>
                            </a:cxn>
                            <a:cxn ang="0">
                              <a:pos x="52" y="38"/>
                            </a:cxn>
                            <a:cxn ang="0">
                              <a:pos x="54" y="0"/>
                            </a:cxn>
                            <a:cxn ang="0">
                              <a:pos x="0" y="6"/>
                            </a:cxn>
                          </a:cxnLst>
                          <a:rect l="0" t="0" r="r" b="b"/>
                          <a:pathLst>
                            <a:path w="54" h="38">
                              <a:moveTo>
                                <a:pt x="0" y="6"/>
                              </a:moveTo>
                              <a:lnTo>
                                <a:pt x="52" y="4"/>
                              </a:lnTo>
                              <a:lnTo>
                                <a:pt x="52" y="38"/>
                              </a:lnTo>
                              <a:lnTo>
                                <a:pt x="54"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8" name="Freeform 3016"/>
                        <p:cNvSpPr>
                          <a:spLocks/>
                        </p:cNvSpPr>
                        <p:nvPr/>
                      </p:nvSpPr>
                      <p:spPr bwMode="auto">
                        <a:xfrm>
                          <a:off x="4436" y="2373"/>
                          <a:ext cx="54" cy="42"/>
                        </a:xfrm>
                        <a:custGeom>
                          <a:avLst/>
                          <a:gdLst/>
                          <a:ahLst/>
                          <a:cxnLst>
                            <a:cxn ang="0">
                              <a:pos x="6" y="40"/>
                            </a:cxn>
                            <a:cxn ang="0">
                              <a:pos x="22" y="0"/>
                            </a:cxn>
                            <a:cxn ang="0">
                              <a:pos x="0" y="42"/>
                            </a:cxn>
                            <a:cxn ang="0">
                              <a:pos x="54" y="36"/>
                            </a:cxn>
                            <a:cxn ang="0">
                              <a:pos x="6" y="40"/>
                            </a:cxn>
                          </a:cxnLst>
                          <a:rect l="0" t="0" r="r" b="b"/>
                          <a:pathLst>
                            <a:path w="54" h="42">
                              <a:moveTo>
                                <a:pt x="6" y="40"/>
                              </a:moveTo>
                              <a:lnTo>
                                <a:pt x="22" y="0"/>
                              </a:lnTo>
                              <a:lnTo>
                                <a:pt x="0" y="42"/>
                              </a:lnTo>
                              <a:lnTo>
                                <a:pt x="54" y="36"/>
                              </a:lnTo>
                              <a:lnTo>
                                <a:pt x="6" y="4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59" name="Freeform 3017"/>
                        <p:cNvSpPr>
                          <a:spLocks/>
                        </p:cNvSpPr>
                        <p:nvPr/>
                      </p:nvSpPr>
                      <p:spPr bwMode="auto">
                        <a:xfrm>
                          <a:off x="4488" y="2409"/>
                          <a:ext cx="264" cy="260"/>
                        </a:xfrm>
                        <a:custGeom>
                          <a:avLst/>
                          <a:gdLst/>
                          <a:ahLst/>
                          <a:cxnLst>
                            <a:cxn ang="0">
                              <a:pos x="2" y="0"/>
                            </a:cxn>
                            <a:cxn ang="0">
                              <a:pos x="0" y="38"/>
                            </a:cxn>
                            <a:cxn ang="0">
                              <a:pos x="264" y="260"/>
                            </a:cxn>
                            <a:cxn ang="0">
                              <a:pos x="2" y="36"/>
                            </a:cxn>
                            <a:cxn ang="0">
                              <a:pos x="2" y="0"/>
                            </a:cxn>
                          </a:cxnLst>
                          <a:rect l="0" t="0" r="r" b="b"/>
                          <a:pathLst>
                            <a:path w="264" h="260">
                              <a:moveTo>
                                <a:pt x="2" y="0"/>
                              </a:moveTo>
                              <a:lnTo>
                                <a:pt x="0" y="38"/>
                              </a:lnTo>
                              <a:lnTo>
                                <a:pt x="264" y="260"/>
                              </a:lnTo>
                              <a:lnTo>
                                <a:pt x="2" y="36"/>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0" name="Freeform 3018"/>
                        <p:cNvSpPr>
                          <a:spLocks/>
                        </p:cNvSpPr>
                        <p:nvPr/>
                      </p:nvSpPr>
                      <p:spPr bwMode="auto">
                        <a:xfrm>
                          <a:off x="4436" y="2359"/>
                          <a:ext cx="28" cy="56"/>
                        </a:xfrm>
                        <a:custGeom>
                          <a:avLst/>
                          <a:gdLst/>
                          <a:ahLst/>
                          <a:cxnLst>
                            <a:cxn ang="0">
                              <a:pos x="28" y="0"/>
                            </a:cxn>
                            <a:cxn ang="0">
                              <a:pos x="22" y="2"/>
                            </a:cxn>
                            <a:cxn ang="0">
                              <a:pos x="0" y="56"/>
                            </a:cxn>
                            <a:cxn ang="0">
                              <a:pos x="22" y="14"/>
                            </a:cxn>
                            <a:cxn ang="0">
                              <a:pos x="28" y="0"/>
                            </a:cxn>
                          </a:cxnLst>
                          <a:rect l="0" t="0" r="r" b="b"/>
                          <a:pathLst>
                            <a:path w="28" h="56">
                              <a:moveTo>
                                <a:pt x="28" y="0"/>
                              </a:moveTo>
                              <a:lnTo>
                                <a:pt x="22" y="2"/>
                              </a:lnTo>
                              <a:lnTo>
                                <a:pt x="0" y="56"/>
                              </a:lnTo>
                              <a:lnTo>
                                <a:pt x="22" y="14"/>
                              </a:lnTo>
                              <a:lnTo>
                                <a:pt x="28"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1" name="Freeform 3019"/>
                        <p:cNvSpPr>
                          <a:spLocks/>
                        </p:cNvSpPr>
                        <p:nvPr/>
                      </p:nvSpPr>
                      <p:spPr bwMode="auto">
                        <a:xfrm>
                          <a:off x="4442" y="2291"/>
                          <a:ext cx="438" cy="378"/>
                        </a:xfrm>
                        <a:custGeom>
                          <a:avLst/>
                          <a:gdLst/>
                          <a:ahLst/>
                          <a:cxnLst>
                            <a:cxn ang="0">
                              <a:pos x="0" y="122"/>
                            </a:cxn>
                            <a:cxn ang="0">
                              <a:pos x="48" y="118"/>
                            </a:cxn>
                            <a:cxn ang="0">
                              <a:pos x="48" y="154"/>
                            </a:cxn>
                            <a:cxn ang="0">
                              <a:pos x="310" y="378"/>
                            </a:cxn>
                            <a:cxn ang="0">
                              <a:pos x="422" y="176"/>
                            </a:cxn>
                            <a:cxn ang="0">
                              <a:pos x="438" y="104"/>
                            </a:cxn>
                            <a:cxn ang="0">
                              <a:pos x="306" y="16"/>
                            </a:cxn>
                            <a:cxn ang="0">
                              <a:pos x="224" y="32"/>
                            </a:cxn>
                            <a:cxn ang="0">
                              <a:pos x="194" y="0"/>
                            </a:cxn>
                            <a:cxn ang="0">
                              <a:pos x="24" y="66"/>
                            </a:cxn>
                            <a:cxn ang="0">
                              <a:pos x="16" y="82"/>
                            </a:cxn>
                            <a:cxn ang="0">
                              <a:pos x="0" y="122"/>
                            </a:cxn>
                          </a:cxnLst>
                          <a:rect l="0" t="0" r="r" b="b"/>
                          <a:pathLst>
                            <a:path w="438" h="378">
                              <a:moveTo>
                                <a:pt x="0" y="122"/>
                              </a:moveTo>
                              <a:lnTo>
                                <a:pt x="48" y="118"/>
                              </a:lnTo>
                              <a:lnTo>
                                <a:pt x="48" y="154"/>
                              </a:lnTo>
                              <a:lnTo>
                                <a:pt x="310" y="378"/>
                              </a:lnTo>
                              <a:lnTo>
                                <a:pt x="422" y="176"/>
                              </a:lnTo>
                              <a:lnTo>
                                <a:pt x="438" y="104"/>
                              </a:lnTo>
                              <a:lnTo>
                                <a:pt x="306" y="16"/>
                              </a:lnTo>
                              <a:lnTo>
                                <a:pt x="224" y="32"/>
                              </a:lnTo>
                              <a:lnTo>
                                <a:pt x="194" y="0"/>
                              </a:lnTo>
                              <a:lnTo>
                                <a:pt x="24" y="66"/>
                              </a:lnTo>
                              <a:lnTo>
                                <a:pt x="16" y="82"/>
                              </a:lnTo>
                              <a:lnTo>
                                <a:pt x="0" y="12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2" name="Freeform 3020"/>
                        <p:cNvSpPr>
                          <a:spLocks/>
                        </p:cNvSpPr>
                        <p:nvPr/>
                      </p:nvSpPr>
                      <p:spPr bwMode="auto">
                        <a:xfrm>
                          <a:off x="4346" y="2849"/>
                          <a:ext cx="320" cy="84"/>
                        </a:xfrm>
                        <a:custGeom>
                          <a:avLst/>
                          <a:gdLst/>
                          <a:ahLst/>
                          <a:cxnLst>
                            <a:cxn ang="0">
                              <a:pos x="278" y="42"/>
                            </a:cxn>
                            <a:cxn ang="0">
                              <a:pos x="320" y="56"/>
                            </a:cxn>
                            <a:cxn ang="0">
                              <a:pos x="314" y="0"/>
                            </a:cxn>
                            <a:cxn ang="0">
                              <a:pos x="314" y="48"/>
                            </a:cxn>
                            <a:cxn ang="0">
                              <a:pos x="280" y="36"/>
                            </a:cxn>
                            <a:cxn ang="0">
                              <a:pos x="18" y="78"/>
                            </a:cxn>
                            <a:cxn ang="0">
                              <a:pos x="0" y="54"/>
                            </a:cxn>
                            <a:cxn ang="0">
                              <a:pos x="18" y="84"/>
                            </a:cxn>
                            <a:cxn ang="0">
                              <a:pos x="278" y="42"/>
                            </a:cxn>
                          </a:cxnLst>
                          <a:rect l="0" t="0" r="r" b="b"/>
                          <a:pathLst>
                            <a:path w="320" h="84">
                              <a:moveTo>
                                <a:pt x="278" y="42"/>
                              </a:moveTo>
                              <a:lnTo>
                                <a:pt x="320" y="56"/>
                              </a:lnTo>
                              <a:lnTo>
                                <a:pt x="314" y="0"/>
                              </a:lnTo>
                              <a:lnTo>
                                <a:pt x="314" y="48"/>
                              </a:lnTo>
                              <a:lnTo>
                                <a:pt x="280" y="36"/>
                              </a:lnTo>
                              <a:lnTo>
                                <a:pt x="18" y="78"/>
                              </a:lnTo>
                              <a:lnTo>
                                <a:pt x="0" y="54"/>
                              </a:lnTo>
                              <a:lnTo>
                                <a:pt x="18" y="84"/>
                              </a:lnTo>
                              <a:lnTo>
                                <a:pt x="278"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3" name="Freeform 3021"/>
                        <p:cNvSpPr>
                          <a:spLocks/>
                        </p:cNvSpPr>
                        <p:nvPr/>
                      </p:nvSpPr>
                      <p:spPr bwMode="auto">
                        <a:xfrm>
                          <a:off x="4660" y="2847"/>
                          <a:ext cx="70" cy="4"/>
                        </a:xfrm>
                        <a:custGeom>
                          <a:avLst/>
                          <a:gdLst/>
                          <a:ahLst/>
                          <a:cxnLst>
                            <a:cxn ang="0">
                              <a:pos x="0" y="2"/>
                            </a:cxn>
                            <a:cxn ang="0">
                              <a:pos x="70" y="4"/>
                            </a:cxn>
                            <a:cxn ang="0">
                              <a:pos x="70" y="0"/>
                            </a:cxn>
                            <a:cxn ang="0">
                              <a:pos x="0" y="2"/>
                            </a:cxn>
                          </a:cxnLst>
                          <a:rect l="0" t="0" r="r" b="b"/>
                          <a:pathLst>
                            <a:path w="70" h="4">
                              <a:moveTo>
                                <a:pt x="0" y="2"/>
                              </a:moveTo>
                              <a:lnTo>
                                <a:pt x="70" y="4"/>
                              </a:lnTo>
                              <a:lnTo>
                                <a:pt x="7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4" name="Freeform 3022"/>
                        <p:cNvSpPr>
                          <a:spLocks/>
                        </p:cNvSpPr>
                        <p:nvPr/>
                      </p:nvSpPr>
                      <p:spPr bwMode="auto">
                        <a:xfrm>
                          <a:off x="4660" y="2849"/>
                          <a:ext cx="70" cy="56"/>
                        </a:xfrm>
                        <a:custGeom>
                          <a:avLst/>
                          <a:gdLst/>
                          <a:ahLst/>
                          <a:cxnLst>
                            <a:cxn ang="0">
                              <a:pos x="6" y="56"/>
                            </a:cxn>
                            <a:cxn ang="0">
                              <a:pos x="6" y="6"/>
                            </a:cxn>
                            <a:cxn ang="0">
                              <a:pos x="70" y="6"/>
                            </a:cxn>
                            <a:cxn ang="0">
                              <a:pos x="70" y="2"/>
                            </a:cxn>
                            <a:cxn ang="0">
                              <a:pos x="0" y="0"/>
                            </a:cxn>
                            <a:cxn ang="0">
                              <a:pos x="6" y="56"/>
                            </a:cxn>
                          </a:cxnLst>
                          <a:rect l="0" t="0" r="r" b="b"/>
                          <a:pathLst>
                            <a:path w="70" h="56">
                              <a:moveTo>
                                <a:pt x="6" y="56"/>
                              </a:moveTo>
                              <a:lnTo>
                                <a:pt x="6" y="6"/>
                              </a:lnTo>
                              <a:lnTo>
                                <a:pt x="70" y="6"/>
                              </a:lnTo>
                              <a:lnTo>
                                <a:pt x="70" y="2"/>
                              </a:lnTo>
                              <a:lnTo>
                                <a:pt x="0" y="0"/>
                              </a:lnTo>
                              <a:lnTo>
                                <a:pt x="6" y="5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5" name="Freeform 3023"/>
                        <p:cNvSpPr>
                          <a:spLocks/>
                        </p:cNvSpPr>
                        <p:nvPr/>
                      </p:nvSpPr>
                      <p:spPr bwMode="auto">
                        <a:xfrm>
                          <a:off x="4340" y="2891"/>
                          <a:ext cx="24" cy="42"/>
                        </a:xfrm>
                        <a:custGeom>
                          <a:avLst/>
                          <a:gdLst/>
                          <a:ahLst/>
                          <a:cxnLst>
                            <a:cxn ang="0">
                              <a:pos x="24" y="42"/>
                            </a:cxn>
                            <a:cxn ang="0">
                              <a:pos x="6" y="12"/>
                            </a:cxn>
                            <a:cxn ang="0">
                              <a:pos x="0" y="0"/>
                            </a:cxn>
                            <a:cxn ang="0">
                              <a:pos x="2" y="12"/>
                            </a:cxn>
                            <a:cxn ang="0">
                              <a:pos x="24" y="42"/>
                            </a:cxn>
                          </a:cxnLst>
                          <a:rect l="0" t="0" r="r" b="b"/>
                          <a:pathLst>
                            <a:path w="24" h="42">
                              <a:moveTo>
                                <a:pt x="24" y="42"/>
                              </a:moveTo>
                              <a:lnTo>
                                <a:pt x="6" y="12"/>
                              </a:lnTo>
                              <a:lnTo>
                                <a:pt x="0" y="0"/>
                              </a:lnTo>
                              <a:lnTo>
                                <a:pt x="2" y="12"/>
                              </a:lnTo>
                              <a:lnTo>
                                <a:pt x="24" y="4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6" name="Freeform 3024"/>
                        <p:cNvSpPr>
                          <a:spLocks/>
                        </p:cNvSpPr>
                        <p:nvPr/>
                      </p:nvSpPr>
                      <p:spPr bwMode="auto">
                        <a:xfrm>
                          <a:off x="4066" y="2911"/>
                          <a:ext cx="44" cy="86"/>
                        </a:xfrm>
                        <a:custGeom>
                          <a:avLst/>
                          <a:gdLst/>
                          <a:ahLst/>
                          <a:cxnLst>
                            <a:cxn ang="0">
                              <a:pos x="44" y="86"/>
                            </a:cxn>
                            <a:cxn ang="0">
                              <a:pos x="44" y="86"/>
                            </a:cxn>
                            <a:cxn ang="0">
                              <a:pos x="0" y="0"/>
                            </a:cxn>
                            <a:cxn ang="0">
                              <a:pos x="44" y="86"/>
                            </a:cxn>
                          </a:cxnLst>
                          <a:rect l="0" t="0" r="r" b="b"/>
                          <a:pathLst>
                            <a:path w="44" h="86">
                              <a:moveTo>
                                <a:pt x="44" y="86"/>
                              </a:moveTo>
                              <a:lnTo>
                                <a:pt x="44" y="86"/>
                              </a:lnTo>
                              <a:lnTo>
                                <a:pt x="0" y="0"/>
                              </a:lnTo>
                              <a:lnTo>
                                <a:pt x="44" y="8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7" name="Freeform 3025"/>
                        <p:cNvSpPr>
                          <a:spLocks/>
                        </p:cNvSpPr>
                        <p:nvPr/>
                      </p:nvSpPr>
                      <p:spPr bwMode="auto">
                        <a:xfrm>
                          <a:off x="4204" y="2357"/>
                          <a:ext cx="546" cy="570"/>
                        </a:xfrm>
                        <a:custGeom>
                          <a:avLst/>
                          <a:gdLst/>
                          <a:ahLst/>
                          <a:cxnLst>
                            <a:cxn ang="0">
                              <a:pos x="422" y="528"/>
                            </a:cxn>
                            <a:cxn ang="0">
                              <a:pos x="456" y="540"/>
                            </a:cxn>
                            <a:cxn ang="0">
                              <a:pos x="456" y="492"/>
                            </a:cxn>
                            <a:cxn ang="0">
                              <a:pos x="526" y="490"/>
                            </a:cxn>
                            <a:cxn ang="0">
                              <a:pos x="526" y="494"/>
                            </a:cxn>
                            <a:cxn ang="0">
                              <a:pos x="526" y="494"/>
                            </a:cxn>
                            <a:cxn ang="0">
                              <a:pos x="512" y="378"/>
                            </a:cxn>
                            <a:cxn ang="0">
                              <a:pos x="546" y="314"/>
                            </a:cxn>
                            <a:cxn ang="0">
                              <a:pos x="284" y="90"/>
                            </a:cxn>
                            <a:cxn ang="0">
                              <a:pos x="284" y="56"/>
                            </a:cxn>
                            <a:cxn ang="0">
                              <a:pos x="232" y="58"/>
                            </a:cxn>
                            <a:cxn ang="0">
                              <a:pos x="254" y="4"/>
                            </a:cxn>
                            <a:cxn ang="0">
                              <a:pos x="260" y="2"/>
                            </a:cxn>
                            <a:cxn ang="0">
                              <a:pos x="254" y="16"/>
                            </a:cxn>
                            <a:cxn ang="0">
                              <a:pos x="262" y="0"/>
                            </a:cxn>
                            <a:cxn ang="0">
                              <a:pos x="182" y="30"/>
                            </a:cxn>
                            <a:cxn ang="0">
                              <a:pos x="0" y="60"/>
                            </a:cxn>
                            <a:cxn ang="0">
                              <a:pos x="120" y="390"/>
                            </a:cxn>
                            <a:cxn ang="0">
                              <a:pos x="142" y="546"/>
                            </a:cxn>
                            <a:cxn ang="0">
                              <a:pos x="160" y="570"/>
                            </a:cxn>
                            <a:cxn ang="0">
                              <a:pos x="422" y="528"/>
                            </a:cxn>
                          </a:cxnLst>
                          <a:rect l="0" t="0" r="r" b="b"/>
                          <a:pathLst>
                            <a:path w="546" h="570">
                              <a:moveTo>
                                <a:pt x="422" y="528"/>
                              </a:moveTo>
                              <a:lnTo>
                                <a:pt x="456" y="540"/>
                              </a:lnTo>
                              <a:lnTo>
                                <a:pt x="456" y="492"/>
                              </a:lnTo>
                              <a:lnTo>
                                <a:pt x="526" y="490"/>
                              </a:lnTo>
                              <a:lnTo>
                                <a:pt x="526" y="494"/>
                              </a:lnTo>
                              <a:lnTo>
                                <a:pt x="526" y="494"/>
                              </a:lnTo>
                              <a:lnTo>
                                <a:pt x="512" y="378"/>
                              </a:lnTo>
                              <a:lnTo>
                                <a:pt x="546" y="314"/>
                              </a:lnTo>
                              <a:lnTo>
                                <a:pt x="284" y="90"/>
                              </a:lnTo>
                              <a:lnTo>
                                <a:pt x="284" y="56"/>
                              </a:lnTo>
                              <a:lnTo>
                                <a:pt x="232" y="58"/>
                              </a:lnTo>
                              <a:lnTo>
                                <a:pt x="254" y="4"/>
                              </a:lnTo>
                              <a:lnTo>
                                <a:pt x="260" y="2"/>
                              </a:lnTo>
                              <a:lnTo>
                                <a:pt x="254" y="16"/>
                              </a:lnTo>
                              <a:lnTo>
                                <a:pt x="262" y="0"/>
                              </a:lnTo>
                              <a:lnTo>
                                <a:pt x="182" y="30"/>
                              </a:lnTo>
                              <a:lnTo>
                                <a:pt x="0" y="60"/>
                              </a:lnTo>
                              <a:lnTo>
                                <a:pt x="120" y="390"/>
                              </a:lnTo>
                              <a:lnTo>
                                <a:pt x="142" y="546"/>
                              </a:lnTo>
                              <a:lnTo>
                                <a:pt x="160" y="570"/>
                              </a:lnTo>
                              <a:lnTo>
                                <a:pt x="422" y="52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8" name="Freeform 3026"/>
                        <p:cNvSpPr>
                          <a:spLocks/>
                        </p:cNvSpPr>
                        <p:nvPr/>
                      </p:nvSpPr>
                      <p:spPr bwMode="auto">
                        <a:xfrm>
                          <a:off x="4066" y="2851"/>
                          <a:ext cx="926" cy="666"/>
                        </a:xfrm>
                        <a:custGeom>
                          <a:avLst/>
                          <a:gdLst/>
                          <a:ahLst/>
                          <a:cxnLst>
                            <a:cxn ang="0">
                              <a:pos x="896" y="342"/>
                            </a:cxn>
                            <a:cxn ang="0">
                              <a:pos x="808" y="232"/>
                            </a:cxn>
                            <a:cxn ang="0">
                              <a:pos x="808" y="182"/>
                            </a:cxn>
                            <a:cxn ang="0">
                              <a:pos x="668" y="20"/>
                            </a:cxn>
                            <a:cxn ang="0">
                              <a:pos x="664" y="0"/>
                            </a:cxn>
                            <a:cxn ang="0">
                              <a:pos x="664" y="0"/>
                            </a:cxn>
                            <a:cxn ang="0">
                              <a:pos x="664" y="4"/>
                            </a:cxn>
                            <a:cxn ang="0">
                              <a:pos x="600" y="4"/>
                            </a:cxn>
                            <a:cxn ang="0">
                              <a:pos x="600" y="54"/>
                            </a:cxn>
                            <a:cxn ang="0">
                              <a:pos x="558" y="40"/>
                            </a:cxn>
                            <a:cxn ang="0">
                              <a:pos x="298" y="82"/>
                            </a:cxn>
                            <a:cxn ang="0">
                              <a:pos x="276" y="52"/>
                            </a:cxn>
                            <a:cxn ang="0">
                              <a:pos x="274" y="40"/>
                            </a:cxn>
                            <a:cxn ang="0">
                              <a:pos x="0" y="60"/>
                            </a:cxn>
                            <a:cxn ang="0">
                              <a:pos x="44" y="146"/>
                            </a:cxn>
                            <a:cxn ang="0">
                              <a:pos x="132" y="108"/>
                            </a:cxn>
                            <a:cxn ang="0">
                              <a:pos x="242" y="154"/>
                            </a:cxn>
                            <a:cxn ang="0">
                              <a:pos x="242" y="192"/>
                            </a:cxn>
                            <a:cxn ang="0">
                              <a:pos x="298" y="192"/>
                            </a:cxn>
                            <a:cxn ang="0">
                              <a:pos x="380" y="128"/>
                            </a:cxn>
                            <a:cxn ang="0">
                              <a:pos x="558" y="206"/>
                            </a:cxn>
                            <a:cxn ang="0">
                              <a:pos x="558" y="368"/>
                            </a:cxn>
                            <a:cxn ang="0">
                              <a:pos x="598" y="382"/>
                            </a:cxn>
                            <a:cxn ang="0">
                              <a:pos x="638" y="478"/>
                            </a:cxn>
                            <a:cxn ang="0">
                              <a:pos x="776" y="584"/>
                            </a:cxn>
                            <a:cxn ang="0">
                              <a:pos x="776" y="626"/>
                            </a:cxn>
                            <a:cxn ang="0">
                              <a:pos x="830" y="666"/>
                            </a:cxn>
                            <a:cxn ang="0">
                              <a:pos x="886" y="610"/>
                            </a:cxn>
                            <a:cxn ang="0">
                              <a:pos x="916" y="610"/>
                            </a:cxn>
                            <a:cxn ang="0">
                              <a:pos x="926" y="518"/>
                            </a:cxn>
                            <a:cxn ang="0">
                              <a:pos x="896" y="342"/>
                            </a:cxn>
                          </a:cxnLst>
                          <a:rect l="0" t="0" r="r" b="b"/>
                          <a:pathLst>
                            <a:path w="926" h="666">
                              <a:moveTo>
                                <a:pt x="896" y="342"/>
                              </a:moveTo>
                              <a:lnTo>
                                <a:pt x="808" y="232"/>
                              </a:lnTo>
                              <a:lnTo>
                                <a:pt x="808" y="182"/>
                              </a:lnTo>
                              <a:lnTo>
                                <a:pt x="668" y="20"/>
                              </a:lnTo>
                              <a:lnTo>
                                <a:pt x="664" y="0"/>
                              </a:lnTo>
                              <a:lnTo>
                                <a:pt x="664" y="0"/>
                              </a:lnTo>
                              <a:lnTo>
                                <a:pt x="664" y="4"/>
                              </a:lnTo>
                              <a:lnTo>
                                <a:pt x="600" y="4"/>
                              </a:lnTo>
                              <a:lnTo>
                                <a:pt x="600" y="54"/>
                              </a:lnTo>
                              <a:lnTo>
                                <a:pt x="558" y="40"/>
                              </a:lnTo>
                              <a:lnTo>
                                <a:pt x="298" y="82"/>
                              </a:lnTo>
                              <a:lnTo>
                                <a:pt x="276" y="52"/>
                              </a:lnTo>
                              <a:lnTo>
                                <a:pt x="274" y="40"/>
                              </a:lnTo>
                              <a:lnTo>
                                <a:pt x="0" y="60"/>
                              </a:lnTo>
                              <a:lnTo>
                                <a:pt x="44" y="146"/>
                              </a:lnTo>
                              <a:lnTo>
                                <a:pt x="132" y="108"/>
                              </a:lnTo>
                              <a:lnTo>
                                <a:pt x="242" y="154"/>
                              </a:lnTo>
                              <a:lnTo>
                                <a:pt x="242" y="192"/>
                              </a:lnTo>
                              <a:lnTo>
                                <a:pt x="298" y="192"/>
                              </a:lnTo>
                              <a:lnTo>
                                <a:pt x="380" y="128"/>
                              </a:lnTo>
                              <a:lnTo>
                                <a:pt x="558" y="206"/>
                              </a:lnTo>
                              <a:lnTo>
                                <a:pt x="558" y="368"/>
                              </a:lnTo>
                              <a:lnTo>
                                <a:pt x="598" y="382"/>
                              </a:lnTo>
                              <a:lnTo>
                                <a:pt x="638" y="478"/>
                              </a:lnTo>
                              <a:lnTo>
                                <a:pt x="776" y="584"/>
                              </a:lnTo>
                              <a:lnTo>
                                <a:pt x="776" y="626"/>
                              </a:lnTo>
                              <a:lnTo>
                                <a:pt x="830" y="666"/>
                              </a:lnTo>
                              <a:lnTo>
                                <a:pt x="886" y="610"/>
                              </a:lnTo>
                              <a:lnTo>
                                <a:pt x="916" y="610"/>
                              </a:lnTo>
                              <a:lnTo>
                                <a:pt x="926" y="518"/>
                              </a:lnTo>
                              <a:lnTo>
                                <a:pt x="896" y="34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69" name="Freeform 3027"/>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0" name="Freeform 3028"/>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1" name="Freeform 3029"/>
                        <p:cNvSpPr>
                          <a:spLocks/>
                        </p:cNvSpPr>
                        <p:nvPr/>
                      </p:nvSpPr>
                      <p:spPr bwMode="auto">
                        <a:xfrm>
                          <a:off x="4448" y="1469"/>
                          <a:ext cx="76" cy="202"/>
                        </a:xfrm>
                        <a:custGeom>
                          <a:avLst/>
                          <a:gdLst/>
                          <a:ahLst/>
                          <a:cxnLst>
                            <a:cxn ang="0">
                              <a:pos x="2" y="0"/>
                            </a:cxn>
                            <a:cxn ang="0">
                              <a:pos x="0" y="6"/>
                            </a:cxn>
                            <a:cxn ang="0">
                              <a:pos x="6" y="24"/>
                            </a:cxn>
                            <a:cxn ang="0">
                              <a:pos x="74" y="202"/>
                            </a:cxn>
                            <a:cxn ang="0">
                              <a:pos x="76" y="200"/>
                            </a:cxn>
                            <a:cxn ang="0">
                              <a:pos x="2" y="0"/>
                            </a:cxn>
                          </a:cxnLst>
                          <a:rect l="0" t="0" r="r" b="b"/>
                          <a:pathLst>
                            <a:path w="76" h="202">
                              <a:moveTo>
                                <a:pt x="2" y="0"/>
                              </a:moveTo>
                              <a:lnTo>
                                <a:pt x="0" y="6"/>
                              </a:lnTo>
                              <a:lnTo>
                                <a:pt x="6" y="24"/>
                              </a:lnTo>
                              <a:lnTo>
                                <a:pt x="74" y="202"/>
                              </a:lnTo>
                              <a:lnTo>
                                <a:pt x="76" y="200"/>
                              </a:lnTo>
                              <a:lnTo>
                                <a:pt x="2"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2" name="Freeform 3030"/>
                        <p:cNvSpPr>
                          <a:spLocks/>
                        </p:cNvSpPr>
                        <p:nvPr/>
                      </p:nvSpPr>
                      <p:spPr bwMode="auto">
                        <a:xfrm>
                          <a:off x="4414" y="1681"/>
                          <a:ext cx="392" cy="354"/>
                        </a:xfrm>
                        <a:custGeom>
                          <a:avLst/>
                          <a:gdLst/>
                          <a:ahLst/>
                          <a:cxnLst>
                            <a:cxn ang="0">
                              <a:pos x="6" y="268"/>
                            </a:cxn>
                            <a:cxn ang="0">
                              <a:pos x="0" y="264"/>
                            </a:cxn>
                            <a:cxn ang="0">
                              <a:pos x="10" y="298"/>
                            </a:cxn>
                            <a:cxn ang="0">
                              <a:pos x="62" y="320"/>
                            </a:cxn>
                            <a:cxn ang="0">
                              <a:pos x="62" y="320"/>
                            </a:cxn>
                            <a:cxn ang="0">
                              <a:pos x="64" y="322"/>
                            </a:cxn>
                            <a:cxn ang="0">
                              <a:pos x="136" y="354"/>
                            </a:cxn>
                            <a:cxn ang="0">
                              <a:pos x="206" y="312"/>
                            </a:cxn>
                            <a:cxn ang="0">
                              <a:pos x="236" y="148"/>
                            </a:cxn>
                            <a:cxn ang="0">
                              <a:pos x="266" y="172"/>
                            </a:cxn>
                            <a:cxn ang="0">
                              <a:pos x="294" y="102"/>
                            </a:cxn>
                            <a:cxn ang="0">
                              <a:pos x="336" y="40"/>
                            </a:cxn>
                            <a:cxn ang="0">
                              <a:pos x="376" y="40"/>
                            </a:cxn>
                            <a:cxn ang="0">
                              <a:pos x="392" y="18"/>
                            </a:cxn>
                            <a:cxn ang="0">
                              <a:pos x="346" y="8"/>
                            </a:cxn>
                            <a:cxn ang="0">
                              <a:pos x="240" y="64"/>
                            </a:cxn>
                            <a:cxn ang="0">
                              <a:pos x="214" y="18"/>
                            </a:cxn>
                            <a:cxn ang="0">
                              <a:pos x="126" y="48"/>
                            </a:cxn>
                            <a:cxn ang="0">
                              <a:pos x="110" y="0"/>
                            </a:cxn>
                            <a:cxn ang="0">
                              <a:pos x="98" y="76"/>
                            </a:cxn>
                            <a:cxn ang="0">
                              <a:pos x="6" y="268"/>
                            </a:cxn>
                          </a:cxnLst>
                          <a:rect l="0" t="0" r="r" b="b"/>
                          <a:pathLst>
                            <a:path w="392" h="354">
                              <a:moveTo>
                                <a:pt x="6" y="268"/>
                              </a:moveTo>
                              <a:lnTo>
                                <a:pt x="0" y="264"/>
                              </a:lnTo>
                              <a:lnTo>
                                <a:pt x="10" y="298"/>
                              </a:lnTo>
                              <a:lnTo>
                                <a:pt x="62" y="320"/>
                              </a:lnTo>
                              <a:lnTo>
                                <a:pt x="62" y="320"/>
                              </a:lnTo>
                              <a:lnTo>
                                <a:pt x="64" y="322"/>
                              </a:lnTo>
                              <a:lnTo>
                                <a:pt x="136" y="354"/>
                              </a:lnTo>
                              <a:lnTo>
                                <a:pt x="206" y="312"/>
                              </a:lnTo>
                              <a:lnTo>
                                <a:pt x="236" y="148"/>
                              </a:lnTo>
                              <a:lnTo>
                                <a:pt x="266" y="172"/>
                              </a:lnTo>
                              <a:lnTo>
                                <a:pt x="294" y="102"/>
                              </a:lnTo>
                              <a:lnTo>
                                <a:pt x="336" y="40"/>
                              </a:lnTo>
                              <a:lnTo>
                                <a:pt x="376" y="40"/>
                              </a:lnTo>
                              <a:lnTo>
                                <a:pt x="392" y="18"/>
                              </a:lnTo>
                              <a:lnTo>
                                <a:pt x="346" y="8"/>
                              </a:lnTo>
                              <a:lnTo>
                                <a:pt x="240" y="64"/>
                              </a:lnTo>
                              <a:lnTo>
                                <a:pt x="214" y="18"/>
                              </a:lnTo>
                              <a:lnTo>
                                <a:pt x="126" y="48"/>
                              </a:lnTo>
                              <a:lnTo>
                                <a:pt x="110" y="0"/>
                              </a:lnTo>
                              <a:lnTo>
                                <a:pt x="98" y="76"/>
                              </a:lnTo>
                              <a:lnTo>
                                <a:pt x="6" y="268"/>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3" name="Freeform 3031"/>
                        <p:cNvSpPr>
                          <a:spLocks/>
                        </p:cNvSpPr>
                        <p:nvPr/>
                      </p:nvSpPr>
                      <p:spPr bwMode="auto">
                        <a:xfrm>
                          <a:off x="4414" y="1943"/>
                          <a:ext cx="6" cy="6"/>
                        </a:xfrm>
                        <a:custGeom>
                          <a:avLst/>
                          <a:gdLst/>
                          <a:ahLst/>
                          <a:cxnLst>
                            <a:cxn ang="0">
                              <a:pos x="0" y="0"/>
                            </a:cxn>
                            <a:cxn ang="0">
                              <a:pos x="0" y="2"/>
                            </a:cxn>
                            <a:cxn ang="0">
                              <a:pos x="6" y="6"/>
                            </a:cxn>
                            <a:cxn ang="0">
                              <a:pos x="0" y="0"/>
                            </a:cxn>
                          </a:cxnLst>
                          <a:rect l="0" t="0" r="r" b="b"/>
                          <a:pathLst>
                            <a:path w="6" h="6">
                              <a:moveTo>
                                <a:pt x="0" y="0"/>
                              </a:moveTo>
                              <a:lnTo>
                                <a:pt x="0" y="2"/>
                              </a:lnTo>
                              <a:lnTo>
                                <a:pt x="6" y="6"/>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4" name="Freeform 3032"/>
                        <p:cNvSpPr>
                          <a:spLocks/>
                        </p:cNvSpPr>
                        <p:nvPr/>
                      </p:nvSpPr>
                      <p:spPr bwMode="auto">
                        <a:xfrm>
                          <a:off x="4512" y="1679"/>
                          <a:ext cx="12" cy="78"/>
                        </a:xfrm>
                        <a:custGeom>
                          <a:avLst/>
                          <a:gdLst/>
                          <a:ahLst/>
                          <a:cxnLst>
                            <a:cxn ang="0">
                              <a:pos x="0" y="78"/>
                            </a:cxn>
                            <a:cxn ang="0">
                              <a:pos x="12" y="2"/>
                            </a:cxn>
                            <a:cxn ang="0">
                              <a:pos x="10" y="0"/>
                            </a:cxn>
                            <a:cxn ang="0">
                              <a:pos x="0" y="78"/>
                            </a:cxn>
                          </a:cxnLst>
                          <a:rect l="0" t="0" r="r" b="b"/>
                          <a:pathLst>
                            <a:path w="12" h="78">
                              <a:moveTo>
                                <a:pt x="0" y="78"/>
                              </a:moveTo>
                              <a:lnTo>
                                <a:pt x="12" y="2"/>
                              </a:lnTo>
                              <a:lnTo>
                                <a:pt x="10" y="0"/>
                              </a:lnTo>
                              <a:lnTo>
                                <a:pt x="0" y="78"/>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5" name="Freeform 3033"/>
                        <p:cNvSpPr>
                          <a:spLocks/>
                        </p:cNvSpPr>
                        <p:nvPr/>
                      </p:nvSpPr>
                      <p:spPr bwMode="auto">
                        <a:xfrm>
                          <a:off x="4420" y="1757"/>
                          <a:ext cx="92" cy="192"/>
                        </a:xfrm>
                        <a:custGeom>
                          <a:avLst/>
                          <a:gdLst/>
                          <a:ahLst/>
                          <a:cxnLst>
                            <a:cxn ang="0">
                              <a:pos x="58" y="60"/>
                            </a:cxn>
                            <a:cxn ang="0">
                              <a:pos x="0" y="192"/>
                            </a:cxn>
                            <a:cxn ang="0">
                              <a:pos x="92" y="0"/>
                            </a:cxn>
                            <a:cxn ang="0">
                              <a:pos x="58" y="60"/>
                            </a:cxn>
                          </a:cxnLst>
                          <a:rect l="0" t="0" r="r" b="b"/>
                          <a:pathLst>
                            <a:path w="92" h="192">
                              <a:moveTo>
                                <a:pt x="58" y="60"/>
                              </a:moveTo>
                              <a:lnTo>
                                <a:pt x="0" y="192"/>
                              </a:lnTo>
                              <a:lnTo>
                                <a:pt x="92" y="0"/>
                              </a:lnTo>
                              <a:lnTo>
                                <a:pt x="58" y="6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6" name="Freeform 3034"/>
                        <p:cNvSpPr>
                          <a:spLocks/>
                        </p:cNvSpPr>
                        <p:nvPr/>
                      </p:nvSpPr>
                      <p:spPr bwMode="auto">
                        <a:xfrm>
                          <a:off x="4522" y="1671"/>
                          <a:ext cx="2" cy="6"/>
                        </a:xfrm>
                        <a:custGeom>
                          <a:avLst/>
                          <a:gdLst/>
                          <a:ahLst/>
                          <a:cxnLst>
                            <a:cxn ang="0">
                              <a:pos x="0" y="6"/>
                            </a:cxn>
                            <a:cxn ang="0">
                              <a:pos x="2" y="2"/>
                            </a:cxn>
                            <a:cxn ang="0">
                              <a:pos x="0" y="0"/>
                            </a:cxn>
                            <a:cxn ang="0">
                              <a:pos x="0" y="6"/>
                            </a:cxn>
                          </a:cxnLst>
                          <a:rect l="0" t="0" r="r" b="b"/>
                          <a:pathLst>
                            <a:path w="2" h="6">
                              <a:moveTo>
                                <a:pt x="0" y="6"/>
                              </a:moveTo>
                              <a:lnTo>
                                <a:pt x="2" y="2"/>
                              </a:lnTo>
                              <a:lnTo>
                                <a:pt x="0" y="0"/>
                              </a:lnTo>
                              <a:lnTo>
                                <a:pt x="0" y="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7" name="Freeform 3035"/>
                        <p:cNvSpPr>
                          <a:spLocks/>
                        </p:cNvSpPr>
                        <p:nvPr/>
                      </p:nvSpPr>
                      <p:spPr bwMode="auto">
                        <a:xfrm>
                          <a:off x="4122" y="1471"/>
                          <a:ext cx="396" cy="468"/>
                        </a:xfrm>
                        <a:custGeom>
                          <a:avLst/>
                          <a:gdLst/>
                          <a:ahLst/>
                          <a:cxnLst>
                            <a:cxn ang="0">
                              <a:pos x="282" y="50"/>
                            </a:cxn>
                            <a:cxn ang="0">
                              <a:pos x="234" y="78"/>
                            </a:cxn>
                            <a:cxn ang="0">
                              <a:pos x="206" y="104"/>
                            </a:cxn>
                            <a:cxn ang="0">
                              <a:pos x="142" y="84"/>
                            </a:cxn>
                            <a:cxn ang="0">
                              <a:pos x="0" y="128"/>
                            </a:cxn>
                            <a:cxn ang="0">
                              <a:pos x="66" y="422"/>
                            </a:cxn>
                            <a:cxn ang="0">
                              <a:pos x="172" y="460"/>
                            </a:cxn>
                            <a:cxn ang="0">
                              <a:pos x="264" y="448"/>
                            </a:cxn>
                            <a:cxn ang="0">
                              <a:pos x="298" y="468"/>
                            </a:cxn>
                            <a:cxn ang="0">
                              <a:pos x="354" y="344"/>
                            </a:cxn>
                            <a:cxn ang="0">
                              <a:pos x="386" y="284"/>
                            </a:cxn>
                            <a:cxn ang="0">
                              <a:pos x="396" y="200"/>
                            </a:cxn>
                            <a:cxn ang="0">
                              <a:pos x="332" y="22"/>
                            </a:cxn>
                            <a:cxn ang="0">
                              <a:pos x="324" y="0"/>
                            </a:cxn>
                            <a:cxn ang="0">
                              <a:pos x="282" y="50"/>
                            </a:cxn>
                          </a:cxnLst>
                          <a:rect l="0" t="0" r="r" b="b"/>
                          <a:pathLst>
                            <a:path w="396" h="468">
                              <a:moveTo>
                                <a:pt x="282" y="50"/>
                              </a:moveTo>
                              <a:lnTo>
                                <a:pt x="234" y="78"/>
                              </a:lnTo>
                              <a:lnTo>
                                <a:pt x="206" y="104"/>
                              </a:lnTo>
                              <a:lnTo>
                                <a:pt x="142" y="84"/>
                              </a:lnTo>
                              <a:lnTo>
                                <a:pt x="0" y="128"/>
                              </a:lnTo>
                              <a:lnTo>
                                <a:pt x="66" y="422"/>
                              </a:lnTo>
                              <a:lnTo>
                                <a:pt x="172" y="460"/>
                              </a:lnTo>
                              <a:lnTo>
                                <a:pt x="264" y="448"/>
                              </a:lnTo>
                              <a:lnTo>
                                <a:pt x="298" y="468"/>
                              </a:lnTo>
                              <a:lnTo>
                                <a:pt x="354" y="344"/>
                              </a:lnTo>
                              <a:lnTo>
                                <a:pt x="386" y="284"/>
                              </a:lnTo>
                              <a:lnTo>
                                <a:pt x="396" y="200"/>
                              </a:lnTo>
                              <a:lnTo>
                                <a:pt x="332" y="22"/>
                              </a:lnTo>
                              <a:lnTo>
                                <a:pt x="324" y="0"/>
                              </a:lnTo>
                              <a:lnTo>
                                <a:pt x="282" y="50"/>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8" name="Freeform 3036"/>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79" name="Freeform 3037"/>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0" name="Freeform 3038"/>
                        <p:cNvSpPr>
                          <a:spLocks/>
                        </p:cNvSpPr>
                        <p:nvPr/>
                      </p:nvSpPr>
                      <p:spPr bwMode="auto">
                        <a:xfrm>
                          <a:off x="4534" y="1321"/>
                          <a:ext cx="472" cy="260"/>
                        </a:xfrm>
                        <a:custGeom>
                          <a:avLst/>
                          <a:gdLst/>
                          <a:ahLst/>
                          <a:cxnLst>
                            <a:cxn ang="0">
                              <a:pos x="472" y="190"/>
                            </a:cxn>
                            <a:cxn ang="0">
                              <a:pos x="434" y="138"/>
                            </a:cxn>
                            <a:cxn ang="0">
                              <a:pos x="444" y="68"/>
                            </a:cxn>
                            <a:cxn ang="0">
                              <a:pos x="364" y="0"/>
                            </a:cxn>
                            <a:cxn ang="0">
                              <a:pos x="0" y="120"/>
                            </a:cxn>
                            <a:cxn ang="0">
                              <a:pos x="364" y="4"/>
                            </a:cxn>
                            <a:cxn ang="0">
                              <a:pos x="440" y="70"/>
                            </a:cxn>
                            <a:cxn ang="0">
                              <a:pos x="430" y="138"/>
                            </a:cxn>
                            <a:cxn ang="0">
                              <a:pos x="470" y="190"/>
                            </a:cxn>
                            <a:cxn ang="0">
                              <a:pos x="442" y="260"/>
                            </a:cxn>
                            <a:cxn ang="0">
                              <a:pos x="444" y="258"/>
                            </a:cxn>
                            <a:cxn ang="0">
                              <a:pos x="472" y="190"/>
                            </a:cxn>
                          </a:cxnLst>
                          <a:rect l="0" t="0" r="r" b="b"/>
                          <a:pathLst>
                            <a:path w="472" h="260">
                              <a:moveTo>
                                <a:pt x="472" y="190"/>
                              </a:moveTo>
                              <a:lnTo>
                                <a:pt x="434" y="138"/>
                              </a:lnTo>
                              <a:lnTo>
                                <a:pt x="444" y="68"/>
                              </a:lnTo>
                              <a:lnTo>
                                <a:pt x="364" y="0"/>
                              </a:lnTo>
                              <a:lnTo>
                                <a:pt x="0" y="120"/>
                              </a:lnTo>
                              <a:lnTo>
                                <a:pt x="364" y="4"/>
                              </a:lnTo>
                              <a:lnTo>
                                <a:pt x="440" y="70"/>
                              </a:lnTo>
                              <a:lnTo>
                                <a:pt x="430" y="138"/>
                              </a:lnTo>
                              <a:lnTo>
                                <a:pt x="470" y="190"/>
                              </a:lnTo>
                              <a:lnTo>
                                <a:pt x="442" y="260"/>
                              </a:lnTo>
                              <a:lnTo>
                                <a:pt x="444" y="258"/>
                              </a:lnTo>
                              <a:lnTo>
                                <a:pt x="472" y="19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1" name="Freeform 3039"/>
                        <p:cNvSpPr>
                          <a:spLocks/>
                        </p:cNvSpPr>
                        <p:nvPr/>
                      </p:nvSpPr>
                      <p:spPr bwMode="auto">
                        <a:xfrm>
                          <a:off x="4516" y="1325"/>
                          <a:ext cx="382" cy="120"/>
                        </a:xfrm>
                        <a:custGeom>
                          <a:avLst/>
                          <a:gdLst/>
                          <a:ahLst/>
                          <a:cxnLst>
                            <a:cxn ang="0">
                              <a:pos x="0" y="72"/>
                            </a:cxn>
                            <a:cxn ang="0">
                              <a:pos x="16" y="120"/>
                            </a:cxn>
                            <a:cxn ang="0">
                              <a:pos x="382" y="0"/>
                            </a:cxn>
                            <a:cxn ang="0">
                              <a:pos x="18" y="116"/>
                            </a:cxn>
                            <a:cxn ang="0">
                              <a:pos x="2" y="70"/>
                            </a:cxn>
                            <a:cxn ang="0">
                              <a:pos x="0" y="72"/>
                            </a:cxn>
                          </a:cxnLst>
                          <a:rect l="0" t="0" r="r" b="b"/>
                          <a:pathLst>
                            <a:path w="382" h="120">
                              <a:moveTo>
                                <a:pt x="0" y="72"/>
                              </a:moveTo>
                              <a:lnTo>
                                <a:pt x="16" y="120"/>
                              </a:lnTo>
                              <a:lnTo>
                                <a:pt x="382" y="0"/>
                              </a:lnTo>
                              <a:lnTo>
                                <a:pt x="18" y="116"/>
                              </a:lnTo>
                              <a:lnTo>
                                <a:pt x="2" y="70"/>
                              </a:lnTo>
                              <a:lnTo>
                                <a:pt x="0" y="7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2" name="Freeform 3040"/>
                        <p:cNvSpPr>
                          <a:spLocks/>
                        </p:cNvSpPr>
                        <p:nvPr/>
                      </p:nvSpPr>
                      <p:spPr bwMode="auto">
                        <a:xfrm>
                          <a:off x="4946" y="1581"/>
                          <a:ext cx="126" cy="168"/>
                        </a:xfrm>
                        <a:custGeom>
                          <a:avLst/>
                          <a:gdLst/>
                          <a:ahLst/>
                          <a:cxnLst>
                            <a:cxn ang="0">
                              <a:pos x="0" y="10"/>
                            </a:cxn>
                            <a:cxn ang="0">
                              <a:pos x="62" y="168"/>
                            </a:cxn>
                            <a:cxn ang="0">
                              <a:pos x="126" y="142"/>
                            </a:cxn>
                            <a:cxn ang="0">
                              <a:pos x="126" y="80"/>
                            </a:cxn>
                            <a:cxn ang="0">
                              <a:pos x="30" y="2"/>
                            </a:cxn>
                            <a:cxn ang="0">
                              <a:pos x="30" y="0"/>
                            </a:cxn>
                            <a:cxn ang="0">
                              <a:pos x="0" y="10"/>
                            </a:cxn>
                          </a:cxnLst>
                          <a:rect l="0" t="0" r="r" b="b"/>
                          <a:pathLst>
                            <a:path w="126" h="168">
                              <a:moveTo>
                                <a:pt x="0" y="10"/>
                              </a:moveTo>
                              <a:lnTo>
                                <a:pt x="62" y="168"/>
                              </a:lnTo>
                              <a:lnTo>
                                <a:pt x="126" y="142"/>
                              </a:lnTo>
                              <a:lnTo>
                                <a:pt x="126" y="80"/>
                              </a:lnTo>
                              <a:lnTo>
                                <a:pt x="30" y="2"/>
                              </a:lnTo>
                              <a:lnTo>
                                <a:pt x="30" y="0"/>
                              </a:lnTo>
                              <a:lnTo>
                                <a:pt x="0" y="1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3" name="Freeform 3041"/>
                        <p:cNvSpPr>
                          <a:spLocks/>
                        </p:cNvSpPr>
                        <p:nvPr/>
                      </p:nvSpPr>
                      <p:spPr bwMode="auto">
                        <a:xfrm>
                          <a:off x="4446" y="1325"/>
                          <a:ext cx="558" cy="398"/>
                        </a:xfrm>
                        <a:custGeom>
                          <a:avLst/>
                          <a:gdLst/>
                          <a:ahLst/>
                          <a:cxnLst>
                            <a:cxn ang="0">
                              <a:pos x="528" y="66"/>
                            </a:cxn>
                            <a:cxn ang="0">
                              <a:pos x="452" y="0"/>
                            </a:cxn>
                            <a:cxn ang="0">
                              <a:pos x="86" y="120"/>
                            </a:cxn>
                            <a:cxn ang="0">
                              <a:pos x="70" y="72"/>
                            </a:cxn>
                            <a:cxn ang="0">
                              <a:pos x="72" y="70"/>
                            </a:cxn>
                            <a:cxn ang="0">
                              <a:pos x="88" y="116"/>
                            </a:cxn>
                            <a:cxn ang="0">
                              <a:pos x="72" y="64"/>
                            </a:cxn>
                            <a:cxn ang="0">
                              <a:pos x="0" y="146"/>
                            </a:cxn>
                            <a:cxn ang="0">
                              <a:pos x="8" y="168"/>
                            </a:cxn>
                            <a:cxn ang="0">
                              <a:pos x="2" y="150"/>
                            </a:cxn>
                            <a:cxn ang="0">
                              <a:pos x="4" y="144"/>
                            </a:cxn>
                            <a:cxn ang="0">
                              <a:pos x="78" y="344"/>
                            </a:cxn>
                            <a:cxn ang="0">
                              <a:pos x="76" y="346"/>
                            </a:cxn>
                            <a:cxn ang="0">
                              <a:pos x="78" y="348"/>
                            </a:cxn>
                            <a:cxn ang="0">
                              <a:pos x="96" y="398"/>
                            </a:cxn>
                            <a:cxn ang="0">
                              <a:pos x="182" y="372"/>
                            </a:cxn>
                            <a:cxn ang="0">
                              <a:pos x="180" y="372"/>
                            </a:cxn>
                            <a:cxn ang="0">
                              <a:pos x="498" y="262"/>
                            </a:cxn>
                            <a:cxn ang="0">
                              <a:pos x="498" y="262"/>
                            </a:cxn>
                            <a:cxn ang="0">
                              <a:pos x="498" y="262"/>
                            </a:cxn>
                            <a:cxn ang="0">
                              <a:pos x="528" y="252"/>
                            </a:cxn>
                            <a:cxn ang="0">
                              <a:pos x="558" y="186"/>
                            </a:cxn>
                            <a:cxn ang="0">
                              <a:pos x="518" y="134"/>
                            </a:cxn>
                            <a:cxn ang="0">
                              <a:pos x="528" y="66"/>
                            </a:cxn>
                          </a:cxnLst>
                          <a:rect l="0" t="0" r="r" b="b"/>
                          <a:pathLst>
                            <a:path w="558" h="398">
                              <a:moveTo>
                                <a:pt x="528" y="66"/>
                              </a:moveTo>
                              <a:lnTo>
                                <a:pt x="452" y="0"/>
                              </a:lnTo>
                              <a:lnTo>
                                <a:pt x="86" y="120"/>
                              </a:lnTo>
                              <a:lnTo>
                                <a:pt x="70" y="72"/>
                              </a:lnTo>
                              <a:lnTo>
                                <a:pt x="72" y="70"/>
                              </a:lnTo>
                              <a:lnTo>
                                <a:pt x="88" y="116"/>
                              </a:lnTo>
                              <a:lnTo>
                                <a:pt x="72" y="64"/>
                              </a:lnTo>
                              <a:lnTo>
                                <a:pt x="0" y="146"/>
                              </a:lnTo>
                              <a:lnTo>
                                <a:pt x="8" y="168"/>
                              </a:lnTo>
                              <a:lnTo>
                                <a:pt x="2" y="150"/>
                              </a:lnTo>
                              <a:lnTo>
                                <a:pt x="4" y="144"/>
                              </a:lnTo>
                              <a:lnTo>
                                <a:pt x="78" y="344"/>
                              </a:lnTo>
                              <a:lnTo>
                                <a:pt x="76" y="346"/>
                              </a:lnTo>
                              <a:lnTo>
                                <a:pt x="78" y="348"/>
                              </a:lnTo>
                              <a:lnTo>
                                <a:pt x="96" y="398"/>
                              </a:lnTo>
                              <a:lnTo>
                                <a:pt x="182" y="372"/>
                              </a:lnTo>
                              <a:lnTo>
                                <a:pt x="180" y="372"/>
                              </a:lnTo>
                              <a:lnTo>
                                <a:pt x="498" y="262"/>
                              </a:lnTo>
                              <a:lnTo>
                                <a:pt x="498" y="262"/>
                              </a:lnTo>
                              <a:lnTo>
                                <a:pt x="498" y="262"/>
                              </a:lnTo>
                              <a:lnTo>
                                <a:pt x="528" y="252"/>
                              </a:lnTo>
                              <a:lnTo>
                                <a:pt x="558" y="186"/>
                              </a:lnTo>
                              <a:lnTo>
                                <a:pt x="518" y="134"/>
                              </a:lnTo>
                              <a:lnTo>
                                <a:pt x="528" y="66"/>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4" name="Freeform 3042"/>
                        <p:cNvSpPr>
                          <a:spLocks/>
                        </p:cNvSpPr>
                        <p:nvPr/>
                      </p:nvSpPr>
                      <p:spPr bwMode="auto">
                        <a:xfrm>
                          <a:off x="4952" y="895"/>
                          <a:ext cx="102" cy="358"/>
                        </a:xfrm>
                        <a:custGeom>
                          <a:avLst/>
                          <a:gdLst/>
                          <a:ahLst/>
                          <a:cxnLst>
                            <a:cxn ang="0">
                              <a:pos x="40" y="132"/>
                            </a:cxn>
                            <a:cxn ang="0">
                              <a:pos x="2" y="0"/>
                            </a:cxn>
                            <a:cxn ang="0">
                              <a:pos x="0" y="0"/>
                            </a:cxn>
                            <a:cxn ang="0">
                              <a:pos x="38" y="132"/>
                            </a:cxn>
                            <a:cxn ang="0">
                              <a:pos x="102" y="358"/>
                            </a:cxn>
                            <a:cxn ang="0">
                              <a:pos x="80" y="276"/>
                            </a:cxn>
                            <a:cxn ang="0">
                              <a:pos x="40" y="132"/>
                            </a:cxn>
                          </a:cxnLst>
                          <a:rect l="0" t="0" r="r" b="b"/>
                          <a:pathLst>
                            <a:path w="102" h="358">
                              <a:moveTo>
                                <a:pt x="40" y="132"/>
                              </a:moveTo>
                              <a:lnTo>
                                <a:pt x="2" y="0"/>
                              </a:lnTo>
                              <a:lnTo>
                                <a:pt x="0" y="0"/>
                              </a:lnTo>
                              <a:lnTo>
                                <a:pt x="38" y="132"/>
                              </a:lnTo>
                              <a:lnTo>
                                <a:pt x="102" y="358"/>
                              </a:lnTo>
                              <a:lnTo>
                                <a:pt x="80" y="276"/>
                              </a:lnTo>
                              <a:lnTo>
                                <a:pt x="40" y="13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5" name="Freeform 3043"/>
                        <p:cNvSpPr>
                          <a:spLocks/>
                        </p:cNvSpPr>
                        <p:nvPr/>
                      </p:nvSpPr>
                      <p:spPr bwMode="auto">
                        <a:xfrm>
                          <a:off x="4982" y="1389"/>
                          <a:ext cx="74" cy="18"/>
                        </a:xfrm>
                        <a:custGeom>
                          <a:avLst/>
                          <a:gdLst/>
                          <a:ahLst/>
                          <a:cxnLst>
                            <a:cxn ang="0">
                              <a:pos x="0" y="2"/>
                            </a:cxn>
                            <a:cxn ang="0">
                              <a:pos x="74" y="18"/>
                            </a:cxn>
                            <a:cxn ang="0">
                              <a:pos x="14" y="4"/>
                            </a:cxn>
                            <a:cxn ang="0">
                              <a:pos x="0" y="0"/>
                            </a:cxn>
                            <a:cxn ang="0">
                              <a:pos x="0" y="2"/>
                            </a:cxn>
                          </a:cxnLst>
                          <a:rect l="0" t="0" r="r" b="b"/>
                          <a:pathLst>
                            <a:path w="74" h="18">
                              <a:moveTo>
                                <a:pt x="0" y="2"/>
                              </a:moveTo>
                              <a:lnTo>
                                <a:pt x="74" y="18"/>
                              </a:lnTo>
                              <a:lnTo>
                                <a:pt x="14" y="4"/>
                              </a:lnTo>
                              <a:lnTo>
                                <a:pt x="0" y="0"/>
                              </a:lnTo>
                              <a:lnTo>
                                <a:pt x="0" y="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6" name="Freeform 3044"/>
                        <p:cNvSpPr>
                          <a:spLocks/>
                        </p:cNvSpPr>
                        <p:nvPr/>
                      </p:nvSpPr>
                      <p:spPr bwMode="auto">
                        <a:xfrm>
                          <a:off x="5054" y="1253"/>
                          <a:ext cx="62" cy="136"/>
                        </a:xfrm>
                        <a:custGeom>
                          <a:avLst/>
                          <a:gdLst/>
                          <a:ahLst/>
                          <a:cxnLst>
                            <a:cxn ang="0">
                              <a:pos x="0" y="0"/>
                            </a:cxn>
                            <a:cxn ang="0">
                              <a:pos x="10" y="84"/>
                            </a:cxn>
                            <a:cxn ang="0">
                              <a:pos x="62" y="136"/>
                            </a:cxn>
                            <a:cxn ang="0">
                              <a:pos x="12" y="82"/>
                            </a:cxn>
                            <a:cxn ang="0">
                              <a:pos x="0" y="0"/>
                            </a:cxn>
                          </a:cxnLst>
                          <a:rect l="0" t="0" r="r" b="b"/>
                          <a:pathLst>
                            <a:path w="62" h="136">
                              <a:moveTo>
                                <a:pt x="0" y="0"/>
                              </a:moveTo>
                              <a:lnTo>
                                <a:pt x="10" y="84"/>
                              </a:lnTo>
                              <a:lnTo>
                                <a:pt x="62" y="136"/>
                              </a:lnTo>
                              <a:lnTo>
                                <a:pt x="12" y="82"/>
                              </a:lnTo>
                              <a:lnTo>
                                <a:pt x="0" y="0"/>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7" name="Freeform 3045"/>
                        <p:cNvSpPr>
                          <a:spLocks/>
                        </p:cNvSpPr>
                        <p:nvPr/>
                      </p:nvSpPr>
                      <p:spPr bwMode="auto">
                        <a:xfrm>
                          <a:off x="5056" y="1407"/>
                          <a:ext cx="50" cy="14"/>
                        </a:xfrm>
                        <a:custGeom>
                          <a:avLst/>
                          <a:gdLst/>
                          <a:ahLst/>
                          <a:cxnLst>
                            <a:cxn ang="0">
                              <a:pos x="50" y="12"/>
                            </a:cxn>
                            <a:cxn ang="0">
                              <a:pos x="0" y="0"/>
                            </a:cxn>
                            <a:cxn ang="0">
                              <a:pos x="50" y="14"/>
                            </a:cxn>
                            <a:cxn ang="0">
                              <a:pos x="50" y="12"/>
                            </a:cxn>
                          </a:cxnLst>
                          <a:rect l="0" t="0" r="r" b="b"/>
                          <a:pathLst>
                            <a:path w="50" h="14">
                              <a:moveTo>
                                <a:pt x="50" y="12"/>
                              </a:moveTo>
                              <a:lnTo>
                                <a:pt x="0" y="0"/>
                              </a:lnTo>
                              <a:lnTo>
                                <a:pt x="50" y="14"/>
                              </a:lnTo>
                              <a:lnTo>
                                <a:pt x="50" y="1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8" name="Freeform 3046"/>
                        <p:cNvSpPr>
                          <a:spLocks/>
                        </p:cNvSpPr>
                        <p:nvPr/>
                      </p:nvSpPr>
                      <p:spPr bwMode="auto">
                        <a:xfrm>
                          <a:off x="4968" y="1387"/>
                          <a:ext cx="138" cy="268"/>
                        </a:xfrm>
                        <a:custGeom>
                          <a:avLst/>
                          <a:gdLst/>
                          <a:ahLst/>
                          <a:cxnLst>
                            <a:cxn ang="0">
                              <a:pos x="10" y="2"/>
                            </a:cxn>
                            <a:cxn ang="0">
                              <a:pos x="0" y="72"/>
                            </a:cxn>
                            <a:cxn ang="0">
                              <a:pos x="38" y="124"/>
                            </a:cxn>
                            <a:cxn ang="0">
                              <a:pos x="10" y="192"/>
                            </a:cxn>
                            <a:cxn ang="0">
                              <a:pos x="8" y="194"/>
                            </a:cxn>
                            <a:cxn ang="0">
                              <a:pos x="8" y="196"/>
                            </a:cxn>
                            <a:cxn ang="0">
                              <a:pos x="10" y="194"/>
                            </a:cxn>
                            <a:cxn ang="0">
                              <a:pos x="104" y="268"/>
                            </a:cxn>
                            <a:cxn ang="0">
                              <a:pos x="104" y="226"/>
                            </a:cxn>
                            <a:cxn ang="0">
                              <a:pos x="134" y="80"/>
                            </a:cxn>
                            <a:cxn ang="0">
                              <a:pos x="104" y="56"/>
                            </a:cxn>
                            <a:cxn ang="0">
                              <a:pos x="136" y="40"/>
                            </a:cxn>
                            <a:cxn ang="0">
                              <a:pos x="138" y="34"/>
                            </a:cxn>
                            <a:cxn ang="0">
                              <a:pos x="88" y="20"/>
                            </a:cxn>
                            <a:cxn ang="0">
                              <a:pos x="14" y="4"/>
                            </a:cxn>
                            <a:cxn ang="0">
                              <a:pos x="14" y="2"/>
                            </a:cxn>
                            <a:cxn ang="0">
                              <a:pos x="28" y="6"/>
                            </a:cxn>
                            <a:cxn ang="0">
                              <a:pos x="6" y="0"/>
                            </a:cxn>
                            <a:cxn ang="0">
                              <a:pos x="10" y="2"/>
                            </a:cxn>
                          </a:cxnLst>
                          <a:rect l="0" t="0" r="r" b="b"/>
                          <a:pathLst>
                            <a:path w="138" h="268">
                              <a:moveTo>
                                <a:pt x="10" y="2"/>
                              </a:moveTo>
                              <a:lnTo>
                                <a:pt x="0" y="72"/>
                              </a:lnTo>
                              <a:lnTo>
                                <a:pt x="38" y="124"/>
                              </a:lnTo>
                              <a:lnTo>
                                <a:pt x="10" y="192"/>
                              </a:lnTo>
                              <a:lnTo>
                                <a:pt x="8" y="194"/>
                              </a:lnTo>
                              <a:lnTo>
                                <a:pt x="8" y="196"/>
                              </a:lnTo>
                              <a:lnTo>
                                <a:pt x="10" y="194"/>
                              </a:lnTo>
                              <a:lnTo>
                                <a:pt x="104" y="268"/>
                              </a:lnTo>
                              <a:lnTo>
                                <a:pt x="104" y="226"/>
                              </a:lnTo>
                              <a:lnTo>
                                <a:pt x="134" y="80"/>
                              </a:lnTo>
                              <a:lnTo>
                                <a:pt x="104" y="56"/>
                              </a:lnTo>
                              <a:lnTo>
                                <a:pt x="136" y="40"/>
                              </a:lnTo>
                              <a:lnTo>
                                <a:pt x="138" y="34"/>
                              </a:lnTo>
                              <a:lnTo>
                                <a:pt x="88" y="20"/>
                              </a:lnTo>
                              <a:lnTo>
                                <a:pt x="14" y="4"/>
                              </a:lnTo>
                              <a:lnTo>
                                <a:pt x="14" y="2"/>
                              </a:lnTo>
                              <a:lnTo>
                                <a:pt x="28" y="6"/>
                              </a:lnTo>
                              <a:lnTo>
                                <a:pt x="6" y="0"/>
                              </a:lnTo>
                              <a:lnTo>
                                <a:pt x="10" y="2"/>
                              </a:lnTo>
                              <a:close/>
                            </a:path>
                          </a:pathLst>
                        </a:custGeom>
                        <a:solidFill>
                          <a:schemeClr val="tx2">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89" name="Freeform 3047"/>
                        <p:cNvSpPr>
                          <a:spLocks/>
                        </p:cNvSpPr>
                        <p:nvPr/>
                      </p:nvSpPr>
                      <p:spPr bwMode="auto">
                        <a:xfrm>
                          <a:off x="5054" y="1253"/>
                          <a:ext cx="12" cy="82"/>
                        </a:xfrm>
                        <a:custGeom>
                          <a:avLst/>
                          <a:gdLst/>
                          <a:ahLst/>
                          <a:cxnLst>
                            <a:cxn ang="0">
                              <a:pos x="12" y="82"/>
                            </a:cxn>
                            <a:cxn ang="0">
                              <a:pos x="0" y="0"/>
                            </a:cxn>
                            <a:cxn ang="0">
                              <a:pos x="6" y="58"/>
                            </a:cxn>
                            <a:cxn ang="0">
                              <a:pos x="12" y="82"/>
                            </a:cxn>
                          </a:cxnLst>
                          <a:rect l="0" t="0" r="r" b="b"/>
                          <a:pathLst>
                            <a:path w="12" h="82">
                              <a:moveTo>
                                <a:pt x="12" y="82"/>
                              </a:moveTo>
                              <a:lnTo>
                                <a:pt x="0" y="0"/>
                              </a:lnTo>
                              <a:lnTo>
                                <a:pt x="6" y="58"/>
                              </a:lnTo>
                              <a:lnTo>
                                <a:pt x="12" y="82"/>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0" name="Freeform 3048"/>
                        <p:cNvSpPr>
                          <a:spLocks/>
                        </p:cNvSpPr>
                        <p:nvPr/>
                      </p:nvSpPr>
                      <p:spPr bwMode="auto">
                        <a:xfrm>
                          <a:off x="4952" y="895"/>
                          <a:ext cx="102" cy="358"/>
                        </a:xfrm>
                        <a:custGeom>
                          <a:avLst/>
                          <a:gdLst/>
                          <a:ahLst/>
                          <a:cxnLst>
                            <a:cxn ang="0">
                              <a:pos x="38" y="132"/>
                            </a:cxn>
                            <a:cxn ang="0">
                              <a:pos x="102" y="358"/>
                            </a:cxn>
                            <a:cxn ang="0">
                              <a:pos x="80" y="276"/>
                            </a:cxn>
                            <a:cxn ang="0">
                              <a:pos x="40" y="132"/>
                            </a:cxn>
                            <a:cxn ang="0">
                              <a:pos x="2" y="0"/>
                            </a:cxn>
                            <a:cxn ang="0">
                              <a:pos x="0" y="0"/>
                            </a:cxn>
                            <a:cxn ang="0">
                              <a:pos x="8" y="34"/>
                            </a:cxn>
                            <a:cxn ang="0">
                              <a:pos x="38" y="132"/>
                            </a:cxn>
                          </a:cxnLst>
                          <a:rect l="0" t="0" r="r" b="b"/>
                          <a:pathLst>
                            <a:path w="102" h="358">
                              <a:moveTo>
                                <a:pt x="38" y="132"/>
                              </a:moveTo>
                              <a:lnTo>
                                <a:pt x="102" y="358"/>
                              </a:lnTo>
                              <a:lnTo>
                                <a:pt x="80" y="276"/>
                              </a:lnTo>
                              <a:lnTo>
                                <a:pt x="40" y="132"/>
                              </a:lnTo>
                              <a:lnTo>
                                <a:pt x="2" y="0"/>
                              </a:lnTo>
                              <a:lnTo>
                                <a:pt x="0" y="0"/>
                              </a:lnTo>
                              <a:lnTo>
                                <a:pt x="8" y="34"/>
                              </a:lnTo>
                              <a:lnTo>
                                <a:pt x="38" y="132"/>
                              </a:lnTo>
                              <a:close/>
                            </a:path>
                          </a:pathLst>
                        </a:custGeom>
                        <a:solidFill>
                          <a:schemeClr val="accent1">
                            <a:lumMod val="60000"/>
                            <a:lumOff val="40000"/>
                          </a:schemeClr>
                        </a:solid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1" name="Freeform 3049"/>
                        <p:cNvSpPr>
                          <a:spLocks/>
                        </p:cNvSpPr>
                        <p:nvPr/>
                      </p:nvSpPr>
                      <p:spPr bwMode="auto">
                        <a:xfrm>
                          <a:off x="4952" y="895"/>
                          <a:ext cx="8" cy="34"/>
                        </a:xfrm>
                        <a:custGeom>
                          <a:avLst/>
                          <a:gdLst/>
                          <a:ahLst/>
                          <a:cxnLst>
                            <a:cxn ang="0">
                              <a:pos x="8" y="34"/>
                            </a:cxn>
                            <a:cxn ang="0">
                              <a:pos x="0" y="0"/>
                            </a:cxn>
                            <a:cxn ang="0">
                              <a:pos x="0" y="0"/>
                            </a:cxn>
                            <a:cxn ang="0">
                              <a:pos x="8" y="34"/>
                            </a:cxn>
                          </a:cxnLst>
                          <a:rect l="0" t="0" r="r" b="b"/>
                          <a:pathLst>
                            <a:path w="8" h="34">
                              <a:moveTo>
                                <a:pt x="8" y="34"/>
                              </a:moveTo>
                              <a:lnTo>
                                <a:pt x="0" y="0"/>
                              </a:lnTo>
                              <a:lnTo>
                                <a:pt x="0" y="0"/>
                              </a:lnTo>
                              <a:lnTo>
                                <a:pt x="8" y="3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2" name="Freeform 3050"/>
                        <p:cNvSpPr>
                          <a:spLocks/>
                        </p:cNvSpPr>
                        <p:nvPr/>
                      </p:nvSpPr>
                      <p:spPr bwMode="auto">
                        <a:xfrm>
                          <a:off x="5066" y="1335"/>
                          <a:ext cx="50" cy="54"/>
                        </a:xfrm>
                        <a:custGeom>
                          <a:avLst/>
                          <a:gdLst/>
                          <a:ahLst/>
                          <a:cxnLst>
                            <a:cxn ang="0">
                              <a:pos x="50" y="54"/>
                            </a:cxn>
                            <a:cxn ang="0">
                              <a:pos x="0" y="0"/>
                            </a:cxn>
                            <a:cxn ang="0">
                              <a:pos x="46" y="50"/>
                            </a:cxn>
                            <a:cxn ang="0">
                              <a:pos x="50" y="54"/>
                            </a:cxn>
                          </a:cxnLst>
                          <a:rect l="0" t="0" r="r" b="b"/>
                          <a:pathLst>
                            <a:path w="50" h="54">
                              <a:moveTo>
                                <a:pt x="50" y="54"/>
                              </a:moveTo>
                              <a:lnTo>
                                <a:pt x="0" y="0"/>
                              </a:lnTo>
                              <a:lnTo>
                                <a:pt x="46" y="50"/>
                              </a:lnTo>
                              <a:lnTo>
                                <a:pt x="50" y="54"/>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293" name="Freeform 3051"/>
                        <p:cNvSpPr>
                          <a:spLocks/>
                        </p:cNvSpPr>
                        <p:nvPr/>
                      </p:nvSpPr>
                      <p:spPr bwMode="auto">
                        <a:xfrm>
                          <a:off x="5060" y="1311"/>
                          <a:ext cx="52" cy="74"/>
                        </a:xfrm>
                        <a:custGeom>
                          <a:avLst/>
                          <a:gdLst/>
                          <a:ahLst/>
                          <a:cxnLst>
                            <a:cxn ang="0">
                              <a:pos x="4" y="26"/>
                            </a:cxn>
                            <a:cxn ang="0">
                              <a:pos x="52" y="74"/>
                            </a:cxn>
                            <a:cxn ang="0">
                              <a:pos x="6" y="24"/>
                            </a:cxn>
                            <a:cxn ang="0">
                              <a:pos x="0" y="0"/>
                            </a:cxn>
                            <a:cxn ang="0">
                              <a:pos x="4" y="26"/>
                            </a:cxn>
                          </a:cxnLst>
                          <a:rect l="0" t="0" r="r" b="b"/>
                          <a:pathLst>
                            <a:path w="52" h="74">
                              <a:moveTo>
                                <a:pt x="4" y="26"/>
                              </a:moveTo>
                              <a:lnTo>
                                <a:pt x="52" y="74"/>
                              </a:lnTo>
                              <a:lnTo>
                                <a:pt x="6" y="24"/>
                              </a:lnTo>
                              <a:lnTo>
                                <a:pt x="0" y="0"/>
                              </a:lnTo>
                              <a:lnTo>
                                <a:pt x="4" y="26"/>
                              </a:lnTo>
                              <a:close/>
                            </a:path>
                          </a:pathLst>
                        </a:cu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99" name="Line 3080"/>
                      <p:cNvSpPr>
                        <a:spLocks noChangeShapeType="1"/>
                      </p:cNvSpPr>
                      <p:nvPr/>
                    </p:nvSpPr>
                    <p:spPr bwMode="auto">
                      <a:xfrm>
                        <a:off x="4360909" y="5385612"/>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sp>
                  <p:nvSpPr>
                    <p:cNvPr id="94" name="Line 3117"/>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5" name="Line 3118"/>
                    <p:cNvSpPr>
                      <a:spLocks noChangeShapeType="1"/>
                    </p:cNvSpPr>
                    <p:nvPr/>
                  </p:nvSpPr>
                  <p:spPr bwMode="auto">
                    <a:xfrm>
                      <a:off x="7947449" y="1089044"/>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6" name="Line 3119"/>
                    <p:cNvSpPr>
                      <a:spLocks noChangeShapeType="1"/>
                    </p:cNvSpPr>
                    <p:nvPr/>
                  </p:nvSpPr>
                  <p:spPr bwMode="auto">
                    <a:xfrm>
                      <a:off x="7875804" y="1954760"/>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97" name="Line 3120"/>
                    <p:cNvSpPr>
                      <a:spLocks noChangeShapeType="1"/>
                    </p:cNvSpPr>
                    <p:nvPr/>
                  </p:nvSpPr>
                  <p:spPr bwMode="auto">
                    <a:xfrm>
                      <a:off x="8240002" y="1742809"/>
                      <a:ext cx="1493" cy="1493"/>
                    </a:xfrm>
                    <a:prstGeom prst="line">
                      <a:avLst/>
                    </a:prstGeom>
                    <a:grpFill/>
                    <a:ln w="12700" cmpd="sng">
                      <a:solidFill>
                        <a:schemeClr val="accent1">
                          <a:lumMod val="50000"/>
                        </a:schemeClr>
                      </a:solidFill>
                      <a:prstDash val="solid"/>
                      <a:round/>
                      <a:headEnd/>
                      <a:tailEnd/>
                    </a:ln>
                  </p:spPr>
                  <p:txBody>
                    <a:bodyPr/>
                    <a:lstStyle/>
                    <a:p>
                      <a:pPr>
                        <a:defRPr/>
                      </a:pPr>
                      <a:endParaRPr lang="da-DK">
                        <a:solidFill>
                          <a:srgbClr val="171717"/>
                        </a:solidFill>
                        <a:ea typeface="ＭＳ Ｐゴシック" pitchFamily="-97" charset="-128"/>
                      </a:endParaRPr>
                    </a:p>
                  </p:txBody>
                </p:sp>
              </p:grpSp>
            </p:grpSp>
          </p:grpSp>
          <p:grpSp>
            <p:nvGrpSpPr>
              <p:cNvPr id="12" name="Gruppe 475"/>
              <p:cNvGrpSpPr>
                <a:grpSpLocks/>
              </p:cNvGrpSpPr>
              <p:nvPr/>
            </p:nvGrpSpPr>
            <p:grpSpPr bwMode="auto">
              <a:xfrm>
                <a:off x="1752600" y="1600200"/>
                <a:ext cx="6289829" cy="3659832"/>
                <a:chOff x="1809061" y="1135517"/>
                <a:chExt cx="6289239" cy="3659120"/>
              </a:xfrm>
              <a:noFill/>
            </p:grpSpPr>
            <p:sp>
              <p:nvSpPr>
                <p:cNvPr id="40" name="Tekstboks 476"/>
                <p:cNvSpPr txBox="1"/>
                <p:nvPr/>
              </p:nvSpPr>
              <p:spPr>
                <a:xfrm>
                  <a:off x="1961447" y="1135517"/>
                  <a:ext cx="354551"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WA</a:t>
                  </a:r>
                  <a:endParaRPr lang="da-DK" sz="900" dirty="0">
                    <a:solidFill>
                      <a:srgbClr val="171717"/>
                    </a:solidFill>
                    <a:latin typeface="+mj-lt"/>
                    <a:ea typeface="ＭＳ Ｐゴシック" pitchFamily="-97" charset="-128"/>
                  </a:endParaRPr>
                </a:p>
              </p:txBody>
            </p:sp>
            <p:sp>
              <p:nvSpPr>
                <p:cNvPr id="41" name="Tekstboks 477"/>
                <p:cNvSpPr txBox="1"/>
                <p:nvPr/>
              </p:nvSpPr>
              <p:spPr>
                <a:xfrm>
                  <a:off x="1815410" y="1865625"/>
                  <a:ext cx="324098"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OR</a:t>
                  </a:r>
                  <a:endParaRPr lang="da-DK" sz="900" dirty="0">
                    <a:solidFill>
                      <a:srgbClr val="171717"/>
                    </a:solidFill>
                    <a:latin typeface="+mj-lt"/>
                    <a:ea typeface="ＭＳ Ｐゴシック" pitchFamily="-97" charset="-128"/>
                  </a:endParaRPr>
                </a:p>
              </p:txBody>
            </p:sp>
            <p:sp>
              <p:nvSpPr>
                <p:cNvPr id="42" name="Tekstboks 478"/>
                <p:cNvSpPr txBox="1"/>
                <p:nvPr/>
              </p:nvSpPr>
              <p:spPr>
                <a:xfrm>
                  <a:off x="1809061" y="3268702"/>
                  <a:ext cx="338522"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 CA</a:t>
                  </a:r>
                  <a:endParaRPr lang="da-DK" sz="900" dirty="0">
                    <a:solidFill>
                      <a:srgbClr val="171717"/>
                    </a:solidFill>
                    <a:latin typeface="+mj-lt"/>
                    <a:ea typeface="ＭＳ Ｐゴシック" pitchFamily="-97" charset="-128"/>
                  </a:endParaRPr>
                </a:p>
              </p:txBody>
            </p:sp>
            <p:sp>
              <p:nvSpPr>
                <p:cNvPr id="43" name="Tekstboks 479"/>
                <p:cNvSpPr txBox="1"/>
                <p:nvPr/>
              </p:nvSpPr>
              <p:spPr>
                <a:xfrm>
                  <a:off x="2190025" y="2659221"/>
                  <a:ext cx="324098"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NV</a:t>
                  </a:r>
                  <a:endParaRPr lang="da-DK" sz="900" dirty="0">
                    <a:solidFill>
                      <a:srgbClr val="171717"/>
                    </a:solidFill>
                    <a:latin typeface="+mj-lt"/>
                    <a:ea typeface="ＭＳ Ｐゴシック" pitchFamily="-97" charset="-128"/>
                  </a:endParaRPr>
                </a:p>
              </p:txBody>
            </p:sp>
            <p:sp>
              <p:nvSpPr>
                <p:cNvPr id="44" name="Tekstboks 480"/>
                <p:cNvSpPr txBox="1"/>
                <p:nvPr/>
              </p:nvSpPr>
              <p:spPr>
                <a:xfrm>
                  <a:off x="2583688" y="1975142"/>
                  <a:ext cx="28402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ID</a:t>
                  </a:r>
                  <a:endParaRPr lang="da-DK" sz="900" dirty="0">
                    <a:solidFill>
                      <a:srgbClr val="171717"/>
                    </a:solidFill>
                    <a:latin typeface="+mj-lt"/>
                    <a:ea typeface="ＭＳ Ｐゴシック" pitchFamily="-97" charset="-128"/>
                  </a:endParaRPr>
                </a:p>
              </p:txBody>
            </p:sp>
            <p:sp>
              <p:nvSpPr>
                <p:cNvPr id="45" name="Tekstboks 481"/>
                <p:cNvSpPr txBox="1"/>
                <p:nvPr/>
              </p:nvSpPr>
              <p:spPr>
                <a:xfrm>
                  <a:off x="3256725" y="1440258"/>
                  <a:ext cx="340126"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MT</a:t>
                  </a:r>
                  <a:endParaRPr lang="da-DK" sz="900" dirty="0">
                    <a:solidFill>
                      <a:srgbClr val="171717"/>
                    </a:solidFill>
                    <a:latin typeface="+mj-lt"/>
                    <a:ea typeface="ＭＳ Ｐゴシック" pitchFamily="-97" charset="-128"/>
                  </a:endParaRPr>
                </a:p>
              </p:txBody>
            </p:sp>
            <p:sp>
              <p:nvSpPr>
                <p:cNvPr id="46" name="Tekstboks 482"/>
                <p:cNvSpPr txBox="1"/>
                <p:nvPr/>
              </p:nvSpPr>
              <p:spPr>
                <a:xfrm>
                  <a:off x="3485304" y="2202109"/>
                  <a:ext cx="343332"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WY</a:t>
                  </a:r>
                  <a:endParaRPr lang="da-DK" sz="900" dirty="0">
                    <a:solidFill>
                      <a:srgbClr val="171717"/>
                    </a:solidFill>
                    <a:latin typeface="+mj-lt"/>
                    <a:ea typeface="ＭＳ Ｐゴシック" pitchFamily="-97" charset="-128"/>
                  </a:endParaRPr>
                </a:p>
              </p:txBody>
            </p:sp>
            <p:sp>
              <p:nvSpPr>
                <p:cNvPr id="47" name="Tekstboks 483"/>
                <p:cNvSpPr txBox="1"/>
                <p:nvPr/>
              </p:nvSpPr>
              <p:spPr>
                <a:xfrm>
                  <a:off x="3637689" y="3040146"/>
                  <a:ext cx="322494"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CO</a:t>
                  </a:r>
                  <a:endParaRPr lang="da-DK" sz="900" dirty="0">
                    <a:solidFill>
                      <a:srgbClr val="171717"/>
                    </a:solidFill>
                    <a:latin typeface="+mj-lt"/>
                    <a:ea typeface="ＭＳ Ｐゴシック" pitchFamily="-97" charset="-128"/>
                  </a:endParaRPr>
                </a:p>
              </p:txBody>
            </p:sp>
            <p:sp>
              <p:nvSpPr>
                <p:cNvPr id="48" name="Tekstboks 484"/>
                <p:cNvSpPr txBox="1"/>
                <p:nvPr/>
              </p:nvSpPr>
              <p:spPr>
                <a:xfrm>
                  <a:off x="2813855" y="2895713"/>
                  <a:ext cx="31448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UT</a:t>
                  </a:r>
                  <a:endParaRPr lang="da-DK" sz="900" dirty="0">
                    <a:solidFill>
                      <a:srgbClr val="171717"/>
                    </a:solidFill>
                    <a:latin typeface="+mj-lt"/>
                    <a:ea typeface="ＭＳ Ｐゴシック" pitchFamily="-97" charset="-128"/>
                  </a:endParaRPr>
                </a:p>
              </p:txBody>
            </p:sp>
            <p:sp>
              <p:nvSpPr>
                <p:cNvPr id="49" name="Tekstboks 485"/>
                <p:cNvSpPr txBox="1"/>
                <p:nvPr/>
              </p:nvSpPr>
              <p:spPr>
                <a:xfrm>
                  <a:off x="3561497" y="3801998"/>
                  <a:ext cx="357756"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NM</a:t>
                  </a:r>
                  <a:endParaRPr lang="da-DK" sz="900" dirty="0">
                    <a:solidFill>
                      <a:srgbClr val="171717"/>
                    </a:solidFill>
                    <a:latin typeface="+mj-lt"/>
                    <a:ea typeface="ＭＳ Ｐゴシック" pitchFamily="-97" charset="-128"/>
                  </a:endParaRPr>
                </a:p>
              </p:txBody>
            </p:sp>
            <p:sp>
              <p:nvSpPr>
                <p:cNvPr id="50" name="Tekstboks 486"/>
                <p:cNvSpPr txBox="1"/>
                <p:nvPr/>
              </p:nvSpPr>
              <p:spPr>
                <a:xfrm>
                  <a:off x="2799568" y="3801998"/>
                  <a:ext cx="30646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AZ</a:t>
                  </a:r>
                  <a:endParaRPr lang="da-DK" sz="900" dirty="0">
                    <a:solidFill>
                      <a:srgbClr val="171717"/>
                    </a:solidFill>
                    <a:latin typeface="+mj-lt"/>
                    <a:ea typeface="ＭＳ Ｐゴシック" pitchFamily="-97" charset="-128"/>
                  </a:endParaRPr>
                </a:p>
              </p:txBody>
            </p:sp>
            <p:sp>
              <p:nvSpPr>
                <p:cNvPr id="51" name="Tekstboks 487"/>
                <p:cNvSpPr txBox="1"/>
                <p:nvPr/>
              </p:nvSpPr>
              <p:spPr>
                <a:xfrm>
                  <a:off x="4620260" y="4340057"/>
                  <a:ext cx="300054"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TX</a:t>
                  </a:r>
                  <a:endParaRPr lang="da-DK" sz="900" dirty="0">
                    <a:solidFill>
                      <a:srgbClr val="171717"/>
                    </a:solidFill>
                    <a:latin typeface="+mj-lt"/>
                    <a:ea typeface="ＭＳ Ｐゴシック" pitchFamily="-97" charset="-128"/>
                  </a:endParaRPr>
                </a:p>
              </p:txBody>
            </p:sp>
            <p:sp>
              <p:nvSpPr>
                <p:cNvPr id="52" name="Tekstboks 488"/>
                <p:cNvSpPr txBox="1"/>
                <p:nvPr/>
              </p:nvSpPr>
              <p:spPr>
                <a:xfrm>
                  <a:off x="4856775" y="3573443"/>
                  <a:ext cx="320892"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OK</a:t>
                  </a:r>
                  <a:endParaRPr lang="da-DK" sz="900" dirty="0">
                    <a:solidFill>
                      <a:srgbClr val="171717"/>
                    </a:solidFill>
                    <a:latin typeface="+mj-lt"/>
                    <a:ea typeface="ＭＳ Ｐゴシック" pitchFamily="-97" charset="-128"/>
                  </a:endParaRPr>
                </a:p>
              </p:txBody>
            </p:sp>
            <p:sp>
              <p:nvSpPr>
                <p:cNvPr id="53" name="Tekstboks 489"/>
                <p:cNvSpPr txBox="1"/>
                <p:nvPr/>
              </p:nvSpPr>
              <p:spPr>
                <a:xfrm>
                  <a:off x="4628197" y="3040146"/>
                  <a:ext cx="296848"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KS</a:t>
                  </a:r>
                  <a:endParaRPr lang="da-DK" sz="900" dirty="0">
                    <a:solidFill>
                      <a:srgbClr val="171717"/>
                    </a:solidFill>
                    <a:latin typeface="+mj-lt"/>
                    <a:ea typeface="ＭＳ Ｐゴシック" pitchFamily="-97" charset="-128"/>
                  </a:endParaRPr>
                </a:p>
              </p:txBody>
            </p:sp>
            <p:sp>
              <p:nvSpPr>
                <p:cNvPr id="54" name="Tekstboks 490"/>
                <p:cNvSpPr txBox="1"/>
                <p:nvPr/>
              </p:nvSpPr>
              <p:spPr>
                <a:xfrm>
                  <a:off x="4475811" y="2506850"/>
                  <a:ext cx="31448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NE</a:t>
                  </a:r>
                  <a:endParaRPr lang="da-DK" sz="900" dirty="0">
                    <a:solidFill>
                      <a:srgbClr val="171717"/>
                    </a:solidFill>
                    <a:latin typeface="+mj-lt"/>
                    <a:ea typeface="ＭＳ Ｐゴシック" pitchFamily="-97" charset="-128"/>
                  </a:endParaRPr>
                </a:p>
              </p:txBody>
            </p:sp>
            <p:sp>
              <p:nvSpPr>
                <p:cNvPr id="55" name="Tekstboks 491"/>
                <p:cNvSpPr txBox="1"/>
                <p:nvPr/>
              </p:nvSpPr>
              <p:spPr>
                <a:xfrm>
                  <a:off x="4399618" y="1973554"/>
                  <a:ext cx="308069"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SD</a:t>
                  </a:r>
                  <a:endParaRPr lang="da-DK" sz="900" dirty="0">
                    <a:solidFill>
                      <a:srgbClr val="171717"/>
                    </a:solidFill>
                    <a:latin typeface="+mj-lt"/>
                    <a:ea typeface="ＭＳ Ｐゴシック" pitchFamily="-97" charset="-128"/>
                  </a:endParaRPr>
                </a:p>
              </p:txBody>
            </p:sp>
            <p:sp>
              <p:nvSpPr>
                <p:cNvPr id="56" name="Tekstboks 492"/>
                <p:cNvSpPr txBox="1"/>
                <p:nvPr/>
              </p:nvSpPr>
              <p:spPr>
                <a:xfrm>
                  <a:off x="4399618" y="1440258"/>
                  <a:ext cx="32890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ND</a:t>
                  </a:r>
                  <a:endParaRPr lang="da-DK" sz="900" dirty="0">
                    <a:solidFill>
                      <a:srgbClr val="171717"/>
                    </a:solidFill>
                    <a:latin typeface="+mj-lt"/>
                    <a:ea typeface="ＭＳ Ｐゴシック" pitchFamily="-97" charset="-128"/>
                  </a:endParaRPr>
                </a:p>
              </p:txBody>
            </p:sp>
            <p:sp>
              <p:nvSpPr>
                <p:cNvPr id="57" name="Tekstboks 493"/>
                <p:cNvSpPr txBox="1"/>
                <p:nvPr/>
              </p:nvSpPr>
              <p:spPr>
                <a:xfrm>
                  <a:off x="5085354" y="1364073"/>
                  <a:ext cx="357756"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MN</a:t>
                  </a:r>
                  <a:endParaRPr lang="da-DK" sz="900" dirty="0">
                    <a:solidFill>
                      <a:srgbClr val="171717"/>
                    </a:solidFill>
                    <a:latin typeface="+mj-lt"/>
                    <a:ea typeface="ＭＳ Ｐゴシック" pitchFamily="-97" charset="-128"/>
                  </a:endParaRPr>
                </a:p>
              </p:txBody>
            </p:sp>
            <p:sp>
              <p:nvSpPr>
                <p:cNvPr id="58" name="Tekstboks 494"/>
                <p:cNvSpPr txBox="1"/>
                <p:nvPr/>
              </p:nvSpPr>
              <p:spPr>
                <a:xfrm>
                  <a:off x="5694896" y="1821184"/>
                  <a:ext cx="316082"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WI</a:t>
                  </a:r>
                  <a:endParaRPr lang="da-DK" sz="900" dirty="0">
                    <a:solidFill>
                      <a:srgbClr val="171717"/>
                    </a:solidFill>
                    <a:latin typeface="+mj-lt"/>
                    <a:ea typeface="ＭＳ Ｐゴシック" pitchFamily="-97" charset="-128"/>
                  </a:endParaRPr>
                </a:p>
              </p:txBody>
            </p:sp>
            <p:sp>
              <p:nvSpPr>
                <p:cNvPr id="59" name="Tekstboks 495"/>
                <p:cNvSpPr txBox="1"/>
                <p:nvPr/>
              </p:nvSpPr>
              <p:spPr>
                <a:xfrm>
                  <a:off x="5923475" y="2583035"/>
                  <a:ext cx="26158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IL</a:t>
                  </a:r>
                  <a:endParaRPr lang="da-DK" sz="900" dirty="0">
                    <a:solidFill>
                      <a:srgbClr val="171717"/>
                    </a:solidFill>
                    <a:latin typeface="+mj-lt"/>
                    <a:ea typeface="ＭＳ Ｐゴシック" pitchFamily="-97" charset="-128"/>
                  </a:endParaRPr>
                </a:p>
              </p:txBody>
            </p:sp>
            <p:sp>
              <p:nvSpPr>
                <p:cNvPr id="60" name="Tekstboks 496"/>
                <p:cNvSpPr txBox="1"/>
                <p:nvPr/>
              </p:nvSpPr>
              <p:spPr>
                <a:xfrm>
                  <a:off x="5313932" y="2354480"/>
                  <a:ext cx="28082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IA</a:t>
                  </a:r>
                  <a:endParaRPr lang="da-DK" sz="900" dirty="0">
                    <a:solidFill>
                      <a:srgbClr val="171717"/>
                    </a:solidFill>
                    <a:latin typeface="+mj-lt"/>
                    <a:ea typeface="ＭＳ Ｐゴシック" pitchFamily="-97" charset="-128"/>
                  </a:endParaRPr>
                </a:p>
              </p:txBody>
            </p:sp>
            <p:sp>
              <p:nvSpPr>
                <p:cNvPr id="61" name="Tekstboks 497"/>
                <p:cNvSpPr txBox="1"/>
                <p:nvPr/>
              </p:nvSpPr>
              <p:spPr>
                <a:xfrm>
                  <a:off x="5466318" y="3116332"/>
                  <a:ext cx="360962"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MO</a:t>
                  </a:r>
                  <a:endParaRPr lang="da-DK" sz="900" dirty="0">
                    <a:solidFill>
                      <a:srgbClr val="171717"/>
                    </a:solidFill>
                    <a:latin typeface="+mj-lt"/>
                    <a:ea typeface="ＭＳ Ｐゴシック" pitchFamily="-97" charset="-128"/>
                  </a:endParaRPr>
                </a:p>
              </p:txBody>
            </p:sp>
            <p:sp>
              <p:nvSpPr>
                <p:cNvPr id="62" name="Tekstboks 498"/>
                <p:cNvSpPr txBox="1"/>
                <p:nvPr/>
              </p:nvSpPr>
              <p:spPr>
                <a:xfrm>
                  <a:off x="5542511" y="3573443"/>
                  <a:ext cx="31448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AR</a:t>
                  </a:r>
                  <a:endParaRPr lang="da-DK" sz="900" dirty="0">
                    <a:solidFill>
                      <a:srgbClr val="171717"/>
                    </a:solidFill>
                    <a:latin typeface="+mj-lt"/>
                    <a:ea typeface="ＭＳ Ｐゴシック" pitchFamily="-97" charset="-128"/>
                  </a:endParaRPr>
                </a:p>
              </p:txBody>
            </p:sp>
            <p:sp>
              <p:nvSpPr>
                <p:cNvPr id="63" name="Tekstboks 499"/>
                <p:cNvSpPr txBox="1"/>
                <p:nvPr/>
              </p:nvSpPr>
              <p:spPr>
                <a:xfrm>
                  <a:off x="5771089" y="4411480"/>
                  <a:ext cx="300054"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LA</a:t>
                  </a:r>
                  <a:endParaRPr lang="da-DK" sz="900" dirty="0">
                    <a:solidFill>
                      <a:srgbClr val="171717"/>
                    </a:solidFill>
                    <a:latin typeface="+mj-lt"/>
                    <a:ea typeface="ＭＳ Ｐゴシック" pitchFamily="-97" charset="-128"/>
                  </a:endParaRPr>
                </a:p>
              </p:txBody>
            </p:sp>
            <p:sp>
              <p:nvSpPr>
                <p:cNvPr id="64" name="Tekstboks 500"/>
                <p:cNvSpPr txBox="1"/>
                <p:nvPr/>
              </p:nvSpPr>
              <p:spPr>
                <a:xfrm>
                  <a:off x="6456825" y="3954369"/>
                  <a:ext cx="304771" cy="230787"/>
                </a:xfrm>
                <a:prstGeom prst="rect">
                  <a:avLst/>
                </a:prstGeom>
                <a:grpFill/>
              </p:spPr>
              <p:txBody>
                <a:bodyPr wrap="square">
                  <a:spAutoFit/>
                </a:bodyPr>
                <a:lstStyle/>
                <a:p>
                  <a:pPr>
                    <a:defRPr/>
                  </a:pPr>
                  <a:r>
                    <a:rPr lang="da-DK" sz="900" dirty="0" smtClean="0">
                      <a:solidFill>
                        <a:srgbClr val="171717"/>
                      </a:solidFill>
                      <a:latin typeface="+mj-lt"/>
                      <a:ea typeface="ＭＳ Ｐゴシック" pitchFamily="-97" charset="-128"/>
                    </a:rPr>
                    <a:t>AL</a:t>
                  </a:r>
                  <a:endParaRPr lang="da-DK" sz="900" dirty="0">
                    <a:solidFill>
                      <a:srgbClr val="171717"/>
                    </a:solidFill>
                    <a:latin typeface="+mj-lt"/>
                    <a:ea typeface="ＭＳ Ｐゴシック" pitchFamily="-97" charset="-128"/>
                  </a:endParaRPr>
                </a:p>
              </p:txBody>
            </p:sp>
            <p:sp>
              <p:nvSpPr>
                <p:cNvPr id="65" name="Tekstboks 501"/>
                <p:cNvSpPr txBox="1"/>
                <p:nvPr/>
              </p:nvSpPr>
              <p:spPr>
                <a:xfrm>
                  <a:off x="6456825" y="3344887"/>
                  <a:ext cx="31448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TN</a:t>
                  </a:r>
                  <a:endParaRPr lang="da-DK" sz="900" dirty="0">
                    <a:solidFill>
                      <a:srgbClr val="171717"/>
                    </a:solidFill>
                    <a:latin typeface="+mj-lt"/>
                    <a:ea typeface="ＭＳ Ｐゴシック" pitchFamily="-97" charset="-128"/>
                  </a:endParaRPr>
                </a:p>
              </p:txBody>
            </p:sp>
            <p:sp>
              <p:nvSpPr>
                <p:cNvPr id="66" name="Tekstboks 502"/>
                <p:cNvSpPr txBox="1"/>
                <p:nvPr/>
              </p:nvSpPr>
              <p:spPr>
                <a:xfrm>
                  <a:off x="6380632" y="1897369"/>
                  <a:ext cx="312877"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MI</a:t>
                  </a:r>
                  <a:endParaRPr lang="da-DK" sz="900" dirty="0">
                    <a:solidFill>
                      <a:srgbClr val="171717"/>
                    </a:solidFill>
                    <a:latin typeface="+mj-lt"/>
                    <a:ea typeface="ＭＳ Ｐゴシック" pitchFamily="-97" charset="-128"/>
                  </a:endParaRPr>
                </a:p>
              </p:txBody>
            </p:sp>
            <p:sp>
              <p:nvSpPr>
                <p:cNvPr id="67" name="Tekstboks 503"/>
                <p:cNvSpPr txBox="1"/>
                <p:nvPr/>
              </p:nvSpPr>
              <p:spPr>
                <a:xfrm>
                  <a:off x="7294946" y="2125924"/>
                  <a:ext cx="311275" cy="230787"/>
                </a:xfrm>
                <a:prstGeom prst="rect">
                  <a:avLst/>
                </a:prstGeom>
                <a:grpFill/>
              </p:spPr>
              <p:txBody>
                <a:bodyPr wrap="square">
                  <a:spAutoFit/>
                </a:bodyPr>
                <a:lstStyle/>
                <a:p>
                  <a:pPr>
                    <a:defRPr/>
                  </a:pPr>
                  <a:r>
                    <a:rPr lang="da-DK" sz="900" dirty="0" smtClean="0">
                      <a:solidFill>
                        <a:srgbClr val="171717"/>
                      </a:solidFill>
                      <a:latin typeface="+mj-lt"/>
                      <a:ea typeface="ＭＳ Ｐゴシック" pitchFamily="-97" charset="-128"/>
                    </a:rPr>
                    <a:t>PA</a:t>
                  </a:r>
                  <a:endParaRPr lang="da-DK" sz="900" dirty="0">
                    <a:solidFill>
                      <a:srgbClr val="171717"/>
                    </a:solidFill>
                    <a:latin typeface="+mj-lt"/>
                    <a:ea typeface="ＭＳ Ｐゴシック" pitchFamily="-97" charset="-128"/>
                  </a:endParaRPr>
                </a:p>
              </p:txBody>
            </p:sp>
            <p:sp>
              <p:nvSpPr>
                <p:cNvPr id="68" name="Tekstboks 504"/>
                <p:cNvSpPr txBox="1"/>
                <p:nvPr/>
              </p:nvSpPr>
              <p:spPr>
                <a:xfrm>
                  <a:off x="7523525" y="1668813"/>
                  <a:ext cx="404774" cy="230787"/>
                </a:xfrm>
                <a:prstGeom prst="rect">
                  <a:avLst/>
                </a:prstGeom>
                <a:grpFill/>
              </p:spPr>
              <p:txBody>
                <a:bodyPr wrap="square">
                  <a:spAutoFit/>
                </a:bodyPr>
                <a:lstStyle/>
                <a:p>
                  <a:pPr>
                    <a:defRPr/>
                  </a:pPr>
                  <a:r>
                    <a:rPr lang="da-DK" sz="900" dirty="0" smtClean="0">
                      <a:solidFill>
                        <a:srgbClr val="171717"/>
                      </a:solidFill>
                      <a:latin typeface="+mj-lt"/>
                      <a:ea typeface="ＭＳ Ｐゴシック" pitchFamily="-97" charset="-128"/>
                    </a:rPr>
                    <a:t>NY</a:t>
                  </a:r>
                  <a:endParaRPr lang="da-DK" sz="900" dirty="0">
                    <a:solidFill>
                      <a:srgbClr val="171717"/>
                    </a:solidFill>
                    <a:latin typeface="+mj-lt"/>
                    <a:ea typeface="ＭＳ Ｐゴシック" pitchFamily="-97" charset="-128"/>
                  </a:endParaRPr>
                </a:p>
              </p:txBody>
            </p:sp>
            <p:sp>
              <p:nvSpPr>
                <p:cNvPr id="69" name="Tekstboks 505"/>
                <p:cNvSpPr txBox="1"/>
                <p:nvPr/>
              </p:nvSpPr>
              <p:spPr>
                <a:xfrm>
                  <a:off x="7752103" y="1287887"/>
                  <a:ext cx="30646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VT</a:t>
                  </a:r>
                  <a:endParaRPr lang="da-DK" sz="900" dirty="0">
                    <a:solidFill>
                      <a:srgbClr val="171717"/>
                    </a:solidFill>
                    <a:latin typeface="+mj-lt"/>
                    <a:ea typeface="ＭＳ Ｐゴシック" pitchFamily="-97" charset="-128"/>
                  </a:endParaRPr>
                </a:p>
              </p:txBody>
            </p:sp>
            <p:sp>
              <p:nvSpPr>
                <p:cNvPr id="70" name="Tekstboks 506"/>
                <p:cNvSpPr txBox="1"/>
                <p:nvPr/>
              </p:nvSpPr>
              <p:spPr>
                <a:xfrm>
                  <a:off x="6913982" y="3878183"/>
                  <a:ext cx="324098"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GA</a:t>
                  </a:r>
                  <a:endParaRPr lang="da-DK" sz="900" dirty="0">
                    <a:solidFill>
                      <a:srgbClr val="171717"/>
                    </a:solidFill>
                    <a:latin typeface="+mj-lt"/>
                    <a:ea typeface="ＭＳ Ｐゴシック" pitchFamily="-97" charset="-128"/>
                  </a:endParaRPr>
                </a:p>
              </p:txBody>
            </p:sp>
            <p:sp>
              <p:nvSpPr>
                <p:cNvPr id="71" name="Tekstboks 507"/>
                <p:cNvSpPr txBox="1"/>
                <p:nvPr/>
              </p:nvSpPr>
              <p:spPr>
                <a:xfrm>
                  <a:off x="7371139" y="4563850"/>
                  <a:ext cx="285629"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FL</a:t>
                  </a:r>
                  <a:endParaRPr lang="da-DK" sz="900" dirty="0">
                    <a:solidFill>
                      <a:srgbClr val="171717"/>
                    </a:solidFill>
                    <a:latin typeface="+mj-lt"/>
                    <a:ea typeface="ＭＳ Ｐゴシック" pitchFamily="-97" charset="-128"/>
                  </a:endParaRPr>
                </a:p>
              </p:txBody>
            </p:sp>
            <p:sp>
              <p:nvSpPr>
                <p:cNvPr id="72" name="Tekstboks 508"/>
                <p:cNvSpPr txBox="1"/>
                <p:nvPr/>
              </p:nvSpPr>
              <p:spPr>
                <a:xfrm>
                  <a:off x="5999668" y="3878183"/>
                  <a:ext cx="336920"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MS</a:t>
                  </a:r>
                  <a:endParaRPr lang="da-DK" sz="900" dirty="0">
                    <a:solidFill>
                      <a:srgbClr val="171717"/>
                    </a:solidFill>
                    <a:latin typeface="+mj-lt"/>
                    <a:ea typeface="ＭＳ Ｐゴシック" pitchFamily="-97" charset="-128"/>
                  </a:endParaRPr>
                </a:p>
              </p:txBody>
            </p:sp>
            <p:sp>
              <p:nvSpPr>
                <p:cNvPr id="73" name="Tekstboks 509"/>
                <p:cNvSpPr txBox="1"/>
                <p:nvPr/>
              </p:nvSpPr>
              <p:spPr>
                <a:xfrm>
                  <a:off x="6613928" y="2963961"/>
                  <a:ext cx="300054"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KY</a:t>
                  </a:r>
                  <a:endParaRPr lang="da-DK" sz="900" dirty="0">
                    <a:solidFill>
                      <a:srgbClr val="171717"/>
                    </a:solidFill>
                    <a:latin typeface="+mj-lt"/>
                    <a:ea typeface="ＭＳ Ｐゴシック" pitchFamily="-97" charset="-128"/>
                  </a:endParaRPr>
                </a:p>
              </p:txBody>
            </p:sp>
            <p:sp>
              <p:nvSpPr>
                <p:cNvPr id="74" name="Tekstboks 510"/>
                <p:cNvSpPr txBox="1"/>
                <p:nvPr/>
              </p:nvSpPr>
              <p:spPr>
                <a:xfrm>
                  <a:off x="7209229" y="3497258"/>
                  <a:ext cx="298452" cy="230787"/>
                </a:xfrm>
                <a:prstGeom prst="rect">
                  <a:avLst/>
                </a:prstGeom>
                <a:grpFill/>
              </p:spPr>
              <p:txBody>
                <a:bodyPr wrap="square">
                  <a:spAutoFit/>
                </a:bodyPr>
                <a:lstStyle/>
                <a:p>
                  <a:pPr>
                    <a:defRPr/>
                  </a:pPr>
                  <a:r>
                    <a:rPr lang="da-DK" sz="900" dirty="0" smtClean="0">
                      <a:solidFill>
                        <a:srgbClr val="171717"/>
                      </a:solidFill>
                      <a:latin typeface="+mj-lt"/>
                      <a:ea typeface="ＭＳ Ｐゴシック" pitchFamily="-97" charset="-128"/>
                    </a:rPr>
                    <a:t>SC</a:t>
                  </a:r>
                  <a:endParaRPr lang="da-DK" sz="900" dirty="0">
                    <a:solidFill>
                      <a:srgbClr val="171717"/>
                    </a:solidFill>
                    <a:latin typeface="+mj-lt"/>
                    <a:ea typeface="ＭＳ Ｐゴシック" pitchFamily="-97" charset="-128"/>
                  </a:endParaRPr>
                </a:p>
              </p:txBody>
            </p:sp>
            <p:sp>
              <p:nvSpPr>
                <p:cNvPr id="75" name="Tekstboks 511"/>
                <p:cNvSpPr txBox="1"/>
                <p:nvPr/>
              </p:nvSpPr>
              <p:spPr>
                <a:xfrm>
                  <a:off x="7447332" y="3040146"/>
                  <a:ext cx="319288"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NC</a:t>
                  </a:r>
                  <a:endParaRPr lang="da-DK" sz="900" dirty="0">
                    <a:solidFill>
                      <a:srgbClr val="171717"/>
                    </a:solidFill>
                    <a:latin typeface="+mj-lt"/>
                    <a:ea typeface="ＭＳ Ｐゴシック" pitchFamily="-97" charset="-128"/>
                  </a:endParaRPr>
                </a:p>
              </p:txBody>
            </p:sp>
            <p:sp>
              <p:nvSpPr>
                <p:cNvPr id="76" name="Tekstboks 512"/>
                <p:cNvSpPr txBox="1"/>
                <p:nvPr/>
              </p:nvSpPr>
              <p:spPr>
                <a:xfrm>
                  <a:off x="7567971" y="2352248"/>
                  <a:ext cx="354551"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MD</a:t>
                  </a:r>
                  <a:endParaRPr lang="da-DK" sz="900" dirty="0">
                    <a:solidFill>
                      <a:srgbClr val="171717"/>
                    </a:solidFill>
                    <a:latin typeface="+mj-lt"/>
                    <a:ea typeface="ＭＳ Ｐゴシック" pitchFamily="-97" charset="-128"/>
                  </a:endParaRPr>
                </a:p>
              </p:txBody>
            </p:sp>
            <p:sp>
              <p:nvSpPr>
                <p:cNvPr id="77" name="Tekstboks 513"/>
                <p:cNvSpPr txBox="1"/>
                <p:nvPr/>
              </p:nvSpPr>
              <p:spPr>
                <a:xfrm>
                  <a:off x="6761596" y="2354480"/>
                  <a:ext cx="33371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OH</a:t>
                  </a:r>
                  <a:endParaRPr lang="da-DK" sz="900" dirty="0">
                    <a:solidFill>
                      <a:srgbClr val="171717"/>
                    </a:solidFill>
                    <a:latin typeface="+mj-lt"/>
                    <a:ea typeface="ＭＳ Ｐゴシック" pitchFamily="-97" charset="-128"/>
                  </a:endParaRPr>
                </a:p>
              </p:txBody>
            </p:sp>
            <p:sp>
              <p:nvSpPr>
                <p:cNvPr id="78" name="Tekstboks 514"/>
                <p:cNvSpPr txBox="1"/>
                <p:nvPr/>
              </p:nvSpPr>
              <p:spPr>
                <a:xfrm>
                  <a:off x="7787025" y="2340196"/>
                  <a:ext cx="311275" cy="230787"/>
                </a:xfrm>
                <a:prstGeom prst="rect">
                  <a:avLst/>
                </a:prstGeom>
                <a:grpFill/>
              </p:spPr>
              <p:txBody>
                <a:bodyPr wrap="none">
                  <a:spAutoFit/>
                </a:bodyPr>
                <a:lstStyle/>
                <a:p>
                  <a:pPr>
                    <a:defRPr/>
                  </a:pPr>
                  <a:r>
                    <a:rPr lang="da-DK" sz="900" dirty="0" smtClean="0">
                      <a:solidFill>
                        <a:srgbClr val="171717"/>
                      </a:solidFill>
                      <a:latin typeface="+mj-lt"/>
                      <a:ea typeface="ＭＳ Ｐゴシック" pitchFamily="-97" charset="-128"/>
                    </a:rPr>
                    <a:t>DE</a:t>
                  </a:r>
                  <a:endParaRPr lang="da-DK" sz="900" dirty="0">
                    <a:solidFill>
                      <a:srgbClr val="171717"/>
                    </a:solidFill>
                    <a:latin typeface="+mj-lt"/>
                    <a:ea typeface="ＭＳ Ｐゴシック" pitchFamily="-97" charset="-128"/>
                  </a:endParaRPr>
                </a:p>
              </p:txBody>
            </p:sp>
          </p:grpSp>
          <p:sp>
            <p:nvSpPr>
              <p:cNvPr id="13" name="Tekstboks 516"/>
              <p:cNvSpPr txBox="1"/>
              <p:nvPr/>
            </p:nvSpPr>
            <p:spPr>
              <a:xfrm>
                <a:off x="6248400" y="2971800"/>
                <a:ext cx="287258"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IN</a:t>
                </a:r>
                <a:endParaRPr lang="da-DK" sz="900" dirty="0">
                  <a:solidFill>
                    <a:srgbClr val="171717"/>
                  </a:solidFill>
                  <a:latin typeface="+mj-lt"/>
                  <a:ea typeface="ＭＳ Ｐゴシック" pitchFamily="-97" charset="-128"/>
                </a:endParaRPr>
              </a:p>
            </p:txBody>
          </p:sp>
          <p:sp>
            <p:nvSpPr>
              <p:cNvPr id="14" name="Tekstboks 517"/>
              <p:cNvSpPr txBox="1"/>
              <p:nvPr/>
            </p:nvSpPr>
            <p:spPr>
              <a:xfrm>
                <a:off x="7010400" y="3048000"/>
                <a:ext cx="352982" cy="230832"/>
              </a:xfrm>
              <a:prstGeom prst="rect">
                <a:avLst/>
              </a:prstGeom>
              <a:noFill/>
            </p:spPr>
            <p:txBody>
              <a:bodyPr wrap="none">
                <a:spAutoFit/>
              </a:bodyPr>
              <a:lstStyle/>
              <a:p>
                <a:pPr algn="ctr">
                  <a:defRPr/>
                </a:pPr>
                <a:r>
                  <a:rPr lang="da-DK" sz="900" dirty="0" smtClean="0">
                    <a:solidFill>
                      <a:srgbClr val="171717"/>
                    </a:solidFill>
                    <a:latin typeface="+mj-lt"/>
                    <a:ea typeface="ＭＳ Ｐゴシック" pitchFamily="-97" charset="-128"/>
                  </a:rPr>
                  <a:t>WV</a:t>
                </a:r>
                <a:endParaRPr lang="da-DK" sz="900" dirty="0">
                  <a:solidFill>
                    <a:srgbClr val="171717"/>
                  </a:solidFill>
                  <a:latin typeface="+mj-lt"/>
                  <a:ea typeface="ＭＳ Ｐゴシック" pitchFamily="-97" charset="-128"/>
                </a:endParaRPr>
              </a:p>
            </p:txBody>
          </p:sp>
          <p:sp>
            <p:nvSpPr>
              <p:cNvPr id="15" name="Tekstboks 518"/>
              <p:cNvSpPr txBox="1"/>
              <p:nvPr/>
            </p:nvSpPr>
            <p:spPr>
              <a:xfrm>
                <a:off x="7705726" y="2587625"/>
                <a:ext cx="295274"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NJ</a:t>
                </a:r>
                <a:endParaRPr lang="da-DK" sz="900" dirty="0">
                  <a:solidFill>
                    <a:srgbClr val="171717"/>
                  </a:solidFill>
                  <a:latin typeface="+mj-lt"/>
                  <a:ea typeface="ＭＳ Ｐゴシック" pitchFamily="-97" charset="-128"/>
                </a:endParaRPr>
              </a:p>
            </p:txBody>
          </p:sp>
          <p:sp>
            <p:nvSpPr>
              <p:cNvPr id="16" name="Tekstboks 519"/>
              <p:cNvSpPr txBox="1"/>
              <p:nvPr/>
            </p:nvSpPr>
            <p:spPr>
              <a:xfrm>
                <a:off x="7848600" y="2209800"/>
                <a:ext cx="301686"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CT</a:t>
                </a:r>
                <a:endParaRPr lang="da-DK" sz="900" dirty="0">
                  <a:solidFill>
                    <a:srgbClr val="171717"/>
                  </a:solidFill>
                  <a:latin typeface="+mj-lt"/>
                  <a:ea typeface="ＭＳ Ｐゴシック" pitchFamily="-97" charset="-128"/>
                </a:endParaRPr>
              </a:p>
            </p:txBody>
          </p:sp>
          <p:sp>
            <p:nvSpPr>
              <p:cNvPr id="17" name="Tekstboks 520"/>
              <p:cNvSpPr txBox="1"/>
              <p:nvPr/>
            </p:nvSpPr>
            <p:spPr>
              <a:xfrm>
                <a:off x="7959725" y="2020888"/>
                <a:ext cx="422275" cy="230832"/>
              </a:xfrm>
              <a:prstGeom prst="rect">
                <a:avLst/>
              </a:prstGeom>
              <a:noFill/>
            </p:spPr>
            <p:txBody>
              <a:bodyPr wrap="square">
                <a:spAutoFit/>
              </a:bodyPr>
              <a:lstStyle/>
              <a:p>
                <a:pPr>
                  <a:defRPr/>
                </a:pPr>
                <a:r>
                  <a:rPr lang="da-DK" sz="900" dirty="0" smtClean="0">
                    <a:solidFill>
                      <a:srgbClr val="171717"/>
                    </a:solidFill>
                    <a:latin typeface="+mj-lt"/>
                    <a:ea typeface="ＭＳ Ｐゴシック" pitchFamily="-97" charset="-128"/>
                  </a:rPr>
                  <a:t>MA</a:t>
                </a:r>
                <a:endParaRPr lang="da-DK" sz="900" dirty="0">
                  <a:solidFill>
                    <a:srgbClr val="171717"/>
                  </a:solidFill>
                  <a:latin typeface="+mj-lt"/>
                  <a:ea typeface="ＭＳ Ｐゴシック" pitchFamily="-97" charset="-128"/>
                </a:endParaRPr>
              </a:p>
            </p:txBody>
          </p:sp>
          <p:sp>
            <p:nvSpPr>
              <p:cNvPr id="18" name="Tekstboks 521"/>
              <p:cNvSpPr txBox="1"/>
              <p:nvPr/>
            </p:nvSpPr>
            <p:spPr>
              <a:xfrm>
                <a:off x="8002588" y="1477963"/>
                <a:ext cx="340158"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ME</a:t>
                </a:r>
                <a:endParaRPr lang="da-DK" sz="900" dirty="0">
                  <a:solidFill>
                    <a:srgbClr val="171717"/>
                  </a:solidFill>
                  <a:latin typeface="+mj-lt"/>
                  <a:ea typeface="ＭＳ Ｐゴシック" pitchFamily="-97" charset="-128"/>
                </a:endParaRPr>
              </a:p>
            </p:txBody>
          </p:sp>
          <p:sp>
            <p:nvSpPr>
              <p:cNvPr id="19" name="Tekstboks 522"/>
              <p:cNvSpPr txBox="1"/>
              <p:nvPr/>
            </p:nvSpPr>
            <p:spPr>
              <a:xfrm>
                <a:off x="8458200" y="2209800"/>
                <a:ext cx="276038"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RI</a:t>
                </a:r>
                <a:endParaRPr lang="da-DK" sz="900" dirty="0">
                  <a:solidFill>
                    <a:srgbClr val="171717"/>
                  </a:solidFill>
                  <a:latin typeface="+mj-lt"/>
                  <a:ea typeface="ＭＳ Ｐゴシック" pitchFamily="-97" charset="-128"/>
                </a:endParaRPr>
              </a:p>
            </p:txBody>
          </p:sp>
          <p:sp>
            <p:nvSpPr>
              <p:cNvPr id="20" name="Tekstboks 523"/>
              <p:cNvSpPr txBox="1"/>
              <p:nvPr/>
            </p:nvSpPr>
            <p:spPr>
              <a:xfrm>
                <a:off x="7477017" y="3179763"/>
                <a:ext cx="317716" cy="230832"/>
              </a:xfrm>
              <a:prstGeom prst="rect">
                <a:avLst/>
              </a:prstGeom>
              <a:noFill/>
            </p:spPr>
            <p:txBody>
              <a:bodyPr wrap="none">
                <a:spAutoFit/>
              </a:bodyPr>
              <a:lstStyle/>
              <a:p>
                <a:pPr algn="ctr">
                  <a:defRPr/>
                </a:pPr>
                <a:r>
                  <a:rPr lang="da-DK" sz="900" dirty="0" smtClean="0">
                    <a:solidFill>
                      <a:srgbClr val="171717"/>
                    </a:solidFill>
                    <a:latin typeface="+mj-lt"/>
                    <a:ea typeface="ＭＳ Ｐゴシック" pitchFamily="-97" charset="-128"/>
                  </a:rPr>
                  <a:t>VA</a:t>
                </a:r>
                <a:endParaRPr lang="da-DK" sz="900" dirty="0">
                  <a:solidFill>
                    <a:srgbClr val="171717"/>
                  </a:solidFill>
                  <a:latin typeface="+mj-lt"/>
                  <a:ea typeface="ＭＳ Ｐゴシック" pitchFamily="-97" charset="-128"/>
                </a:endParaRPr>
              </a:p>
            </p:txBody>
          </p:sp>
          <p:sp>
            <p:nvSpPr>
              <p:cNvPr id="21" name="Tekstboks 524"/>
              <p:cNvSpPr txBox="1"/>
              <p:nvPr/>
            </p:nvSpPr>
            <p:spPr>
              <a:xfrm>
                <a:off x="7848600" y="1849438"/>
                <a:ext cx="330540" cy="230832"/>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NH</a:t>
                </a:r>
                <a:endParaRPr lang="da-DK" sz="900" dirty="0">
                  <a:solidFill>
                    <a:srgbClr val="171717"/>
                  </a:solidFill>
                  <a:latin typeface="+mj-lt"/>
                  <a:ea typeface="ＭＳ Ｐゴシック" pitchFamily="-97" charset="-128"/>
                </a:endParaRPr>
              </a:p>
            </p:txBody>
          </p:sp>
          <p:grpSp>
            <p:nvGrpSpPr>
              <p:cNvPr id="22" name="Gruppe 526"/>
              <p:cNvGrpSpPr>
                <a:grpSpLocks/>
              </p:cNvGrpSpPr>
              <p:nvPr/>
            </p:nvGrpSpPr>
            <p:grpSpPr bwMode="auto">
              <a:xfrm>
                <a:off x="263525" y="4160838"/>
                <a:ext cx="1892300" cy="1365250"/>
                <a:chOff x="836023" y="4350658"/>
                <a:chExt cx="2135777" cy="1542142"/>
              </a:xfrm>
            </p:grpSpPr>
            <p:sp>
              <p:nvSpPr>
                <p:cNvPr id="37" name="Rektangel 527"/>
                <p:cNvSpPr>
                  <a:spLocks noChangeArrowheads="1"/>
                </p:cNvSpPr>
                <p:nvPr/>
              </p:nvSpPr>
              <p:spPr bwMode="auto">
                <a:xfrm>
                  <a:off x="836023" y="4350658"/>
                  <a:ext cx="2135777" cy="1542142"/>
                </a:xfrm>
                <a:prstGeom prst="rect">
                  <a:avLst/>
                </a:prstGeom>
                <a:noFill/>
                <a:ln w="9525">
                  <a:solidFill>
                    <a:schemeClr val="bg1"/>
                  </a:solid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latin typeface="+mn-lt"/>
                    <a:ea typeface="+mn-ea"/>
                  </a:endParaRPr>
                </a:p>
              </p:txBody>
            </p:sp>
            <p:sp>
              <p:nvSpPr>
                <p:cNvPr id="38" name="Freeform 2852"/>
                <p:cNvSpPr>
                  <a:spLocks/>
                </p:cNvSpPr>
                <p:nvPr/>
              </p:nvSpPr>
              <p:spPr bwMode="auto">
                <a:xfrm>
                  <a:off x="1196167" y="4402660"/>
                  <a:ext cx="1721880" cy="1474001"/>
                </a:xfrm>
                <a:custGeom>
                  <a:avLst/>
                  <a:gdLst/>
                  <a:ahLst/>
                  <a:cxnLst>
                    <a:cxn ang="0">
                      <a:pos x="378" y="680"/>
                    </a:cxn>
                    <a:cxn ang="0">
                      <a:pos x="388" y="714"/>
                    </a:cxn>
                    <a:cxn ang="0">
                      <a:pos x="378" y="746"/>
                    </a:cxn>
                    <a:cxn ang="0">
                      <a:pos x="298" y="842"/>
                    </a:cxn>
                    <a:cxn ang="0">
                      <a:pos x="206" y="908"/>
                    </a:cxn>
                    <a:cxn ang="0">
                      <a:pos x="120" y="948"/>
                    </a:cxn>
                    <a:cxn ang="0">
                      <a:pos x="88" y="964"/>
                    </a:cxn>
                    <a:cxn ang="0">
                      <a:pos x="62" y="976"/>
                    </a:cxn>
                    <a:cxn ang="0">
                      <a:pos x="52" y="986"/>
                    </a:cxn>
                    <a:cxn ang="0">
                      <a:pos x="32" y="984"/>
                    </a:cxn>
                    <a:cxn ang="0">
                      <a:pos x="0" y="958"/>
                    </a:cxn>
                    <a:cxn ang="0">
                      <a:pos x="120" y="888"/>
                    </a:cxn>
                    <a:cxn ang="0">
                      <a:pos x="162" y="868"/>
                    </a:cxn>
                    <a:cxn ang="0">
                      <a:pos x="206" y="842"/>
                    </a:cxn>
                    <a:cxn ang="0">
                      <a:pos x="206" y="842"/>
                    </a:cxn>
                    <a:cxn ang="0">
                      <a:pos x="206" y="866"/>
                    </a:cxn>
                    <a:cxn ang="0">
                      <a:pos x="210" y="878"/>
                    </a:cxn>
                    <a:cxn ang="0">
                      <a:pos x="222" y="858"/>
                    </a:cxn>
                    <a:cxn ang="0">
                      <a:pos x="242" y="798"/>
                    </a:cxn>
                    <a:cxn ang="0">
                      <a:pos x="250" y="788"/>
                    </a:cxn>
                    <a:cxn ang="0">
                      <a:pos x="256" y="810"/>
                    </a:cxn>
                    <a:cxn ang="0">
                      <a:pos x="252" y="792"/>
                    </a:cxn>
                    <a:cxn ang="0">
                      <a:pos x="252" y="750"/>
                    </a:cxn>
                    <a:cxn ang="0">
                      <a:pos x="258" y="740"/>
                    </a:cxn>
                    <a:cxn ang="0">
                      <a:pos x="246" y="710"/>
                    </a:cxn>
                    <a:cxn ang="0">
                      <a:pos x="152" y="722"/>
                    </a:cxn>
                    <a:cxn ang="0">
                      <a:pos x="86" y="646"/>
                    </a:cxn>
                    <a:cxn ang="0">
                      <a:pos x="76" y="654"/>
                    </a:cxn>
                    <a:cxn ang="0">
                      <a:pos x="56" y="654"/>
                    </a:cxn>
                    <a:cxn ang="0">
                      <a:pos x="20" y="580"/>
                    </a:cxn>
                    <a:cxn ang="0">
                      <a:pos x="106" y="474"/>
                    </a:cxn>
                    <a:cxn ang="0">
                      <a:pos x="176" y="408"/>
                    </a:cxn>
                    <a:cxn ang="0">
                      <a:pos x="116" y="414"/>
                    </a:cxn>
                    <a:cxn ang="0">
                      <a:pos x="36" y="368"/>
                    </a:cxn>
                    <a:cxn ang="0">
                      <a:pos x="28" y="324"/>
                    </a:cxn>
                    <a:cxn ang="0">
                      <a:pos x="22" y="310"/>
                    </a:cxn>
                    <a:cxn ang="0">
                      <a:pos x="36" y="288"/>
                    </a:cxn>
                    <a:cxn ang="0">
                      <a:pos x="166" y="302"/>
                    </a:cxn>
                    <a:cxn ang="0">
                      <a:pos x="166" y="238"/>
                    </a:cxn>
                    <a:cxn ang="0">
                      <a:pos x="154" y="250"/>
                    </a:cxn>
                    <a:cxn ang="0">
                      <a:pos x="132" y="236"/>
                    </a:cxn>
                    <a:cxn ang="0">
                      <a:pos x="90" y="156"/>
                    </a:cxn>
                    <a:cxn ang="0">
                      <a:pos x="92" y="168"/>
                    </a:cxn>
                    <a:cxn ang="0">
                      <a:pos x="108" y="162"/>
                    </a:cxn>
                    <a:cxn ang="0">
                      <a:pos x="136" y="122"/>
                    </a:cxn>
                    <a:cxn ang="0">
                      <a:pos x="166" y="66"/>
                    </a:cxn>
                    <a:cxn ang="0">
                      <a:pos x="186" y="42"/>
                    </a:cxn>
                    <a:cxn ang="0">
                      <a:pos x="368" y="20"/>
                    </a:cxn>
                    <a:cxn ang="0">
                      <a:pos x="690" y="358"/>
                    </a:cxn>
                    <a:cxn ang="0">
                      <a:pos x="836" y="610"/>
                    </a:cxn>
                    <a:cxn ang="0">
                      <a:pos x="988" y="690"/>
                    </a:cxn>
                    <a:cxn ang="0">
                      <a:pos x="1028" y="714"/>
                    </a:cxn>
                    <a:cxn ang="0">
                      <a:pos x="1054" y="728"/>
                    </a:cxn>
                    <a:cxn ang="0">
                      <a:pos x="1154" y="786"/>
                    </a:cxn>
                    <a:cxn ang="0">
                      <a:pos x="978" y="756"/>
                    </a:cxn>
                    <a:cxn ang="0">
                      <a:pos x="796" y="646"/>
                    </a:cxn>
                    <a:cxn ang="0">
                      <a:pos x="590" y="610"/>
                    </a:cxn>
                    <a:cxn ang="0">
                      <a:pos x="478" y="696"/>
                    </a:cxn>
                    <a:cxn ang="0">
                      <a:pos x="474" y="596"/>
                    </a:cxn>
                  </a:cxnLst>
                  <a:rect l="0" t="0" r="r" b="b"/>
                  <a:pathLst>
                    <a:path w="1154" h="988">
                      <a:moveTo>
                        <a:pt x="474" y="596"/>
                      </a:moveTo>
                      <a:lnTo>
                        <a:pt x="378" y="680"/>
                      </a:lnTo>
                      <a:lnTo>
                        <a:pt x="378" y="680"/>
                      </a:lnTo>
                      <a:lnTo>
                        <a:pt x="382" y="688"/>
                      </a:lnTo>
                      <a:lnTo>
                        <a:pt x="388" y="704"/>
                      </a:lnTo>
                      <a:lnTo>
                        <a:pt x="388" y="714"/>
                      </a:lnTo>
                      <a:lnTo>
                        <a:pt x="388" y="726"/>
                      </a:lnTo>
                      <a:lnTo>
                        <a:pt x="384" y="736"/>
                      </a:lnTo>
                      <a:lnTo>
                        <a:pt x="378" y="746"/>
                      </a:lnTo>
                      <a:lnTo>
                        <a:pt x="378" y="746"/>
                      </a:lnTo>
                      <a:lnTo>
                        <a:pt x="328" y="796"/>
                      </a:lnTo>
                      <a:lnTo>
                        <a:pt x="298" y="842"/>
                      </a:lnTo>
                      <a:lnTo>
                        <a:pt x="246" y="878"/>
                      </a:lnTo>
                      <a:lnTo>
                        <a:pt x="206" y="908"/>
                      </a:lnTo>
                      <a:lnTo>
                        <a:pt x="206" y="908"/>
                      </a:lnTo>
                      <a:lnTo>
                        <a:pt x="176" y="922"/>
                      </a:lnTo>
                      <a:lnTo>
                        <a:pt x="120" y="948"/>
                      </a:lnTo>
                      <a:lnTo>
                        <a:pt x="120" y="948"/>
                      </a:lnTo>
                      <a:lnTo>
                        <a:pt x="90" y="962"/>
                      </a:lnTo>
                      <a:lnTo>
                        <a:pt x="90" y="962"/>
                      </a:lnTo>
                      <a:lnTo>
                        <a:pt x="88" y="964"/>
                      </a:lnTo>
                      <a:lnTo>
                        <a:pt x="78" y="966"/>
                      </a:lnTo>
                      <a:lnTo>
                        <a:pt x="68" y="972"/>
                      </a:lnTo>
                      <a:lnTo>
                        <a:pt x="62" y="976"/>
                      </a:lnTo>
                      <a:lnTo>
                        <a:pt x="56" y="982"/>
                      </a:lnTo>
                      <a:lnTo>
                        <a:pt x="56" y="982"/>
                      </a:lnTo>
                      <a:lnTo>
                        <a:pt x="52" y="986"/>
                      </a:lnTo>
                      <a:lnTo>
                        <a:pt x="48" y="988"/>
                      </a:lnTo>
                      <a:lnTo>
                        <a:pt x="40" y="988"/>
                      </a:lnTo>
                      <a:lnTo>
                        <a:pt x="32" y="984"/>
                      </a:lnTo>
                      <a:lnTo>
                        <a:pt x="22" y="978"/>
                      </a:lnTo>
                      <a:lnTo>
                        <a:pt x="6" y="964"/>
                      </a:lnTo>
                      <a:lnTo>
                        <a:pt x="0" y="958"/>
                      </a:lnTo>
                      <a:lnTo>
                        <a:pt x="90" y="902"/>
                      </a:lnTo>
                      <a:lnTo>
                        <a:pt x="120" y="888"/>
                      </a:lnTo>
                      <a:lnTo>
                        <a:pt x="120" y="888"/>
                      </a:lnTo>
                      <a:lnTo>
                        <a:pt x="138" y="880"/>
                      </a:lnTo>
                      <a:lnTo>
                        <a:pt x="140" y="880"/>
                      </a:lnTo>
                      <a:lnTo>
                        <a:pt x="162" y="868"/>
                      </a:lnTo>
                      <a:lnTo>
                        <a:pt x="162" y="868"/>
                      </a:lnTo>
                      <a:lnTo>
                        <a:pt x="192" y="850"/>
                      </a:lnTo>
                      <a:lnTo>
                        <a:pt x="206" y="842"/>
                      </a:lnTo>
                      <a:lnTo>
                        <a:pt x="206" y="842"/>
                      </a:lnTo>
                      <a:lnTo>
                        <a:pt x="216" y="836"/>
                      </a:lnTo>
                      <a:lnTo>
                        <a:pt x="206" y="842"/>
                      </a:lnTo>
                      <a:lnTo>
                        <a:pt x="206" y="842"/>
                      </a:lnTo>
                      <a:lnTo>
                        <a:pt x="206" y="854"/>
                      </a:lnTo>
                      <a:lnTo>
                        <a:pt x="206" y="866"/>
                      </a:lnTo>
                      <a:lnTo>
                        <a:pt x="208" y="874"/>
                      </a:lnTo>
                      <a:lnTo>
                        <a:pt x="208" y="876"/>
                      </a:lnTo>
                      <a:lnTo>
                        <a:pt x="210" y="878"/>
                      </a:lnTo>
                      <a:lnTo>
                        <a:pt x="212" y="878"/>
                      </a:lnTo>
                      <a:lnTo>
                        <a:pt x="214" y="874"/>
                      </a:lnTo>
                      <a:lnTo>
                        <a:pt x="222" y="858"/>
                      </a:lnTo>
                      <a:lnTo>
                        <a:pt x="232" y="826"/>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6" y="368"/>
                      </a:lnTo>
                      <a:lnTo>
                        <a:pt x="30" y="334"/>
                      </a:lnTo>
                      <a:lnTo>
                        <a:pt x="30" y="334"/>
                      </a:lnTo>
                      <a:lnTo>
                        <a:pt x="28" y="324"/>
                      </a:lnTo>
                      <a:lnTo>
                        <a:pt x="26" y="318"/>
                      </a:lnTo>
                      <a:lnTo>
                        <a:pt x="22" y="312"/>
                      </a:lnTo>
                      <a:lnTo>
                        <a:pt x="22" y="310"/>
                      </a:lnTo>
                      <a:lnTo>
                        <a:pt x="26" y="302"/>
                      </a:lnTo>
                      <a:lnTo>
                        <a:pt x="26" y="302"/>
                      </a:lnTo>
                      <a:lnTo>
                        <a:pt x="36" y="288"/>
                      </a:lnTo>
                      <a:lnTo>
                        <a:pt x="36" y="288"/>
                      </a:lnTo>
                      <a:lnTo>
                        <a:pt x="136" y="282"/>
                      </a:lnTo>
                      <a:lnTo>
                        <a:pt x="166" y="302"/>
                      </a:lnTo>
                      <a:lnTo>
                        <a:pt x="182" y="258"/>
                      </a:lnTo>
                      <a:lnTo>
                        <a:pt x="166" y="23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56"/>
                      </a:lnTo>
                      <a:lnTo>
                        <a:pt x="90" y="162"/>
                      </a:lnTo>
                      <a:lnTo>
                        <a:pt x="92" y="168"/>
                      </a:lnTo>
                      <a:lnTo>
                        <a:pt x="94" y="170"/>
                      </a:lnTo>
                      <a:lnTo>
                        <a:pt x="100" y="168"/>
                      </a:lnTo>
                      <a:lnTo>
                        <a:pt x="108" y="162"/>
                      </a:lnTo>
                      <a:lnTo>
                        <a:pt x="120" y="146"/>
                      </a:lnTo>
                      <a:lnTo>
                        <a:pt x="136" y="122"/>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988" y="690"/>
                      </a:lnTo>
                      <a:lnTo>
                        <a:pt x="1010" y="704"/>
                      </a:lnTo>
                      <a:lnTo>
                        <a:pt x="1028" y="714"/>
                      </a:lnTo>
                      <a:lnTo>
                        <a:pt x="1042" y="722"/>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chemeClr val="tx2">
                    <a:lumMod val="60000"/>
                    <a:lumOff val="40000"/>
                  </a:schemeClr>
                </a:solidFill>
                <a:ln w="6350">
                  <a:solidFill>
                    <a:srgbClr val="7F7F7F">
                      <a:alpha val="52157"/>
                    </a:srgbClr>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9" name="Tekstboks 529"/>
                <p:cNvSpPr txBox="1"/>
                <p:nvPr/>
              </p:nvSpPr>
              <p:spPr>
                <a:xfrm>
                  <a:off x="1565270" y="4859923"/>
                  <a:ext cx="351359" cy="260740"/>
                </a:xfrm>
                <a:prstGeom prst="rect">
                  <a:avLst/>
                </a:prstGeom>
                <a:noFill/>
              </p:spPr>
              <p:txBody>
                <a:bodyPr wrap="none">
                  <a:spAutoFit/>
                </a:bodyPr>
                <a:lstStyle/>
                <a:p>
                  <a:pPr>
                    <a:defRPr/>
                  </a:pPr>
                  <a:r>
                    <a:rPr lang="da-DK" sz="900" dirty="0" smtClean="0">
                      <a:solidFill>
                        <a:srgbClr val="171717"/>
                      </a:solidFill>
                      <a:latin typeface="+mj-lt"/>
                      <a:ea typeface="ＭＳ Ｐゴシック" pitchFamily="-97" charset="-128"/>
                    </a:rPr>
                    <a:t>AK</a:t>
                  </a:r>
                  <a:endParaRPr lang="da-DK" sz="900" dirty="0">
                    <a:solidFill>
                      <a:srgbClr val="171717"/>
                    </a:solidFill>
                    <a:latin typeface="+mj-lt"/>
                    <a:ea typeface="ＭＳ Ｐゴシック" pitchFamily="-97" charset="-128"/>
                  </a:endParaRPr>
                </a:p>
              </p:txBody>
            </p:sp>
          </p:grpSp>
          <p:grpSp>
            <p:nvGrpSpPr>
              <p:cNvPr id="23" name="Gruppe 555"/>
              <p:cNvGrpSpPr>
                <a:grpSpLocks/>
              </p:cNvGrpSpPr>
              <p:nvPr/>
            </p:nvGrpSpPr>
            <p:grpSpPr bwMode="auto">
              <a:xfrm>
                <a:off x="736600" y="5584825"/>
                <a:ext cx="1890713" cy="871538"/>
                <a:chOff x="335280" y="5273040"/>
                <a:chExt cx="1891255" cy="870415"/>
              </a:xfrm>
              <a:noFill/>
            </p:grpSpPr>
            <p:sp>
              <p:nvSpPr>
                <p:cNvPr id="27" name="Rektangel 543"/>
                <p:cNvSpPr>
                  <a:spLocks noChangeArrowheads="1"/>
                </p:cNvSpPr>
                <p:nvPr/>
              </p:nvSpPr>
              <p:spPr bwMode="auto">
                <a:xfrm>
                  <a:off x="335280" y="5273040"/>
                  <a:ext cx="1891255" cy="870415"/>
                </a:xfrm>
                <a:prstGeom prst="rect">
                  <a:avLst/>
                </a:prstGeom>
                <a:grpFill/>
                <a:ln w="9525">
                  <a:noFill/>
                  <a:miter lim="800000"/>
                  <a:headEnd/>
                  <a:tailEnd/>
                </a:ln>
                <a:effectLst>
                  <a:outerShdw blurRad="63500" dist="38100" dir="2700000" algn="tl" rotWithShape="0">
                    <a:srgbClr val="000000">
                      <a:alpha val="39999"/>
                    </a:srgbClr>
                  </a:outerShdw>
                </a:effectLst>
              </p:spPr>
              <p:txBody>
                <a:bodyPr anchor="ctr"/>
                <a:lstStyle/>
                <a:p>
                  <a:pPr algn="ctr">
                    <a:defRPr/>
                  </a:pPr>
                  <a:endParaRPr lang="da-DK">
                    <a:solidFill>
                      <a:srgbClr val="171717"/>
                    </a:solidFill>
                    <a:latin typeface="+mn-lt"/>
                    <a:ea typeface="+mn-ea"/>
                  </a:endParaRPr>
                </a:p>
              </p:txBody>
            </p:sp>
            <p:grpSp>
              <p:nvGrpSpPr>
                <p:cNvPr id="28" name="Gruppe 546"/>
                <p:cNvGrpSpPr>
                  <a:grpSpLocks/>
                </p:cNvGrpSpPr>
                <p:nvPr/>
              </p:nvGrpSpPr>
              <p:grpSpPr bwMode="auto">
                <a:xfrm>
                  <a:off x="527422" y="5292064"/>
                  <a:ext cx="1510147" cy="821264"/>
                  <a:chOff x="3173688" y="5185642"/>
                  <a:chExt cx="1705821" cy="927676"/>
                </a:xfrm>
                <a:grpFill/>
              </p:grpSpPr>
              <p:sp>
                <p:nvSpPr>
                  <p:cNvPr id="29" name="Freeform 3061"/>
                  <p:cNvSpPr>
                    <a:spLocks/>
                  </p:cNvSpPr>
                  <p:nvPr/>
                </p:nvSpPr>
                <p:spPr bwMode="auto">
                  <a:xfrm>
                    <a:off x="3173688" y="5185642"/>
                    <a:ext cx="129147" cy="111035"/>
                  </a:xfrm>
                  <a:custGeom>
                    <a:avLst/>
                    <a:gdLst/>
                    <a:ahLst/>
                    <a:cxnLst>
                      <a:cxn ang="0">
                        <a:pos x="86" y="30"/>
                      </a:cxn>
                      <a:cxn ang="0">
                        <a:pos x="50" y="74"/>
                      </a:cxn>
                      <a:cxn ang="0">
                        <a:pos x="0" y="40"/>
                      </a:cxn>
                      <a:cxn ang="0">
                        <a:pos x="30" y="0"/>
                      </a:cxn>
                      <a:cxn ang="0">
                        <a:pos x="86" y="30"/>
                      </a:cxn>
                    </a:cxnLst>
                    <a:rect l="0" t="0" r="r" b="b"/>
                    <a:pathLst>
                      <a:path w="86" h="74">
                        <a:moveTo>
                          <a:pt x="86" y="30"/>
                        </a:moveTo>
                        <a:lnTo>
                          <a:pt x="50" y="74"/>
                        </a:lnTo>
                        <a:lnTo>
                          <a:pt x="0" y="40"/>
                        </a:lnTo>
                        <a:lnTo>
                          <a:pt x="30" y="0"/>
                        </a:lnTo>
                        <a:lnTo>
                          <a:pt x="86" y="3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0" name="Freeform 3062"/>
                  <p:cNvSpPr>
                    <a:spLocks/>
                  </p:cNvSpPr>
                  <p:nvPr/>
                </p:nvSpPr>
                <p:spPr bwMode="auto">
                  <a:xfrm>
                    <a:off x="3406870" y="5199969"/>
                    <a:ext cx="163227" cy="170134"/>
                  </a:xfrm>
                  <a:custGeom>
                    <a:avLst/>
                    <a:gdLst/>
                    <a:ahLst/>
                    <a:cxnLst>
                      <a:cxn ang="0">
                        <a:pos x="82" y="94"/>
                      </a:cxn>
                      <a:cxn ang="0">
                        <a:pos x="66" y="114"/>
                      </a:cxn>
                      <a:cxn ang="0">
                        <a:pos x="20" y="84"/>
                      </a:cxn>
                      <a:cxn ang="0">
                        <a:pos x="0" y="60"/>
                      </a:cxn>
                      <a:cxn ang="0">
                        <a:pos x="0" y="8"/>
                      </a:cxn>
                      <a:cxn ang="0">
                        <a:pos x="40" y="8"/>
                      </a:cxn>
                      <a:cxn ang="0">
                        <a:pos x="40" y="8"/>
                      </a:cxn>
                      <a:cxn ang="0">
                        <a:pos x="36" y="6"/>
                      </a:cxn>
                      <a:cxn ang="0">
                        <a:pos x="32" y="0"/>
                      </a:cxn>
                      <a:cxn ang="0">
                        <a:pos x="32" y="0"/>
                      </a:cxn>
                      <a:cxn ang="0">
                        <a:pos x="36" y="0"/>
                      </a:cxn>
                      <a:cxn ang="0">
                        <a:pos x="60" y="14"/>
                      </a:cxn>
                      <a:cxn ang="0">
                        <a:pos x="60" y="14"/>
                      </a:cxn>
                      <a:cxn ang="0">
                        <a:pos x="78" y="24"/>
                      </a:cxn>
                      <a:cxn ang="0">
                        <a:pos x="90" y="28"/>
                      </a:cxn>
                      <a:cxn ang="0">
                        <a:pos x="104" y="32"/>
                      </a:cxn>
                      <a:cxn ang="0">
                        <a:pos x="108" y="34"/>
                      </a:cxn>
                      <a:cxn ang="0">
                        <a:pos x="110" y="36"/>
                      </a:cxn>
                      <a:cxn ang="0">
                        <a:pos x="110" y="44"/>
                      </a:cxn>
                      <a:cxn ang="0">
                        <a:pos x="110" y="44"/>
                      </a:cxn>
                      <a:cxn ang="0">
                        <a:pos x="110" y="64"/>
                      </a:cxn>
                      <a:cxn ang="0">
                        <a:pos x="110" y="94"/>
                      </a:cxn>
                      <a:cxn ang="0">
                        <a:pos x="82" y="94"/>
                      </a:cxn>
                    </a:cxnLst>
                    <a:rect l="0" t="0" r="r" b="b"/>
                    <a:pathLst>
                      <a:path w="110" h="114">
                        <a:moveTo>
                          <a:pt x="82" y="94"/>
                        </a:moveTo>
                        <a:lnTo>
                          <a:pt x="66" y="114"/>
                        </a:lnTo>
                        <a:lnTo>
                          <a:pt x="20" y="84"/>
                        </a:lnTo>
                        <a:lnTo>
                          <a:pt x="0" y="60"/>
                        </a:lnTo>
                        <a:lnTo>
                          <a:pt x="0" y="8"/>
                        </a:lnTo>
                        <a:lnTo>
                          <a:pt x="40" y="8"/>
                        </a:lnTo>
                        <a:lnTo>
                          <a:pt x="40" y="8"/>
                        </a:lnTo>
                        <a:lnTo>
                          <a:pt x="36" y="6"/>
                        </a:lnTo>
                        <a:lnTo>
                          <a:pt x="32" y="0"/>
                        </a:lnTo>
                        <a:lnTo>
                          <a:pt x="32" y="0"/>
                        </a:lnTo>
                        <a:lnTo>
                          <a:pt x="36" y="0"/>
                        </a:lnTo>
                        <a:lnTo>
                          <a:pt x="60" y="14"/>
                        </a:lnTo>
                        <a:lnTo>
                          <a:pt x="60" y="14"/>
                        </a:lnTo>
                        <a:lnTo>
                          <a:pt x="78" y="24"/>
                        </a:lnTo>
                        <a:lnTo>
                          <a:pt x="90" y="28"/>
                        </a:lnTo>
                        <a:lnTo>
                          <a:pt x="104" y="32"/>
                        </a:lnTo>
                        <a:lnTo>
                          <a:pt x="108" y="34"/>
                        </a:lnTo>
                        <a:lnTo>
                          <a:pt x="110" y="36"/>
                        </a:lnTo>
                        <a:lnTo>
                          <a:pt x="110" y="44"/>
                        </a:lnTo>
                        <a:lnTo>
                          <a:pt x="110" y="44"/>
                        </a:lnTo>
                        <a:lnTo>
                          <a:pt x="110" y="64"/>
                        </a:lnTo>
                        <a:lnTo>
                          <a:pt x="110" y="94"/>
                        </a:lnTo>
                        <a:lnTo>
                          <a:pt x="82" y="94"/>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1" name="Freeform 3063"/>
                  <p:cNvSpPr>
                    <a:spLocks/>
                  </p:cNvSpPr>
                  <p:nvPr/>
                </p:nvSpPr>
                <p:spPr bwMode="auto">
                  <a:xfrm>
                    <a:off x="3713594" y="5316377"/>
                    <a:ext cx="182959" cy="123570"/>
                  </a:xfrm>
                  <a:custGeom>
                    <a:avLst/>
                    <a:gdLst/>
                    <a:ahLst/>
                    <a:cxnLst>
                      <a:cxn ang="0">
                        <a:pos x="122" y="82"/>
                      </a:cxn>
                      <a:cxn ang="0">
                        <a:pos x="80" y="72"/>
                      </a:cxn>
                      <a:cxn ang="0">
                        <a:pos x="80" y="72"/>
                      </a:cxn>
                      <a:cxn ang="0">
                        <a:pos x="82" y="74"/>
                      </a:cxn>
                      <a:cxn ang="0">
                        <a:pos x="66" y="78"/>
                      </a:cxn>
                      <a:cxn ang="0">
                        <a:pos x="66" y="78"/>
                      </a:cxn>
                      <a:cxn ang="0">
                        <a:pos x="40" y="82"/>
                      </a:cxn>
                      <a:cxn ang="0">
                        <a:pos x="0" y="52"/>
                      </a:cxn>
                      <a:cxn ang="0">
                        <a:pos x="0" y="22"/>
                      </a:cxn>
                      <a:cxn ang="0">
                        <a:pos x="0" y="22"/>
                      </a:cxn>
                      <a:cxn ang="0">
                        <a:pos x="0" y="16"/>
                      </a:cxn>
                      <a:cxn ang="0">
                        <a:pos x="2" y="12"/>
                      </a:cxn>
                      <a:cxn ang="0">
                        <a:pos x="4" y="6"/>
                      </a:cxn>
                      <a:cxn ang="0">
                        <a:pos x="10" y="2"/>
                      </a:cxn>
                      <a:cxn ang="0">
                        <a:pos x="18" y="0"/>
                      </a:cxn>
                      <a:cxn ang="0">
                        <a:pos x="30" y="2"/>
                      </a:cxn>
                      <a:cxn ang="0">
                        <a:pos x="46" y="6"/>
                      </a:cxn>
                      <a:cxn ang="0">
                        <a:pos x="46" y="6"/>
                      </a:cxn>
                      <a:cxn ang="0">
                        <a:pos x="70" y="16"/>
                      </a:cxn>
                      <a:cxn ang="0">
                        <a:pos x="74" y="16"/>
                      </a:cxn>
                      <a:cxn ang="0">
                        <a:pos x="74" y="14"/>
                      </a:cxn>
                      <a:cxn ang="0">
                        <a:pos x="70" y="10"/>
                      </a:cxn>
                      <a:cxn ang="0">
                        <a:pos x="66" y="6"/>
                      </a:cxn>
                      <a:cxn ang="0">
                        <a:pos x="96" y="28"/>
                      </a:cxn>
                      <a:cxn ang="0">
                        <a:pos x="106" y="52"/>
                      </a:cxn>
                      <a:cxn ang="0">
                        <a:pos x="122" y="82"/>
                      </a:cxn>
                    </a:cxnLst>
                    <a:rect l="0" t="0" r="r" b="b"/>
                    <a:pathLst>
                      <a:path w="122" h="82">
                        <a:moveTo>
                          <a:pt x="122" y="82"/>
                        </a:moveTo>
                        <a:lnTo>
                          <a:pt x="80" y="72"/>
                        </a:lnTo>
                        <a:lnTo>
                          <a:pt x="80" y="72"/>
                        </a:lnTo>
                        <a:lnTo>
                          <a:pt x="82" y="74"/>
                        </a:lnTo>
                        <a:lnTo>
                          <a:pt x="66" y="78"/>
                        </a:lnTo>
                        <a:lnTo>
                          <a:pt x="66" y="78"/>
                        </a:lnTo>
                        <a:lnTo>
                          <a:pt x="40" y="82"/>
                        </a:lnTo>
                        <a:lnTo>
                          <a:pt x="0" y="52"/>
                        </a:lnTo>
                        <a:lnTo>
                          <a:pt x="0" y="22"/>
                        </a:lnTo>
                        <a:lnTo>
                          <a:pt x="0" y="22"/>
                        </a:lnTo>
                        <a:lnTo>
                          <a:pt x="0" y="16"/>
                        </a:lnTo>
                        <a:lnTo>
                          <a:pt x="2" y="12"/>
                        </a:lnTo>
                        <a:lnTo>
                          <a:pt x="4" y="6"/>
                        </a:lnTo>
                        <a:lnTo>
                          <a:pt x="10" y="2"/>
                        </a:lnTo>
                        <a:lnTo>
                          <a:pt x="18" y="0"/>
                        </a:lnTo>
                        <a:lnTo>
                          <a:pt x="30" y="2"/>
                        </a:lnTo>
                        <a:lnTo>
                          <a:pt x="46" y="6"/>
                        </a:lnTo>
                        <a:lnTo>
                          <a:pt x="46" y="6"/>
                        </a:lnTo>
                        <a:lnTo>
                          <a:pt x="70" y="16"/>
                        </a:lnTo>
                        <a:lnTo>
                          <a:pt x="74" y="16"/>
                        </a:lnTo>
                        <a:lnTo>
                          <a:pt x="74" y="14"/>
                        </a:lnTo>
                        <a:lnTo>
                          <a:pt x="70" y="10"/>
                        </a:lnTo>
                        <a:lnTo>
                          <a:pt x="66" y="6"/>
                        </a:lnTo>
                        <a:lnTo>
                          <a:pt x="96" y="28"/>
                        </a:lnTo>
                        <a:lnTo>
                          <a:pt x="106" y="52"/>
                        </a:lnTo>
                        <a:lnTo>
                          <a:pt x="122" y="82"/>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2" name="Freeform 3064"/>
                  <p:cNvSpPr>
                    <a:spLocks/>
                  </p:cNvSpPr>
                  <p:nvPr/>
                </p:nvSpPr>
                <p:spPr bwMode="auto">
                  <a:xfrm>
                    <a:off x="4239152" y="5529491"/>
                    <a:ext cx="242150" cy="166553"/>
                  </a:xfrm>
                  <a:custGeom>
                    <a:avLst/>
                    <a:gdLst/>
                    <a:ahLst/>
                    <a:cxnLst>
                      <a:cxn ang="0">
                        <a:pos x="162" y="66"/>
                      </a:cxn>
                      <a:cxn ang="0">
                        <a:pos x="106" y="92"/>
                      </a:cxn>
                      <a:cxn ang="0">
                        <a:pos x="86" y="112"/>
                      </a:cxn>
                      <a:cxn ang="0">
                        <a:pos x="52" y="112"/>
                      </a:cxn>
                      <a:cxn ang="0">
                        <a:pos x="36" y="62"/>
                      </a:cxn>
                      <a:cxn ang="0">
                        <a:pos x="0" y="26"/>
                      </a:cxn>
                      <a:cxn ang="0">
                        <a:pos x="0" y="0"/>
                      </a:cxn>
                      <a:cxn ang="0">
                        <a:pos x="36" y="6"/>
                      </a:cxn>
                      <a:cxn ang="0">
                        <a:pos x="76" y="42"/>
                      </a:cxn>
                      <a:cxn ang="0">
                        <a:pos x="146" y="46"/>
                      </a:cxn>
                      <a:cxn ang="0">
                        <a:pos x="162" y="66"/>
                      </a:cxn>
                    </a:cxnLst>
                    <a:rect l="0" t="0" r="r" b="b"/>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3" name="Freeform 3065"/>
                  <p:cNvSpPr>
                    <a:spLocks/>
                  </p:cNvSpPr>
                  <p:nvPr/>
                </p:nvSpPr>
                <p:spPr bwMode="auto">
                  <a:xfrm>
                    <a:off x="4113592" y="5552773"/>
                    <a:ext cx="80716" cy="89544"/>
                  </a:xfrm>
                  <a:custGeom>
                    <a:avLst/>
                    <a:gdLst/>
                    <a:ahLst/>
                    <a:cxnLst>
                      <a:cxn ang="0">
                        <a:pos x="30" y="60"/>
                      </a:cxn>
                      <a:cxn ang="0">
                        <a:pos x="0" y="30"/>
                      </a:cxn>
                      <a:cxn ang="0">
                        <a:pos x="0" y="0"/>
                      </a:cxn>
                      <a:cxn ang="0">
                        <a:pos x="30" y="6"/>
                      </a:cxn>
                      <a:cxn ang="0">
                        <a:pos x="50" y="26"/>
                      </a:cxn>
                      <a:cxn ang="0">
                        <a:pos x="54" y="46"/>
                      </a:cxn>
                      <a:cxn ang="0">
                        <a:pos x="30" y="60"/>
                      </a:cxn>
                    </a:cxnLst>
                    <a:rect l="0" t="0" r="r" b="b"/>
                    <a:pathLst>
                      <a:path w="54" h="60">
                        <a:moveTo>
                          <a:pt x="30" y="60"/>
                        </a:moveTo>
                        <a:lnTo>
                          <a:pt x="0" y="30"/>
                        </a:lnTo>
                        <a:lnTo>
                          <a:pt x="0" y="0"/>
                        </a:lnTo>
                        <a:lnTo>
                          <a:pt x="30" y="6"/>
                        </a:lnTo>
                        <a:lnTo>
                          <a:pt x="50" y="26"/>
                        </a:lnTo>
                        <a:lnTo>
                          <a:pt x="54" y="46"/>
                        </a:lnTo>
                        <a:lnTo>
                          <a:pt x="30" y="6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4" name="Freeform 3066"/>
                  <p:cNvSpPr>
                    <a:spLocks/>
                  </p:cNvSpPr>
                  <p:nvPr/>
                </p:nvSpPr>
                <p:spPr bwMode="auto">
                  <a:xfrm>
                    <a:off x="3986238" y="5448902"/>
                    <a:ext cx="231389" cy="64472"/>
                  </a:xfrm>
                  <a:custGeom>
                    <a:avLst/>
                    <a:gdLst/>
                    <a:ahLst/>
                    <a:cxnLst>
                      <a:cxn ang="0">
                        <a:pos x="156" y="20"/>
                      </a:cxn>
                      <a:cxn ang="0">
                        <a:pos x="130" y="44"/>
                      </a:cxn>
                      <a:cxn ang="0">
                        <a:pos x="106" y="44"/>
                      </a:cxn>
                      <a:cxn ang="0">
                        <a:pos x="80" y="34"/>
                      </a:cxn>
                      <a:cxn ang="0">
                        <a:pos x="80" y="34"/>
                      </a:cxn>
                      <a:cxn ang="0">
                        <a:pos x="80" y="36"/>
                      </a:cxn>
                      <a:cxn ang="0">
                        <a:pos x="78" y="36"/>
                      </a:cxn>
                      <a:cxn ang="0">
                        <a:pos x="72" y="36"/>
                      </a:cxn>
                      <a:cxn ang="0">
                        <a:pos x="54" y="34"/>
                      </a:cxn>
                      <a:cxn ang="0">
                        <a:pos x="54" y="34"/>
                      </a:cxn>
                      <a:cxn ang="0">
                        <a:pos x="24" y="30"/>
                      </a:cxn>
                      <a:cxn ang="0">
                        <a:pos x="24" y="30"/>
                      </a:cxn>
                      <a:cxn ang="0">
                        <a:pos x="16" y="24"/>
                      </a:cxn>
                      <a:cxn ang="0">
                        <a:pos x="10" y="18"/>
                      </a:cxn>
                      <a:cxn ang="0">
                        <a:pos x="4" y="12"/>
                      </a:cxn>
                      <a:cxn ang="0">
                        <a:pos x="0" y="6"/>
                      </a:cxn>
                      <a:cxn ang="0">
                        <a:pos x="2" y="4"/>
                      </a:cxn>
                      <a:cxn ang="0">
                        <a:pos x="4" y="2"/>
                      </a:cxn>
                      <a:cxn ang="0">
                        <a:pos x="8" y="0"/>
                      </a:cxn>
                      <a:cxn ang="0">
                        <a:pos x="14" y="0"/>
                      </a:cxn>
                      <a:cxn ang="0">
                        <a:pos x="34" y="0"/>
                      </a:cxn>
                      <a:cxn ang="0">
                        <a:pos x="34" y="0"/>
                      </a:cxn>
                      <a:cxn ang="0">
                        <a:pos x="70" y="2"/>
                      </a:cxn>
                      <a:cxn ang="0">
                        <a:pos x="78" y="2"/>
                      </a:cxn>
                      <a:cxn ang="0">
                        <a:pos x="70" y="0"/>
                      </a:cxn>
                      <a:cxn ang="0">
                        <a:pos x="106" y="4"/>
                      </a:cxn>
                      <a:cxn ang="0">
                        <a:pos x="156" y="20"/>
                      </a:cxn>
                    </a:cxnLst>
                    <a:rect l="0" t="0" r="r" b="b"/>
                    <a:pathLst>
                      <a:path w="156" h="44">
                        <a:moveTo>
                          <a:pt x="156" y="20"/>
                        </a:moveTo>
                        <a:lnTo>
                          <a:pt x="130" y="44"/>
                        </a:lnTo>
                        <a:lnTo>
                          <a:pt x="106" y="44"/>
                        </a:lnTo>
                        <a:lnTo>
                          <a:pt x="80" y="34"/>
                        </a:lnTo>
                        <a:lnTo>
                          <a:pt x="80" y="34"/>
                        </a:lnTo>
                        <a:lnTo>
                          <a:pt x="80" y="36"/>
                        </a:lnTo>
                        <a:lnTo>
                          <a:pt x="78" y="36"/>
                        </a:lnTo>
                        <a:lnTo>
                          <a:pt x="72" y="36"/>
                        </a:lnTo>
                        <a:lnTo>
                          <a:pt x="54" y="34"/>
                        </a:lnTo>
                        <a:lnTo>
                          <a:pt x="54" y="34"/>
                        </a:lnTo>
                        <a:lnTo>
                          <a:pt x="24" y="30"/>
                        </a:lnTo>
                        <a:lnTo>
                          <a:pt x="24" y="30"/>
                        </a:lnTo>
                        <a:lnTo>
                          <a:pt x="16" y="24"/>
                        </a:lnTo>
                        <a:lnTo>
                          <a:pt x="10" y="18"/>
                        </a:lnTo>
                        <a:lnTo>
                          <a:pt x="4" y="12"/>
                        </a:lnTo>
                        <a:lnTo>
                          <a:pt x="0" y="6"/>
                        </a:lnTo>
                        <a:lnTo>
                          <a:pt x="2" y="4"/>
                        </a:lnTo>
                        <a:lnTo>
                          <a:pt x="4" y="2"/>
                        </a:lnTo>
                        <a:lnTo>
                          <a:pt x="8" y="0"/>
                        </a:lnTo>
                        <a:lnTo>
                          <a:pt x="14" y="0"/>
                        </a:lnTo>
                        <a:lnTo>
                          <a:pt x="34" y="0"/>
                        </a:lnTo>
                        <a:lnTo>
                          <a:pt x="34" y="0"/>
                        </a:lnTo>
                        <a:lnTo>
                          <a:pt x="70" y="2"/>
                        </a:lnTo>
                        <a:lnTo>
                          <a:pt x="78" y="2"/>
                        </a:lnTo>
                        <a:lnTo>
                          <a:pt x="70" y="0"/>
                        </a:lnTo>
                        <a:lnTo>
                          <a:pt x="106" y="4"/>
                        </a:lnTo>
                        <a:lnTo>
                          <a:pt x="156" y="20"/>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5" name="Freeform 3067"/>
                  <p:cNvSpPr>
                    <a:spLocks/>
                  </p:cNvSpPr>
                  <p:nvPr/>
                </p:nvSpPr>
                <p:spPr bwMode="auto">
                  <a:xfrm>
                    <a:off x="4502827" y="5633362"/>
                    <a:ext cx="369504" cy="479956"/>
                  </a:xfrm>
                  <a:custGeom>
                    <a:avLst/>
                    <a:gdLst/>
                    <a:ahLst/>
                    <a:cxnLst>
                      <a:cxn ang="0">
                        <a:pos x="242" y="216"/>
                      </a:cxn>
                      <a:cxn ang="0">
                        <a:pos x="208" y="236"/>
                      </a:cxn>
                      <a:cxn ang="0">
                        <a:pos x="188" y="246"/>
                      </a:cxn>
                      <a:cxn ang="0">
                        <a:pos x="168" y="268"/>
                      </a:cxn>
                      <a:cxn ang="0">
                        <a:pos x="92" y="272"/>
                      </a:cxn>
                      <a:cxn ang="0">
                        <a:pos x="76" y="292"/>
                      </a:cxn>
                      <a:cxn ang="0">
                        <a:pos x="72" y="312"/>
                      </a:cxn>
                      <a:cxn ang="0">
                        <a:pos x="42" y="322"/>
                      </a:cxn>
                      <a:cxn ang="0">
                        <a:pos x="16" y="292"/>
                      </a:cxn>
                      <a:cxn ang="0">
                        <a:pos x="26" y="256"/>
                      </a:cxn>
                      <a:cxn ang="0">
                        <a:pos x="36" y="226"/>
                      </a:cxn>
                      <a:cxn ang="0">
                        <a:pos x="36" y="202"/>
                      </a:cxn>
                      <a:cxn ang="0">
                        <a:pos x="16" y="152"/>
                      </a:cxn>
                      <a:cxn ang="0">
                        <a:pos x="0" y="110"/>
                      </a:cxn>
                      <a:cxn ang="0">
                        <a:pos x="10" y="76"/>
                      </a:cxn>
                      <a:cxn ang="0">
                        <a:pos x="36" y="56"/>
                      </a:cxn>
                      <a:cxn ang="0">
                        <a:pos x="36" y="30"/>
                      </a:cxn>
                      <a:cxn ang="0">
                        <a:pos x="42" y="6"/>
                      </a:cxn>
                      <a:cxn ang="0">
                        <a:pos x="92" y="0"/>
                      </a:cxn>
                      <a:cxn ang="0">
                        <a:pos x="158" y="60"/>
                      </a:cxn>
                      <a:cxn ang="0">
                        <a:pos x="232" y="76"/>
                      </a:cxn>
                      <a:cxn ang="0">
                        <a:pos x="232" y="76"/>
                      </a:cxn>
                      <a:cxn ang="0">
                        <a:pos x="232" y="110"/>
                      </a:cxn>
                      <a:cxn ang="0">
                        <a:pos x="232" y="110"/>
                      </a:cxn>
                      <a:cxn ang="0">
                        <a:pos x="230" y="122"/>
                      </a:cxn>
                      <a:cxn ang="0">
                        <a:pos x="228" y="132"/>
                      </a:cxn>
                      <a:cxn ang="0">
                        <a:pos x="228" y="138"/>
                      </a:cxn>
                      <a:cxn ang="0">
                        <a:pos x="228" y="144"/>
                      </a:cxn>
                      <a:cxn ang="0">
                        <a:pos x="232" y="152"/>
                      </a:cxn>
                      <a:cxn ang="0">
                        <a:pos x="238" y="162"/>
                      </a:cxn>
                      <a:cxn ang="0">
                        <a:pos x="238" y="162"/>
                      </a:cxn>
                      <a:cxn ang="0">
                        <a:pos x="244" y="170"/>
                      </a:cxn>
                      <a:cxn ang="0">
                        <a:pos x="246" y="180"/>
                      </a:cxn>
                      <a:cxn ang="0">
                        <a:pos x="248" y="190"/>
                      </a:cxn>
                      <a:cxn ang="0">
                        <a:pos x="248" y="198"/>
                      </a:cxn>
                      <a:cxn ang="0">
                        <a:pos x="244" y="212"/>
                      </a:cxn>
                      <a:cxn ang="0">
                        <a:pos x="242" y="216"/>
                      </a:cxn>
                      <a:cxn ang="0">
                        <a:pos x="242" y="216"/>
                      </a:cxn>
                    </a:cxnLst>
                    <a:rect l="0" t="0" r="r" b="b"/>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76"/>
                        </a:lnTo>
                        <a:lnTo>
                          <a:pt x="232" y="110"/>
                        </a:lnTo>
                        <a:lnTo>
                          <a:pt x="232" y="110"/>
                        </a:lnTo>
                        <a:lnTo>
                          <a:pt x="230" y="122"/>
                        </a:lnTo>
                        <a:lnTo>
                          <a:pt x="228" y="132"/>
                        </a:lnTo>
                        <a:lnTo>
                          <a:pt x="228" y="138"/>
                        </a:lnTo>
                        <a:lnTo>
                          <a:pt x="228" y="144"/>
                        </a:lnTo>
                        <a:lnTo>
                          <a:pt x="232" y="152"/>
                        </a:lnTo>
                        <a:lnTo>
                          <a:pt x="238" y="162"/>
                        </a:lnTo>
                        <a:lnTo>
                          <a:pt x="238" y="162"/>
                        </a:lnTo>
                        <a:lnTo>
                          <a:pt x="244" y="170"/>
                        </a:lnTo>
                        <a:lnTo>
                          <a:pt x="246" y="180"/>
                        </a:lnTo>
                        <a:lnTo>
                          <a:pt x="248" y="190"/>
                        </a:lnTo>
                        <a:lnTo>
                          <a:pt x="248" y="198"/>
                        </a:lnTo>
                        <a:lnTo>
                          <a:pt x="244" y="212"/>
                        </a:lnTo>
                        <a:lnTo>
                          <a:pt x="242" y="216"/>
                        </a:lnTo>
                        <a:lnTo>
                          <a:pt x="242" y="216"/>
                        </a:lnTo>
                        <a:close/>
                      </a:path>
                    </a:pathLst>
                  </a:custGeom>
                  <a:solidFill>
                    <a:schemeClr val="tx2">
                      <a:lumMod val="60000"/>
                      <a:lumOff val="40000"/>
                    </a:schemeClr>
                  </a:solidFill>
                  <a:ln w="6350">
                    <a:solidFill>
                      <a:schemeClr val="tx2"/>
                    </a:solidFill>
                    <a:prstDash val="solid"/>
                    <a:round/>
                    <a:headEnd/>
                    <a:tailEnd/>
                  </a:ln>
                </p:spPr>
                <p:txBody>
                  <a:bodyPr/>
                  <a:lstStyle/>
                  <a:p>
                    <a:pPr>
                      <a:defRPr/>
                    </a:pPr>
                    <a:endParaRPr lang="da-DK">
                      <a:solidFill>
                        <a:srgbClr val="171717"/>
                      </a:solidFill>
                      <a:ea typeface="ＭＳ Ｐゴシック" pitchFamily="-97" charset="-128"/>
                    </a:endParaRPr>
                  </a:p>
                </p:txBody>
              </p:sp>
              <p:sp>
                <p:nvSpPr>
                  <p:cNvPr id="36" name="Tekstboks 554"/>
                  <p:cNvSpPr txBox="1"/>
                  <p:nvPr/>
                </p:nvSpPr>
                <p:spPr>
                  <a:xfrm>
                    <a:off x="4535116" y="5755144"/>
                    <a:ext cx="344393" cy="260405"/>
                  </a:xfrm>
                  <a:prstGeom prst="rect">
                    <a:avLst/>
                  </a:prstGeom>
                  <a:noFill/>
                  <a:ln>
                    <a:noFill/>
                  </a:ln>
                </p:spPr>
                <p:txBody>
                  <a:bodyPr wrap="square">
                    <a:spAutoFit/>
                  </a:bodyPr>
                  <a:lstStyle/>
                  <a:p>
                    <a:pPr>
                      <a:defRPr/>
                    </a:pPr>
                    <a:r>
                      <a:rPr lang="da-DK" sz="900" dirty="0" smtClean="0">
                        <a:solidFill>
                          <a:srgbClr val="171717"/>
                        </a:solidFill>
                        <a:latin typeface="+mj-lt"/>
                        <a:ea typeface="ＭＳ Ｐゴシック" pitchFamily="-97" charset="-128"/>
                      </a:rPr>
                      <a:t>HI</a:t>
                    </a:r>
                    <a:endParaRPr lang="da-DK" sz="900" dirty="0">
                      <a:solidFill>
                        <a:srgbClr val="171717"/>
                      </a:solidFill>
                      <a:latin typeface="+mj-lt"/>
                      <a:ea typeface="ＭＳ Ｐゴシック" pitchFamily="-97" charset="-128"/>
                    </a:endParaRPr>
                  </a:p>
                </p:txBody>
              </p:sp>
            </p:grpSp>
          </p:grpSp>
          <p:cxnSp>
            <p:nvCxnSpPr>
              <p:cNvPr id="24" name="Straight Connector 23"/>
              <p:cNvCxnSpPr>
                <a:stCxn id="19" idx="1"/>
                <a:endCxn id="17" idx="2"/>
              </p:cNvCxnSpPr>
              <p:nvPr/>
            </p:nvCxnSpPr>
            <p:spPr>
              <a:xfrm flipH="1" flipV="1">
                <a:off x="8170863" y="2251720"/>
                <a:ext cx="287337" cy="73496"/>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kstboks 523"/>
              <p:cNvSpPr txBox="1"/>
              <p:nvPr/>
            </p:nvSpPr>
            <p:spPr>
              <a:xfrm>
                <a:off x="8153400" y="2971800"/>
                <a:ext cx="316112" cy="230832"/>
              </a:xfrm>
              <a:prstGeom prst="rect">
                <a:avLst/>
              </a:prstGeom>
              <a:noFill/>
            </p:spPr>
            <p:txBody>
              <a:bodyPr wrap="none">
                <a:spAutoFit/>
              </a:bodyPr>
              <a:lstStyle/>
              <a:p>
                <a:pPr algn="ctr">
                  <a:defRPr/>
                </a:pPr>
                <a:r>
                  <a:rPr lang="da-DK" sz="900" dirty="0" smtClean="0">
                    <a:solidFill>
                      <a:srgbClr val="171717"/>
                    </a:solidFill>
                    <a:latin typeface="+mj-lt"/>
                    <a:ea typeface="ＭＳ Ｐゴシック" pitchFamily="-97" charset="-128"/>
                  </a:rPr>
                  <a:t>DC</a:t>
                </a:r>
                <a:endParaRPr lang="da-DK" sz="900" dirty="0">
                  <a:solidFill>
                    <a:srgbClr val="171717"/>
                  </a:solidFill>
                  <a:latin typeface="+mj-lt"/>
                  <a:ea typeface="ＭＳ Ｐゴシック" pitchFamily="-97" charset="-128"/>
                </a:endParaRPr>
              </a:p>
            </p:txBody>
          </p:sp>
          <p:cxnSp>
            <p:nvCxnSpPr>
              <p:cNvPr id="26" name="Straight Connector 25"/>
              <p:cNvCxnSpPr>
                <a:stCxn id="25" idx="1"/>
              </p:cNvCxnSpPr>
              <p:nvPr/>
            </p:nvCxnSpPr>
            <p:spPr>
              <a:xfrm flipH="1">
                <a:off x="8000198" y="3087216"/>
                <a:ext cx="153202" cy="3698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5486400" y="5641777"/>
              <a:ext cx="152400"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5946577"/>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0" y="5562600"/>
              <a:ext cx="1476302" cy="307777"/>
            </a:xfrm>
            <a:prstGeom prst="rect">
              <a:avLst/>
            </a:prstGeom>
            <a:noFill/>
          </p:spPr>
          <p:txBody>
            <a:bodyPr wrap="none" rtlCol="0">
              <a:spAutoFit/>
            </a:bodyPr>
            <a:lstStyle/>
            <a:p>
              <a:r>
                <a:rPr lang="en-US" sz="1400" dirty="0" smtClean="0"/>
                <a:t>States in Network</a:t>
              </a:r>
              <a:endParaRPr lang="en-US" sz="1400" dirty="0"/>
            </a:p>
          </p:txBody>
        </p:sp>
        <p:sp>
          <p:nvSpPr>
            <p:cNvPr id="8" name="TextBox 7"/>
            <p:cNvSpPr txBox="1"/>
            <p:nvPr/>
          </p:nvSpPr>
          <p:spPr>
            <a:xfrm>
              <a:off x="5715000" y="5870377"/>
              <a:ext cx="1907638" cy="307777"/>
            </a:xfrm>
            <a:prstGeom prst="rect">
              <a:avLst/>
            </a:prstGeom>
            <a:noFill/>
          </p:spPr>
          <p:txBody>
            <a:bodyPr wrap="none" rtlCol="0">
              <a:spAutoFit/>
            </a:bodyPr>
            <a:lstStyle/>
            <a:p>
              <a:r>
                <a:rPr lang="en-US" sz="1400" dirty="0" smtClean="0"/>
                <a:t>Newly Launching States</a:t>
              </a:r>
              <a:endParaRPr lang="en-US" sz="1400" dirty="0"/>
            </a:p>
          </p:txBody>
        </p:sp>
        <p:sp>
          <p:nvSpPr>
            <p:cNvPr id="9" name="Rectangle 8"/>
            <p:cNvSpPr/>
            <p:nvPr/>
          </p:nvSpPr>
          <p:spPr>
            <a:xfrm>
              <a:off x="5486400" y="6248400"/>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6172200"/>
              <a:ext cx="3334503" cy="307777"/>
            </a:xfrm>
            <a:prstGeom prst="rect">
              <a:avLst/>
            </a:prstGeom>
            <a:noFill/>
          </p:spPr>
          <p:txBody>
            <a:bodyPr wrap="none" rtlCol="0">
              <a:spAutoFit/>
            </a:bodyPr>
            <a:lstStyle/>
            <a:p>
              <a:r>
                <a:rPr lang="en-US" sz="1400" dirty="0" smtClean="0"/>
                <a:t>States with some implementation activities</a:t>
              </a:r>
              <a:endParaRPr lang="en-US" sz="1400" dirty="0"/>
            </a:p>
          </p:txBody>
        </p:sp>
      </p:grpSp>
    </p:spTree>
    <p:extLst>
      <p:ext uri="{BB962C8B-B14F-4D97-AF65-F5344CB8AC3E}">
        <p14:creationId xmlns:p14="http://schemas.microsoft.com/office/powerpoint/2010/main" val="3633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274638"/>
            <a:ext cx="10972800" cy="798024"/>
          </a:xfrm>
        </p:spPr>
        <p:txBody>
          <a:bodyPr/>
          <a:lstStyle/>
          <a:p>
            <a:r>
              <a:rPr lang="en-US" dirty="0" smtClean="0"/>
              <a:t>Leadership Teams</a:t>
            </a:r>
          </a:p>
        </p:txBody>
      </p:sp>
      <p:sp>
        <p:nvSpPr>
          <p:cNvPr id="3" name="Content Placeholder 2"/>
          <p:cNvSpPr>
            <a:spLocks noGrp="1"/>
          </p:cNvSpPr>
          <p:nvPr>
            <p:ph idx="1"/>
          </p:nvPr>
        </p:nvSpPr>
        <p:spPr>
          <a:xfrm>
            <a:off x="298938" y="1072662"/>
            <a:ext cx="11693770" cy="5099538"/>
          </a:xfrm>
        </p:spPr>
        <p:txBody>
          <a:bodyPr/>
          <a:lstStyle/>
          <a:p>
            <a:pPr>
              <a:defRPr/>
            </a:pPr>
            <a:r>
              <a:rPr lang="en-US" dirty="0" smtClean="0"/>
              <a:t>Often convened by Children’s Trust Fund/CBCAP lead</a:t>
            </a:r>
          </a:p>
          <a:p>
            <a:pPr>
              <a:defRPr/>
            </a:pPr>
            <a:r>
              <a:rPr lang="en-US" dirty="0" smtClean="0"/>
              <a:t>Some are </a:t>
            </a:r>
            <a:r>
              <a:rPr lang="en-US" dirty="0"/>
              <a:t>embedded into existing cross-cutting planning efforts (e.g. ECCS, Project </a:t>
            </a:r>
            <a:r>
              <a:rPr lang="en-US" dirty="0" smtClean="0"/>
              <a:t>LAUNCH, ECAC)</a:t>
            </a:r>
          </a:p>
          <a:p>
            <a:pPr>
              <a:defRPr/>
            </a:pPr>
            <a:r>
              <a:rPr lang="en-US" dirty="0" smtClean="0"/>
              <a:t>Small leadership teams may meet frequently and less formally</a:t>
            </a:r>
          </a:p>
          <a:p>
            <a:pPr>
              <a:defRPr/>
            </a:pPr>
            <a:r>
              <a:rPr lang="en-US" dirty="0" smtClean="0"/>
              <a:t>Larger </a:t>
            </a:r>
            <a:r>
              <a:rPr lang="en-US" dirty="0"/>
              <a:t>leadership teams tend to use </a:t>
            </a:r>
            <a:r>
              <a:rPr lang="en-US" dirty="0" smtClean="0"/>
              <a:t>less frequent, regularly scheduled meetings – and </a:t>
            </a:r>
            <a:r>
              <a:rPr lang="en-US" dirty="0"/>
              <a:t>depend on committees to move work forward in the </a:t>
            </a:r>
            <a:r>
              <a:rPr lang="en-US" dirty="0" smtClean="0"/>
              <a:t>interim</a:t>
            </a:r>
          </a:p>
          <a:p>
            <a:pPr>
              <a:defRPr/>
            </a:pPr>
            <a:r>
              <a:rPr lang="en-US" dirty="0" smtClean="0"/>
              <a:t>Some have a small leadership team and larger </a:t>
            </a:r>
            <a:r>
              <a:rPr lang="en-US" dirty="0"/>
              <a:t>“Roundtable” members with a learning </a:t>
            </a:r>
            <a:r>
              <a:rPr lang="en-US" dirty="0" smtClean="0"/>
              <a:t>focus</a:t>
            </a:r>
            <a:endParaRPr lang="en-US" dirty="0"/>
          </a:p>
        </p:txBody>
      </p:sp>
    </p:spTree>
    <p:extLst>
      <p:ext uri="{BB962C8B-B14F-4D97-AF65-F5344CB8AC3E}">
        <p14:creationId xmlns:p14="http://schemas.microsoft.com/office/powerpoint/2010/main" val="43048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86713"/>
            <a:ext cx="10972800" cy="815609"/>
          </a:xfrm>
        </p:spPr>
        <p:txBody>
          <a:bodyPr/>
          <a:lstStyle/>
          <a:p>
            <a:r>
              <a:rPr lang="en-US" dirty="0" smtClean="0"/>
              <a:t>What state leadership teams look like</a:t>
            </a:r>
          </a:p>
        </p:txBody>
      </p:sp>
      <p:sp>
        <p:nvSpPr>
          <p:cNvPr id="20483" name="Content Placeholder 2"/>
          <p:cNvSpPr>
            <a:spLocks noGrp="1"/>
          </p:cNvSpPr>
          <p:nvPr>
            <p:ph sz="half" idx="4294967295"/>
          </p:nvPr>
        </p:nvSpPr>
        <p:spPr>
          <a:xfrm>
            <a:off x="263768" y="1090613"/>
            <a:ext cx="6664569" cy="5035550"/>
          </a:xfrm>
        </p:spPr>
        <p:txBody>
          <a:bodyPr/>
          <a:lstStyle/>
          <a:p>
            <a:r>
              <a:rPr lang="en-US" sz="2800" dirty="0" smtClean="0"/>
              <a:t>22 states reported on their cross-system</a:t>
            </a:r>
            <a:r>
              <a:rPr lang="en-US" sz="2800" dirty="0"/>
              <a:t>, multi-sector leadership </a:t>
            </a:r>
            <a:r>
              <a:rPr lang="en-US" sz="2800" dirty="0" smtClean="0"/>
              <a:t>teams in 2013</a:t>
            </a:r>
            <a:endParaRPr lang="en-US" sz="2800" dirty="0"/>
          </a:p>
          <a:p>
            <a:r>
              <a:rPr lang="en-US" sz="2800" dirty="0"/>
              <a:t>Median number of members is 17, with </a:t>
            </a:r>
            <a:r>
              <a:rPr lang="en-US" sz="2800" dirty="0" smtClean="0"/>
              <a:t>15 organizations represented </a:t>
            </a:r>
            <a:endParaRPr lang="en-US" sz="2800" dirty="0"/>
          </a:p>
          <a:p>
            <a:r>
              <a:rPr lang="en-US" sz="2800" dirty="0"/>
              <a:t>Five most </a:t>
            </a:r>
            <a:r>
              <a:rPr lang="en-US" sz="2800" dirty="0" smtClean="0"/>
              <a:t>common fields:</a:t>
            </a:r>
            <a:endParaRPr lang="en-US" sz="2400" dirty="0"/>
          </a:p>
          <a:p>
            <a:pPr lvl="1">
              <a:buFont typeface="Wingdings" panose="05000000000000000000" pitchFamily="2" charset="2"/>
              <a:buChar char="§"/>
            </a:pPr>
            <a:r>
              <a:rPr lang="en-US" sz="2800" dirty="0" smtClean="0"/>
              <a:t>Early </a:t>
            </a:r>
            <a:r>
              <a:rPr lang="en-US" sz="2800" dirty="0"/>
              <a:t>care and </a:t>
            </a:r>
            <a:r>
              <a:rPr lang="en-US" sz="2800" dirty="0" smtClean="0"/>
              <a:t>education </a:t>
            </a:r>
          </a:p>
          <a:p>
            <a:pPr lvl="1">
              <a:buFont typeface="Wingdings" panose="05000000000000000000" pitchFamily="2" charset="2"/>
              <a:buChar char="§"/>
            </a:pPr>
            <a:r>
              <a:rPr lang="en-US" sz="2800" dirty="0"/>
              <a:t>F</a:t>
            </a:r>
            <a:r>
              <a:rPr lang="en-US" sz="2800" dirty="0" smtClean="0"/>
              <a:t>amily support </a:t>
            </a:r>
          </a:p>
          <a:p>
            <a:pPr lvl="1">
              <a:buFont typeface="Wingdings" panose="05000000000000000000" pitchFamily="2" charset="2"/>
              <a:buChar char="§"/>
            </a:pPr>
            <a:r>
              <a:rPr lang="en-US" sz="2800" dirty="0"/>
              <a:t>C</a:t>
            </a:r>
            <a:r>
              <a:rPr lang="en-US" sz="2800" dirty="0" smtClean="0"/>
              <a:t>hild </a:t>
            </a:r>
            <a:r>
              <a:rPr lang="en-US" sz="2800" dirty="0"/>
              <a:t>abuse and neglect </a:t>
            </a:r>
            <a:r>
              <a:rPr lang="en-US" sz="2800" dirty="0" smtClean="0"/>
              <a:t>prevention</a:t>
            </a:r>
          </a:p>
          <a:p>
            <a:pPr lvl="1">
              <a:buFont typeface="Wingdings" panose="05000000000000000000" pitchFamily="2" charset="2"/>
              <a:buChar char="§"/>
            </a:pPr>
            <a:r>
              <a:rPr lang="en-US" sz="2800" dirty="0"/>
              <a:t>H</a:t>
            </a:r>
            <a:r>
              <a:rPr lang="en-US" sz="2800" dirty="0" smtClean="0"/>
              <a:t>ome visiting</a:t>
            </a:r>
          </a:p>
          <a:p>
            <a:pPr lvl="1">
              <a:buFont typeface="Wingdings" panose="05000000000000000000" pitchFamily="2" charset="2"/>
              <a:buChar char="§"/>
            </a:pPr>
            <a:r>
              <a:rPr lang="en-US" sz="2800" dirty="0"/>
              <a:t>M</a:t>
            </a:r>
            <a:r>
              <a:rPr lang="en-US" sz="2800" dirty="0" smtClean="0"/>
              <a:t>aternal </a:t>
            </a:r>
            <a:r>
              <a:rPr lang="en-US" sz="2800" dirty="0"/>
              <a:t>and child health</a:t>
            </a:r>
            <a:endParaRPr lang="en-US" sz="2800" dirty="0" smtClean="0"/>
          </a:p>
        </p:txBody>
      </p:sp>
      <p:sp>
        <p:nvSpPr>
          <p:cNvPr id="5" name="TextBox 4"/>
          <p:cNvSpPr txBox="1"/>
          <p:nvPr/>
        </p:nvSpPr>
        <p:spPr>
          <a:xfrm>
            <a:off x="6770077" y="1090247"/>
            <a:ext cx="5095770" cy="5370701"/>
          </a:xfrm>
          <a:prstGeom prst="rect">
            <a:avLst/>
          </a:prstGeom>
          <a:noFill/>
        </p:spPr>
        <p:txBody>
          <a:bodyPr wrap="square">
            <a:spAutoFit/>
          </a:bodyPr>
          <a:lstStyle/>
          <a:p>
            <a:pPr marL="342900" indent="-342900">
              <a:buFont typeface="Arial" panose="020B0604020202020204" pitchFamily="34" charset="0"/>
              <a:buChar char="•"/>
              <a:defRPr/>
            </a:pPr>
            <a:r>
              <a:rPr lang="en-US" sz="2800" dirty="0">
                <a:latin typeface="Arial" panose="020B0604020202020204" pitchFamily="34" charset="0"/>
                <a:cs typeface="Arial" panose="020B0604020202020204" pitchFamily="34" charset="0"/>
              </a:rPr>
              <a:t>About 60% </a:t>
            </a:r>
            <a:r>
              <a:rPr lang="en-US" sz="2800" dirty="0" smtClean="0">
                <a:latin typeface="Arial" panose="020B0604020202020204" pitchFamily="34" charset="0"/>
                <a:cs typeface="Arial" panose="020B0604020202020204" pitchFamily="34" charset="0"/>
              </a:rPr>
              <a:t>have </a:t>
            </a:r>
            <a:r>
              <a:rPr lang="en-US" sz="2800" dirty="0">
                <a:latin typeface="Arial" panose="020B0604020202020204" pitchFamily="34" charset="0"/>
                <a:cs typeface="Arial" panose="020B0604020202020204" pitchFamily="34" charset="0"/>
              </a:rPr>
              <a:t>parents or community members represented</a:t>
            </a:r>
          </a:p>
          <a:p>
            <a:pPr marL="342900" indent="-342900">
              <a:buFont typeface="Arial" panose="020B0604020202020204" pitchFamily="34" charset="0"/>
              <a:buChar char="•"/>
              <a:defRPr/>
            </a:pPr>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half of all states the following sectors are also represented:</a:t>
            </a:r>
          </a:p>
          <a:p>
            <a:pPr marL="800100" lvl="1" indent="-342900">
              <a:lnSpc>
                <a:spcPct val="125000"/>
              </a:lnSpc>
              <a:buFont typeface="Wingdings" panose="05000000000000000000" pitchFamily="2" charset="2"/>
              <a:buChar char="§"/>
              <a:defRPr/>
            </a:pPr>
            <a:r>
              <a:rPr lang="en-US" sz="2800" dirty="0" smtClean="0">
                <a:latin typeface="Arial" panose="020B0604020202020204" pitchFamily="34" charset="0"/>
                <a:cs typeface="Arial" panose="020B0604020202020204" pitchFamily="34" charset="0"/>
              </a:rPr>
              <a:t>Advocacy</a:t>
            </a:r>
          </a:p>
          <a:p>
            <a:pPr marL="800100" lvl="1" indent="-342900">
              <a:lnSpc>
                <a:spcPct val="125000"/>
              </a:lnSpc>
              <a:buFont typeface="Wingdings" panose="05000000000000000000" pitchFamily="2" charset="2"/>
              <a:buChar char="§"/>
              <a:defRPr/>
            </a:pPr>
            <a:r>
              <a:rPr lang="en-US" sz="2800" dirty="0">
                <a:latin typeface="Arial" panose="020B0604020202020204" pitchFamily="34" charset="0"/>
                <a:cs typeface="Arial" panose="020B0604020202020204" pitchFamily="34" charset="0"/>
              </a:rPr>
              <a:t>C</a:t>
            </a:r>
            <a:r>
              <a:rPr lang="en-US" sz="2800" dirty="0" smtClean="0">
                <a:latin typeface="Arial" panose="020B0604020202020204" pitchFamily="34" charset="0"/>
                <a:cs typeface="Arial" panose="020B0604020202020204" pitchFamily="34" charset="0"/>
              </a:rPr>
              <a:t>hild welfare</a:t>
            </a:r>
          </a:p>
          <a:p>
            <a:pPr marL="800100" lvl="1" indent="-342900">
              <a:lnSpc>
                <a:spcPct val="125000"/>
              </a:lnSpc>
              <a:buFont typeface="Wingdings" panose="05000000000000000000" pitchFamily="2" charset="2"/>
              <a:buChar char="§"/>
              <a:defRPr/>
            </a:pPr>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arent leadership</a:t>
            </a:r>
          </a:p>
          <a:p>
            <a:pPr marL="800100" lvl="1" indent="-342900">
              <a:lnSpc>
                <a:spcPct val="125000"/>
              </a:lnSpc>
              <a:buFont typeface="Wingdings" panose="05000000000000000000" pitchFamily="2" charset="2"/>
              <a:buChar char="§"/>
              <a:defRPr/>
            </a:pPr>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ublic health</a:t>
            </a:r>
          </a:p>
          <a:p>
            <a:pPr marL="800100" lvl="1" indent="-342900">
              <a:lnSpc>
                <a:spcPct val="125000"/>
              </a:lnSpc>
              <a:buFont typeface="Wingdings" panose="05000000000000000000" pitchFamily="2" charset="2"/>
              <a:buChar char="§"/>
              <a:defRPr/>
            </a:pPr>
            <a:r>
              <a:rPr lang="en-US" sz="2800" dirty="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arly </a:t>
            </a:r>
            <a:r>
              <a:rPr lang="en-US" sz="2800" dirty="0">
                <a:latin typeface="Arial" panose="020B0604020202020204" pitchFamily="34" charset="0"/>
                <a:cs typeface="Arial" panose="020B0604020202020204" pitchFamily="34" charset="0"/>
              </a:rPr>
              <a:t>intervention</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90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The role of the leadership team</a:t>
            </a:r>
          </a:p>
        </p:txBody>
      </p:sp>
      <p:sp>
        <p:nvSpPr>
          <p:cNvPr id="17411" name="Content Placeholder 2"/>
          <p:cNvSpPr>
            <a:spLocks noGrp="1"/>
          </p:cNvSpPr>
          <p:nvPr>
            <p:ph idx="1"/>
          </p:nvPr>
        </p:nvSpPr>
        <p:spPr/>
        <p:txBody>
          <a:bodyPr/>
          <a:lstStyle/>
          <a:p>
            <a:r>
              <a:rPr lang="en-US" smtClean="0"/>
              <a:t>Set and hold the vision for the initiative</a:t>
            </a:r>
          </a:p>
          <a:p>
            <a:r>
              <a:rPr lang="en-US" smtClean="0"/>
              <a:t>Sustain collaborative support</a:t>
            </a:r>
          </a:p>
          <a:p>
            <a:r>
              <a:rPr lang="en-US" smtClean="0"/>
              <a:t>Support ongoing learning</a:t>
            </a:r>
          </a:p>
          <a:p>
            <a:r>
              <a:rPr lang="en-US" smtClean="0"/>
              <a:t>Create tools and resources to support implementation across sectors</a:t>
            </a:r>
          </a:p>
          <a:p>
            <a:r>
              <a:rPr lang="en-US" smtClean="0"/>
              <a:t>Communicate about the initiative</a:t>
            </a:r>
          </a:p>
          <a:p>
            <a:r>
              <a:rPr lang="en-US" smtClean="0"/>
              <a:t>Maintain accountability</a:t>
            </a:r>
          </a:p>
        </p:txBody>
      </p:sp>
    </p:spTree>
    <p:extLst>
      <p:ext uri="{BB962C8B-B14F-4D97-AF65-F5344CB8AC3E}">
        <p14:creationId xmlns:p14="http://schemas.microsoft.com/office/powerpoint/2010/main" val="2846314397"/>
      </p:ext>
    </p:extLst>
  </p:cSld>
  <p:clrMapOvr>
    <a:masterClrMapping/>
  </p:clrMapOvr>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4013</TotalTime>
  <Words>2888</Words>
  <Application>Microsoft Office PowerPoint</Application>
  <PresentationFormat>Widescreen</PresentationFormat>
  <Paragraphs>283</Paragraphs>
  <Slides>20</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Georgia</vt:lpstr>
      <vt:lpstr>Lucida Grande CE</vt:lpstr>
      <vt:lpstr>Symbol</vt:lpstr>
      <vt:lpstr>Times New Roman</vt:lpstr>
      <vt:lpstr>Wingdings</vt:lpstr>
      <vt:lpstr>ヒラギノ角ゴ ProN W3</vt:lpstr>
      <vt:lpstr>SF new template</vt:lpstr>
      <vt:lpstr>PowerPoint Presentation</vt:lpstr>
      <vt:lpstr>Not your ordinary initiative</vt:lpstr>
      <vt:lpstr>The four Big Ideas behind  Strengthening Families</vt:lpstr>
      <vt:lpstr>Why cross-system, multi-sector leadership?</vt:lpstr>
      <vt:lpstr>PowerPoint Presentation</vt:lpstr>
      <vt:lpstr>The Strengthening Families National Network</vt:lpstr>
      <vt:lpstr>Leadership Teams</vt:lpstr>
      <vt:lpstr>What state leadership teams look like</vt:lpstr>
      <vt:lpstr>The role of the leadership team</vt:lpstr>
      <vt:lpstr>Leadership team members as advocates within their own systems</vt:lpstr>
      <vt:lpstr>PowerPoint Presentation</vt:lpstr>
      <vt:lpstr>Core functions of Strengthening Families implementation</vt:lpstr>
      <vt:lpstr>The core functions are carried out in different ways at different levels to facilitate changes in program and worker practice:</vt:lpstr>
      <vt:lpstr>Roles: Infrastructure</vt:lpstr>
      <vt:lpstr>Roles: Parent partnerships</vt:lpstr>
      <vt:lpstr>Roles: Deepen knowledge and understanding</vt:lpstr>
      <vt:lpstr>Roles: Shift practice, policies and systems</vt:lpstr>
      <vt:lpstr>Roles: Ensure accountability</vt:lpstr>
      <vt:lpstr>Coordinating the 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Lewis</dc:creator>
  <cp:lastModifiedBy>Cailin OConnor</cp:lastModifiedBy>
  <cp:revision>46</cp:revision>
  <dcterms:created xsi:type="dcterms:W3CDTF">2014-02-16T02:41:27Z</dcterms:created>
  <dcterms:modified xsi:type="dcterms:W3CDTF">2014-09-24T18:47:08Z</dcterms:modified>
</cp:coreProperties>
</file>