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908" r:id="rId2"/>
  </p:sldMasterIdLst>
  <p:notesMasterIdLst>
    <p:notesMasterId r:id="rId54"/>
  </p:notesMasterIdLst>
  <p:handoutMasterIdLst>
    <p:handoutMasterId r:id="rId55"/>
  </p:handoutMasterIdLst>
  <p:sldIdLst>
    <p:sldId id="930" r:id="rId3"/>
    <p:sldId id="933" r:id="rId4"/>
    <p:sldId id="925" r:id="rId5"/>
    <p:sldId id="927" r:id="rId6"/>
    <p:sldId id="929" r:id="rId7"/>
    <p:sldId id="883" r:id="rId8"/>
    <p:sldId id="884" r:id="rId9"/>
    <p:sldId id="888" r:id="rId10"/>
    <p:sldId id="907" r:id="rId11"/>
    <p:sldId id="885" r:id="rId12"/>
    <p:sldId id="886" r:id="rId13"/>
    <p:sldId id="882" r:id="rId14"/>
    <p:sldId id="897" r:id="rId15"/>
    <p:sldId id="889" r:id="rId16"/>
    <p:sldId id="892" r:id="rId17"/>
    <p:sldId id="893" r:id="rId18"/>
    <p:sldId id="894" r:id="rId19"/>
    <p:sldId id="898" r:id="rId20"/>
    <p:sldId id="899" r:id="rId21"/>
    <p:sldId id="900" r:id="rId22"/>
    <p:sldId id="901" r:id="rId23"/>
    <p:sldId id="902" r:id="rId24"/>
    <p:sldId id="910" r:id="rId25"/>
    <p:sldId id="926" r:id="rId26"/>
    <p:sldId id="911" r:id="rId27"/>
    <p:sldId id="912" r:id="rId28"/>
    <p:sldId id="913" r:id="rId29"/>
    <p:sldId id="914" r:id="rId30"/>
    <p:sldId id="915" r:id="rId31"/>
    <p:sldId id="916" r:id="rId32"/>
    <p:sldId id="917" r:id="rId33"/>
    <p:sldId id="918" r:id="rId34"/>
    <p:sldId id="919" r:id="rId35"/>
    <p:sldId id="920" r:id="rId36"/>
    <p:sldId id="921" r:id="rId37"/>
    <p:sldId id="922" r:id="rId38"/>
    <p:sldId id="923" r:id="rId39"/>
    <p:sldId id="924" r:id="rId40"/>
    <p:sldId id="938" r:id="rId41"/>
    <p:sldId id="934" r:id="rId42"/>
    <p:sldId id="941" r:id="rId43"/>
    <p:sldId id="940" r:id="rId44"/>
    <p:sldId id="943" r:id="rId45"/>
    <p:sldId id="942" r:id="rId46"/>
    <p:sldId id="944" r:id="rId47"/>
    <p:sldId id="945" r:id="rId48"/>
    <p:sldId id="939" r:id="rId49"/>
    <p:sldId id="935" r:id="rId50"/>
    <p:sldId id="936" r:id="rId51"/>
    <p:sldId id="937" r:id="rId52"/>
    <p:sldId id="932" r:id="rId53"/>
  </p:sldIdLst>
  <p:sldSz cx="12192000" cy="6858000"/>
  <p:notesSz cx="7010400"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17B1A9FE-FE12-4895-AE3F-984483B57730}">
          <p14:sldIdLst>
            <p14:sldId id="930"/>
            <p14:sldId id="933"/>
            <p14:sldId id="925"/>
            <p14:sldId id="927"/>
            <p14:sldId id="929"/>
            <p14:sldId id="883"/>
            <p14:sldId id="884"/>
            <p14:sldId id="888"/>
            <p14:sldId id="907"/>
            <p14:sldId id="885"/>
            <p14:sldId id="886"/>
            <p14:sldId id="882"/>
            <p14:sldId id="897"/>
            <p14:sldId id="889"/>
            <p14:sldId id="892"/>
            <p14:sldId id="893"/>
            <p14:sldId id="894"/>
            <p14:sldId id="898"/>
            <p14:sldId id="899"/>
            <p14:sldId id="900"/>
            <p14:sldId id="901"/>
            <p14:sldId id="902"/>
          </p14:sldIdLst>
        </p14:section>
        <p14:section name="Untitled Section" id="{063886BE-3737-414E-BB34-7D7F11291F6F}">
          <p14:sldIdLst>
            <p14:sldId id="910"/>
            <p14:sldId id="926"/>
            <p14:sldId id="911"/>
            <p14:sldId id="912"/>
            <p14:sldId id="913"/>
            <p14:sldId id="914"/>
            <p14:sldId id="915"/>
            <p14:sldId id="916"/>
            <p14:sldId id="917"/>
            <p14:sldId id="918"/>
            <p14:sldId id="919"/>
            <p14:sldId id="920"/>
            <p14:sldId id="921"/>
            <p14:sldId id="922"/>
            <p14:sldId id="923"/>
            <p14:sldId id="924"/>
          </p14:sldIdLst>
        </p14:section>
        <p14:section name="Untitled Section" id="{8093E427-5492-4FF9-A31A-44067093E350}">
          <p14:sldIdLst>
            <p14:sldId id="938"/>
            <p14:sldId id="934"/>
            <p14:sldId id="941"/>
            <p14:sldId id="940"/>
            <p14:sldId id="943"/>
            <p14:sldId id="942"/>
            <p14:sldId id="944"/>
            <p14:sldId id="945"/>
            <p14:sldId id="939"/>
            <p14:sldId id="935"/>
            <p14:sldId id="936"/>
            <p14:sldId id="937"/>
            <p14:sldId id="93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2E55"/>
    <a:srgbClr val="6F54A4"/>
    <a:srgbClr val="F9BA4D"/>
    <a:srgbClr val="B64326"/>
    <a:srgbClr val="03AFCA"/>
    <a:srgbClr val="1F497D"/>
    <a:srgbClr val="F5C24C"/>
    <a:srgbClr val="F2F2F2"/>
    <a:srgbClr val="002663"/>
    <a:srgbClr val="AADD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0485" autoAdjust="0"/>
  </p:normalViewPr>
  <p:slideViewPr>
    <p:cSldViewPr snapToGrid="0">
      <p:cViewPr varScale="1">
        <p:scale>
          <a:sx n="76" d="100"/>
          <a:sy n="76" d="100"/>
        </p:scale>
        <p:origin x="294" y="90"/>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7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D1E1A-648D-46F5-B228-99E360A63115}"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CB8F17C6-6B5D-4E20-886D-B04BE83DEEC9}">
      <dgm:prSet phldrT="[Text]"/>
      <dgm:spPr/>
      <dgm:t>
        <a:bodyPr/>
        <a:lstStyle/>
        <a:p>
          <a:r>
            <a:rPr lang="en-US" dirty="0" smtClean="0"/>
            <a:t>Community violence</a:t>
          </a:r>
          <a:endParaRPr lang="en-US" dirty="0"/>
        </a:p>
      </dgm:t>
    </dgm:pt>
    <dgm:pt modelId="{F3FDBF51-BD59-4313-BFF4-2D28C05425EF}" type="parTrans" cxnId="{77C0AEE8-149D-48F3-8E1B-EDEF8E863616}">
      <dgm:prSet/>
      <dgm:spPr/>
      <dgm:t>
        <a:bodyPr/>
        <a:lstStyle/>
        <a:p>
          <a:endParaRPr lang="en-US"/>
        </a:p>
      </dgm:t>
    </dgm:pt>
    <dgm:pt modelId="{53DB7D23-151E-4BD0-8947-99C4E05F829F}" type="sibTrans" cxnId="{77C0AEE8-149D-48F3-8E1B-EDEF8E863616}">
      <dgm:prSet/>
      <dgm:spPr/>
      <dgm:t>
        <a:bodyPr/>
        <a:lstStyle/>
        <a:p>
          <a:endParaRPr lang="en-US"/>
        </a:p>
      </dgm:t>
    </dgm:pt>
    <dgm:pt modelId="{08D2FF9A-1154-4016-9799-81A208F4D4CC}">
      <dgm:prSet phldrT="[Text]"/>
      <dgm:spPr/>
      <dgm:t>
        <a:bodyPr/>
        <a:lstStyle/>
        <a:p>
          <a:r>
            <a:rPr lang="en-US" dirty="0" smtClean="0"/>
            <a:t>Incarcerated parents + concurrent ACEs</a:t>
          </a:r>
          <a:endParaRPr lang="en-US" dirty="0"/>
        </a:p>
      </dgm:t>
    </dgm:pt>
    <dgm:pt modelId="{3B7B638F-AD78-437A-B8DD-3281C1B419BD}" type="parTrans" cxnId="{65CF3390-FE16-4925-BDC5-65FE75497B8A}">
      <dgm:prSet/>
      <dgm:spPr/>
      <dgm:t>
        <a:bodyPr/>
        <a:lstStyle/>
        <a:p>
          <a:endParaRPr lang="en-US"/>
        </a:p>
      </dgm:t>
    </dgm:pt>
    <dgm:pt modelId="{55CDD559-C612-4049-8D3C-E1F7599AF8B7}" type="sibTrans" cxnId="{65CF3390-FE16-4925-BDC5-65FE75497B8A}">
      <dgm:prSet/>
      <dgm:spPr/>
      <dgm:t>
        <a:bodyPr/>
        <a:lstStyle/>
        <a:p>
          <a:endParaRPr lang="en-US"/>
        </a:p>
      </dgm:t>
    </dgm:pt>
    <dgm:pt modelId="{C139817E-C70E-4CA6-96EC-EDB12161B8DE}">
      <dgm:prSet phldrT="[Text]"/>
      <dgm:spPr/>
      <dgm:t>
        <a:bodyPr/>
        <a:lstStyle/>
        <a:p>
          <a:r>
            <a:rPr lang="en-US" dirty="0" smtClean="0"/>
            <a:t>Juvenile justice-involved youth</a:t>
          </a:r>
          <a:endParaRPr lang="en-US" dirty="0"/>
        </a:p>
      </dgm:t>
    </dgm:pt>
    <dgm:pt modelId="{12A0DD3F-8F71-42B5-88D3-B1CE1A83E05F}" type="parTrans" cxnId="{354C0721-3B69-4478-9C0F-1B0ED5461378}">
      <dgm:prSet/>
      <dgm:spPr/>
      <dgm:t>
        <a:bodyPr/>
        <a:lstStyle/>
        <a:p>
          <a:endParaRPr lang="en-US"/>
        </a:p>
      </dgm:t>
    </dgm:pt>
    <dgm:pt modelId="{8D9BE27F-39BD-4660-B574-BBB123B51FDF}" type="sibTrans" cxnId="{354C0721-3B69-4478-9C0F-1B0ED5461378}">
      <dgm:prSet/>
      <dgm:spPr/>
      <dgm:t>
        <a:bodyPr/>
        <a:lstStyle/>
        <a:p>
          <a:endParaRPr lang="en-US"/>
        </a:p>
      </dgm:t>
    </dgm:pt>
    <dgm:pt modelId="{3BDA0958-B797-4C5E-9B34-A33C5CE00902}">
      <dgm:prSet phldrT="[Text]"/>
      <dgm:spPr/>
      <dgm:t>
        <a:bodyPr/>
        <a:lstStyle/>
        <a:p>
          <a:r>
            <a:rPr lang="en-US" dirty="0" smtClean="0"/>
            <a:t>Arrests</a:t>
          </a:r>
          <a:endParaRPr lang="en-US" dirty="0"/>
        </a:p>
      </dgm:t>
    </dgm:pt>
    <dgm:pt modelId="{85B07DED-0F54-4574-92B5-9947459F78CA}" type="parTrans" cxnId="{C075DD42-09F1-40EA-8908-6654A4091B59}">
      <dgm:prSet/>
      <dgm:spPr/>
      <dgm:t>
        <a:bodyPr/>
        <a:lstStyle/>
        <a:p>
          <a:endParaRPr lang="en-US"/>
        </a:p>
      </dgm:t>
    </dgm:pt>
    <dgm:pt modelId="{806BF9DD-D289-4C44-AB57-7FED7615E3CB}" type="sibTrans" cxnId="{C075DD42-09F1-40EA-8908-6654A4091B59}">
      <dgm:prSet/>
      <dgm:spPr/>
      <dgm:t>
        <a:bodyPr/>
        <a:lstStyle/>
        <a:p>
          <a:endParaRPr lang="en-US"/>
        </a:p>
      </dgm:t>
    </dgm:pt>
    <dgm:pt modelId="{11C3168E-1111-42E5-9D5B-7A8BBCA41E63}" type="pres">
      <dgm:prSet presAssocID="{75BD1E1A-648D-46F5-B228-99E360A63115}" presName="compositeShape" presStyleCnt="0">
        <dgm:presLayoutVars>
          <dgm:chMax val="9"/>
          <dgm:dir/>
          <dgm:resizeHandles val="exact"/>
        </dgm:presLayoutVars>
      </dgm:prSet>
      <dgm:spPr/>
      <dgm:t>
        <a:bodyPr/>
        <a:lstStyle/>
        <a:p>
          <a:endParaRPr lang="en-US"/>
        </a:p>
      </dgm:t>
    </dgm:pt>
    <dgm:pt modelId="{F26105A8-1F50-4519-814F-F05E9E29976F}" type="pres">
      <dgm:prSet presAssocID="{75BD1E1A-648D-46F5-B228-99E360A63115}" presName="triangle1" presStyleLbl="node1" presStyleIdx="0" presStyleCnt="4">
        <dgm:presLayoutVars>
          <dgm:bulletEnabled val="1"/>
        </dgm:presLayoutVars>
      </dgm:prSet>
      <dgm:spPr/>
      <dgm:t>
        <a:bodyPr/>
        <a:lstStyle/>
        <a:p>
          <a:endParaRPr lang="en-US"/>
        </a:p>
      </dgm:t>
    </dgm:pt>
    <dgm:pt modelId="{92106550-7045-414D-B7D1-44146481DFC4}" type="pres">
      <dgm:prSet presAssocID="{75BD1E1A-648D-46F5-B228-99E360A63115}" presName="triangle2" presStyleLbl="node1" presStyleIdx="1" presStyleCnt="4">
        <dgm:presLayoutVars>
          <dgm:bulletEnabled val="1"/>
        </dgm:presLayoutVars>
      </dgm:prSet>
      <dgm:spPr/>
      <dgm:t>
        <a:bodyPr/>
        <a:lstStyle/>
        <a:p>
          <a:endParaRPr lang="en-US"/>
        </a:p>
      </dgm:t>
    </dgm:pt>
    <dgm:pt modelId="{27EA76C2-83BC-4C42-87C8-2492590A182A}" type="pres">
      <dgm:prSet presAssocID="{75BD1E1A-648D-46F5-B228-99E360A63115}" presName="triangle3" presStyleLbl="node1" presStyleIdx="2" presStyleCnt="4">
        <dgm:presLayoutVars>
          <dgm:bulletEnabled val="1"/>
        </dgm:presLayoutVars>
      </dgm:prSet>
      <dgm:spPr/>
      <dgm:t>
        <a:bodyPr/>
        <a:lstStyle/>
        <a:p>
          <a:endParaRPr lang="en-US"/>
        </a:p>
      </dgm:t>
    </dgm:pt>
    <dgm:pt modelId="{D5C86EC1-C4FC-44D3-9050-36354DE3A0B1}" type="pres">
      <dgm:prSet presAssocID="{75BD1E1A-648D-46F5-B228-99E360A63115}" presName="triangle4" presStyleLbl="node1" presStyleIdx="3" presStyleCnt="4">
        <dgm:presLayoutVars>
          <dgm:bulletEnabled val="1"/>
        </dgm:presLayoutVars>
      </dgm:prSet>
      <dgm:spPr/>
      <dgm:t>
        <a:bodyPr/>
        <a:lstStyle/>
        <a:p>
          <a:endParaRPr lang="en-US"/>
        </a:p>
      </dgm:t>
    </dgm:pt>
  </dgm:ptLst>
  <dgm:cxnLst>
    <dgm:cxn modelId="{354C0721-3B69-4478-9C0F-1B0ED5461378}" srcId="{75BD1E1A-648D-46F5-B228-99E360A63115}" destId="{C139817E-C70E-4CA6-96EC-EDB12161B8DE}" srcOrd="2" destOrd="0" parTransId="{12A0DD3F-8F71-42B5-88D3-B1CE1A83E05F}" sibTransId="{8D9BE27F-39BD-4660-B574-BBB123B51FDF}"/>
    <dgm:cxn modelId="{AE289B08-C598-4C0C-B20C-EFE80ADFB693}" type="presOf" srcId="{3BDA0958-B797-4C5E-9B34-A33C5CE00902}" destId="{D5C86EC1-C4FC-44D3-9050-36354DE3A0B1}" srcOrd="0" destOrd="0" presId="urn:microsoft.com/office/officeart/2005/8/layout/pyramid4"/>
    <dgm:cxn modelId="{65CF3390-FE16-4925-BDC5-65FE75497B8A}" srcId="{75BD1E1A-648D-46F5-B228-99E360A63115}" destId="{08D2FF9A-1154-4016-9799-81A208F4D4CC}" srcOrd="1" destOrd="0" parTransId="{3B7B638F-AD78-437A-B8DD-3281C1B419BD}" sibTransId="{55CDD559-C612-4049-8D3C-E1F7599AF8B7}"/>
    <dgm:cxn modelId="{C075DD42-09F1-40EA-8908-6654A4091B59}" srcId="{75BD1E1A-648D-46F5-B228-99E360A63115}" destId="{3BDA0958-B797-4C5E-9B34-A33C5CE00902}" srcOrd="3" destOrd="0" parTransId="{85B07DED-0F54-4574-92B5-9947459F78CA}" sibTransId="{806BF9DD-D289-4C44-AB57-7FED7615E3CB}"/>
    <dgm:cxn modelId="{77C0AEE8-149D-48F3-8E1B-EDEF8E863616}" srcId="{75BD1E1A-648D-46F5-B228-99E360A63115}" destId="{CB8F17C6-6B5D-4E20-886D-B04BE83DEEC9}" srcOrd="0" destOrd="0" parTransId="{F3FDBF51-BD59-4313-BFF4-2D28C05425EF}" sibTransId="{53DB7D23-151E-4BD0-8947-99C4E05F829F}"/>
    <dgm:cxn modelId="{2152C334-5ACD-4C57-8202-150B03868D91}" type="presOf" srcId="{CB8F17C6-6B5D-4E20-886D-B04BE83DEEC9}" destId="{F26105A8-1F50-4519-814F-F05E9E29976F}" srcOrd="0" destOrd="0" presId="urn:microsoft.com/office/officeart/2005/8/layout/pyramid4"/>
    <dgm:cxn modelId="{574656D3-9BD7-46D8-8001-2A53B712F86A}" type="presOf" srcId="{C139817E-C70E-4CA6-96EC-EDB12161B8DE}" destId="{27EA76C2-83BC-4C42-87C8-2492590A182A}" srcOrd="0" destOrd="0" presId="urn:microsoft.com/office/officeart/2005/8/layout/pyramid4"/>
    <dgm:cxn modelId="{AF01C16A-B0A8-4A63-98D5-922682E6825C}" type="presOf" srcId="{08D2FF9A-1154-4016-9799-81A208F4D4CC}" destId="{92106550-7045-414D-B7D1-44146481DFC4}" srcOrd="0" destOrd="0" presId="urn:microsoft.com/office/officeart/2005/8/layout/pyramid4"/>
    <dgm:cxn modelId="{BC9E1A68-67EC-4A2F-A5D5-0389397B8A3B}" type="presOf" srcId="{75BD1E1A-648D-46F5-B228-99E360A63115}" destId="{11C3168E-1111-42E5-9D5B-7A8BBCA41E63}" srcOrd="0" destOrd="0" presId="urn:microsoft.com/office/officeart/2005/8/layout/pyramid4"/>
    <dgm:cxn modelId="{A1C9AF3B-95B4-46E0-90B4-97EF3E6E3537}" type="presParOf" srcId="{11C3168E-1111-42E5-9D5B-7A8BBCA41E63}" destId="{F26105A8-1F50-4519-814F-F05E9E29976F}" srcOrd="0" destOrd="0" presId="urn:microsoft.com/office/officeart/2005/8/layout/pyramid4"/>
    <dgm:cxn modelId="{8C26EC76-5F21-48FE-B36F-0CE095B67266}" type="presParOf" srcId="{11C3168E-1111-42E5-9D5B-7A8BBCA41E63}" destId="{92106550-7045-414D-B7D1-44146481DFC4}" srcOrd="1" destOrd="0" presId="urn:microsoft.com/office/officeart/2005/8/layout/pyramid4"/>
    <dgm:cxn modelId="{81466402-B132-4290-90BE-70EEA87C27DD}" type="presParOf" srcId="{11C3168E-1111-42E5-9D5B-7A8BBCA41E63}" destId="{27EA76C2-83BC-4C42-87C8-2492590A182A}" srcOrd="2" destOrd="0" presId="urn:microsoft.com/office/officeart/2005/8/layout/pyramid4"/>
    <dgm:cxn modelId="{39B3676E-73CA-4265-B70E-63B4802AEAA6}" type="presParOf" srcId="{11C3168E-1111-42E5-9D5B-7A8BBCA41E63}" destId="{D5C86EC1-C4FC-44D3-9050-36354DE3A0B1}"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105A8-1F50-4519-814F-F05E9E29976F}">
      <dsp:nvSpPr>
        <dsp:cNvPr id="0" name=""/>
        <dsp:cNvSpPr/>
      </dsp:nvSpPr>
      <dsp:spPr>
        <a:xfrm>
          <a:off x="3092382" y="0"/>
          <a:ext cx="2522219" cy="2522219"/>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Community violence</a:t>
          </a:r>
          <a:endParaRPr lang="en-US" sz="1600" kern="1200" dirty="0"/>
        </a:p>
      </dsp:txBody>
      <dsp:txXfrm>
        <a:off x="3722937" y="1261110"/>
        <a:ext cx="1261109" cy="1261109"/>
      </dsp:txXfrm>
    </dsp:sp>
    <dsp:sp modelId="{92106550-7045-414D-B7D1-44146481DFC4}">
      <dsp:nvSpPr>
        <dsp:cNvPr id="0" name=""/>
        <dsp:cNvSpPr/>
      </dsp:nvSpPr>
      <dsp:spPr>
        <a:xfrm>
          <a:off x="1831272" y="2522219"/>
          <a:ext cx="2522219" cy="2522219"/>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Incarcerated parents + concurrent ACEs</a:t>
          </a:r>
          <a:endParaRPr lang="en-US" sz="1600" kern="1200" dirty="0"/>
        </a:p>
      </dsp:txBody>
      <dsp:txXfrm>
        <a:off x="2461827" y="3783329"/>
        <a:ext cx="1261109" cy="1261109"/>
      </dsp:txXfrm>
    </dsp:sp>
    <dsp:sp modelId="{27EA76C2-83BC-4C42-87C8-2492590A182A}">
      <dsp:nvSpPr>
        <dsp:cNvPr id="0" name=""/>
        <dsp:cNvSpPr/>
      </dsp:nvSpPr>
      <dsp:spPr>
        <a:xfrm rot="10800000">
          <a:off x="3092382" y="2522219"/>
          <a:ext cx="2522219" cy="2522219"/>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Juvenile justice-involved youth</a:t>
          </a:r>
          <a:endParaRPr lang="en-US" sz="1600" kern="1200" dirty="0"/>
        </a:p>
      </dsp:txBody>
      <dsp:txXfrm rot="10800000">
        <a:off x="3722937" y="2522219"/>
        <a:ext cx="1261109" cy="1261109"/>
      </dsp:txXfrm>
    </dsp:sp>
    <dsp:sp modelId="{D5C86EC1-C4FC-44D3-9050-36354DE3A0B1}">
      <dsp:nvSpPr>
        <dsp:cNvPr id="0" name=""/>
        <dsp:cNvSpPr/>
      </dsp:nvSpPr>
      <dsp:spPr>
        <a:xfrm>
          <a:off x="4353492" y="2522219"/>
          <a:ext cx="2522219" cy="2522219"/>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Arrests</a:t>
          </a:r>
          <a:endParaRPr lang="en-US" sz="1600" kern="1200" dirty="0"/>
        </a:p>
      </dsp:txBody>
      <dsp:txXfrm>
        <a:off x="4984047" y="3783329"/>
        <a:ext cx="1261109" cy="1261109"/>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120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673" y="0"/>
            <a:ext cx="3038155" cy="461202"/>
          </a:xfrm>
          <a:prstGeom prst="rect">
            <a:avLst/>
          </a:prstGeom>
        </p:spPr>
        <p:txBody>
          <a:bodyPr vert="horz" lIns="91440" tIns="45720" rIns="91440" bIns="45720" rtlCol="0"/>
          <a:lstStyle>
            <a:lvl1pPr algn="r">
              <a:defRPr sz="1200"/>
            </a:lvl1pPr>
          </a:lstStyle>
          <a:p>
            <a:fld id="{6EDB89B2-F314-4A6D-A39E-30672D83D897}" type="datetimeFigureOut">
              <a:rPr lang="en-US" smtClean="0"/>
              <a:t>6/7/2016</a:t>
            </a:fld>
            <a:endParaRPr lang="en-US" dirty="0"/>
          </a:p>
        </p:txBody>
      </p:sp>
      <p:sp>
        <p:nvSpPr>
          <p:cNvPr id="4" name="Footer Placeholder 3"/>
          <p:cNvSpPr>
            <a:spLocks noGrp="1"/>
          </p:cNvSpPr>
          <p:nvPr>
            <p:ph type="ftr" sz="quarter" idx="2"/>
          </p:nvPr>
        </p:nvSpPr>
        <p:spPr>
          <a:xfrm>
            <a:off x="0" y="8773151"/>
            <a:ext cx="3038155" cy="46120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673" y="8773151"/>
            <a:ext cx="3038155" cy="461202"/>
          </a:xfrm>
          <a:prstGeom prst="rect">
            <a:avLst/>
          </a:prstGeom>
        </p:spPr>
        <p:txBody>
          <a:bodyPr vert="horz" lIns="91440" tIns="45720" rIns="91440" bIns="45720" rtlCol="0" anchor="b"/>
          <a:lstStyle>
            <a:lvl1pPr algn="r">
              <a:defRPr sz="1200"/>
            </a:lvl1pPr>
          </a:lstStyle>
          <a:p>
            <a:fld id="{857D5BD4-BE62-4CE5-9AE5-627291DC8977}" type="slidenum">
              <a:rPr lang="en-US" smtClean="0"/>
              <a:t>‹#›</a:t>
            </a:fld>
            <a:endParaRPr lang="en-US" dirty="0"/>
          </a:p>
        </p:txBody>
      </p:sp>
    </p:spTree>
    <p:extLst>
      <p:ext uri="{BB962C8B-B14F-4D97-AF65-F5344CB8AC3E}">
        <p14:creationId xmlns:p14="http://schemas.microsoft.com/office/powerpoint/2010/main" val="3321719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2922"/>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673" y="0"/>
            <a:ext cx="3038155" cy="462922"/>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anose="020F0502020204030204" pitchFamily="34" charset="0"/>
                <a:ea typeface="MS PGothic" pitchFamily="34" charset="-128"/>
              </a:defRPr>
            </a:lvl1pPr>
          </a:lstStyle>
          <a:p>
            <a:pPr>
              <a:defRPr/>
            </a:pPr>
            <a:fld id="{8EE6086A-CB32-4A6B-8CBD-45980FA05285}" type="datetimeFigureOut">
              <a:rPr lang="en-US"/>
              <a:pPr>
                <a:defRPr/>
              </a:pPr>
              <a:t>6/7/2016</a:t>
            </a:fld>
            <a:endParaRPr lang="en-US" dirty="0"/>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357" y="4388298"/>
            <a:ext cx="5607691" cy="4155975"/>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3151"/>
            <a:ext cx="3038155" cy="461202"/>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673" y="8773151"/>
            <a:ext cx="3038155" cy="461202"/>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ea typeface="ＭＳ Ｐゴシック" panose="020B0600070205080204" pitchFamily="34" charset="-128"/>
              </a:defRPr>
            </a:lvl1pPr>
          </a:lstStyle>
          <a:p>
            <a:pPr>
              <a:defRPr/>
            </a:pPr>
            <a:fld id="{158F2A09-B88E-48D1-B011-659E47E50651}" type="slidenum">
              <a:rPr lang="en-US" altLang="en-US"/>
              <a:pPr>
                <a:defRPr/>
              </a:pPr>
              <a:t>‹#›</a:t>
            </a:fld>
            <a:endParaRPr lang="en-US" altLang="en-US" dirty="0"/>
          </a:p>
        </p:txBody>
      </p:sp>
    </p:spTree>
    <p:extLst>
      <p:ext uri="{BB962C8B-B14F-4D97-AF65-F5344CB8AC3E}">
        <p14:creationId xmlns:p14="http://schemas.microsoft.com/office/powerpoint/2010/main" val="18133178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journalofjuvjustice.org/JOJJ0302/article01.ht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FAC28-ABBE-4074-9EEA-064775100EA6}"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539039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FAC28-ABBE-4074-9EEA-064775100EA6}" type="slidenum">
              <a:rPr lang="en-US" smtClean="0"/>
              <a:t>25</a:t>
            </a:fld>
            <a:endParaRPr lang="en-US"/>
          </a:p>
        </p:txBody>
      </p:sp>
    </p:spTree>
    <p:extLst>
      <p:ext uri="{BB962C8B-B14F-4D97-AF65-F5344CB8AC3E}">
        <p14:creationId xmlns:p14="http://schemas.microsoft.com/office/powerpoint/2010/main" val="1633457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Early life experiences as a social determinant of healthy weight </a:t>
            </a:r>
          </a:p>
          <a:p>
            <a:endParaRPr lang="en-US" dirty="0"/>
          </a:p>
        </p:txBody>
      </p:sp>
      <p:sp>
        <p:nvSpPr>
          <p:cNvPr id="4" name="Slide Number Placeholder 3"/>
          <p:cNvSpPr>
            <a:spLocks noGrp="1"/>
          </p:cNvSpPr>
          <p:nvPr>
            <p:ph type="sldNum" sz="quarter" idx="10"/>
          </p:nvPr>
        </p:nvSpPr>
        <p:spPr/>
        <p:txBody>
          <a:bodyPr/>
          <a:lstStyle/>
          <a:p>
            <a:fld id="{C0DB4D96-507F-44C5-91F8-783ABAA80371}" type="slidenum">
              <a:rPr lang="en-US" smtClean="0"/>
              <a:t>29</a:t>
            </a:fld>
            <a:endParaRPr lang="en-US"/>
          </a:p>
        </p:txBody>
      </p:sp>
    </p:spTree>
    <p:extLst>
      <p:ext uri="{BB962C8B-B14F-4D97-AF65-F5344CB8AC3E}">
        <p14:creationId xmlns:p14="http://schemas.microsoft.com/office/powerpoint/2010/main" val="3383530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Repeated exposure to community violence can traumatize children. In 2011,</a:t>
            </a:r>
            <a:r>
              <a:rPr lang="en-US" baseline="0" dirty="0" smtClean="0"/>
              <a:t> 60% of children were victims of or witnessed violence.</a:t>
            </a:r>
            <a:endParaRPr lang="en-US" dirty="0" smtClean="0"/>
          </a:p>
          <a:p>
            <a:endParaRPr lang="en-US" dirty="0" smtClean="0"/>
          </a:p>
          <a:p>
            <a:pPr marL="285750" indent="-285750">
              <a:buFont typeface="Arial" panose="020B0604020202020204" pitchFamily="34" charset="0"/>
              <a:buChar char="•"/>
            </a:pPr>
            <a:r>
              <a:rPr lang="en-US" dirty="0" smtClean="0"/>
              <a:t>Having an incarcerated parent is an ACE.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Children with an incarcerated parent are more likely than most children to have 4 or more ACEs.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Arresting a child or adolescent causes and can lead to new trauma.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hlinkClick r:id="rId3"/>
              </a:rPr>
              <a:t>High rates </a:t>
            </a:r>
            <a:r>
              <a:rPr lang="en-US" dirty="0" smtClean="0"/>
              <a:t>of youth in the juvenile justice system have experienced childhood trauma, especially family violence and having an incarcerated family member, and have experienced it more frequently than other youth.</a:t>
            </a:r>
          </a:p>
          <a:p>
            <a:endParaRPr lang="en-US" dirty="0"/>
          </a:p>
        </p:txBody>
      </p:sp>
      <p:sp>
        <p:nvSpPr>
          <p:cNvPr id="4" name="Slide Number Placeholder 3"/>
          <p:cNvSpPr>
            <a:spLocks noGrp="1"/>
          </p:cNvSpPr>
          <p:nvPr>
            <p:ph type="sldNum" sz="quarter" idx="10"/>
          </p:nvPr>
        </p:nvSpPr>
        <p:spPr/>
        <p:txBody>
          <a:bodyPr/>
          <a:lstStyle/>
          <a:p>
            <a:fld id="{C0DB4D96-507F-44C5-91F8-783ABAA80371}" type="slidenum">
              <a:rPr lang="en-US" smtClean="0"/>
              <a:t>36</a:t>
            </a:fld>
            <a:endParaRPr lang="en-US"/>
          </a:p>
        </p:txBody>
      </p:sp>
    </p:spTree>
    <p:extLst>
      <p:ext uri="{BB962C8B-B14F-4D97-AF65-F5344CB8AC3E}">
        <p14:creationId xmlns:p14="http://schemas.microsoft.com/office/powerpoint/2010/main" val="1070508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Reduce</a:t>
            </a:r>
            <a:r>
              <a:rPr lang="en-US" baseline="0" dirty="0" smtClean="0"/>
              <a:t> arrests and confinement of parents: implement RAI at arrest or, with partners, instead of money bail, stop arrests for offenses that pose no risk to public safety, provide needed services. Number of localities with the Safety and Justice Challenge are undertaking this. </a:t>
            </a:r>
          </a:p>
          <a:p>
            <a:r>
              <a:rPr lang="en-US" baseline="0" dirty="0" smtClean="0"/>
              <a:t>Trauma-informed arrest policies, </a:t>
            </a:r>
            <a:r>
              <a:rPr lang="en-US" baseline="0" dirty="0" err="1" smtClean="0"/>
              <a:t>i.e</a:t>
            </a:r>
            <a:r>
              <a:rPr lang="en-US" baseline="0" dirty="0" smtClean="0"/>
              <a:t> Fresno CA. In particular, as with CIT and other current policing reforms, having a mental health clinician on hand or on call.</a:t>
            </a:r>
          </a:p>
          <a:p>
            <a:r>
              <a:rPr lang="en-US" baseline="0" dirty="0" smtClean="0"/>
              <a:t>Financial supports and training, but also supporting healthy relationships between parent and child when appropriate.  Visits and calls. Children of Incarcerated Parents Bill of Rights.</a:t>
            </a:r>
          </a:p>
          <a:p>
            <a:r>
              <a:rPr lang="en-US" baseline="0" dirty="0" smtClean="0"/>
              <a:t>JASCs and early diversion; system of services. Making services available to these kids vs. shutting them out.</a:t>
            </a:r>
          </a:p>
        </p:txBody>
      </p:sp>
      <p:sp>
        <p:nvSpPr>
          <p:cNvPr id="4" name="Slide Number Placeholder 3"/>
          <p:cNvSpPr>
            <a:spLocks noGrp="1"/>
          </p:cNvSpPr>
          <p:nvPr>
            <p:ph type="sldNum" sz="quarter" idx="10"/>
          </p:nvPr>
        </p:nvSpPr>
        <p:spPr/>
        <p:txBody>
          <a:bodyPr/>
          <a:lstStyle/>
          <a:p>
            <a:fld id="{C0DB4D96-507F-44C5-91F8-783ABAA80371}" type="slidenum">
              <a:rPr lang="en-US" smtClean="0"/>
              <a:t>37</a:t>
            </a:fld>
            <a:endParaRPr lang="en-US"/>
          </a:p>
        </p:txBody>
      </p:sp>
    </p:spTree>
    <p:extLst>
      <p:ext uri="{BB962C8B-B14F-4D97-AF65-F5344CB8AC3E}">
        <p14:creationId xmlns:p14="http://schemas.microsoft.com/office/powerpoint/2010/main" val="2990811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363200" cy="1470025"/>
          </a:xfrm>
        </p:spPr>
        <p:txBody>
          <a:bodyPr/>
          <a:lstStyle>
            <a:lvl1pPr>
              <a:defRPr>
                <a:solidFill>
                  <a:srgbClr val="B64326"/>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413981"/>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4839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rgbClr val="B64326"/>
                </a:solidFill>
                <a:latin typeface="Georgia" panose="02040502050405020303"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10"/>
          </p:nvPr>
        </p:nvSpPr>
        <p:spPr>
          <a:xfrm>
            <a:off x="609600" y="6356350"/>
            <a:ext cx="2844800" cy="365125"/>
          </a:xfrm>
          <a:prstGeom prst="rect">
            <a:avLst/>
          </a:prstGeom>
        </p:spPr>
        <p:txBody>
          <a:bodyPr/>
          <a:lstStyle>
            <a:lvl1pPr>
              <a:defRPr/>
            </a:lvl1pPr>
          </a:lstStyle>
          <a:p>
            <a:pPr>
              <a:defRPr/>
            </a:pPr>
            <a:fld id="{9D4A8BE4-C7F2-48B5-AA00-F4CD2A6262BC}" type="datetime1">
              <a:rPr lang="en-US"/>
              <a:pPr>
                <a:defRPr/>
              </a:pPr>
              <a:t>6/7/2016</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DD50B5ED-AF69-4483-B7B8-AC2B62796636}" type="slidenum">
              <a:rPr lang="en-US" altLang="en-US"/>
              <a:pPr>
                <a:defRPr/>
              </a:pPr>
              <a:t>‹#›</a:t>
            </a:fld>
            <a:endParaRPr lang="en-US" altLang="en-US" dirty="0"/>
          </a:p>
        </p:txBody>
      </p:sp>
    </p:spTree>
    <p:extLst>
      <p:ext uri="{BB962C8B-B14F-4D97-AF65-F5344CB8AC3E}">
        <p14:creationId xmlns:p14="http://schemas.microsoft.com/office/powerpoint/2010/main" val="1418323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B64326"/>
                </a:solidFill>
                <a:latin typeface="Georgia" panose="02040502050405020303" pitchFamily="18"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a:xfrm>
            <a:off x="609600" y="6356350"/>
            <a:ext cx="2844800" cy="365125"/>
          </a:xfrm>
          <a:prstGeom prst="rect">
            <a:avLst/>
          </a:prstGeom>
        </p:spPr>
        <p:txBody>
          <a:bodyPr/>
          <a:lstStyle>
            <a:lvl1pPr>
              <a:defRPr/>
            </a:lvl1pPr>
          </a:lstStyle>
          <a:p>
            <a:pPr>
              <a:defRPr/>
            </a:pPr>
            <a:fld id="{B5E31D6D-29B3-481F-BDFA-726BE79DE6C6}" type="datetime1">
              <a:rPr lang="en-US"/>
              <a:pPr>
                <a:defRPr/>
              </a:pPr>
              <a:t>6/7/2016</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F910644E-C7C9-4C80-9536-82F7479D30DC}" type="slidenum">
              <a:rPr lang="en-US" altLang="en-US"/>
              <a:pPr>
                <a:defRPr/>
              </a:pPr>
              <a:t>‹#›</a:t>
            </a:fld>
            <a:endParaRPr lang="en-US" altLang="en-US" dirty="0"/>
          </a:p>
        </p:txBody>
      </p:sp>
    </p:spTree>
    <p:extLst>
      <p:ext uri="{BB962C8B-B14F-4D97-AF65-F5344CB8AC3E}">
        <p14:creationId xmlns:p14="http://schemas.microsoft.com/office/powerpoint/2010/main" val="3907660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64326"/>
                </a:solidFill>
                <a:latin typeface="+mj-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219197" y="1600201"/>
            <a:ext cx="10363203" cy="512127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59665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lvl1pPr>
              <a:defRPr/>
            </a:lvl1pPr>
          </a:lstStyle>
          <a:p>
            <a:pPr>
              <a:defRPr/>
            </a:pPr>
            <a:fld id="{A3C4270D-D9BB-42DF-872C-E3AB1FF59789}" type="datetime1">
              <a:rPr lang="en-US"/>
              <a:pPr>
                <a:defRPr/>
              </a:pPr>
              <a:t>6/7/2016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DE08E88-10A4-4341-9FE4-429AAF09D5E9}" type="slidenum">
              <a:rPr lang="en-US" altLang="en-US"/>
              <a:pPr>
                <a:defRPr/>
              </a:pPr>
              <a:t>‹#›</a:t>
            </a:fld>
            <a:endParaRPr lang="en-US" altLang="en-US" dirty="0"/>
          </a:p>
        </p:txBody>
      </p:sp>
    </p:spTree>
    <p:extLst>
      <p:ext uri="{BB962C8B-B14F-4D97-AF65-F5344CB8AC3E}">
        <p14:creationId xmlns:p14="http://schemas.microsoft.com/office/powerpoint/2010/main" val="3614676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1"/>
          <p:cNvSpPr>
            <a:spLocks noGrp="1"/>
          </p:cNvSpPr>
          <p:nvPr>
            <p:ph type="ctrTitle" hasCustomPrompt="1"/>
          </p:nvPr>
        </p:nvSpPr>
        <p:spPr>
          <a:xfrm>
            <a:off x="3454400" y="2286001"/>
            <a:ext cx="8240299"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3200" y="4038600"/>
            <a:ext cx="6363371"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4962157" cy="6858000"/>
          </a:xfrm>
          <a:prstGeom prst="rect">
            <a:avLst/>
          </a:prstGeom>
        </p:spPr>
      </p:pic>
      <p:sp>
        <p:nvSpPr>
          <p:cNvPr id="10" name="Picture Placeholder 9"/>
          <p:cNvSpPr>
            <a:spLocks noGrp="1"/>
          </p:cNvSpPr>
          <p:nvPr>
            <p:ph type="pic" sz="quarter" idx="13" hasCustomPrompt="1"/>
          </p:nvPr>
        </p:nvSpPr>
        <p:spPr>
          <a:xfrm>
            <a:off x="9144000" y="5105400"/>
            <a:ext cx="2438400" cy="990600"/>
          </a:xfrm>
        </p:spPr>
        <p:txBody>
          <a:bodyPr>
            <a:normAutofit/>
          </a:bodyPr>
          <a:lstStyle>
            <a:lvl1pPr marL="0" indent="0" algn="ctr">
              <a:buNone/>
              <a:defRPr sz="2000" baseline="0"/>
            </a:lvl1pPr>
          </a:lstStyle>
          <a:p>
            <a:r>
              <a:rPr lang="en-US" dirty="0" smtClean="0"/>
              <a:t>Company Logo</a:t>
            </a:r>
            <a:endParaRPr lang="en-US" dirty="0"/>
          </a:p>
        </p:txBody>
      </p:sp>
    </p:spTree>
    <p:extLst>
      <p:ext uri="{BB962C8B-B14F-4D97-AF65-F5344CB8AC3E}">
        <p14:creationId xmlns:p14="http://schemas.microsoft.com/office/powerpoint/2010/main" val="390051745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Header &amp; Footer (Light Version) copy 4">
    <p:spTree>
      <p:nvGrpSpPr>
        <p:cNvPr id="1" name=""/>
        <p:cNvGrpSpPr/>
        <p:nvPr/>
      </p:nvGrpSpPr>
      <p:grpSpPr>
        <a:xfrm>
          <a:off x="0" y="0"/>
          <a:ext cx="0" cy="0"/>
          <a:chOff x="0" y="0"/>
          <a:chExt cx="0" cy="0"/>
        </a:xfrm>
      </p:grpSpPr>
      <p:sp>
        <p:nvSpPr>
          <p:cNvPr id="171" name="Shape 171"/>
          <p:cNvSpPr>
            <a:spLocks noGrp="1"/>
          </p:cNvSpPr>
          <p:nvPr>
            <p:ph type="title"/>
          </p:nvPr>
        </p:nvSpPr>
        <p:spPr>
          <a:xfrm>
            <a:off x="992972" y="179682"/>
            <a:ext cx="10206057" cy="741978"/>
          </a:xfrm>
          <a:prstGeom prst="rect">
            <a:avLst/>
          </a:prstGeom>
        </p:spPr>
        <p:txBody>
          <a:bodyPr/>
          <a:lstStyle>
            <a:lvl1pPr algn="l"/>
          </a:lstStyle>
          <a:p>
            <a:pPr lvl="0">
              <a:defRPr sz="1800" b="0">
                <a:solidFill>
                  <a:srgbClr val="000000"/>
                </a:solidFill>
              </a:defRPr>
            </a:pPr>
            <a:r>
              <a:rPr sz="4500" b="1">
                <a:solidFill>
                  <a:srgbClr val="212830"/>
                </a:solidFill>
              </a:rPr>
              <a:t>Title Text</a:t>
            </a:r>
          </a:p>
        </p:txBody>
      </p:sp>
      <p:sp>
        <p:nvSpPr>
          <p:cNvPr id="172" name="Shape 172"/>
          <p:cNvSpPr>
            <a:spLocks noGrp="1"/>
          </p:cNvSpPr>
          <p:nvPr>
            <p:ph type="body" idx="1"/>
          </p:nvPr>
        </p:nvSpPr>
        <p:spPr>
          <a:xfrm>
            <a:off x="992972" y="823064"/>
            <a:ext cx="8371205" cy="793751"/>
          </a:xfrm>
          <a:prstGeom prst="rect">
            <a:avLst/>
          </a:prstGeom>
        </p:spPr>
        <p:txBody>
          <a:bodyPr/>
          <a:lstStyle>
            <a:lvl1pPr algn="l"/>
            <a:lvl2pPr algn="l"/>
            <a:lvl3pPr algn="l"/>
            <a:lvl4pPr algn="l"/>
            <a:lvl5pPr algn="l"/>
          </a:lstStyle>
          <a:p>
            <a:pPr lvl="0">
              <a:defRPr sz="1800"/>
            </a:pPr>
            <a:r>
              <a:rPr sz="800"/>
              <a:t>Body Level One</a:t>
            </a:r>
          </a:p>
          <a:p>
            <a:pPr lvl="1">
              <a:defRPr sz="1800"/>
            </a:pPr>
            <a:r>
              <a:rPr sz="800"/>
              <a:t>Body Level Two</a:t>
            </a:r>
          </a:p>
          <a:p>
            <a:pPr lvl="2">
              <a:defRPr sz="1800"/>
            </a:pPr>
            <a:r>
              <a:rPr sz="800"/>
              <a:t>Body Level Three</a:t>
            </a:r>
          </a:p>
          <a:p>
            <a:pPr lvl="3">
              <a:defRPr sz="1800"/>
            </a:pPr>
            <a:r>
              <a:rPr sz="800"/>
              <a:t>Body Level Four</a:t>
            </a:r>
          </a:p>
          <a:p>
            <a:pPr lvl="4">
              <a:defRPr sz="1800"/>
            </a:pPr>
            <a:r>
              <a:rPr sz="800"/>
              <a:t>Body Level Five</a:t>
            </a:r>
          </a:p>
        </p:txBody>
      </p:sp>
      <p:grpSp>
        <p:nvGrpSpPr>
          <p:cNvPr id="175" name="Group 175">
            <a:hlinkClick r:id="" action="ppaction://hlinkshowjump?jump=previousslide"/>
          </p:cNvPr>
          <p:cNvGrpSpPr/>
          <p:nvPr/>
        </p:nvGrpSpPr>
        <p:grpSpPr>
          <a:xfrm>
            <a:off x="11318251" y="6575220"/>
            <a:ext cx="146460" cy="146460"/>
            <a:chOff x="0" y="0"/>
            <a:chExt cx="292918" cy="292918"/>
          </a:xfrm>
        </p:grpSpPr>
        <p:sp>
          <p:nvSpPr>
            <p:cNvPr id="173" name="Shape 173"/>
            <p:cNvSpPr/>
            <p:nvPr/>
          </p:nvSpPr>
          <p:spPr>
            <a:xfrm>
              <a:off x="0" y="0"/>
              <a:ext cx="292919" cy="2929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FFFFFF"/>
              </a:solidFill>
              <a:prstDash val="solid"/>
              <a:miter lim="400000"/>
            </a:ln>
            <a:effectLst/>
          </p:spPr>
          <p:txBody>
            <a:bodyPr wrap="square" lIns="0" tIns="0" rIns="0" bIns="0" numCol="1" anchor="ctr">
              <a:noAutofit/>
            </a:bodyPr>
            <a:lstStyle/>
            <a:p>
              <a:pPr lvl="0">
                <a:defRPr sz="3200"/>
              </a:pPr>
              <a:endParaRPr sz="1600"/>
            </a:p>
          </p:txBody>
        </p:sp>
        <p:sp>
          <p:nvSpPr>
            <p:cNvPr id="174" name="Shape 174"/>
            <p:cNvSpPr/>
            <p:nvPr/>
          </p:nvSpPr>
          <p:spPr>
            <a:xfrm>
              <a:off x="52688" y="60642"/>
              <a:ext cx="136985" cy="1716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237"/>
                  </a:lnTo>
                  <a:lnTo>
                    <a:pt x="21600" y="21600"/>
                  </a:lnTo>
                  <a:lnTo>
                    <a:pt x="21600" y="16791"/>
                  </a:lnTo>
                  <a:lnTo>
                    <a:pt x="9612" y="10491"/>
                  </a:lnTo>
                  <a:lnTo>
                    <a:pt x="21600" y="4809"/>
                  </a:lnTo>
                  <a:lnTo>
                    <a:pt x="21600" y="0"/>
                  </a:ln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sz="1600"/>
            </a:p>
          </p:txBody>
        </p:sp>
      </p:grpSp>
      <p:grpSp>
        <p:nvGrpSpPr>
          <p:cNvPr id="178" name="Group 178">
            <a:hlinkClick r:id="" action="ppaction://hlinkshowjump?jump=nextslide"/>
          </p:cNvPr>
          <p:cNvGrpSpPr/>
          <p:nvPr/>
        </p:nvGrpSpPr>
        <p:grpSpPr>
          <a:xfrm flipH="1">
            <a:off x="11743701" y="6575220"/>
            <a:ext cx="146460" cy="146460"/>
            <a:chOff x="0" y="0"/>
            <a:chExt cx="292918" cy="292918"/>
          </a:xfrm>
        </p:grpSpPr>
        <p:sp>
          <p:nvSpPr>
            <p:cNvPr id="176" name="Shape 176"/>
            <p:cNvSpPr/>
            <p:nvPr/>
          </p:nvSpPr>
          <p:spPr>
            <a:xfrm>
              <a:off x="0" y="0"/>
              <a:ext cx="292919" cy="2929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FFFFFF"/>
              </a:solidFill>
              <a:prstDash val="solid"/>
              <a:miter lim="400000"/>
            </a:ln>
            <a:effectLst/>
          </p:spPr>
          <p:txBody>
            <a:bodyPr wrap="square" lIns="0" tIns="0" rIns="0" bIns="0" numCol="1" anchor="ctr">
              <a:noAutofit/>
            </a:bodyPr>
            <a:lstStyle/>
            <a:p>
              <a:pPr lvl="0">
                <a:defRPr sz="3200"/>
              </a:pPr>
              <a:endParaRPr sz="1600"/>
            </a:p>
          </p:txBody>
        </p:sp>
        <p:sp>
          <p:nvSpPr>
            <p:cNvPr id="177" name="Shape 177"/>
            <p:cNvSpPr/>
            <p:nvPr/>
          </p:nvSpPr>
          <p:spPr>
            <a:xfrm>
              <a:off x="52688" y="60642"/>
              <a:ext cx="136985" cy="1716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237"/>
                  </a:lnTo>
                  <a:lnTo>
                    <a:pt x="21600" y="21600"/>
                  </a:lnTo>
                  <a:lnTo>
                    <a:pt x="21600" y="16791"/>
                  </a:lnTo>
                  <a:lnTo>
                    <a:pt x="9612" y="10491"/>
                  </a:lnTo>
                  <a:lnTo>
                    <a:pt x="21600" y="4809"/>
                  </a:lnTo>
                  <a:lnTo>
                    <a:pt x="21600" y="0"/>
                  </a:ln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sz="1600"/>
            </a:p>
          </p:txBody>
        </p:sp>
      </p:grpSp>
    </p:spTree>
    <p:extLst>
      <p:ext uri="{BB962C8B-B14F-4D97-AF65-F5344CB8AC3E}">
        <p14:creationId xmlns:p14="http://schemas.microsoft.com/office/powerpoint/2010/main" val="2636512862"/>
      </p:ext>
    </p:extLst>
  </p:cSld>
  <p:clrMapOvr>
    <a:masterClrMapping/>
  </p:clrMapOvr>
  <p:transition spd="med"/>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what we 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8308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Header &amp; Footer (Light Version)">
    <p:spTree>
      <p:nvGrpSpPr>
        <p:cNvPr id="1" name=""/>
        <p:cNvGrpSpPr/>
        <p:nvPr/>
      </p:nvGrpSpPr>
      <p:grpSpPr>
        <a:xfrm>
          <a:off x="0" y="0"/>
          <a:ext cx="0" cy="0"/>
          <a:chOff x="0" y="0"/>
          <a:chExt cx="0" cy="0"/>
        </a:xfrm>
      </p:grpSpPr>
      <p:sp>
        <p:nvSpPr>
          <p:cNvPr id="23" name="Shape 23"/>
          <p:cNvSpPr>
            <a:spLocks noGrp="1"/>
          </p:cNvSpPr>
          <p:nvPr>
            <p:ph type="body" idx="1"/>
          </p:nvPr>
        </p:nvSpPr>
        <p:spPr>
          <a:prstGeom prst="rect">
            <a:avLst/>
          </a:prstGeom>
        </p:spPr>
        <p:txBody>
          <a:bodyPr/>
          <a:lstStyle/>
          <a:p>
            <a:pPr lvl="0">
              <a:defRPr sz="1800"/>
            </a:pPr>
            <a:r>
              <a:rPr sz="800"/>
              <a:t>Body Level One</a:t>
            </a:r>
          </a:p>
          <a:p>
            <a:pPr lvl="1">
              <a:defRPr sz="1800"/>
            </a:pPr>
            <a:r>
              <a:rPr sz="800"/>
              <a:t>Body Level Two</a:t>
            </a:r>
          </a:p>
          <a:p>
            <a:pPr lvl="2">
              <a:defRPr sz="1800"/>
            </a:pPr>
            <a:r>
              <a:rPr sz="800"/>
              <a:t>Body Level Three</a:t>
            </a:r>
          </a:p>
          <a:p>
            <a:pPr lvl="3">
              <a:defRPr sz="1800"/>
            </a:pPr>
            <a:r>
              <a:rPr sz="800"/>
              <a:t>Body Level Four</a:t>
            </a:r>
          </a:p>
          <a:p>
            <a:pPr lvl="4">
              <a:defRPr sz="1800"/>
            </a:pPr>
            <a:r>
              <a:rPr sz="800"/>
              <a:t>Body Level Five</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6904930"/>
      </p:ext>
    </p:extLst>
  </p:cSld>
  <p:clrMapOvr>
    <a:masterClrMapping/>
  </p:clrMapOvr>
  <p:transition spd="med"/>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amp; Sub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69977"/>
      </p:ext>
    </p:extLst>
  </p:cSld>
  <p:clrMapOvr>
    <a:masterClrMapping/>
  </p:clrMapOvr>
  <p:transition spd="med"/>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0" name="Rectangle 9"/>
          <p:cNvSpPr/>
          <p:nvPr/>
        </p:nvSpPr>
        <p:spPr>
          <a:xfrm>
            <a:off x="-12192" y="6053328"/>
            <a:ext cx="2999232" cy="713232"/>
          </a:xfrm>
          <a:prstGeom prst="rect">
            <a:avLst/>
          </a:prstGeom>
          <a:solidFill>
            <a:schemeClr val="accent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Rectangle 10"/>
          <p:cNvSpPr/>
          <p:nvPr/>
        </p:nvSpPr>
        <p:spPr>
          <a:xfrm>
            <a:off x="3145536" y="6044184"/>
            <a:ext cx="9046464" cy="713232"/>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8" name="Title 7"/>
          <p:cNvSpPr>
            <a:spLocks noGrp="1"/>
          </p:cNvSpPr>
          <p:nvPr>
            <p:ph type="ctrTitle"/>
          </p:nvPr>
        </p:nvSpPr>
        <p:spPr>
          <a:xfrm>
            <a:off x="393386" y="2137324"/>
            <a:ext cx="11392217" cy="646331"/>
          </a:xfrm>
        </p:spPr>
        <p:txBody>
          <a:bodyPr wrap="square" tIns="91440" bIns="91440" anchor="ctr" anchorCtr="0">
            <a:spAutoFit/>
          </a:bodyPr>
          <a:lstStyle>
            <a:lvl1pPr marL="0" indent="0" algn="ctr">
              <a:lnSpc>
                <a:spcPts val="3600"/>
              </a:lnSpc>
              <a:defRPr sz="3600" cap="all" baseline="0">
                <a:solidFill>
                  <a:schemeClr val="tx1"/>
                </a:solidFill>
              </a:defRPr>
            </a:lvl1pPr>
          </a:lstStyle>
          <a:p>
            <a:r>
              <a:rPr kumimoji="0" lang="en-US" smtClean="0"/>
              <a:t>Click to edit Master title style</a:t>
            </a:r>
            <a:endParaRPr kumimoji="0" lang="en-US" dirty="0"/>
          </a:p>
        </p:txBody>
      </p:sp>
      <p:sp>
        <p:nvSpPr>
          <p:cNvPr id="9" name="Subtitle 8"/>
          <p:cNvSpPr>
            <a:spLocks noGrp="1"/>
          </p:cNvSpPr>
          <p:nvPr>
            <p:ph type="subTitle" idx="1" hasCustomPrompt="1"/>
          </p:nvPr>
        </p:nvSpPr>
        <p:spPr>
          <a:xfrm>
            <a:off x="3149600" y="6050037"/>
            <a:ext cx="89408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fld id="{8E271E34-E0D9-47AA-B845-1B8B073A94FB}" type="datetimeFigureOut">
              <a:rPr lang="en-US" smtClean="0"/>
              <a:pPr/>
              <a:t>7/23/2015</a:t>
            </a:fld>
            <a:endParaRPr kumimoji="0" lang="en-US" dirty="0"/>
          </a:p>
        </p:txBody>
      </p:sp>
      <p:pic>
        <p:nvPicPr>
          <p:cNvPr id="13"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5757" y="4434215"/>
            <a:ext cx="3569762" cy="129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1724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363200" cy="1470025"/>
          </a:xfrm>
        </p:spPr>
        <p:txBody>
          <a:bodyPr/>
          <a:lstStyle>
            <a:lvl1pPr>
              <a:defRPr>
                <a:solidFill>
                  <a:srgbClr val="B64326"/>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413981"/>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161140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E271E34-E0D9-47AA-B845-1B8B073A94FB}" type="datetimeFigureOut">
              <a:rPr lang="en-US" smtClean="0">
                <a:solidFill>
                  <a:srgbClr val="0065A4"/>
                </a:solidFill>
              </a:rPr>
              <a:pPr/>
              <a:t>6/7/2016</a:t>
            </a:fld>
            <a:endParaRPr lang="en-US">
              <a:solidFill>
                <a:srgbClr val="0065A4"/>
              </a:solidFill>
            </a:endParaRPr>
          </a:p>
        </p:txBody>
      </p:sp>
      <p:sp>
        <p:nvSpPr>
          <p:cNvPr id="5" name="Footer Placeholder 4"/>
          <p:cNvSpPr>
            <a:spLocks noGrp="1"/>
          </p:cNvSpPr>
          <p:nvPr>
            <p:ph type="ftr" sz="quarter" idx="11"/>
          </p:nvPr>
        </p:nvSpPr>
        <p:spPr/>
        <p:txBody>
          <a:bodyPr/>
          <a:lstStyle/>
          <a:p>
            <a:endParaRPr lang="en-US">
              <a:solidFill>
                <a:srgbClr val="0065A4"/>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00F7741-55B7-448A-81E8-6571026ACAF6}"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74810011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3" y="2743200"/>
            <a:ext cx="9497484" cy="1673225"/>
          </a:xfrm>
        </p:spPr>
        <p:txBody>
          <a:bodyPr anchor="t"/>
          <a:lstStyle>
            <a:lvl1pPr marL="0" indent="0">
              <a:buNone/>
              <a:defRPr sz="210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33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E271E34-E0D9-47AA-B845-1B8B073A94FB}" type="datetimeFigureOut">
              <a:rPr lang="en-US" smtClean="0">
                <a:solidFill>
                  <a:srgbClr val="0065A4"/>
                </a:solidFill>
              </a:rPr>
              <a:pPr/>
              <a:t>6/7/2016</a:t>
            </a:fld>
            <a:endParaRPr lang="en-US">
              <a:solidFill>
                <a:srgbClr val="0065A4"/>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1800">
                <a:solidFill>
                  <a:srgbClr val="FFFFFF"/>
                </a:solidFill>
              </a:defRPr>
            </a:lvl1pPr>
          </a:lstStyle>
          <a:p>
            <a:fld id="{900F7741-55B7-448A-81E8-6571026ACAF6}"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0065A4"/>
              </a:solidFill>
            </a:endParaRPr>
          </a:p>
        </p:txBody>
      </p:sp>
    </p:spTree>
    <p:extLst>
      <p:ext uri="{BB962C8B-B14F-4D97-AF65-F5344CB8AC3E}">
        <p14:creationId xmlns:p14="http://schemas.microsoft.com/office/powerpoint/2010/main" val="37344778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E271E34-E0D9-47AA-B845-1B8B073A94FB}" type="datetimeFigureOut">
              <a:rPr lang="en-US" smtClean="0">
                <a:solidFill>
                  <a:srgbClr val="0065A4"/>
                </a:solidFill>
              </a:rPr>
              <a:pPr/>
              <a:t>6/7/2016</a:t>
            </a:fld>
            <a:endParaRPr lang="en-US">
              <a:solidFill>
                <a:srgbClr val="0065A4"/>
              </a:solidFill>
            </a:endParaRPr>
          </a:p>
        </p:txBody>
      </p:sp>
      <p:sp>
        <p:nvSpPr>
          <p:cNvPr id="10" name="Slide Number Placeholder 9"/>
          <p:cNvSpPr>
            <a:spLocks noGrp="1"/>
          </p:cNvSpPr>
          <p:nvPr>
            <p:ph type="sldNum" sz="quarter" idx="16"/>
          </p:nvPr>
        </p:nvSpPr>
        <p:spPr/>
        <p:txBody>
          <a:bodyPr rtlCol="0"/>
          <a:lstStyle/>
          <a:p>
            <a:fld id="{900F7741-55B7-448A-81E8-6571026ACAF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0065A4"/>
              </a:solidFill>
            </a:endParaRPr>
          </a:p>
        </p:txBody>
      </p:sp>
    </p:spTree>
    <p:extLst>
      <p:ext uri="{BB962C8B-B14F-4D97-AF65-F5344CB8AC3E}">
        <p14:creationId xmlns:p14="http://schemas.microsoft.com/office/powerpoint/2010/main" val="408327148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Slide Number Placeholder 11"/>
          <p:cNvSpPr>
            <a:spLocks noGrp="1"/>
          </p:cNvSpPr>
          <p:nvPr>
            <p:ph type="sldNum" sz="quarter" idx="16"/>
          </p:nvPr>
        </p:nvSpPr>
        <p:spPr/>
        <p:txBody>
          <a:bodyPr rtlCol="0"/>
          <a:lstStyle/>
          <a:p>
            <a:fld id="{900F7741-55B7-448A-81E8-6571026ACAF6}" type="slidenum">
              <a:rPr lang="en-US" smtClean="0"/>
              <a:pPr/>
              <a:t>‹#›</a:t>
            </a:fld>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15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15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6601342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E271E34-E0D9-47AA-B845-1B8B073A94FB}" type="datetimeFigureOut">
              <a:rPr lang="en-US" smtClean="0">
                <a:solidFill>
                  <a:srgbClr val="0065A4"/>
                </a:solidFill>
              </a:rPr>
              <a:pPr/>
              <a:t>6/7/2016</a:t>
            </a:fld>
            <a:endParaRPr lang="en-US">
              <a:solidFill>
                <a:srgbClr val="0065A4"/>
              </a:solidFill>
            </a:endParaRPr>
          </a:p>
        </p:txBody>
      </p:sp>
      <p:sp>
        <p:nvSpPr>
          <p:cNvPr id="4" name="Footer Placeholder 3"/>
          <p:cNvSpPr>
            <a:spLocks noGrp="1"/>
          </p:cNvSpPr>
          <p:nvPr>
            <p:ph type="ftr" sz="quarter" idx="11"/>
          </p:nvPr>
        </p:nvSpPr>
        <p:spPr/>
        <p:txBody>
          <a:bodyPr/>
          <a:lstStyle/>
          <a:p>
            <a:endParaRPr lang="en-US">
              <a:solidFill>
                <a:srgbClr val="0065A4"/>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00F7741-55B7-448A-81E8-6571026ACAF6}" type="slidenum">
              <a:rPr lang="en-US" smtClean="0"/>
              <a:pPr/>
              <a:t>‹#›</a:t>
            </a:fld>
            <a:endParaRPr lang="en-US"/>
          </a:p>
        </p:txBody>
      </p:sp>
    </p:spTree>
    <p:extLst>
      <p:ext uri="{BB962C8B-B14F-4D97-AF65-F5344CB8AC3E}">
        <p14:creationId xmlns:p14="http://schemas.microsoft.com/office/powerpoint/2010/main" val="396019697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71E34-E0D9-47AA-B845-1B8B073A94FB}" type="datetimeFigureOut">
              <a:rPr lang="en-US" smtClean="0">
                <a:solidFill>
                  <a:srgbClr val="0065A4"/>
                </a:solidFill>
              </a:rPr>
              <a:pPr/>
              <a:t>6/7/2016</a:t>
            </a:fld>
            <a:endParaRPr lang="en-US">
              <a:solidFill>
                <a:srgbClr val="0065A4"/>
              </a:solidFill>
            </a:endParaRPr>
          </a:p>
        </p:txBody>
      </p:sp>
      <p:sp>
        <p:nvSpPr>
          <p:cNvPr id="3" name="Footer Placeholder 2"/>
          <p:cNvSpPr>
            <a:spLocks noGrp="1"/>
          </p:cNvSpPr>
          <p:nvPr>
            <p:ph type="ftr" sz="quarter" idx="11"/>
          </p:nvPr>
        </p:nvSpPr>
        <p:spPr/>
        <p:txBody>
          <a:bodyPr/>
          <a:lstStyle/>
          <a:p>
            <a:endParaRPr lang="en-US">
              <a:solidFill>
                <a:srgbClr val="0065A4"/>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900F7741-55B7-448A-81E8-6571026ACAF6}" type="slidenum">
              <a:rPr lang="en-US" smtClean="0">
                <a:solidFill>
                  <a:srgbClr val="0065A4"/>
                </a:solidFill>
              </a:rPr>
              <a:pPr/>
              <a:t>‹#›</a:t>
            </a:fld>
            <a:endParaRPr lang="en-US">
              <a:solidFill>
                <a:srgbClr val="0065A4"/>
              </a:solidFill>
            </a:endParaRPr>
          </a:p>
        </p:txBody>
      </p:sp>
    </p:spTree>
    <p:extLst>
      <p:ext uri="{BB962C8B-B14F-4D97-AF65-F5344CB8AC3E}">
        <p14:creationId xmlns:p14="http://schemas.microsoft.com/office/powerpoint/2010/main" val="26139821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33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9D4A8BE4-C7F2-48B5-AA00-F4CD2A6262BC}" type="datetime1">
              <a:rPr lang="en-US" smtClean="0"/>
              <a:pPr>
                <a:defRPr/>
              </a:pPr>
              <a:t>6/7/2016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DD50B5ED-AF69-4483-B7B8-AC2B62796636}" type="slidenum">
              <a:rPr lang="en-US" altLang="en-US" smtClean="0"/>
              <a:pPr>
                <a:defRPr/>
              </a:pPr>
              <a:t>‹#›</a:t>
            </a:fld>
            <a:endParaRPr lang="en-US" altLang="en-US" dirty="0"/>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449296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2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1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2" name="Date Placeholder 11"/>
          <p:cNvSpPr>
            <a:spLocks noGrp="1"/>
          </p:cNvSpPr>
          <p:nvPr>
            <p:ph type="dt" sz="half" idx="10"/>
          </p:nvPr>
        </p:nvSpPr>
        <p:spPr>
          <a:xfrm>
            <a:off x="8331200" y="6248405"/>
            <a:ext cx="3556000" cy="365125"/>
          </a:xfrm>
        </p:spPr>
        <p:txBody>
          <a:bodyPr rtlCol="0"/>
          <a:lstStyle/>
          <a:p>
            <a:pPr>
              <a:defRPr/>
            </a:pPr>
            <a:fld id="{B5E31D6D-29B3-481F-BDFA-726BE79DE6C6}" type="datetime1">
              <a:rPr lang="en-US" smtClean="0"/>
              <a:pPr>
                <a:defRPr/>
              </a:pPr>
              <a:t>6/7/2016</a:t>
            </a:fld>
            <a:endParaRPr lang="en-US" dirty="0"/>
          </a:p>
        </p:txBody>
      </p:sp>
      <p:sp>
        <p:nvSpPr>
          <p:cNvPr id="13" name="Slide Number Placeholder 12"/>
          <p:cNvSpPr>
            <a:spLocks noGrp="1"/>
          </p:cNvSpPr>
          <p:nvPr>
            <p:ph type="sldNum" sz="quarter" idx="11"/>
          </p:nvPr>
        </p:nvSpPr>
        <p:spPr>
          <a:xfrm>
            <a:off x="0" y="4667249"/>
            <a:ext cx="1930400" cy="663578"/>
          </a:xfrm>
        </p:spPr>
        <p:txBody>
          <a:bodyPr rtlCol="0"/>
          <a:lstStyle>
            <a:lvl1pPr>
              <a:defRPr sz="2100"/>
            </a:lvl1pPr>
          </a:lstStyle>
          <a:p>
            <a:pPr>
              <a:defRPr/>
            </a:pPr>
            <a:fld id="{F910644E-C7C9-4C80-9536-82F7479D30DC}" type="slidenum">
              <a:rPr lang="en-US" altLang="en-US" smtClean="0"/>
              <a:pPr>
                <a:defRPr/>
              </a:pPr>
              <a:t>‹#›</a:t>
            </a:fld>
            <a:endParaRPr lang="en-US" altLang="en-US" dirty="0"/>
          </a:p>
        </p:txBody>
      </p:sp>
      <p:sp>
        <p:nvSpPr>
          <p:cNvPr id="14" name="Footer Placeholder 13"/>
          <p:cNvSpPr>
            <a:spLocks noGrp="1"/>
          </p:cNvSpPr>
          <p:nvPr>
            <p:ph type="ftr" sz="quarter" idx="12"/>
          </p:nvPr>
        </p:nvSpPr>
        <p:spPr>
          <a:xfrm>
            <a:off x="2133600" y="6248211"/>
            <a:ext cx="6096000" cy="365125"/>
          </a:xfrm>
        </p:spPr>
        <p:txBody>
          <a:bodyPr rtlCol="0"/>
          <a:lstStyle/>
          <a:p>
            <a:pPr>
              <a:defRPr/>
            </a:pPr>
            <a:endParaRPr lang="en-US" dirty="0"/>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2400"/>
            </a:lvl1pPr>
          </a:lstStyle>
          <a:p>
            <a:r>
              <a:rPr kumimoji="0" lang="en-US" smtClean="0"/>
              <a:t>Click icon to add picture</a:t>
            </a:r>
            <a:endParaRPr kumimoji="0" lang="en-US" dirty="0"/>
          </a:p>
        </p:txBody>
      </p:sp>
    </p:spTree>
    <p:extLst>
      <p:ext uri="{BB962C8B-B14F-4D97-AF65-F5344CB8AC3E}">
        <p14:creationId xmlns:p14="http://schemas.microsoft.com/office/powerpoint/2010/main" val="6717281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271E34-E0D9-47AA-B845-1B8B073A94FB}" type="datetimeFigureOut">
              <a:rPr lang="en-US" smtClean="0">
                <a:solidFill>
                  <a:srgbClr val="0065A4"/>
                </a:solidFill>
              </a:rPr>
              <a:pPr/>
              <a:t>6/7/2016</a:t>
            </a:fld>
            <a:endParaRPr lang="en-US">
              <a:solidFill>
                <a:srgbClr val="0065A4"/>
              </a:solidFill>
            </a:endParaRPr>
          </a:p>
        </p:txBody>
      </p:sp>
      <p:sp>
        <p:nvSpPr>
          <p:cNvPr id="5" name="Footer Placeholder 4"/>
          <p:cNvSpPr>
            <a:spLocks noGrp="1"/>
          </p:cNvSpPr>
          <p:nvPr>
            <p:ph type="ftr" sz="quarter" idx="11"/>
          </p:nvPr>
        </p:nvSpPr>
        <p:spPr/>
        <p:txBody>
          <a:bodyPr/>
          <a:lstStyle/>
          <a:p>
            <a:endParaRPr lang="en-US">
              <a:solidFill>
                <a:srgbClr val="0065A4"/>
              </a:solidFill>
            </a:endParaRPr>
          </a:p>
        </p:txBody>
      </p:sp>
      <p:sp>
        <p:nvSpPr>
          <p:cNvPr id="6" name="Slide Number Placeholder 5"/>
          <p:cNvSpPr>
            <a:spLocks noGrp="1"/>
          </p:cNvSpPr>
          <p:nvPr>
            <p:ph type="sldNum" sz="quarter" idx="12"/>
          </p:nvPr>
        </p:nvSpPr>
        <p:spPr/>
        <p:txBody>
          <a:bodyPr/>
          <a:lstStyle/>
          <a:p>
            <a:fld id="{900F7741-55B7-448A-81E8-6571026ACAF6}" type="slidenum">
              <a:rPr lang="en-US" smtClean="0"/>
              <a:pPr/>
              <a:t>‹#›</a:t>
            </a:fld>
            <a:endParaRPr lang="en-US"/>
          </a:p>
        </p:txBody>
      </p:sp>
    </p:spTree>
    <p:extLst>
      <p:ext uri="{BB962C8B-B14F-4D97-AF65-F5344CB8AC3E}">
        <p14:creationId xmlns:p14="http://schemas.microsoft.com/office/powerpoint/2010/main" val="36972408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5"/>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7"/>
            <a:ext cx="2946400" cy="365125"/>
          </a:xfrm>
        </p:spPr>
        <p:txBody>
          <a:bodyPr/>
          <a:lstStyle/>
          <a:p>
            <a:pPr>
              <a:defRPr/>
            </a:pPr>
            <a:fld id="{A3C4270D-D9BB-42DF-872C-E3AB1FF59789}" type="datetime1">
              <a:rPr lang="en-US" smtClean="0"/>
              <a:pPr>
                <a:defRPr/>
              </a:pPr>
              <a:t>6/7/2016</a:t>
            </a:fld>
            <a:endParaRPr lang="en-US" dirty="0"/>
          </a:p>
        </p:txBody>
      </p:sp>
      <p:sp>
        <p:nvSpPr>
          <p:cNvPr id="5" name="Footer Placeholder 4"/>
          <p:cNvSpPr>
            <a:spLocks noGrp="1"/>
          </p:cNvSpPr>
          <p:nvPr>
            <p:ph type="ftr" sz="quarter" idx="11"/>
          </p:nvPr>
        </p:nvSpPr>
        <p:spPr>
          <a:xfrm>
            <a:off x="609605" y="6248212"/>
            <a:ext cx="7431311" cy="365125"/>
          </a:xfrm>
        </p:spPr>
        <p:txBody>
          <a:bodyPr/>
          <a:lstStyle/>
          <a:p>
            <a:pPr>
              <a:defRPr/>
            </a:pPr>
            <a:endParaRPr lang="en-US" dirty="0"/>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pPr>
              <a:defRPr/>
            </a:pPr>
            <a:fld id="{1DE08E88-10A4-4341-9FE4-429AAF09D5E9}" type="slidenum">
              <a:rPr lang="en-US" altLang="en-US" smtClean="0"/>
              <a:pPr>
                <a:defRPr/>
              </a:pPr>
              <a:t>‹#›</a:t>
            </a:fld>
            <a:endParaRPr lang="en-US" altLang="en-US" dirty="0"/>
          </a:p>
        </p:txBody>
      </p:sp>
    </p:spTree>
    <p:extLst>
      <p:ext uri="{BB962C8B-B14F-4D97-AF65-F5344CB8AC3E}">
        <p14:creationId xmlns:p14="http://schemas.microsoft.com/office/powerpoint/2010/main" val="10079206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363200" cy="1470025"/>
          </a:xfrm>
        </p:spPr>
        <p:txBody>
          <a:bodyPr/>
          <a:lstStyle>
            <a:lvl1pPr>
              <a:defRPr>
                <a:solidFill>
                  <a:srgbClr val="B64326"/>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413981"/>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93079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336549" y="1435100"/>
            <a:ext cx="11525251" cy="2279650"/>
          </a:xfrm>
          <a:prstGeom prst="rect">
            <a:avLst/>
          </a:prstGeom>
        </p:spPr>
        <p:txBody>
          <a:bodyPr anchor="b"/>
          <a:lstStyle/>
          <a:p>
            <a:pPr lvl="0">
              <a:defRPr sz="1800" cap="none">
                <a:solidFill>
                  <a:srgbClr val="000000"/>
                </a:solidFill>
              </a:defRPr>
            </a:pPr>
            <a:r>
              <a:rPr lang="en-US" sz="3750" cap="all" smtClean="0">
                <a:solidFill>
                  <a:srgbClr val="535353"/>
                </a:solidFill>
              </a:rPr>
              <a:t>Click to edit Master title style</a:t>
            </a:r>
            <a:endParaRPr sz="3750" cap="all">
              <a:solidFill>
                <a:srgbClr val="535353"/>
              </a:solidFill>
            </a:endParaRPr>
          </a:p>
        </p:txBody>
      </p:sp>
      <p:sp>
        <p:nvSpPr>
          <p:cNvPr id="6" name="Shape 6"/>
          <p:cNvSpPr>
            <a:spLocks noGrp="1"/>
          </p:cNvSpPr>
          <p:nvPr>
            <p:ph type="body" idx="1"/>
          </p:nvPr>
        </p:nvSpPr>
        <p:spPr>
          <a:xfrm>
            <a:off x="336549" y="3708400"/>
            <a:ext cx="11525251" cy="908050"/>
          </a:xfrm>
          <a:prstGeom prst="rect">
            <a:avLst/>
          </a:prstGeom>
        </p:spPr>
        <p:txBody>
          <a:bodyPr anchor="t"/>
          <a:lstStyle>
            <a:lvl1pPr marL="0" indent="0" algn="ctr">
              <a:lnSpc>
                <a:spcPct val="100000"/>
              </a:lnSpc>
              <a:spcBef>
                <a:spcPts val="0"/>
              </a:spcBef>
              <a:buSzTx/>
              <a:buNone/>
              <a:defRPr sz="1950"/>
            </a:lvl1pPr>
            <a:lvl2pPr marL="0" indent="0" algn="ctr">
              <a:lnSpc>
                <a:spcPct val="100000"/>
              </a:lnSpc>
              <a:spcBef>
                <a:spcPts val="0"/>
              </a:spcBef>
              <a:buSzTx/>
              <a:buNone/>
              <a:defRPr sz="1950"/>
            </a:lvl2pPr>
            <a:lvl3pPr marL="0" indent="0" algn="ctr">
              <a:lnSpc>
                <a:spcPct val="100000"/>
              </a:lnSpc>
              <a:spcBef>
                <a:spcPts val="0"/>
              </a:spcBef>
              <a:buSzTx/>
              <a:buNone/>
              <a:defRPr sz="1950"/>
            </a:lvl3pPr>
            <a:lvl4pPr marL="0" indent="0" algn="ctr">
              <a:lnSpc>
                <a:spcPct val="100000"/>
              </a:lnSpc>
              <a:spcBef>
                <a:spcPts val="0"/>
              </a:spcBef>
              <a:buSzTx/>
              <a:buNone/>
              <a:defRPr sz="1950"/>
            </a:lvl4pPr>
            <a:lvl5pPr marL="0" indent="0" algn="ctr">
              <a:lnSpc>
                <a:spcPct val="100000"/>
              </a:lnSpc>
              <a:spcBef>
                <a:spcPts val="0"/>
              </a:spcBef>
              <a:buSzTx/>
              <a:buNone/>
              <a:defRPr sz="1950"/>
            </a:lvl5pPr>
          </a:lstStyle>
          <a:p>
            <a:pPr lvl="0">
              <a:defRPr sz="1800">
                <a:solidFill>
                  <a:srgbClr val="000000"/>
                </a:solidFill>
              </a:defRPr>
            </a:pPr>
            <a:r>
              <a:rPr lang="en-US" sz="1950" smtClean="0">
                <a:solidFill>
                  <a:srgbClr val="535353"/>
                </a:solidFill>
              </a:rPr>
              <a:t>Click to edit Master text styles</a:t>
            </a:r>
          </a:p>
          <a:p>
            <a:pPr lvl="1">
              <a:defRPr sz="1800">
                <a:solidFill>
                  <a:srgbClr val="000000"/>
                </a:solidFill>
              </a:defRPr>
            </a:pPr>
            <a:r>
              <a:rPr lang="en-US" sz="1950" smtClean="0">
                <a:solidFill>
                  <a:srgbClr val="535353"/>
                </a:solidFill>
              </a:rPr>
              <a:t>Second level</a:t>
            </a:r>
          </a:p>
          <a:p>
            <a:pPr lvl="2">
              <a:defRPr sz="1800">
                <a:solidFill>
                  <a:srgbClr val="000000"/>
                </a:solidFill>
              </a:defRPr>
            </a:pPr>
            <a:r>
              <a:rPr lang="en-US" sz="1950" smtClean="0">
                <a:solidFill>
                  <a:srgbClr val="535353"/>
                </a:solidFill>
              </a:rPr>
              <a:t>Third level</a:t>
            </a:r>
          </a:p>
          <a:p>
            <a:pPr lvl="3">
              <a:defRPr sz="1800">
                <a:solidFill>
                  <a:srgbClr val="000000"/>
                </a:solidFill>
              </a:defRPr>
            </a:pPr>
            <a:r>
              <a:rPr lang="en-US" sz="1950" smtClean="0">
                <a:solidFill>
                  <a:srgbClr val="535353"/>
                </a:solidFill>
              </a:rPr>
              <a:t>Fourth level</a:t>
            </a:r>
          </a:p>
          <a:p>
            <a:pPr lvl="4">
              <a:defRPr sz="1800">
                <a:solidFill>
                  <a:srgbClr val="000000"/>
                </a:solidFill>
              </a:defRPr>
            </a:pPr>
            <a:r>
              <a:rPr lang="en-US" sz="1950" smtClean="0">
                <a:solidFill>
                  <a:srgbClr val="535353"/>
                </a:solidFill>
              </a:rPr>
              <a:t>Fifth level</a:t>
            </a:r>
            <a:endParaRPr sz="1950">
              <a:solidFill>
                <a:srgbClr val="535353"/>
              </a:solidFill>
            </a:endParaRPr>
          </a:p>
        </p:txBody>
      </p:sp>
    </p:spTree>
    <p:extLst>
      <p:ext uri="{BB962C8B-B14F-4D97-AF65-F5344CB8AC3E}">
        <p14:creationId xmlns:p14="http://schemas.microsoft.com/office/powerpoint/2010/main" val="2107457036"/>
      </p:ext>
    </p:extLst>
  </p:cSld>
  <p:clrMapOvr>
    <a:masterClrMapping/>
  </p:clrMapOvr>
  <p:transition spd="med"/>
  <p:timing>
    <p:tnLst>
      <p:par>
        <p:cTn id="1" dur="indefinite" restart="never" nodeType="tmRoot"/>
      </p:par>
    </p:tnLst>
  </p:timing>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what we 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6922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b="0">
                <a:solidFill>
                  <a:srgbClr val="B64326"/>
                </a:solidFill>
                <a:latin typeface="+mj-lt"/>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397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B64326"/>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10720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64326"/>
                </a:solidFill>
                <a:latin typeface="+mj-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1086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64326"/>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114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64326"/>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8959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24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ＭＳ Ｐゴシック" panose="020B0600070205080204" pitchFamily="34" charset="-128"/>
              </a:defRPr>
            </a:lvl1pPr>
          </a:lstStyle>
          <a:p>
            <a:pPr>
              <a:defRPr/>
            </a:pPr>
            <a:fld id="{170FEEF2-610F-49D9-A207-FDEE069BB22D}" type="slidenum">
              <a:rPr lang="en-US" altLang="en-US"/>
              <a:pPr>
                <a:defRPr/>
              </a:pPr>
              <a:t>‹#›</a:t>
            </a:fld>
            <a:endParaRPr lang="en-US" altLang="en-US" dirty="0"/>
          </a:p>
        </p:txBody>
      </p:sp>
      <p:pic>
        <p:nvPicPr>
          <p:cNvPr id="2" name="Picture 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885118" y="5664763"/>
            <a:ext cx="1052882" cy="1056711"/>
          </a:xfrm>
          <a:prstGeom prst="rect">
            <a:avLst/>
          </a:prstGeom>
        </p:spPr>
      </p:pic>
    </p:spTree>
  </p:cSld>
  <p:clrMap bg1="lt1" tx1="dk1" bg2="lt2" tx2="dk2" accent1="accent1" accent2="accent2" accent3="accent3" accent4="accent4" accent5="accent5" accent6="accent6" hlink="hlink" folHlink="folHlink"/>
  <p:sldLayoutIdLst>
    <p:sldLayoutId id="2147484892" r:id="rId1"/>
    <p:sldLayoutId id="2147484893" r:id="rId2"/>
    <p:sldLayoutId id="2147484894" r:id="rId3"/>
    <p:sldLayoutId id="2147484895" r:id="rId4"/>
    <p:sldLayoutId id="2147484896" r:id="rId5"/>
    <p:sldLayoutId id="2147484897" r:id="rId6"/>
    <p:sldLayoutId id="2147484898" r:id="rId7"/>
    <p:sldLayoutId id="2147484899" r:id="rId8"/>
    <p:sldLayoutId id="2147484900" r:id="rId9"/>
    <p:sldLayoutId id="2147484901" r:id="rId10"/>
    <p:sldLayoutId id="2147484902" r:id="rId11"/>
    <p:sldLayoutId id="2147484903" r:id="rId12"/>
    <p:sldLayoutId id="2147484891" r:id="rId13"/>
    <p:sldLayoutId id="2147484904" r:id="rId14"/>
    <p:sldLayoutId id="2147484905" r:id="rId15"/>
    <p:sldLayoutId id="2147484906" r:id="rId16"/>
    <p:sldLayoutId id="2147484907" r:id="rId17"/>
    <p:sldLayoutId id="2147484921" r:id="rId18"/>
  </p:sldLayoutIdLst>
  <p:hf sldNum="0" hdr="0" dt="0"/>
  <p:txStyles>
    <p:titleStyle>
      <a:lvl1pPr algn="ctr" rtl="0" eaLnBrk="0" fontAlgn="base" hangingPunct="0">
        <a:spcBef>
          <a:spcPct val="0"/>
        </a:spcBef>
        <a:spcAft>
          <a:spcPct val="0"/>
        </a:spcAft>
        <a:defRPr sz="4400" kern="1200">
          <a:solidFill>
            <a:srgbClr val="B64326"/>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rgbClr val="B64326"/>
          </a:solidFill>
          <a:latin typeface="Georgia" panose="02040502050405020303" pitchFamily="18" charset="0"/>
          <a:ea typeface="MS PGothic" panose="020B0600070205080204" pitchFamily="34" charset="-128"/>
        </a:defRPr>
      </a:lvl2pPr>
      <a:lvl3pPr algn="ctr" rtl="0" eaLnBrk="0" fontAlgn="base" hangingPunct="0">
        <a:spcBef>
          <a:spcPct val="0"/>
        </a:spcBef>
        <a:spcAft>
          <a:spcPct val="0"/>
        </a:spcAft>
        <a:defRPr sz="4400">
          <a:solidFill>
            <a:srgbClr val="B64326"/>
          </a:solidFill>
          <a:latin typeface="Georgia" panose="02040502050405020303" pitchFamily="18" charset="0"/>
          <a:ea typeface="MS PGothic" panose="020B0600070205080204" pitchFamily="34" charset="-128"/>
        </a:defRPr>
      </a:lvl3pPr>
      <a:lvl4pPr algn="ctr" rtl="0" eaLnBrk="0" fontAlgn="base" hangingPunct="0">
        <a:spcBef>
          <a:spcPct val="0"/>
        </a:spcBef>
        <a:spcAft>
          <a:spcPct val="0"/>
        </a:spcAft>
        <a:defRPr sz="4400">
          <a:solidFill>
            <a:srgbClr val="B64326"/>
          </a:solidFill>
          <a:latin typeface="Georgia" panose="02040502050405020303" pitchFamily="18" charset="0"/>
          <a:ea typeface="MS PGothic" panose="020B0600070205080204" pitchFamily="34" charset="-128"/>
        </a:defRPr>
      </a:lvl4pPr>
      <a:lvl5pPr algn="ctr" rtl="0" eaLnBrk="0" fontAlgn="base" hangingPunct="0">
        <a:spcBef>
          <a:spcPct val="0"/>
        </a:spcBef>
        <a:spcAft>
          <a:spcPct val="0"/>
        </a:spcAft>
        <a:defRPr sz="4400">
          <a:solidFill>
            <a:srgbClr val="B64326"/>
          </a:solidFill>
          <a:latin typeface="Georgia" panose="02040502050405020303" pitchFamily="18"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Arial" charset="0"/>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Arial" charset="0"/>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Arial" charset="0"/>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128000" y="6248405"/>
            <a:ext cx="3556000" cy="365125"/>
          </a:xfrm>
          <a:prstGeom prst="rect">
            <a:avLst/>
          </a:prstGeom>
        </p:spPr>
        <p:txBody>
          <a:bodyPr vert="horz" anchor="ctr" anchorCtr="0"/>
          <a:lstStyle>
            <a:lvl1pPr algn="l" eaLnBrk="1" latinLnBrk="0" hangingPunct="1">
              <a:defRPr kumimoji="0" sz="1050">
                <a:solidFill>
                  <a:schemeClr val="tx2"/>
                </a:solidFill>
              </a:defRPr>
            </a:lvl1pPr>
          </a:lstStyle>
          <a:p>
            <a:pPr>
              <a:defRPr/>
            </a:pPr>
            <a:fld id="{AD2876BF-F282-402F-9DE5-3FC5E68E1D09}" type="datetime1">
              <a:rPr lang="en-US" smtClean="0"/>
              <a:pPr>
                <a:defRPr/>
              </a:pPr>
              <a:t>6/7/2016</a:t>
            </a:fld>
            <a:endParaRPr lang="en-US" dirty="0"/>
          </a:p>
        </p:txBody>
      </p:sp>
      <p:sp>
        <p:nvSpPr>
          <p:cNvPr id="3" name="Footer Placeholder 2"/>
          <p:cNvSpPr>
            <a:spLocks noGrp="1"/>
          </p:cNvSpPr>
          <p:nvPr>
            <p:ph type="ftr" sz="quarter" idx="3"/>
          </p:nvPr>
        </p:nvSpPr>
        <p:spPr>
          <a:xfrm>
            <a:off x="812803" y="6248211"/>
            <a:ext cx="7228111" cy="365125"/>
          </a:xfrm>
          <a:prstGeom prst="rect">
            <a:avLst/>
          </a:prstGeom>
        </p:spPr>
        <p:txBody>
          <a:bodyPr vert="horz" anchor="ctr"/>
          <a:lstStyle>
            <a:lvl1pPr algn="r" eaLnBrk="1" latinLnBrk="0" hangingPunct="1">
              <a:defRPr kumimoji="0" sz="1050">
                <a:solidFill>
                  <a:schemeClr val="tx2"/>
                </a:solidFill>
              </a:defRPr>
            </a:lvl1pPr>
          </a:lstStyle>
          <a:p>
            <a:pPr>
              <a:defRPr/>
            </a:pPr>
            <a:endParaRPr lang="en-US" dirty="0"/>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050" b="1">
                <a:solidFill>
                  <a:srgbClr val="FFFFFF"/>
                </a:solidFill>
              </a:defRPr>
            </a:lvl1pPr>
          </a:lstStyle>
          <a:p>
            <a:pPr>
              <a:defRPr/>
            </a:pPr>
            <a:fld id="{170FEEF2-610F-49D9-A207-FDEE069BB22D}" type="slidenum">
              <a:rPr lang="en-US" altLang="en-US" smtClean="0"/>
              <a:pPr>
                <a:defRPr/>
              </a:pPr>
              <a:t>‹#›</a:t>
            </a:fld>
            <a:endParaRPr lang="en-US" altLang="en-US" dirty="0"/>
          </a:p>
        </p:txBody>
      </p:sp>
    </p:spTree>
    <p:extLst>
      <p:ext uri="{BB962C8B-B14F-4D97-AF65-F5344CB8AC3E}">
        <p14:creationId xmlns:p14="http://schemas.microsoft.com/office/powerpoint/2010/main" val="1689011480"/>
      </p:ext>
    </p:extLst>
  </p:cSld>
  <p:clrMap bg1="lt1" tx1="dk1" bg2="lt2" tx2="dk2" accent1="accent1" accent2="accent2" accent3="accent3" accent4="accent4" accent5="accent5" accent6="accent6" hlink="hlink" folHlink="folHlink"/>
  <p:sldLayoutIdLst>
    <p:sldLayoutId id="2147484909" r:id="rId1"/>
    <p:sldLayoutId id="2147484910" r:id="rId2"/>
    <p:sldLayoutId id="2147484911" r:id="rId3"/>
    <p:sldLayoutId id="2147484912" r:id="rId4"/>
    <p:sldLayoutId id="2147484913" r:id="rId5"/>
    <p:sldLayoutId id="2147484914" r:id="rId6"/>
    <p:sldLayoutId id="2147484915" r:id="rId7"/>
    <p:sldLayoutId id="2147484916" r:id="rId8"/>
    <p:sldLayoutId id="2147484917" r:id="rId9"/>
    <p:sldLayoutId id="2147484918" r:id="rId10"/>
    <p:sldLayoutId id="2147484919" r:id="rId11"/>
    <p:sldLayoutId id="2147484920" r:id="rId12"/>
    <p:sldLayoutId id="2147484922" r:id="rId13"/>
  </p:sldLayoutIdLst>
  <p:timing>
    <p:tnLst>
      <p:par>
        <p:cTn id="1" dur="indefinite" restart="never" nodeType="tmRoot"/>
      </p:par>
    </p:tnLst>
  </p:timing>
  <p:hf sldNum="0" hdr="0" dt="0"/>
  <p:txStyles>
    <p:titleStyle>
      <a:lvl1pPr algn="l" rtl="0" eaLnBrk="1" latinLnBrk="0" hangingPunct="1">
        <a:spcBef>
          <a:spcPct val="0"/>
        </a:spcBef>
        <a:buNone/>
        <a:defRPr kumimoji="0" sz="3300" kern="1200">
          <a:solidFill>
            <a:schemeClr val="tx2"/>
          </a:solidFill>
          <a:latin typeface="+mj-lt"/>
          <a:ea typeface="+mj-ea"/>
          <a:cs typeface="+mj-cs"/>
        </a:defRPr>
      </a:lvl1pPr>
    </p:titleStyle>
    <p:bodyStyle>
      <a:lvl1pPr marL="240030" indent="-240030" algn="l" rtl="0" eaLnBrk="1" latinLnBrk="0" hangingPunct="1">
        <a:spcBef>
          <a:spcPts val="525"/>
        </a:spcBef>
        <a:buClr>
          <a:schemeClr val="accent4"/>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7.jpeg"/><Relationship Id="rId2" Type="http://schemas.openxmlformats.org/officeDocument/2006/relationships/image" Target="../media/image25.png"/><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7.jpeg"/><Relationship Id="rId1" Type="http://schemas.openxmlformats.org/officeDocument/2006/relationships/slideLayout" Target="../slideLayouts/slideLayout16.xml"/><Relationship Id="rId4" Type="http://schemas.openxmlformats.org/officeDocument/2006/relationships/image" Target="../media/image35.emf"/></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7.jpeg"/><Relationship Id="rId1" Type="http://schemas.openxmlformats.org/officeDocument/2006/relationships/slideLayout" Target="../slideLayouts/slideLayout16.xml"/><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7.jpeg"/><Relationship Id="rId1" Type="http://schemas.openxmlformats.org/officeDocument/2006/relationships/slideLayout" Target="../slideLayouts/slideLayout16.xml"/><Relationship Id="rId4" Type="http://schemas.openxmlformats.org/officeDocument/2006/relationships/image" Target="../media/image37.emf"/></Relationships>
</file>

<file path=ppt/slides/_rels/slide2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17.jpeg"/><Relationship Id="rId1" Type="http://schemas.openxmlformats.org/officeDocument/2006/relationships/slideLayout" Target="../slideLayouts/slideLayout16.xml"/><Relationship Id="rId4" Type="http://schemas.openxmlformats.org/officeDocument/2006/relationships/image" Target="../media/image39.emf"/></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20.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47.png"/><Relationship Id="rId7" Type="http://schemas.openxmlformats.org/officeDocument/2006/relationships/image" Target="../media/image54.png"/><Relationship Id="rId12" Type="http://schemas.microsoft.com/office/2007/relationships/hdphoto" Target="../media/hdphoto1.wdp"/><Relationship Id="rId2" Type="http://schemas.openxmlformats.org/officeDocument/2006/relationships/image" Target="../media/image51.jpeg"/><Relationship Id="rId1" Type="http://schemas.openxmlformats.org/officeDocument/2006/relationships/slideLayout" Target="../slideLayouts/slideLayout20.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49.png"/><Relationship Id="rId9" Type="http://schemas.openxmlformats.org/officeDocument/2006/relationships/image" Target="../media/image56.png"/></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hyperlink" Target="https://www.ojpdiagnosticcenter.org/sites/default/files/custom_content/documents/engagement_documents/First_Do_No_Harm_20150528.pdf" TargetMode="External"/><Relationship Id="rId2" Type="http://schemas.openxmlformats.org/officeDocument/2006/relationships/hyperlink" Target="http://www.theiacp.org/Portals/0/documents/pdfs/CAPWebinar1PPT.pdf" TargetMode="Externa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png"/><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3.emf"/><Relationship Id="rId1" Type="http://schemas.openxmlformats.org/officeDocument/2006/relationships/slideLayout" Target="../slideLayouts/slideLayout31.xml"/><Relationship Id="rId4" Type="http://schemas.openxmlformats.org/officeDocument/2006/relationships/image" Target="../media/image62.emf"/></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3.emf"/><Relationship Id="rId1" Type="http://schemas.openxmlformats.org/officeDocument/2006/relationships/slideLayout" Target="../slideLayouts/slideLayout31.xml"/><Relationship Id="rId4" Type="http://schemas.openxmlformats.org/officeDocument/2006/relationships/image" Target="../media/image62.emf"/></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3.emf"/><Relationship Id="rId1" Type="http://schemas.openxmlformats.org/officeDocument/2006/relationships/slideLayout" Target="../slideLayouts/slideLayout31.xml"/><Relationship Id="rId4" Type="http://schemas.openxmlformats.org/officeDocument/2006/relationships/image" Target="../media/image62.emf"/></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jpg"/><Relationship Id="rId2"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65.jpg"/><Relationship Id="rId5" Type="http://schemas.microsoft.com/office/2007/relationships/hdphoto" Target="../media/hdphoto3.wdp"/><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12736285" cy="6858000"/>
          </a:xfrm>
          <a:prstGeom prst="rect">
            <a:avLst/>
          </a:prstGeom>
        </p:spPr>
      </p:pic>
      <p:sp>
        <p:nvSpPr>
          <p:cNvPr id="24" name="Rectangle 23"/>
          <p:cNvSpPr/>
          <p:nvPr/>
        </p:nvSpPr>
        <p:spPr>
          <a:xfrm>
            <a:off x="-152400" y="-6763"/>
            <a:ext cx="12736285" cy="6872029"/>
          </a:xfrm>
          <a:prstGeom prst="rect">
            <a:avLst/>
          </a:prstGeom>
          <a:solidFill>
            <a:srgbClr val="212830">
              <a:alpha val="75000"/>
            </a:srgb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7" name="Rectangle 16"/>
          <p:cNvSpPr/>
          <p:nvPr/>
        </p:nvSpPr>
        <p:spPr>
          <a:xfrm>
            <a:off x="-191749" y="3280242"/>
            <a:ext cx="12814982" cy="297517"/>
          </a:xfrm>
          <a:prstGeom prst="rect">
            <a:avLst/>
          </a:prstGeom>
          <a:solidFill>
            <a:srgbClr val="212830">
              <a:alpha val="75000"/>
            </a:srgb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fontAlgn="auto" latinLnBrk="1">
              <a:spcBef>
                <a:spcPts val="0"/>
              </a:spcBef>
              <a:spcAft>
                <a:spcPts val="0"/>
              </a:spcAft>
            </a:pPr>
            <a:endParaRPr lang="en-US" sz="1600">
              <a:solidFill>
                <a:srgbClr val="FFFFFF"/>
              </a:solidFill>
              <a:latin typeface="+mn-lt"/>
              <a:ea typeface="+mn-ea"/>
              <a:sym typeface="Helvetica Light"/>
            </a:endParaRPr>
          </a:p>
        </p:txBody>
      </p:sp>
      <p:sp>
        <p:nvSpPr>
          <p:cNvPr id="18" name="Shape 415"/>
          <p:cNvSpPr/>
          <p:nvPr/>
        </p:nvSpPr>
        <p:spPr>
          <a:xfrm>
            <a:off x="1834319" y="2006763"/>
            <a:ext cx="8646519" cy="2267287"/>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p>
            <a:pPr lvl="0" algn="ctr">
              <a:defRPr sz="1800"/>
            </a:pPr>
            <a:r>
              <a:rPr lang="en-US" sz="4800" b="1" dirty="0" smtClean="0">
                <a:solidFill>
                  <a:schemeClr val="bg2"/>
                </a:solidFill>
                <a:latin typeface="Georgia" panose="02040502050405020303" pitchFamily="18" charset="0"/>
              </a:rPr>
              <a:t>Working Toward </a:t>
            </a:r>
            <a:br>
              <a:rPr lang="en-US" sz="4800" b="1" dirty="0" smtClean="0">
                <a:solidFill>
                  <a:schemeClr val="bg2"/>
                </a:solidFill>
                <a:latin typeface="Georgia" panose="02040502050405020303" pitchFamily="18" charset="0"/>
              </a:rPr>
            </a:br>
            <a:r>
              <a:rPr lang="en-US" sz="4800" b="1" dirty="0" smtClean="0">
                <a:solidFill>
                  <a:schemeClr val="bg2"/>
                </a:solidFill>
                <a:latin typeface="Georgia" panose="02040502050405020303" pitchFamily="18" charset="0"/>
              </a:rPr>
              <a:t>Well-Being: Community Approaches to </a:t>
            </a:r>
            <a:r>
              <a:rPr lang="en-US" sz="4800" b="1" dirty="0">
                <a:solidFill>
                  <a:schemeClr val="bg2"/>
                </a:solidFill>
                <a:latin typeface="Georgia" panose="02040502050405020303" pitchFamily="18" charset="0"/>
              </a:rPr>
              <a:t>Toxic </a:t>
            </a:r>
            <a:r>
              <a:rPr lang="en-US" sz="4800" b="1" dirty="0" smtClean="0">
                <a:solidFill>
                  <a:schemeClr val="bg2"/>
                </a:solidFill>
                <a:latin typeface="Georgia" panose="02040502050405020303" pitchFamily="18" charset="0"/>
              </a:rPr>
              <a:t>Stress</a:t>
            </a:r>
            <a:endParaRPr sz="9250" b="1" dirty="0">
              <a:solidFill>
                <a:schemeClr val="bg2"/>
              </a:solidFill>
              <a:latin typeface="Georgia" panose="02040502050405020303" pitchFamily="18" charset="0"/>
              <a:ea typeface="BebasNeueRegular"/>
              <a:cs typeface="BebasNeueRegular"/>
              <a:sym typeface="BebasNeueRegular"/>
            </a:endParaRPr>
          </a:p>
        </p:txBody>
      </p:sp>
      <p:sp>
        <p:nvSpPr>
          <p:cNvPr id="19" name="Shape 416"/>
          <p:cNvSpPr/>
          <p:nvPr/>
        </p:nvSpPr>
        <p:spPr>
          <a:xfrm>
            <a:off x="-4217" y="6706515"/>
            <a:ext cx="2457570" cy="158751"/>
          </a:xfrm>
          <a:prstGeom prst="rect">
            <a:avLst/>
          </a:prstGeom>
          <a:solidFill>
            <a:srgbClr val="B64326"/>
          </a:solidFill>
          <a:ln w="12700">
            <a:miter lim="400000"/>
          </a:ln>
        </p:spPr>
        <p:txBody>
          <a:bodyPr lIns="0" tIns="0" rIns="0" bIns="0" anchor="ctr"/>
          <a:lstStyle/>
          <a:p>
            <a:pPr lvl="0">
              <a:defRPr sz="3200"/>
            </a:pPr>
            <a:endParaRPr sz="1600"/>
          </a:p>
        </p:txBody>
      </p:sp>
      <p:sp>
        <p:nvSpPr>
          <p:cNvPr id="20" name="Shape 417"/>
          <p:cNvSpPr/>
          <p:nvPr/>
        </p:nvSpPr>
        <p:spPr>
          <a:xfrm>
            <a:off x="2424790" y="6706515"/>
            <a:ext cx="2457570" cy="158751"/>
          </a:xfrm>
          <a:prstGeom prst="rect">
            <a:avLst/>
          </a:prstGeom>
          <a:solidFill>
            <a:srgbClr val="4D96A9"/>
          </a:solidFill>
          <a:ln w="12700">
            <a:miter lim="400000"/>
          </a:ln>
        </p:spPr>
        <p:txBody>
          <a:bodyPr lIns="0" tIns="0" rIns="0" bIns="0" anchor="ctr"/>
          <a:lstStyle/>
          <a:p>
            <a:pPr lvl="0">
              <a:defRPr sz="3200"/>
            </a:pPr>
            <a:endParaRPr sz="1600"/>
          </a:p>
        </p:txBody>
      </p:sp>
      <p:sp>
        <p:nvSpPr>
          <p:cNvPr id="21" name="Shape 418"/>
          <p:cNvSpPr/>
          <p:nvPr/>
        </p:nvSpPr>
        <p:spPr>
          <a:xfrm>
            <a:off x="4867215" y="6706515"/>
            <a:ext cx="2457570" cy="158751"/>
          </a:xfrm>
          <a:prstGeom prst="rect">
            <a:avLst/>
          </a:prstGeom>
          <a:solidFill>
            <a:srgbClr val="C0B392"/>
          </a:solidFill>
          <a:ln w="12700">
            <a:miter lim="400000"/>
          </a:ln>
        </p:spPr>
        <p:txBody>
          <a:bodyPr lIns="0" tIns="0" rIns="0" bIns="0" anchor="ctr"/>
          <a:lstStyle/>
          <a:p>
            <a:pPr lvl="0">
              <a:defRPr sz="3200"/>
            </a:pPr>
            <a:endParaRPr sz="1600"/>
          </a:p>
        </p:txBody>
      </p:sp>
      <p:sp>
        <p:nvSpPr>
          <p:cNvPr id="22" name="Shape 419"/>
          <p:cNvSpPr/>
          <p:nvPr/>
        </p:nvSpPr>
        <p:spPr>
          <a:xfrm>
            <a:off x="7309641" y="6706515"/>
            <a:ext cx="2457570" cy="158751"/>
          </a:xfrm>
          <a:prstGeom prst="rect">
            <a:avLst/>
          </a:prstGeom>
          <a:solidFill>
            <a:srgbClr val="F5C24C"/>
          </a:solidFill>
          <a:ln w="12700">
            <a:miter lim="400000"/>
          </a:ln>
        </p:spPr>
        <p:txBody>
          <a:bodyPr lIns="0" tIns="0" rIns="0" bIns="0" anchor="ctr"/>
          <a:lstStyle/>
          <a:p>
            <a:pPr lvl="0">
              <a:defRPr sz="3200"/>
            </a:pPr>
            <a:endParaRPr sz="1600"/>
          </a:p>
        </p:txBody>
      </p:sp>
      <p:sp>
        <p:nvSpPr>
          <p:cNvPr id="23" name="Shape 420"/>
          <p:cNvSpPr/>
          <p:nvPr/>
        </p:nvSpPr>
        <p:spPr>
          <a:xfrm>
            <a:off x="9738647" y="6706515"/>
            <a:ext cx="2457570" cy="158751"/>
          </a:xfrm>
          <a:prstGeom prst="rect">
            <a:avLst/>
          </a:prstGeom>
          <a:solidFill>
            <a:srgbClr val="1F497D"/>
          </a:solidFill>
          <a:ln w="12700">
            <a:miter lim="400000"/>
          </a:ln>
        </p:spPr>
        <p:txBody>
          <a:bodyPr lIns="0" tIns="0" rIns="0" bIns="0" anchor="ctr"/>
          <a:lstStyle/>
          <a:p>
            <a:pPr lvl="0">
              <a:defRPr sz="3200"/>
            </a:pPr>
            <a:endParaRPr sz="1600"/>
          </a:p>
        </p:txBody>
      </p:sp>
      <p:grpSp>
        <p:nvGrpSpPr>
          <p:cNvPr id="25" name="Group 431"/>
          <p:cNvGrpSpPr/>
          <p:nvPr/>
        </p:nvGrpSpPr>
        <p:grpSpPr>
          <a:xfrm>
            <a:off x="5599210" y="-6763"/>
            <a:ext cx="1023929" cy="1767776"/>
            <a:chOff x="378732" y="0"/>
            <a:chExt cx="2047855" cy="3535550"/>
          </a:xfrm>
        </p:grpSpPr>
        <p:sp>
          <p:nvSpPr>
            <p:cNvPr id="27" name="Shape 422"/>
            <p:cNvSpPr/>
            <p:nvPr/>
          </p:nvSpPr>
          <p:spPr>
            <a:xfrm>
              <a:off x="378732" y="0"/>
              <a:ext cx="2047855" cy="3535550"/>
            </a:xfrm>
            <a:custGeom>
              <a:avLst/>
              <a:gdLst/>
              <a:ahLst/>
              <a:cxnLst>
                <a:cxn ang="0">
                  <a:pos x="wd2" y="hd2"/>
                </a:cxn>
                <a:cxn ang="5400000">
                  <a:pos x="wd2" y="hd2"/>
                </a:cxn>
                <a:cxn ang="10800000">
                  <a:pos x="wd2" y="hd2"/>
                </a:cxn>
                <a:cxn ang="16200000">
                  <a:pos x="wd2" y="hd2"/>
                </a:cxn>
              </a:cxnLst>
              <a:rect l="0" t="0" r="r" b="b"/>
              <a:pathLst>
                <a:path w="21600" h="21600" extrusionOk="0">
                  <a:moveTo>
                    <a:pt x="10785" y="16866"/>
                  </a:moveTo>
                  <a:lnTo>
                    <a:pt x="0" y="21600"/>
                  </a:lnTo>
                  <a:lnTo>
                    <a:pt x="0" y="0"/>
                  </a:lnTo>
                  <a:lnTo>
                    <a:pt x="21600" y="0"/>
                  </a:lnTo>
                  <a:lnTo>
                    <a:pt x="21600" y="21589"/>
                  </a:lnTo>
                  <a:lnTo>
                    <a:pt x="10785" y="16866"/>
                  </a:lnTo>
                  <a:close/>
                </a:path>
              </a:pathLst>
            </a:custGeom>
            <a:solidFill>
              <a:srgbClr val="FFFFFF"/>
            </a:solidFill>
            <a:ln w="12700" cap="flat">
              <a:noFill/>
              <a:miter lim="400000"/>
            </a:ln>
            <a:effectLst/>
          </p:spPr>
          <p:txBody>
            <a:bodyPr wrap="square" lIns="0" tIns="0" rIns="0" bIns="0" numCol="1" anchor="ctr">
              <a:noAutofit/>
            </a:bodyPr>
            <a:lstStyle/>
            <a:p>
              <a:pPr lvl="0">
                <a:defRPr sz="3200"/>
              </a:pPr>
              <a:endParaRPr sz="1600"/>
            </a:p>
          </p:txBody>
        </p:sp>
        <p:grpSp>
          <p:nvGrpSpPr>
            <p:cNvPr id="30" name="Group 430"/>
            <p:cNvGrpSpPr/>
            <p:nvPr/>
          </p:nvGrpSpPr>
          <p:grpSpPr>
            <a:xfrm>
              <a:off x="861128" y="629033"/>
              <a:ext cx="1106116" cy="162566"/>
              <a:chOff x="0" y="0"/>
              <a:chExt cx="1106114" cy="162564"/>
            </a:xfrm>
          </p:grpSpPr>
          <p:sp>
            <p:nvSpPr>
              <p:cNvPr id="31" name="Shape 425"/>
              <p:cNvSpPr/>
              <p:nvPr/>
            </p:nvSpPr>
            <p:spPr>
              <a:xfrm>
                <a:off x="0" y="0"/>
                <a:ext cx="162565"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64326"/>
              </a:solidFill>
              <a:ln w="12700" cap="flat">
                <a:noFill/>
                <a:miter lim="400000"/>
              </a:ln>
              <a:effectLst/>
            </p:spPr>
            <p:txBody>
              <a:bodyPr wrap="square" lIns="0" tIns="0" rIns="0" bIns="0" numCol="1" anchor="ctr">
                <a:noAutofit/>
              </a:bodyPr>
              <a:lstStyle/>
              <a:p>
                <a:pPr lvl="0">
                  <a:defRPr sz="3200"/>
                </a:pPr>
                <a:endParaRPr sz="1600"/>
              </a:p>
            </p:txBody>
          </p:sp>
          <p:sp>
            <p:nvSpPr>
              <p:cNvPr id="32" name="Shape 426"/>
              <p:cNvSpPr/>
              <p:nvPr/>
            </p:nvSpPr>
            <p:spPr>
              <a:xfrm>
                <a:off x="235887" y="0"/>
                <a:ext cx="162566"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D96A9"/>
              </a:solidFill>
              <a:ln w="12700" cap="flat">
                <a:noFill/>
                <a:miter lim="400000"/>
              </a:ln>
              <a:effectLst/>
            </p:spPr>
            <p:txBody>
              <a:bodyPr wrap="square" lIns="0" tIns="0" rIns="0" bIns="0" numCol="1" anchor="ctr">
                <a:noAutofit/>
              </a:bodyPr>
              <a:lstStyle/>
              <a:p>
                <a:pPr lvl="0">
                  <a:defRPr sz="3200"/>
                </a:pPr>
                <a:endParaRPr sz="1600"/>
              </a:p>
            </p:txBody>
          </p:sp>
          <p:sp>
            <p:nvSpPr>
              <p:cNvPr id="33" name="Shape 427"/>
              <p:cNvSpPr/>
              <p:nvPr/>
            </p:nvSpPr>
            <p:spPr>
              <a:xfrm>
                <a:off x="471775" y="0"/>
                <a:ext cx="162565"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B392"/>
              </a:solidFill>
              <a:ln w="12700" cap="flat">
                <a:noFill/>
                <a:miter lim="400000"/>
              </a:ln>
              <a:effectLst/>
            </p:spPr>
            <p:txBody>
              <a:bodyPr wrap="square" lIns="0" tIns="0" rIns="0" bIns="0" numCol="1" anchor="ctr">
                <a:noAutofit/>
              </a:bodyPr>
              <a:lstStyle/>
              <a:p>
                <a:pPr lvl="0">
                  <a:defRPr sz="3200"/>
                </a:pPr>
                <a:endParaRPr sz="1600"/>
              </a:p>
            </p:txBody>
          </p:sp>
          <p:sp>
            <p:nvSpPr>
              <p:cNvPr id="34" name="Shape 428"/>
              <p:cNvSpPr/>
              <p:nvPr/>
            </p:nvSpPr>
            <p:spPr>
              <a:xfrm>
                <a:off x="707662" y="0"/>
                <a:ext cx="162566"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1600"/>
              </a:p>
            </p:txBody>
          </p:sp>
          <p:sp>
            <p:nvSpPr>
              <p:cNvPr id="35" name="Shape 429"/>
              <p:cNvSpPr/>
              <p:nvPr/>
            </p:nvSpPr>
            <p:spPr>
              <a:xfrm>
                <a:off x="943550" y="0"/>
                <a:ext cx="162565" cy="1625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64326"/>
              </a:solidFill>
              <a:ln w="12700" cap="flat">
                <a:noFill/>
                <a:miter lim="400000"/>
              </a:ln>
              <a:effectLst/>
            </p:spPr>
            <p:txBody>
              <a:bodyPr wrap="square" lIns="0" tIns="0" rIns="0" bIns="0" numCol="1" anchor="ctr">
                <a:noAutofit/>
              </a:bodyPr>
              <a:lstStyle/>
              <a:p>
                <a:pPr lvl="0">
                  <a:defRPr sz="3200"/>
                </a:pPr>
                <a:endParaRPr sz="1600"/>
              </a:p>
            </p:txBody>
          </p:sp>
        </p:grpSp>
      </p:grpSp>
      <p:grpSp>
        <p:nvGrpSpPr>
          <p:cNvPr id="36" name="Group 434"/>
          <p:cNvGrpSpPr/>
          <p:nvPr/>
        </p:nvGrpSpPr>
        <p:grpSpPr>
          <a:xfrm>
            <a:off x="2246363" y="4368732"/>
            <a:ext cx="7699276" cy="948981"/>
            <a:chOff x="0" y="0"/>
            <a:chExt cx="15398549" cy="1532692"/>
          </a:xfrm>
        </p:grpSpPr>
        <p:sp>
          <p:nvSpPr>
            <p:cNvPr id="37" name="Shape 432"/>
            <p:cNvSpPr/>
            <p:nvPr/>
          </p:nvSpPr>
          <p:spPr>
            <a:xfrm>
              <a:off x="0" y="0"/>
              <a:ext cx="15398549" cy="1532692"/>
            </a:xfrm>
            <a:prstGeom prst="roundRect">
              <a:avLst>
                <a:gd name="adj" fmla="val 42343"/>
              </a:avLst>
            </a:prstGeom>
            <a:noFill/>
            <a:ln w="50800" cap="rnd">
              <a:solidFill>
                <a:schemeClr val="bg2"/>
              </a:solidFill>
              <a:custDash>
                <a:ds d="100000" sp="200000"/>
              </a:custDash>
              <a:round/>
            </a:ln>
            <a:effectLst/>
          </p:spPr>
          <p:txBody>
            <a:bodyPr wrap="square" lIns="0" tIns="0" rIns="0" bIns="0" numCol="1" anchor="ctr">
              <a:noAutofit/>
            </a:bodyPr>
            <a:lstStyle/>
            <a:p>
              <a:pPr lvl="0">
                <a:defRPr sz="3200"/>
              </a:pPr>
              <a:endParaRPr sz="1600"/>
            </a:p>
          </p:txBody>
        </p:sp>
        <p:sp>
          <p:nvSpPr>
            <p:cNvPr id="38" name="Shape 433"/>
            <p:cNvSpPr/>
            <p:nvPr/>
          </p:nvSpPr>
          <p:spPr>
            <a:xfrm>
              <a:off x="814682" y="16881"/>
              <a:ext cx="13769187" cy="14249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a:defRPr sz="2000">
                  <a:solidFill>
                    <a:srgbClr val="FFFFFF"/>
                  </a:solidFill>
                  <a:latin typeface="Roboto Regular"/>
                  <a:ea typeface="Roboto Regular"/>
                  <a:cs typeface="Roboto Regular"/>
                  <a:sym typeface="Roboto Regular"/>
                </a:defRPr>
              </a:lvl1pPr>
            </a:lstStyle>
            <a:p>
              <a:pPr algn="ctr"/>
              <a:r>
                <a:rPr lang="en-US" sz="1800" b="1" dirty="0" smtClean="0">
                  <a:latin typeface="Calibri Light" panose="020F0302020204030204" pitchFamily="34" charset="0"/>
                </a:rPr>
                <a:t>An Early Childhood-LINC Webinar from the </a:t>
              </a:r>
              <a:br>
                <a:rPr lang="en-US" sz="1800" b="1" dirty="0" smtClean="0">
                  <a:latin typeface="Calibri Light" panose="020F0302020204030204" pitchFamily="34" charset="0"/>
                </a:rPr>
              </a:br>
              <a:r>
                <a:rPr lang="en-US" sz="1800" b="1" dirty="0" smtClean="0">
                  <a:latin typeface="Calibri Light" panose="020F0302020204030204" pitchFamily="34" charset="0"/>
                </a:rPr>
                <a:t>Center </a:t>
              </a:r>
              <a:r>
                <a:rPr lang="en-US" sz="1800" b="1" dirty="0">
                  <a:latin typeface="Calibri Light" panose="020F0302020204030204" pitchFamily="34" charset="0"/>
                </a:rPr>
                <a:t>for the Study of Social Policy</a:t>
              </a:r>
              <a:endParaRPr lang="en-US" sz="1800" b="1" dirty="0" smtClean="0">
                <a:latin typeface="Calibri Light" panose="020F0302020204030204" pitchFamily="34" charset="0"/>
              </a:endParaRPr>
            </a:p>
            <a:p>
              <a:pPr algn="ctr"/>
              <a:r>
                <a:rPr lang="en-US" sz="1800" b="1" dirty="0" smtClean="0">
                  <a:latin typeface="Calibri Light" panose="020F0302020204030204" pitchFamily="34" charset="0"/>
                </a:rPr>
                <a:t>June 7, 2016</a:t>
              </a:r>
              <a:endParaRPr lang="en-US" sz="1800" b="1" dirty="0">
                <a:latin typeface="Calibri Light" panose="020F0302020204030204" pitchFamily="34" charset="0"/>
              </a:endParaRPr>
            </a:p>
          </p:txBody>
        </p:sp>
      </p:gr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0408" y="598674"/>
            <a:ext cx="478996" cy="480060"/>
          </a:xfrm>
          <a:prstGeom prst="rect">
            <a:avLst/>
          </a:prstGeom>
        </p:spPr>
      </p:pic>
    </p:spTree>
    <p:extLst>
      <p:ext uri="{BB962C8B-B14F-4D97-AF65-F5344CB8AC3E}">
        <p14:creationId xmlns:p14="http://schemas.microsoft.com/office/powerpoint/2010/main" val="38951098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fill="hold"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8" name="Shape 8418"/>
          <p:cNvSpPr/>
          <p:nvPr/>
        </p:nvSpPr>
        <p:spPr>
          <a:xfrm flipH="1">
            <a:off x="961012" y="1257300"/>
            <a:ext cx="7778751" cy="1635019"/>
          </a:xfrm>
          <a:prstGeom prst="roundRect">
            <a:avLst>
              <a:gd name="adj" fmla="val 42664"/>
            </a:avLst>
          </a:prstGeom>
          <a:solidFill>
            <a:srgbClr val="002663"/>
          </a:solidFill>
          <a:ln w="12700">
            <a:miter lim="400000"/>
          </a:ln>
        </p:spPr>
        <p:txBody>
          <a:bodyPr lIns="0" tIns="0" rIns="0" bIns="0" anchor="ctr"/>
          <a:lstStyle/>
          <a:p>
            <a:pPr lvl="0">
              <a:defRPr sz="3200">
                <a:solidFill>
                  <a:srgbClr val="FFFFFF"/>
                </a:solidFill>
              </a:defRPr>
            </a:pPr>
            <a:endParaRPr sz="1600"/>
          </a:p>
        </p:txBody>
      </p:sp>
      <p:sp>
        <p:nvSpPr>
          <p:cNvPr id="8419" name="Shape 8419"/>
          <p:cNvSpPr/>
          <p:nvPr/>
        </p:nvSpPr>
        <p:spPr>
          <a:xfrm>
            <a:off x="8268071" y="-5034"/>
            <a:ext cx="3926984" cy="6868068"/>
          </a:xfrm>
          <a:prstGeom prst="rect">
            <a:avLst/>
          </a:prstGeom>
          <a:solidFill>
            <a:srgbClr val="343E48"/>
          </a:solidFill>
          <a:ln w="12700">
            <a:miter lim="400000"/>
          </a:ln>
        </p:spPr>
        <p:txBody>
          <a:bodyPr lIns="0" tIns="0" rIns="0" bIns="0" anchor="ctr"/>
          <a:lstStyle/>
          <a:p>
            <a:pPr lvl="0">
              <a:defRPr sz="3200"/>
            </a:pPr>
            <a:endParaRPr sz="1600"/>
          </a:p>
        </p:txBody>
      </p:sp>
      <p:sp>
        <p:nvSpPr>
          <p:cNvPr id="8426" name="Shape 8426"/>
          <p:cNvSpPr/>
          <p:nvPr/>
        </p:nvSpPr>
        <p:spPr>
          <a:xfrm>
            <a:off x="2032962" y="1291911"/>
            <a:ext cx="4675738" cy="162044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lgn="l">
              <a:lnSpc>
                <a:spcPct val="130000"/>
              </a:lnSpc>
              <a:defRPr sz="1800"/>
            </a:pPr>
            <a:r>
              <a:rPr lang="en-US" sz="2700" b="1" dirty="0">
                <a:solidFill>
                  <a:srgbClr val="FFFFFF"/>
                </a:solidFill>
                <a:latin typeface="Georgia" panose="02040502050405020303" pitchFamily="18" charset="0"/>
                <a:ea typeface="Roboto Bold"/>
                <a:cs typeface="Roboto Bold"/>
                <a:sym typeface="Roboto Bold"/>
              </a:rPr>
              <a:t>Defining Toxic Stress from a Community Perspective</a:t>
            </a:r>
            <a:endParaRPr sz="2200" b="1" dirty="0">
              <a:solidFill>
                <a:srgbClr val="FFFFFF"/>
              </a:solidFill>
              <a:latin typeface="Georgia" panose="02040502050405020303" pitchFamily="18" charset="0"/>
              <a:ea typeface="Roboto Regular"/>
              <a:cs typeface="Roboto Regular"/>
              <a:sym typeface="Roboto Regular"/>
            </a:endParaRPr>
          </a:p>
        </p:txBody>
      </p:sp>
      <p:grpSp>
        <p:nvGrpSpPr>
          <p:cNvPr id="8437" name="Group 8437"/>
          <p:cNvGrpSpPr/>
          <p:nvPr/>
        </p:nvGrpSpPr>
        <p:grpSpPr>
          <a:xfrm>
            <a:off x="1321754" y="1881938"/>
            <a:ext cx="603271" cy="603271"/>
            <a:chOff x="0" y="0"/>
            <a:chExt cx="1206540" cy="1206540"/>
          </a:xfrm>
        </p:grpSpPr>
        <p:sp>
          <p:nvSpPr>
            <p:cNvPr id="8435" name="Shape 8435"/>
            <p:cNvSpPr/>
            <p:nvPr/>
          </p:nvSpPr>
          <p:spPr>
            <a:xfrm>
              <a:off x="0" y="0"/>
              <a:ext cx="1206541" cy="12065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12830"/>
            </a:solidFill>
            <a:ln w="12700" cap="flat">
              <a:noFill/>
              <a:miter lim="400000"/>
            </a:ln>
            <a:effectLst/>
          </p:spPr>
          <p:txBody>
            <a:bodyPr wrap="square" lIns="0" tIns="0" rIns="0" bIns="0" numCol="1" anchor="ctr">
              <a:noAutofit/>
            </a:bodyPr>
            <a:lstStyle/>
            <a:p>
              <a:pPr lvl="0">
                <a:defRPr sz="3200"/>
              </a:pPr>
              <a:endParaRPr sz="1600"/>
            </a:p>
          </p:txBody>
        </p:sp>
        <p:sp>
          <p:nvSpPr>
            <p:cNvPr id="8436" name="Shape 8436"/>
            <p:cNvSpPr/>
            <p:nvPr/>
          </p:nvSpPr>
          <p:spPr>
            <a:xfrm>
              <a:off x="352573" y="271618"/>
              <a:ext cx="501394" cy="663304"/>
            </a:xfrm>
            <a:custGeom>
              <a:avLst/>
              <a:gdLst/>
              <a:ahLst/>
              <a:cxnLst>
                <a:cxn ang="0">
                  <a:pos x="wd2" y="hd2"/>
                </a:cxn>
                <a:cxn ang="5400000">
                  <a:pos x="wd2" y="hd2"/>
                </a:cxn>
                <a:cxn ang="10800000">
                  <a:pos x="wd2" y="hd2"/>
                </a:cxn>
                <a:cxn ang="16200000">
                  <a:pos x="wd2" y="hd2"/>
                </a:cxn>
              </a:cxnLst>
              <a:rect l="0" t="0" r="r" b="b"/>
              <a:pathLst>
                <a:path w="21600" h="21600" extrusionOk="0">
                  <a:moveTo>
                    <a:pt x="1760" y="0"/>
                  </a:moveTo>
                  <a:cubicBezTo>
                    <a:pt x="788" y="0"/>
                    <a:pt x="0" y="598"/>
                    <a:pt x="0" y="1330"/>
                  </a:cubicBezTo>
                  <a:lnTo>
                    <a:pt x="0" y="20277"/>
                  </a:lnTo>
                  <a:cubicBezTo>
                    <a:pt x="0" y="21010"/>
                    <a:pt x="790" y="21600"/>
                    <a:pt x="1760" y="21600"/>
                  </a:cubicBezTo>
                  <a:lnTo>
                    <a:pt x="19840" y="21600"/>
                  </a:lnTo>
                  <a:cubicBezTo>
                    <a:pt x="20811" y="21600"/>
                    <a:pt x="21600" y="21010"/>
                    <a:pt x="21600" y="20277"/>
                  </a:cubicBezTo>
                  <a:lnTo>
                    <a:pt x="21600" y="1330"/>
                  </a:lnTo>
                  <a:cubicBezTo>
                    <a:pt x="21600" y="598"/>
                    <a:pt x="20811" y="0"/>
                    <a:pt x="19840" y="0"/>
                  </a:cubicBezTo>
                  <a:lnTo>
                    <a:pt x="1760" y="0"/>
                  </a:lnTo>
                  <a:close/>
                  <a:moveTo>
                    <a:pt x="1760" y="1213"/>
                  </a:moveTo>
                  <a:lnTo>
                    <a:pt x="15281" y="1213"/>
                  </a:lnTo>
                  <a:lnTo>
                    <a:pt x="15281" y="4887"/>
                  </a:lnTo>
                  <a:cubicBezTo>
                    <a:pt x="15281" y="4994"/>
                    <a:pt x="15392" y="5080"/>
                    <a:pt x="15537" y="5080"/>
                  </a:cubicBezTo>
                  <a:lnTo>
                    <a:pt x="20004" y="5080"/>
                  </a:lnTo>
                  <a:cubicBezTo>
                    <a:pt x="20004" y="5080"/>
                    <a:pt x="20004" y="18760"/>
                    <a:pt x="20004" y="18760"/>
                  </a:cubicBezTo>
                  <a:cubicBezTo>
                    <a:pt x="20004" y="18828"/>
                    <a:pt x="19928" y="18884"/>
                    <a:pt x="19840" y="18884"/>
                  </a:cubicBezTo>
                  <a:lnTo>
                    <a:pt x="1760" y="18884"/>
                  </a:lnTo>
                  <a:cubicBezTo>
                    <a:pt x="1673" y="18884"/>
                    <a:pt x="1596" y="18828"/>
                    <a:pt x="1596" y="18760"/>
                  </a:cubicBezTo>
                  <a:lnTo>
                    <a:pt x="1596" y="1330"/>
                  </a:lnTo>
                  <a:cubicBezTo>
                    <a:pt x="1596" y="1265"/>
                    <a:pt x="1673" y="1213"/>
                    <a:pt x="1760" y="1213"/>
                  </a:cubicBezTo>
                  <a:close/>
                  <a:moveTo>
                    <a:pt x="15874" y="1213"/>
                  </a:moveTo>
                  <a:lnTo>
                    <a:pt x="19840" y="1213"/>
                  </a:lnTo>
                  <a:cubicBezTo>
                    <a:pt x="19928" y="1213"/>
                    <a:pt x="20004" y="1264"/>
                    <a:pt x="20004" y="1330"/>
                  </a:cubicBezTo>
                  <a:cubicBezTo>
                    <a:pt x="20004" y="1330"/>
                    <a:pt x="20004" y="4411"/>
                    <a:pt x="20004" y="4411"/>
                  </a:cubicBezTo>
                  <a:lnTo>
                    <a:pt x="15874" y="1213"/>
                  </a:lnTo>
                  <a:close/>
                  <a:moveTo>
                    <a:pt x="4258" y="3756"/>
                  </a:moveTo>
                  <a:lnTo>
                    <a:pt x="4258" y="4687"/>
                  </a:lnTo>
                  <a:lnTo>
                    <a:pt x="13522" y="4687"/>
                  </a:lnTo>
                  <a:lnTo>
                    <a:pt x="13522" y="3756"/>
                  </a:lnTo>
                  <a:cubicBezTo>
                    <a:pt x="13522" y="3756"/>
                    <a:pt x="13494" y="3756"/>
                    <a:pt x="13494" y="3756"/>
                  </a:cubicBezTo>
                  <a:lnTo>
                    <a:pt x="4258" y="3756"/>
                  </a:lnTo>
                  <a:close/>
                  <a:moveTo>
                    <a:pt x="4258" y="6168"/>
                  </a:moveTo>
                  <a:lnTo>
                    <a:pt x="4258" y="7106"/>
                  </a:lnTo>
                  <a:lnTo>
                    <a:pt x="13522" y="7106"/>
                  </a:lnTo>
                  <a:lnTo>
                    <a:pt x="13522" y="6168"/>
                  </a:lnTo>
                  <a:cubicBezTo>
                    <a:pt x="13522" y="6168"/>
                    <a:pt x="13494" y="6168"/>
                    <a:pt x="13494" y="6168"/>
                  </a:cubicBezTo>
                  <a:lnTo>
                    <a:pt x="4258" y="6168"/>
                  </a:lnTo>
                  <a:close/>
                  <a:moveTo>
                    <a:pt x="4258" y="8491"/>
                  </a:moveTo>
                  <a:cubicBezTo>
                    <a:pt x="4258" y="8491"/>
                    <a:pt x="4258" y="9428"/>
                    <a:pt x="4258" y="9428"/>
                  </a:cubicBezTo>
                  <a:lnTo>
                    <a:pt x="17223" y="9428"/>
                  </a:lnTo>
                  <a:lnTo>
                    <a:pt x="17223" y="8491"/>
                  </a:lnTo>
                  <a:lnTo>
                    <a:pt x="4258" y="8491"/>
                  </a:lnTo>
                  <a:close/>
                  <a:moveTo>
                    <a:pt x="4258" y="10821"/>
                  </a:moveTo>
                  <a:lnTo>
                    <a:pt x="4258" y="11751"/>
                  </a:lnTo>
                  <a:lnTo>
                    <a:pt x="13522" y="11751"/>
                  </a:lnTo>
                  <a:lnTo>
                    <a:pt x="13522" y="10821"/>
                  </a:lnTo>
                  <a:cubicBezTo>
                    <a:pt x="13522" y="10821"/>
                    <a:pt x="13494" y="10821"/>
                    <a:pt x="13494" y="10821"/>
                  </a:cubicBezTo>
                  <a:lnTo>
                    <a:pt x="4258" y="10821"/>
                  </a:lnTo>
                  <a:close/>
                  <a:moveTo>
                    <a:pt x="4258" y="13143"/>
                  </a:moveTo>
                  <a:lnTo>
                    <a:pt x="4258" y="14074"/>
                  </a:lnTo>
                  <a:lnTo>
                    <a:pt x="17223" y="14074"/>
                  </a:lnTo>
                  <a:lnTo>
                    <a:pt x="17223" y="13143"/>
                  </a:lnTo>
                  <a:cubicBezTo>
                    <a:pt x="17223" y="13143"/>
                    <a:pt x="16941" y="13143"/>
                    <a:pt x="16941" y="13143"/>
                  </a:cubicBezTo>
                  <a:lnTo>
                    <a:pt x="4258" y="13143"/>
                  </a:lnTo>
                  <a:close/>
                  <a:moveTo>
                    <a:pt x="4258" y="15466"/>
                  </a:moveTo>
                  <a:cubicBezTo>
                    <a:pt x="4258" y="15466"/>
                    <a:pt x="4258" y="16396"/>
                    <a:pt x="4258" y="16396"/>
                  </a:cubicBezTo>
                  <a:lnTo>
                    <a:pt x="10996" y="16396"/>
                  </a:lnTo>
                  <a:lnTo>
                    <a:pt x="10996" y="15466"/>
                  </a:lnTo>
                  <a:lnTo>
                    <a:pt x="4258" y="15466"/>
                  </a:lnTo>
                  <a:close/>
                  <a:moveTo>
                    <a:pt x="10805" y="19484"/>
                  </a:moveTo>
                  <a:cubicBezTo>
                    <a:pt x="11312" y="19484"/>
                    <a:pt x="11725" y="19796"/>
                    <a:pt x="11725" y="20180"/>
                  </a:cubicBezTo>
                  <a:cubicBezTo>
                    <a:pt x="11725" y="20564"/>
                    <a:pt x="11314" y="20869"/>
                    <a:pt x="10805" y="20869"/>
                  </a:cubicBezTo>
                  <a:cubicBezTo>
                    <a:pt x="10296" y="20869"/>
                    <a:pt x="9884" y="20564"/>
                    <a:pt x="9884" y="20180"/>
                  </a:cubicBezTo>
                  <a:cubicBezTo>
                    <a:pt x="9884" y="19796"/>
                    <a:pt x="10298" y="19484"/>
                    <a:pt x="10805" y="19484"/>
                  </a:cubicBezTo>
                  <a:close/>
                </a:path>
              </a:pathLst>
            </a:custGeom>
            <a:solidFill>
              <a:schemeClr val="bg2"/>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nvGrpSpPr>
          <p:cNvPr id="8444" name="Group 8444"/>
          <p:cNvGrpSpPr/>
          <p:nvPr/>
        </p:nvGrpSpPr>
        <p:grpSpPr>
          <a:xfrm>
            <a:off x="7247002" y="-111917"/>
            <a:ext cx="4862681" cy="6099577"/>
            <a:chOff x="955580" y="-1012549"/>
            <a:chExt cx="9725360" cy="12199153"/>
          </a:xfrm>
        </p:grpSpPr>
        <p:sp>
          <p:nvSpPr>
            <p:cNvPr id="8442" name="Shape 8442"/>
            <p:cNvSpPr/>
            <p:nvPr/>
          </p:nvSpPr>
          <p:spPr>
            <a:xfrm rot="20382616">
              <a:off x="955580" y="-1012549"/>
              <a:ext cx="9725360" cy="12199153"/>
            </a:xfrm>
            <a:prstGeom prst="rect">
              <a:avLst/>
            </a:prstGeom>
            <a:solidFill>
              <a:srgbClr val="343E48"/>
            </a:solidFill>
            <a:ln w="12700" cap="flat">
              <a:noFill/>
              <a:miter lim="400000"/>
            </a:ln>
            <a:effectLst>
              <a:outerShdw blurRad="190500" dist="63500" dir="5400000" rotWithShape="0">
                <a:srgbClr val="000000">
                  <a:alpha val="66220"/>
                </a:srgbClr>
              </a:outerShdw>
            </a:effectLst>
          </p:spPr>
          <p:txBody>
            <a:bodyPr wrap="square" lIns="0" tIns="0" rIns="0" bIns="0" numCol="1" anchor="ctr">
              <a:noAutofit/>
            </a:bodyPr>
            <a:lstStyle/>
            <a:p>
              <a:pPr lvl="0">
                <a:defRPr sz="3200"/>
              </a:pPr>
              <a:endParaRPr sz="1600"/>
            </a:p>
          </p:txBody>
        </p:sp>
        <p:sp>
          <p:nvSpPr>
            <p:cNvPr id="8443" name="Shape 8443"/>
            <p:cNvSpPr/>
            <p:nvPr/>
          </p:nvSpPr>
          <p:spPr>
            <a:xfrm rot="20382616">
              <a:off x="1420035" y="-564379"/>
              <a:ext cx="8789353" cy="11283615"/>
            </a:xfrm>
            <a:prstGeom prst="rect">
              <a:avLst/>
            </a:prstGeom>
            <a:solidFill>
              <a:srgbClr val="FFFFFF"/>
            </a:solidFill>
            <a:ln w="12700" cap="flat">
              <a:noFill/>
              <a:miter lim="400000"/>
            </a:ln>
            <a:effectLst/>
          </p:spPr>
          <p:txBody>
            <a:bodyPr wrap="square" lIns="0" tIns="0" rIns="0" bIns="0" numCol="1" anchor="ctr">
              <a:noAutofit/>
            </a:bodyPr>
            <a:lstStyle/>
            <a:p>
              <a:pPr lvl="0">
                <a:defRPr sz="3200"/>
              </a:pPr>
              <a:endParaRPr sz="1600"/>
            </a:p>
          </p:txBody>
        </p:sp>
      </p:grpSp>
      <p:pic>
        <p:nvPicPr>
          <p:cNvPr id="8445" name="04_Portfolio Square.psd"/>
          <p:cNvPicPr/>
          <p:nvPr/>
        </p:nvPicPr>
        <p:blipFill>
          <a:blip r:embed="rId2" cstate="print">
            <a:extLst>
              <a:ext uri="{28A0092B-C50C-407E-A947-70E740481C1C}">
                <a14:useLocalDpi xmlns:a14="http://schemas.microsoft.com/office/drawing/2010/main" val="0"/>
              </a:ext>
            </a:extLst>
          </a:blip>
          <a:stretch>
            <a:fillRect/>
          </a:stretch>
        </p:blipFill>
        <p:spPr>
          <a:xfrm rot="20382616">
            <a:off x="7623814" y="274835"/>
            <a:ext cx="4103093" cy="5309884"/>
          </a:xfrm>
          <a:prstGeom prst="rect">
            <a:avLst/>
          </a:prstGeom>
          <a:ln w="12700">
            <a:miter lim="400000"/>
          </a:ln>
        </p:spPr>
      </p:pic>
      <p:grpSp>
        <p:nvGrpSpPr>
          <p:cNvPr id="8451" name="Group 8451"/>
          <p:cNvGrpSpPr/>
          <p:nvPr/>
        </p:nvGrpSpPr>
        <p:grpSpPr>
          <a:xfrm>
            <a:off x="6332470" y="3413860"/>
            <a:ext cx="2570355" cy="2570355"/>
            <a:chOff x="-233610" y="1553101"/>
            <a:chExt cx="5140707" cy="5140707"/>
          </a:xfrm>
          <a:solidFill>
            <a:srgbClr val="002663">
              <a:alpha val="79000"/>
            </a:srgbClr>
          </a:solidFill>
        </p:grpSpPr>
        <p:sp>
          <p:nvSpPr>
            <p:cNvPr id="8447" name="Shape 8447"/>
            <p:cNvSpPr/>
            <p:nvPr/>
          </p:nvSpPr>
          <p:spPr>
            <a:xfrm>
              <a:off x="-233610" y="1553101"/>
              <a:ext cx="5140707" cy="51407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ctr">
              <a:noAutofit/>
            </a:bodyPr>
            <a:lstStyle/>
            <a:p>
              <a:pPr lvl="0">
                <a:defRPr sz="3200"/>
              </a:pPr>
              <a:endParaRPr sz="1600"/>
            </a:p>
          </p:txBody>
        </p:sp>
        <p:sp>
          <p:nvSpPr>
            <p:cNvPr id="8450" name="Shape 8450"/>
            <p:cNvSpPr/>
            <p:nvPr/>
          </p:nvSpPr>
          <p:spPr>
            <a:xfrm>
              <a:off x="161123" y="1947835"/>
              <a:ext cx="4351241" cy="42837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76200" cap="rnd">
              <a:solidFill>
                <a:srgbClr val="FFFFFF"/>
              </a:solidFill>
              <a:custDash>
                <a:ds d="100000" sp="200000"/>
              </a:custDash>
              <a:round/>
            </a:ln>
            <a:effectLst/>
          </p:spPr>
          <p:txBody>
            <a:bodyPr wrap="square" lIns="0" tIns="0" rIns="0" bIns="0" numCol="1" anchor="ctr">
              <a:noAutofit/>
            </a:bodyPr>
            <a:lstStyle/>
            <a:p>
              <a:pPr lvl="0">
                <a:defRPr sz="3200"/>
              </a:pPr>
              <a:endParaRPr sz="1600"/>
            </a:p>
          </p:txBody>
        </p:sp>
        <p:sp>
          <p:nvSpPr>
            <p:cNvPr id="8449" name="Shape 8449"/>
            <p:cNvSpPr/>
            <p:nvPr/>
          </p:nvSpPr>
          <p:spPr>
            <a:xfrm>
              <a:off x="661103" y="4417425"/>
              <a:ext cx="3851262" cy="4801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sz="2000">
                  <a:solidFill>
                    <a:srgbClr val="FFFFFF"/>
                  </a:solidFill>
                  <a:latin typeface="Roboto Regular"/>
                  <a:ea typeface="Roboto Regular"/>
                  <a:cs typeface="Roboto Regular"/>
                  <a:sym typeface="Roboto Regular"/>
                </a:defRPr>
              </a:lvl1pPr>
            </a:lstStyle>
            <a:p>
              <a:pPr lvl="0" algn="l">
                <a:lnSpc>
                  <a:spcPct val="130000"/>
                </a:lnSpc>
                <a:defRPr sz="1800">
                  <a:solidFill>
                    <a:srgbClr val="000000"/>
                  </a:solidFill>
                </a:defRPr>
              </a:pPr>
              <a:r>
                <a:rPr lang="en-US" sz="1200" b="1" dirty="0">
                  <a:solidFill>
                    <a:schemeClr val="bg2"/>
                  </a:solidFill>
                  <a:latin typeface="Georgia" panose="02040502050405020303" pitchFamily="18" charset="0"/>
                </a:rPr>
                <a:t>http://bit.ly/cmtystress</a:t>
              </a:r>
              <a:endParaRPr sz="1200" b="1" dirty="0">
                <a:solidFill>
                  <a:schemeClr val="bg2"/>
                </a:solidFill>
                <a:latin typeface="Georgia" panose="02040502050405020303" pitchFamily="18" charset="0"/>
              </a:endParaRPr>
            </a:p>
          </p:txBody>
        </p:sp>
      </p:grpSp>
      <p:sp>
        <p:nvSpPr>
          <p:cNvPr id="37" name="Shape 1814"/>
          <p:cNvSpPr>
            <a:spLocks noChangeAspect="1"/>
          </p:cNvSpPr>
          <p:nvPr/>
        </p:nvSpPr>
        <p:spPr>
          <a:xfrm rot="19087222">
            <a:off x="7314916" y="3773164"/>
            <a:ext cx="508537" cy="976735"/>
          </a:xfrm>
          <a:custGeom>
            <a:avLst/>
            <a:gdLst/>
            <a:ahLst/>
            <a:cxnLst>
              <a:cxn ang="0">
                <a:pos x="wd2" y="hd2"/>
              </a:cxn>
              <a:cxn ang="5400000">
                <a:pos x="wd2" y="hd2"/>
              </a:cxn>
              <a:cxn ang="10800000">
                <a:pos x="wd2" y="hd2"/>
              </a:cxn>
              <a:cxn ang="16200000">
                <a:pos x="wd2" y="hd2"/>
              </a:cxn>
            </a:cxnLst>
            <a:rect l="0" t="0" r="r" b="b"/>
            <a:pathLst>
              <a:path w="21600" h="21274" extrusionOk="0">
                <a:moveTo>
                  <a:pt x="18882" y="11030"/>
                </a:moveTo>
                <a:cubicBezTo>
                  <a:pt x="18882" y="11030"/>
                  <a:pt x="14236" y="11696"/>
                  <a:pt x="12658" y="11554"/>
                </a:cubicBezTo>
                <a:lnTo>
                  <a:pt x="12658" y="6266"/>
                </a:lnTo>
                <a:cubicBezTo>
                  <a:pt x="16860" y="6670"/>
                  <a:pt x="19565" y="7323"/>
                  <a:pt x="18882" y="11030"/>
                </a:cubicBezTo>
                <a:cubicBezTo>
                  <a:pt x="18882" y="11030"/>
                  <a:pt x="18882" y="11030"/>
                  <a:pt x="18882" y="11030"/>
                </a:cubicBezTo>
                <a:close/>
                <a:moveTo>
                  <a:pt x="19568" y="11424"/>
                </a:moveTo>
                <a:cubicBezTo>
                  <a:pt x="16998" y="11928"/>
                  <a:pt x="14372" y="12125"/>
                  <a:pt x="11944" y="12153"/>
                </a:cubicBezTo>
                <a:lnTo>
                  <a:pt x="11944" y="5745"/>
                </a:lnTo>
                <a:cubicBezTo>
                  <a:pt x="15866" y="5866"/>
                  <a:pt x="19568" y="6829"/>
                  <a:pt x="19568" y="8823"/>
                </a:cubicBezTo>
                <a:cubicBezTo>
                  <a:pt x="19568" y="8823"/>
                  <a:pt x="19568" y="11424"/>
                  <a:pt x="19568" y="11424"/>
                </a:cubicBezTo>
                <a:close/>
                <a:moveTo>
                  <a:pt x="19568" y="15736"/>
                </a:moveTo>
                <a:cubicBezTo>
                  <a:pt x="19568" y="18216"/>
                  <a:pt x="15635" y="20231"/>
                  <a:pt x="10801" y="20231"/>
                </a:cubicBezTo>
                <a:cubicBezTo>
                  <a:pt x="5967" y="20231"/>
                  <a:pt x="2033" y="18216"/>
                  <a:pt x="2033" y="15736"/>
                </a:cubicBezTo>
                <a:lnTo>
                  <a:pt x="2033" y="12504"/>
                </a:lnTo>
                <a:cubicBezTo>
                  <a:pt x="3849" y="12784"/>
                  <a:pt x="7268" y="13211"/>
                  <a:pt x="11307" y="13211"/>
                </a:cubicBezTo>
                <a:cubicBezTo>
                  <a:pt x="13893" y="13211"/>
                  <a:pt x="16731" y="13033"/>
                  <a:pt x="19568" y="12533"/>
                </a:cubicBezTo>
                <a:cubicBezTo>
                  <a:pt x="19568" y="12533"/>
                  <a:pt x="19568" y="15736"/>
                  <a:pt x="19568" y="15736"/>
                </a:cubicBezTo>
                <a:close/>
                <a:moveTo>
                  <a:pt x="2033" y="8823"/>
                </a:moveTo>
                <a:cubicBezTo>
                  <a:pt x="2033" y="6996"/>
                  <a:pt x="5904" y="5936"/>
                  <a:pt x="9910" y="5761"/>
                </a:cubicBezTo>
                <a:lnTo>
                  <a:pt x="9910" y="12136"/>
                </a:lnTo>
                <a:cubicBezTo>
                  <a:pt x="6256" y="12043"/>
                  <a:pt x="3289" y="11615"/>
                  <a:pt x="2033" y="11406"/>
                </a:cubicBezTo>
                <a:cubicBezTo>
                  <a:pt x="2033" y="11406"/>
                  <a:pt x="2033" y="8823"/>
                  <a:pt x="2033" y="8823"/>
                </a:cubicBezTo>
                <a:close/>
                <a:moveTo>
                  <a:pt x="11911" y="4701"/>
                </a:moveTo>
                <a:cubicBezTo>
                  <a:pt x="11884" y="4684"/>
                  <a:pt x="11859" y="4669"/>
                  <a:pt x="11827" y="4654"/>
                </a:cubicBezTo>
                <a:cubicBezTo>
                  <a:pt x="11465" y="4486"/>
                  <a:pt x="11454" y="4537"/>
                  <a:pt x="11852" y="4348"/>
                </a:cubicBezTo>
                <a:cubicBezTo>
                  <a:pt x="12146" y="4210"/>
                  <a:pt x="12502" y="4102"/>
                  <a:pt x="12826" y="3982"/>
                </a:cubicBezTo>
                <a:cubicBezTo>
                  <a:pt x="13680" y="3665"/>
                  <a:pt x="14244" y="3241"/>
                  <a:pt x="14625" y="2737"/>
                </a:cubicBezTo>
                <a:cubicBezTo>
                  <a:pt x="15477" y="1609"/>
                  <a:pt x="12962" y="827"/>
                  <a:pt x="11702" y="158"/>
                </a:cubicBezTo>
                <a:cubicBezTo>
                  <a:pt x="10788" y="-326"/>
                  <a:pt x="9353" y="412"/>
                  <a:pt x="10262" y="895"/>
                </a:cubicBezTo>
                <a:cubicBezTo>
                  <a:pt x="10967" y="1269"/>
                  <a:pt x="11873" y="1571"/>
                  <a:pt x="12486" y="1986"/>
                </a:cubicBezTo>
                <a:cubicBezTo>
                  <a:pt x="13172" y="2453"/>
                  <a:pt x="12126" y="2965"/>
                  <a:pt x="11411" y="3224"/>
                </a:cubicBezTo>
                <a:cubicBezTo>
                  <a:pt x="10303" y="3625"/>
                  <a:pt x="9345" y="4155"/>
                  <a:pt x="9568" y="4726"/>
                </a:cubicBezTo>
                <a:cubicBezTo>
                  <a:pt x="4595" y="4963"/>
                  <a:pt x="0" y="6360"/>
                  <a:pt x="0" y="8823"/>
                </a:cubicBezTo>
                <a:lnTo>
                  <a:pt x="0" y="15736"/>
                </a:lnTo>
                <a:cubicBezTo>
                  <a:pt x="0" y="18790"/>
                  <a:pt x="4845" y="21274"/>
                  <a:pt x="10801" y="21274"/>
                </a:cubicBezTo>
                <a:cubicBezTo>
                  <a:pt x="16757" y="21274"/>
                  <a:pt x="21600" y="18790"/>
                  <a:pt x="21600" y="15736"/>
                </a:cubicBezTo>
                <a:lnTo>
                  <a:pt x="21600" y="8823"/>
                </a:lnTo>
                <a:cubicBezTo>
                  <a:pt x="21600" y="6134"/>
                  <a:pt x="16723" y="4833"/>
                  <a:pt x="11911" y="4701"/>
                </a:cubicBezTo>
                <a:cubicBezTo>
                  <a:pt x="11911" y="4701"/>
                  <a:pt x="11911" y="4701"/>
                  <a:pt x="11911" y="4701"/>
                </a:cubicBezTo>
                <a:close/>
              </a:path>
            </a:pathLst>
          </a:custGeom>
          <a:solidFill>
            <a:srgbClr val="FFFFFF"/>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 name="TextBox 3"/>
          <p:cNvSpPr txBox="1"/>
          <p:nvPr/>
        </p:nvSpPr>
        <p:spPr>
          <a:xfrm>
            <a:off x="1321754" y="3100745"/>
            <a:ext cx="5021369" cy="26366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l" rtl="0"/>
            <a:r>
              <a:rPr lang="en-US" sz="2400" baseline="30000" dirty="0">
                <a:latin typeface="Calibri Light" panose="020F0302020204030204" pitchFamily="34" charset="0"/>
              </a:rPr>
              <a:t>As scientific understanding of toxic stress grows,</a:t>
            </a:r>
            <a:r>
              <a:rPr lang="en-US" sz="2400" dirty="0">
                <a:latin typeface="Calibri Light" panose="020F0302020204030204" pitchFamily="34" charset="0"/>
              </a:rPr>
              <a:t> </a:t>
            </a:r>
            <a:r>
              <a:rPr lang="en-US" sz="2400" baseline="30000" dirty="0">
                <a:latin typeface="Calibri Light" panose="020F0302020204030204" pitchFamily="34" charset="0"/>
              </a:rPr>
              <a:t>communities across the country are finding ways to prevent and respond to toxic stress in the lives of community members, particularly young children and their families. </a:t>
            </a:r>
          </a:p>
          <a:p>
            <a:pPr algn="l" rtl="0"/>
            <a:endParaRPr lang="en-US" sz="2400" baseline="30000" dirty="0">
              <a:latin typeface="Calibri Light" panose="020F0302020204030204" pitchFamily="34" charset="0"/>
            </a:endParaRPr>
          </a:p>
          <a:p>
            <a:pPr algn="l" rtl="0"/>
            <a:r>
              <a:rPr lang="en-US" sz="2400" baseline="30000" dirty="0">
                <a:latin typeface="Calibri Light" panose="020F0302020204030204" pitchFamily="34" charset="0"/>
              </a:rPr>
              <a:t>Building on the widely used definition of toxic stress from the Harvard Center for the Developing Child, the EC-LINC Learning Lab on Community Responses to Toxic Stress has worked to define what toxic stress is, why it is of concern and how communities can respond.</a:t>
            </a: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0" y="5944515"/>
            <a:ext cx="581280" cy="685800"/>
          </a:xfrm>
          <a:prstGeom prst="rect">
            <a:avLst/>
          </a:prstGeom>
        </p:spPr>
      </p:pic>
    </p:spTree>
    <p:extLst>
      <p:ext uri="{BB962C8B-B14F-4D97-AF65-F5344CB8AC3E}">
        <p14:creationId xmlns:p14="http://schemas.microsoft.com/office/powerpoint/2010/main" val="3118566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5" name="Group 34"/>
          <p:cNvGrpSpPr>
            <a:grpSpLocks noChangeAspect="1"/>
          </p:cNvGrpSpPr>
          <p:nvPr/>
        </p:nvGrpSpPr>
        <p:grpSpPr>
          <a:xfrm>
            <a:off x="190500" y="998249"/>
            <a:ext cx="2098906" cy="5503298"/>
            <a:chOff x="2790186" y="1624045"/>
            <a:chExt cx="1843548" cy="3626346"/>
          </a:xfrm>
        </p:grpSpPr>
        <p:sp>
          <p:nvSpPr>
            <p:cNvPr id="9" name="Rectangle 8"/>
            <p:cNvSpPr/>
            <p:nvPr/>
          </p:nvSpPr>
          <p:spPr>
            <a:xfrm>
              <a:off x="2790186" y="1780254"/>
              <a:ext cx="1843548" cy="34701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15"/>
              <a:endParaRPr lang="en-US" sz="2400">
                <a:solidFill>
                  <a:prstClr val="white"/>
                </a:solidFill>
              </a:endParaRPr>
            </a:p>
          </p:txBody>
        </p:sp>
        <p:grpSp>
          <p:nvGrpSpPr>
            <p:cNvPr id="12" name="Group 11"/>
            <p:cNvGrpSpPr/>
            <p:nvPr/>
          </p:nvGrpSpPr>
          <p:grpSpPr>
            <a:xfrm>
              <a:off x="3149985" y="1624045"/>
              <a:ext cx="1123950" cy="588718"/>
              <a:chOff x="2645799" y="1958341"/>
              <a:chExt cx="1123950" cy="588718"/>
            </a:xfrm>
          </p:grpSpPr>
          <p:sp>
            <p:nvSpPr>
              <p:cNvPr id="11" name="Trapezoid 10"/>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15"/>
                <a:endParaRPr lang="en-US" sz="2400">
                  <a:solidFill>
                    <a:prstClr val="white"/>
                  </a:solidFill>
                </a:endParaRPr>
              </a:p>
            </p:txBody>
          </p:sp>
          <p:sp>
            <p:nvSpPr>
              <p:cNvPr id="10" name="Pentagon 9"/>
              <p:cNvSpPr/>
              <p:nvPr/>
            </p:nvSpPr>
            <p:spPr>
              <a:xfrm rot="5400000">
                <a:off x="2913415" y="1795500"/>
                <a:ext cx="588718" cy="914400"/>
              </a:xfrm>
              <a:prstGeom prst="homePlate">
                <a:avLst>
                  <a:gd name="adj" fmla="val 317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15"/>
                <a:endParaRPr lang="en-US" sz="2400">
                  <a:solidFill>
                    <a:prstClr val="white"/>
                  </a:solidFill>
                </a:endParaRPr>
              </a:p>
            </p:txBody>
          </p:sp>
        </p:grpSp>
      </p:grpSp>
      <p:sp>
        <p:nvSpPr>
          <p:cNvPr id="14" name="Text Placeholder 3"/>
          <p:cNvSpPr txBox="1">
            <a:spLocks noChangeAspect="1"/>
          </p:cNvSpPr>
          <p:nvPr/>
        </p:nvSpPr>
        <p:spPr>
          <a:xfrm>
            <a:off x="350521" y="1913269"/>
            <a:ext cx="1857479" cy="36112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rtl="0"/>
            <a:r>
              <a:rPr lang="en-US" sz="2200" b="1" baseline="30000" dirty="0" smtClean="0">
                <a:solidFill>
                  <a:srgbClr val="00B0F0"/>
                </a:solidFill>
                <a:latin typeface="Calibri Light" panose="020F0302020204030204" pitchFamily="34" charset="0"/>
              </a:rPr>
              <a:t>A toxic </a:t>
            </a:r>
            <a:r>
              <a:rPr lang="en-US" sz="2200" b="1" baseline="30000" dirty="0">
                <a:solidFill>
                  <a:srgbClr val="00B0F0"/>
                </a:solidFill>
                <a:latin typeface="Calibri Light" panose="020F0302020204030204" pitchFamily="34" charset="0"/>
              </a:rPr>
              <a:t>stress </a:t>
            </a:r>
            <a:r>
              <a:rPr lang="en-US" sz="2200" b="1" baseline="30000" dirty="0" smtClean="0">
                <a:solidFill>
                  <a:srgbClr val="00B0F0"/>
                </a:solidFill>
                <a:latin typeface="Calibri Light" panose="020F0302020204030204" pitchFamily="34" charset="0"/>
              </a:rPr>
              <a:t>response is the </a:t>
            </a:r>
            <a:r>
              <a:rPr lang="en-US" sz="2200" b="1" baseline="30000" dirty="0">
                <a:solidFill>
                  <a:srgbClr val="00B0F0"/>
                </a:solidFill>
                <a:latin typeface="Calibri Light" panose="020F0302020204030204" pitchFamily="34" charset="0"/>
              </a:rPr>
              <a:t>strong, frequent and/or prolonged activation of the body’s stress </a:t>
            </a:r>
            <a:r>
              <a:rPr lang="en-US" sz="2200" baseline="30000" dirty="0">
                <a:latin typeface="Calibri Light" panose="020F0302020204030204" pitchFamily="34" charset="0"/>
              </a:rPr>
              <a:t>response system without adequate protective relationships and other mediating factors. Stressors may include individual experiences of adversity, as well as family and community circumstances that cause a sense of serious threat or chaos.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183" y="1077177"/>
            <a:ext cx="365760" cy="548640"/>
          </a:xfrm>
          <a:prstGeom prst="rect">
            <a:avLst/>
          </a:prstGeom>
        </p:spPr>
      </p:pic>
      <p:grpSp>
        <p:nvGrpSpPr>
          <p:cNvPr id="64" name="Group 63"/>
          <p:cNvGrpSpPr>
            <a:grpSpLocks noChangeAspect="1"/>
          </p:cNvGrpSpPr>
          <p:nvPr/>
        </p:nvGrpSpPr>
        <p:grpSpPr>
          <a:xfrm>
            <a:off x="2570782" y="998248"/>
            <a:ext cx="1787859" cy="5503300"/>
            <a:chOff x="2790186" y="1624044"/>
            <a:chExt cx="1843548" cy="4599086"/>
          </a:xfrm>
        </p:grpSpPr>
        <p:sp>
          <p:nvSpPr>
            <p:cNvPr id="65" name="Rectangle 64"/>
            <p:cNvSpPr/>
            <p:nvPr/>
          </p:nvSpPr>
          <p:spPr>
            <a:xfrm>
              <a:off x="2790186" y="1780254"/>
              <a:ext cx="1843548" cy="44428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15"/>
              <a:endParaRPr lang="en-US" sz="2400">
                <a:solidFill>
                  <a:prstClr val="white"/>
                </a:solidFill>
              </a:endParaRPr>
            </a:p>
          </p:txBody>
        </p:sp>
        <p:grpSp>
          <p:nvGrpSpPr>
            <p:cNvPr id="66" name="Group 65"/>
            <p:cNvGrpSpPr/>
            <p:nvPr/>
          </p:nvGrpSpPr>
          <p:grpSpPr>
            <a:xfrm>
              <a:off x="3149985" y="1624044"/>
              <a:ext cx="1123950" cy="746637"/>
              <a:chOff x="2645799" y="1958340"/>
              <a:chExt cx="1123950" cy="746637"/>
            </a:xfrm>
          </p:grpSpPr>
          <p:sp>
            <p:nvSpPr>
              <p:cNvPr id="67" name="Trapezoid 66"/>
              <p:cNvSpPr/>
              <p:nvPr/>
            </p:nvSpPr>
            <p:spPr>
              <a:xfrm>
                <a:off x="2645799" y="1958975"/>
                <a:ext cx="1123950" cy="156210"/>
              </a:xfrm>
              <a:prstGeom prst="trapezoid">
                <a:avLst>
                  <a:gd name="adj" fmla="val 6792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15"/>
                <a:endParaRPr lang="en-US" sz="2400">
                  <a:solidFill>
                    <a:prstClr val="white"/>
                  </a:solidFill>
                </a:endParaRPr>
              </a:p>
            </p:txBody>
          </p:sp>
          <p:sp>
            <p:nvSpPr>
              <p:cNvPr id="68" name="Pentagon 67"/>
              <p:cNvSpPr/>
              <p:nvPr/>
            </p:nvSpPr>
            <p:spPr>
              <a:xfrm rot="5400000">
                <a:off x="2834456" y="1874459"/>
                <a:ext cx="746637" cy="914400"/>
              </a:xfrm>
              <a:prstGeom prst="homePlate">
                <a:avLst>
                  <a:gd name="adj" fmla="val 31720"/>
                </a:avLst>
              </a:prstGeom>
              <a:solidFill>
                <a:srgbClr val="B6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15"/>
                <a:endParaRPr lang="en-US" sz="2400">
                  <a:solidFill>
                    <a:srgbClr val="00B0F0"/>
                  </a:solidFill>
                </a:endParaRPr>
              </a:p>
            </p:txBody>
          </p:sp>
        </p:grpSp>
      </p:grpSp>
      <p:sp>
        <p:nvSpPr>
          <p:cNvPr id="69" name="Text Placeholder 3"/>
          <p:cNvSpPr txBox="1">
            <a:spLocks noChangeAspect="1"/>
          </p:cNvSpPr>
          <p:nvPr/>
        </p:nvSpPr>
        <p:spPr>
          <a:xfrm>
            <a:off x="2723137" y="1913269"/>
            <a:ext cx="1509566" cy="338554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rtl="0"/>
            <a:r>
              <a:rPr lang="en-US" sz="2200" b="1" baseline="30000" dirty="0">
                <a:solidFill>
                  <a:srgbClr val="00B0F0"/>
                </a:solidFill>
                <a:latin typeface="Calibri Light" panose="020F0302020204030204" pitchFamily="34" charset="0"/>
              </a:rPr>
              <a:t>The effects of toxic stress can be seen in a wide range of poorer outcomes for individuals and populations </a:t>
            </a:r>
            <a:r>
              <a:rPr lang="en-US" sz="2200" baseline="30000" dirty="0">
                <a:latin typeface="Calibri Light" panose="020F0302020204030204" pitchFamily="34" charset="0"/>
              </a:rPr>
              <a:t>in learning, behavior and health. Left unmitigated, these effects can occur over the course of an individual’s life and can even affect subsequent generations. </a:t>
            </a:r>
          </a:p>
        </p:txBody>
      </p:sp>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461" y="1047616"/>
            <a:ext cx="426720" cy="640080"/>
          </a:xfrm>
          <a:prstGeom prst="rect">
            <a:avLst/>
          </a:prstGeom>
        </p:spPr>
      </p:pic>
      <p:sp>
        <p:nvSpPr>
          <p:cNvPr id="72" name="Rectangle 71"/>
          <p:cNvSpPr/>
          <p:nvPr/>
        </p:nvSpPr>
        <p:spPr>
          <a:xfrm>
            <a:off x="4665917" y="1162593"/>
            <a:ext cx="2002965" cy="53163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15"/>
            <a:endParaRPr lang="en-US" sz="2400">
              <a:solidFill>
                <a:prstClr val="white"/>
              </a:solidFill>
            </a:endParaRPr>
          </a:p>
        </p:txBody>
      </p:sp>
      <p:grpSp>
        <p:nvGrpSpPr>
          <p:cNvPr id="73" name="Group 72"/>
          <p:cNvGrpSpPr/>
          <p:nvPr/>
        </p:nvGrpSpPr>
        <p:grpSpPr>
          <a:xfrm>
            <a:off x="5108895" y="998248"/>
            <a:ext cx="1117008" cy="785520"/>
            <a:chOff x="2645799" y="1958340"/>
            <a:chExt cx="1123950" cy="746637"/>
          </a:xfrm>
        </p:grpSpPr>
        <p:sp>
          <p:nvSpPr>
            <p:cNvPr id="74" name="Trapezoid 73"/>
            <p:cNvSpPr/>
            <p:nvPr/>
          </p:nvSpPr>
          <p:spPr>
            <a:xfrm>
              <a:off x="2645799" y="1958975"/>
              <a:ext cx="1123950" cy="156210"/>
            </a:xfrm>
            <a:prstGeom prst="trapezoid">
              <a:avLst>
                <a:gd name="adj" fmla="val 6792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15"/>
              <a:endParaRPr lang="en-US" sz="2400">
                <a:solidFill>
                  <a:prstClr val="white"/>
                </a:solidFill>
              </a:endParaRPr>
            </a:p>
          </p:txBody>
        </p:sp>
        <p:sp>
          <p:nvSpPr>
            <p:cNvPr id="75" name="Pentagon 74"/>
            <p:cNvSpPr/>
            <p:nvPr/>
          </p:nvSpPr>
          <p:spPr>
            <a:xfrm rot="5400000">
              <a:off x="2834456" y="1874459"/>
              <a:ext cx="746637" cy="914400"/>
            </a:xfrm>
            <a:prstGeom prst="homePlate">
              <a:avLst>
                <a:gd name="adj" fmla="val 31720"/>
              </a:avLst>
            </a:pr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15"/>
              <a:endParaRPr lang="en-US" sz="2400">
                <a:solidFill>
                  <a:prstClr val="white"/>
                </a:solidFill>
              </a:endParaRPr>
            </a:p>
          </p:txBody>
        </p:sp>
      </p:grpSp>
      <p:sp>
        <p:nvSpPr>
          <p:cNvPr id="76" name="Text Placeholder 3"/>
          <p:cNvSpPr txBox="1">
            <a:spLocks noChangeAspect="1"/>
          </p:cNvSpPr>
          <p:nvPr/>
        </p:nvSpPr>
        <p:spPr>
          <a:xfrm>
            <a:off x="4777281" y="1913269"/>
            <a:ext cx="1749042" cy="406265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rtl="0"/>
            <a:r>
              <a:rPr lang="en-US" sz="2200" b="1" baseline="30000" dirty="0" smtClean="0">
                <a:solidFill>
                  <a:srgbClr val="00B0F0"/>
                </a:solidFill>
                <a:latin typeface="Calibri Light" panose="020F0302020204030204" pitchFamily="34" charset="0"/>
              </a:rPr>
              <a:t>A toxic </a:t>
            </a:r>
            <a:r>
              <a:rPr lang="en-US" sz="2200" b="1" baseline="30000" dirty="0">
                <a:solidFill>
                  <a:srgbClr val="00B0F0"/>
                </a:solidFill>
                <a:latin typeface="Calibri Light" panose="020F0302020204030204" pitchFamily="34" charset="0"/>
              </a:rPr>
              <a:t>stress </a:t>
            </a:r>
            <a:r>
              <a:rPr lang="en-US" sz="2200" b="1" baseline="30000" dirty="0" smtClean="0">
                <a:solidFill>
                  <a:srgbClr val="00B0F0"/>
                </a:solidFill>
                <a:latin typeface="Calibri Light" panose="020F0302020204030204" pitchFamily="34" charset="0"/>
              </a:rPr>
              <a:t>response in </a:t>
            </a:r>
            <a:r>
              <a:rPr lang="en-US" sz="2200" b="1" baseline="30000" dirty="0">
                <a:solidFill>
                  <a:srgbClr val="00B0F0"/>
                </a:solidFill>
                <a:latin typeface="Calibri Light" panose="020F0302020204030204" pitchFamily="34" charset="0"/>
              </a:rPr>
              <a:t>pregnant women, infants and young children </a:t>
            </a:r>
            <a:r>
              <a:rPr lang="en-US" sz="2200" baseline="30000" dirty="0">
                <a:latin typeface="Calibri Light" panose="020F0302020204030204" pitchFamily="34" charset="0"/>
              </a:rPr>
              <a:t>is of particular concern because of the potential disruption in brain architecture and other organ systems during a critical period of growth and development. Toxic stress in utero and early in life can have far-reaching effects on physical, cognitive, social and emotional development. </a:t>
            </a:r>
          </a:p>
        </p:txBody>
      </p:sp>
      <p:pic>
        <p:nvPicPr>
          <p:cNvPr id="77" name="Picture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8799" y="1001896"/>
            <a:ext cx="457200" cy="685800"/>
          </a:xfrm>
          <a:prstGeom prst="rect">
            <a:avLst/>
          </a:prstGeom>
        </p:spPr>
      </p:pic>
      <p:sp>
        <p:nvSpPr>
          <p:cNvPr id="79" name="Rectangle 78"/>
          <p:cNvSpPr/>
          <p:nvPr/>
        </p:nvSpPr>
        <p:spPr>
          <a:xfrm>
            <a:off x="7026458" y="1162593"/>
            <a:ext cx="2399584" cy="53163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15"/>
            <a:endParaRPr lang="en-US" sz="2400">
              <a:solidFill>
                <a:prstClr val="white"/>
              </a:solidFill>
            </a:endParaRPr>
          </a:p>
        </p:txBody>
      </p:sp>
      <p:grpSp>
        <p:nvGrpSpPr>
          <p:cNvPr id="80" name="Group 79"/>
          <p:cNvGrpSpPr/>
          <p:nvPr/>
        </p:nvGrpSpPr>
        <p:grpSpPr>
          <a:xfrm>
            <a:off x="7667746" y="998248"/>
            <a:ext cx="1117008" cy="785520"/>
            <a:chOff x="2645799" y="1958340"/>
            <a:chExt cx="1123950" cy="746637"/>
          </a:xfrm>
        </p:grpSpPr>
        <p:sp>
          <p:nvSpPr>
            <p:cNvPr id="81" name="Trapezoid 80"/>
            <p:cNvSpPr/>
            <p:nvPr/>
          </p:nvSpPr>
          <p:spPr>
            <a:xfrm>
              <a:off x="2645799" y="1958975"/>
              <a:ext cx="1123950" cy="156210"/>
            </a:xfrm>
            <a:prstGeom prst="trapezoid">
              <a:avLst>
                <a:gd name="adj" fmla="val 6792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15"/>
              <a:endParaRPr lang="en-US" sz="2400">
                <a:solidFill>
                  <a:prstClr val="white"/>
                </a:solidFill>
              </a:endParaRPr>
            </a:p>
          </p:txBody>
        </p:sp>
        <p:sp>
          <p:nvSpPr>
            <p:cNvPr id="82" name="Pentagon 81"/>
            <p:cNvSpPr/>
            <p:nvPr/>
          </p:nvSpPr>
          <p:spPr>
            <a:xfrm rot="5400000">
              <a:off x="2834456" y="1874459"/>
              <a:ext cx="746637" cy="914400"/>
            </a:xfrm>
            <a:prstGeom prst="homePlate">
              <a:avLst>
                <a:gd name="adj" fmla="val 31720"/>
              </a:avLst>
            </a:prstGeom>
            <a:solidFill>
              <a:srgbClr val="002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15"/>
              <a:endParaRPr lang="en-US" sz="2400">
                <a:solidFill>
                  <a:srgbClr val="00B0F0"/>
                </a:solidFill>
              </a:endParaRPr>
            </a:p>
          </p:txBody>
        </p:sp>
      </p:grpSp>
      <p:sp>
        <p:nvSpPr>
          <p:cNvPr id="83" name="Text Placeholder 3"/>
          <p:cNvSpPr txBox="1">
            <a:spLocks noChangeAspect="1"/>
          </p:cNvSpPr>
          <p:nvPr/>
        </p:nvSpPr>
        <p:spPr>
          <a:xfrm>
            <a:off x="7139045" y="1913269"/>
            <a:ext cx="2248295" cy="4514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rtl="0"/>
            <a:r>
              <a:rPr lang="en-US" sz="2200" b="1" baseline="30000" dirty="0">
                <a:solidFill>
                  <a:srgbClr val="00B0F0"/>
                </a:solidFill>
                <a:latin typeface="Calibri Light" panose="020F0302020204030204" pitchFamily="34" charset="0"/>
              </a:rPr>
              <a:t>Not all stress is bad. </a:t>
            </a:r>
            <a:r>
              <a:rPr lang="en-US" sz="2200" baseline="30000" dirty="0">
                <a:latin typeface="Calibri Light" panose="020F0302020204030204" pitchFamily="34" charset="0"/>
              </a:rPr>
              <a:t>Brief exposure to mild stressors produces “positive stress,” a normal part of healthy development. More serious stress, even when emotionally costly, may or may not trigger a toxic stress response. Responses to stress vary, depending on individual and family characteristics, prior experiences and context, including the presence of individual, family and community protective factors. Chronic exposure to stress and adversity in the family or community can have a cumulative toxic stress effect.</a:t>
            </a:r>
          </a:p>
        </p:txBody>
      </p:sp>
      <p:pic>
        <p:nvPicPr>
          <p:cNvPr id="84" name="Picture 8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2890" y="1047616"/>
            <a:ext cx="426720" cy="640080"/>
          </a:xfrm>
          <a:prstGeom prst="rect">
            <a:avLst/>
          </a:prstGeom>
        </p:spPr>
      </p:pic>
      <p:sp>
        <p:nvSpPr>
          <p:cNvPr id="86" name="Rectangle 85"/>
          <p:cNvSpPr/>
          <p:nvPr/>
        </p:nvSpPr>
        <p:spPr>
          <a:xfrm>
            <a:off x="9677900" y="1206677"/>
            <a:ext cx="2361699" cy="52662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15"/>
            <a:endParaRPr lang="en-US" sz="2400">
              <a:solidFill>
                <a:prstClr val="white"/>
              </a:solidFill>
            </a:endParaRPr>
          </a:p>
        </p:txBody>
      </p:sp>
      <p:grpSp>
        <p:nvGrpSpPr>
          <p:cNvPr id="87" name="Group 86"/>
          <p:cNvGrpSpPr/>
          <p:nvPr/>
        </p:nvGrpSpPr>
        <p:grpSpPr>
          <a:xfrm>
            <a:off x="10300245" y="998249"/>
            <a:ext cx="1117008" cy="785520"/>
            <a:chOff x="2645799" y="1958341"/>
            <a:chExt cx="1123950" cy="588718"/>
          </a:xfrm>
        </p:grpSpPr>
        <p:sp>
          <p:nvSpPr>
            <p:cNvPr id="88" name="Trapezoid 87"/>
            <p:cNvSpPr/>
            <p:nvPr/>
          </p:nvSpPr>
          <p:spPr>
            <a:xfrm>
              <a:off x="2645799" y="1958975"/>
              <a:ext cx="1123950" cy="156210"/>
            </a:xfrm>
            <a:prstGeom prst="trapezoid">
              <a:avLst>
                <a:gd name="adj" fmla="val 6792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15"/>
              <a:endParaRPr lang="en-US" sz="2400">
                <a:solidFill>
                  <a:prstClr val="white"/>
                </a:solidFill>
              </a:endParaRPr>
            </a:p>
          </p:txBody>
        </p:sp>
        <p:sp>
          <p:nvSpPr>
            <p:cNvPr id="89" name="Pentagon 88"/>
            <p:cNvSpPr/>
            <p:nvPr/>
          </p:nvSpPr>
          <p:spPr>
            <a:xfrm rot="5400000">
              <a:off x="2913415" y="1795500"/>
              <a:ext cx="588718" cy="914400"/>
            </a:xfrm>
            <a:prstGeom prst="homePlate">
              <a:avLst>
                <a:gd name="adj" fmla="val 31720"/>
              </a:avLst>
            </a:prstGeom>
            <a:solidFill>
              <a:srgbClr val="4D9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215"/>
              <a:endParaRPr lang="en-US" sz="2400">
                <a:solidFill>
                  <a:srgbClr val="00B0F0"/>
                </a:solidFill>
              </a:endParaRPr>
            </a:p>
          </p:txBody>
        </p:sp>
      </p:grpSp>
      <p:sp>
        <p:nvSpPr>
          <p:cNvPr id="90" name="Text Placeholder 3"/>
          <p:cNvSpPr txBox="1">
            <a:spLocks noChangeAspect="1"/>
          </p:cNvSpPr>
          <p:nvPr/>
        </p:nvSpPr>
        <p:spPr>
          <a:xfrm>
            <a:off x="9755938" y="1913269"/>
            <a:ext cx="2116022" cy="406265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rtl="0"/>
            <a:r>
              <a:rPr lang="en-US" sz="2200" b="1" baseline="30000" dirty="0">
                <a:solidFill>
                  <a:srgbClr val="00B0F0"/>
                </a:solidFill>
                <a:latin typeface="Calibri Light" panose="020F0302020204030204" pitchFamily="34" charset="0"/>
              </a:rPr>
              <a:t>Safe, stable, nurturing relationships </a:t>
            </a:r>
            <a:r>
              <a:rPr lang="en-US" sz="2200" b="1" baseline="30000" dirty="0" smtClean="0">
                <a:solidFill>
                  <a:srgbClr val="00B0F0"/>
                </a:solidFill>
                <a:latin typeface="Calibri Light" panose="020F0302020204030204" pitchFamily="34" charset="0"/>
              </a:rPr>
              <a:t>and communities can </a:t>
            </a:r>
            <a:r>
              <a:rPr lang="en-US" sz="2200" b="1" baseline="30000" dirty="0">
                <a:solidFill>
                  <a:srgbClr val="00B0F0"/>
                </a:solidFill>
                <a:latin typeface="Calibri Light" panose="020F0302020204030204" pitchFamily="34" charset="0"/>
              </a:rPr>
              <a:t>help to buffer young children from experiencing a toxic stress response when they face significant adversity. </a:t>
            </a:r>
            <a:r>
              <a:rPr lang="en-US" sz="2200" baseline="30000" dirty="0">
                <a:latin typeface="Calibri Light" panose="020F0302020204030204" pitchFamily="34" charset="0"/>
              </a:rPr>
              <a:t>Promoting positive experiences, reducing potential sources of toxic stress in families’ lives and connecting children and families to relevant formal and informal supports can nurture internal resilience and other protective factors that help children, families and communities thrive.</a:t>
            </a:r>
          </a:p>
        </p:txBody>
      </p:sp>
      <p:pic>
        <p:nvPicPr>
          <p:cNvPr id="91" name="Picture 9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5849" y="1047616"/>
            <a:ext cx="685800" cy="569743"/>
          </a:xfrm>
          <a:prstGeom prst="rect">
            <a:avLst/>
          </a:prstGeom>
        </p:spPr>
      </p:pic>
      <p:cxnSp>
        <p:nvCxnSpPr>
          <p:cNvPr id="4" name="Straight Connector 3"/>
          <p:cNvCxnSpPr/>
          <p:nvPr/>
        </p:nvCxnSpPr>
        <p:spPr>
          <a:xfrm flipH="1">
            <a:off x="2385060" y="1371600"/>
            <a:ext cx="38100" cy="5029200"/>
          </a:xfrm>
          <a:prstGeom prst="line">
            <a:avLst/>
          </a:prstGeom>
          <a:ln w="3175">
            <a:prstDash val="sysDot"/>
          </a:ln>
        </p:spPr>
        <p:style>
          <a:lnRef idx="3">
            <a:schemeClr val="accent4"/>
          </a:lnRef>
          <a:fillRef idx="0">
            <a:schemeClr val="accent4"/>
          </a:fillRef>
          <a:effectRef idx="2">
            <a:schemeClr val="accent4"/>
          </a:effectRef>
          <a:fontRef idx="minor">
            <a:schemeClr val="tx1"/>
          </a:fontRef>
        </p:style>
      </p:cxnSp>
      <p:cxnSp>
        <p:nvCxnSpPr>
          <p:cNvPr id="93" name="Straight Connector 92"/>
          <p:cNvCxnSpPr/>
          <p:nvPr/>
        </p:nvCxnSpPr>
        <p:spPr>
          <a:xfrm>
            <a:off x="4526280" y="1371600"/>
            <a:ext cx="0" cy="5029200"/>
          </a:xfrm>
          <a:prstGeom prst="line">
            <a:avLst/>
          </a:prstGeom>
          <a:ln w="3175">
            <a:prstDash val="sysDot"/>
          </a:ln>
        </p:spPr>
        <p:style>
          <a:lnRef idx="3">
            <a:schemeClr val="accent4"/>
          </a:lnRef>
          <a:fillRef idx="0">
            <a:schemeClr val="accent4"/>
          </a:fillRef>
          <a:effectRef idx="2">
            <a:schemeClr val="accent4"/>
          </a:effectRef>
          <a:fontRef idx="minor">
            <a:schemeClr val="tx1"/>
          </a:fontRef>
        </p:style>
      </p:cxnSp>
      <p:cxnSp>
        <p:nvCxnSpPr>
          <p:cNvPr id="94" name="Straight Connector 93"/>
          <p:cNvCxnSpPr/>
          <p:nvPr/>
        </p:nvCxnSpPr>
        <p:spPr>
          <a:xfrm>
            <a:off x="6819900" y="1371600"/>
            <a:ext cx="0" cy="5029200"/>
          </a:xfrm>
          <a:prstGeom prst="line">
            <a:avLst/>
          </a:prstGeom>
          <a:ln w="3175">
            <a:prstDash val="sysDot"/>
          </a:ln>
        </p:spPr>
        <p:style>
          <a:lnRef idx="3">
            <a:schemeClr val="accent4"/>
          </a:lnRef>
          <a:fillRef idx="0">
            <a:schemeClr val="accent4"/>
          </a:fillRef>
          <a:effectRef idx="2">
            <a:schemeClr val="accent4"/>
          </a:effectRef>
          <a:fontRef idx="minor">
            <a:schemeClr val="tx1"/>
          </a:fontRef>
        </p:style>
      </p:cxnSp>
      <p:cxnSp>
        <p:nvCxnSpPr>
          <p:cNvPr id="95" name="Straight Connector 94"/>
          <p:cNvCxnSpPr/>
          <p:nvPr/>
        </p:nvCxnSpPr>
        <p:spPr>
          <a:xfrm>
            <a:off x="9532620" y="1371600"/>
            <a:ext cx="0" cy="5029200"/>
          </a:xfrm>
          <a:prstGeom prst="line">
            <a:avLst/>
          </a:prstGeom>
          <a:ln w="3175">
            <a:prstDash val="sysDot"/>
          </a:ln>
        </p:spPr>
        <p:style>
          <a:lnRef idx="3">
            <a:schemeClr val="accent4"/>
          </a:lnRef>
          <a:fillRef idx="0">
            <a:schemeClr val="accent4"/>
          </a:fillRef>
          <a:effectRef idx="2">
            <a:schemeClr val="accent4"/>
          </a:effectRef>
          <a:fontRef idx="minor">
            <a:schemeClr val="tx1"/>
          </a:fontRef>
        </p:style>
      </p:cxnSp>
      <p:sp>
        <p:nvSpPr>
          <p:cNvPr id="96" name="Shape 325"/>
          <p:cNvSpPr txBox="1">
            <a:spLocks/>
          </p:cNvSpPr>
          <p:nvPr/>
        </p:nvSpPr>
        <p:spPr>
          <a:xfrm>
            <a:off x="814821" y="329569"/>
            <a:ext cx="10386579" cy="645525"/>
          </a:xfrm>
          <a:prstGeom prst="rect">
            <a:avLst/>
          </a:prstGeom>
        </p:spPr>
        <p:txBody>
          <a:bodyPr>
            <a:noAutofit/>
          </a:bodyPr>
          <a:lstStyle>
            <a:lvl1pPr algn="ctr" defTabSz="2438430" rtl="0" eaLnBrk="1" latinLnBrk="0" hangingPunct="1">
              <a:spcBef>
                <a:spcPct val="0"/>
              </a:spcBef>
              <a:buNone/>
              <a:defRPr sz="11733" kern="1200">
                <a:solidFill>
                  <a:schemeClr val="tx1"/>
                </a:solidFill>
                <a:latin typeface="+mj-lt"/>
                <a:ea typeface="+mj-ea"/>
                <a:cs typeface="+mj-cs"/>
              </a:defRPr>
            </a:lvl1pPr>
          </a:lstStyle>
          <a:p>
            <a:pPr>
              <a:lnSpc>
                <a:spcPts val="4200"/>
              </a:lnSpc>
              <a:defRPr sz="1800" b="0">
                <a:solidFill>
                  <a:srgbClr val="000000"/>
                </a:solidFill>
              </a:defRPr>
            </a:pPr>
            <a:r>
              <a:rPr lang="en-US" sz="3200" b="1" dirty="0">
                <a:solidFill>
                  <a:srgbClr val="212830"/>
                </a:solidFill>
                <a:latin typeface="Georgia" panose="02040502050405020303" pitchFamily="18" charset="0"/>
              </a:rPr>
              <a:t>Toxic Stress </a:t>
            </a:r>
            <a:r>
              <a:rPr lang="en-US" sz="3200" b="1" dirty="0" smtClean="0">
                <a:solidFill>
                  <a:srgbClr val="212830"/>
                </a:solidFill>
                <a:latin typeface="Georgia" panose="02040502050405020303" pitchFamily="18" charset="0"/>
              </a:rPr>
              <a:t>from </a:t>
            </a:r>
            <a:r>
              <a:rPr lang="en-US" sz="3200" b="1" dirty="0">
                <a:solidFill>
                  <a:srgbClr val="212830"/>
                </a:solidFill>
                <a:latin typeface="Georgia" panose="02040502050405020303" pitchFamily="18" charset="0"/>
              </a:rPr>
              <a:t>a Community Perspective</a:t>
            </a:r>
          </a:p>
        </p:txBody>
      </p:sp>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81" y="6087117"/>
            <a:ext cx="581280" cy="685800"/>
          </a:xfrm>
          <a:prstGeom prst="rect">
            <a:avLst/>
          </a:prstGeom>
        </p:spPr>
      </p:pic>
    </p:spTree>
    <p:extLst>
      <p:ext uri="{BB962C8B-B14F-4D97-AF65-F5344CB8AC3E}">
        <p14:creationId xmlns:p14="http://schemas.microsoft.com/office/powerpoint/2010/main" val="2940335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26581"/>
          <a:stretch/>
        </p:blipFill>
        <p:spPr>
          <a:xfrm rot="183731">
            <a:off x="1744657" y="-829443"/>
            <a:ext cx="8353571" cy="7913902"/>
          </a:xfrm>
          <a:prstGeom prst="rect">
            <a:avLst/>
          </a:prstGeom>
          <a:ln>
            <a:solidFill>
              <a:schemeClr val="tx1">
                <a:lumMod val="50000"/>
                <a:lumOff val="50000"/>
              </a:schemeClr>
            </a:solidFill>
          </a:ln>
        </p:spPr>
      </p:pic>
    </p:spTree>
    <p:extLst>
      <p:ext uri="{BB962C8B-B14F-4D97-AF65-F5344CB8AC3E}">
        <p14:creationId xmlns:p14="http://schemas.microsoft.com/office/powerpoint/2010/main" val="2716434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2"/>
          <p:cNvSpPr txBox="1">
            <a:spLocks/>
          </p:cNvSpPr>
          <p:nvPr/>
        </p:nvSpPr>
        <p:spPr>
          <a:xfrm>
            <a:off x="762000" y="357536"/>
            <a:ext cx="11140440" cy="603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spc="-150" dirty="0">
                <a:solidFill>
                  <a:srgbClr val="F5C24C"/>
                </a:solidFill>
                <a:latin typeface="Georgia" panose="02040502050405020303" pitchFamily="18" charset="0"/>
                <a:ea typeface="Franchise" pitchFamily="49" charset="0"/>
              </a:rPr>
              <a:t>*</a:t>
            </a:r>
            <a:r>
              <a:rPr lang="en-US" sz="3600" b="1" spc="-150" dirty="0">
                <a:solidFill>
                  <a:schemeClr val="tx1">
                    <a:lumMod val="65000"/>
                    <a:lumOff val="35000"/>
                  </a:schemeClr>
                </a:solidFill>
                <a:latin typeface="Georgia" panose="02040502050405020303" pitchFamily="18" charset="0"/>
                <a:ea typeface="Franchise" pitchFamily="49" charset="0"/>
              </a:rPr>
              <a:t> </a:t>
            </a:r>
            <a:r>
              <a:rPr lang="en-US" sz="3600" b="1" spc="-150" dirty="0" smtClean="0">
                <a:solidFill>
                  <a:schemeClr val="tx1">
                    <a:lumMod val="65000"/>
                    <a:lumOff val="35000"/>
                  </a:schemeClr>
                </a:solidFill>
                <a:latin typeface="Georgia" panose="02040502050405020303" pitchFamily="18" charset="0"/>
                <a:ea typeface="Franchise" pitchFamily="49" charset="0"/>
              </a:rPr>
              <a:t>Key questions at the community level</a:t>
            </a:r>
            <a:endParaRPr lang="en-US" sz="3600" b="1" spc="-150" dirty="0">
              <a:solidFill>
                <a:schemeClr val="tx1">
                  <a:lumMod val="65000"/>
                  <a:lumOff val="35000"/>
                </a:schemeClr>
              </a:solidFill>
              <a:latin typeface="Georgia" panose="02040502050405020303" pitchFamily="18" charset="0"/>
              <a:ea typeface="Franchise" pitchFamily="49" charset="0"/>
            </a:endParaRPr>
          </a:p>
        </p:txBody>
      </p:sp>
      <p:grpSp>
        <p:nvGrpSpPr>
          <p:cNvPr id="4" name="Group 3"/>
          <p:cNvGrpSpPr/>
          <p:nvPr/>
        </p:nvGrpSpPr>
        <p:grpSpPr>
          <a:xfrm>
            <a:off x="199201" y="1211575"/>
            <a:ext cx="4128959" cy="2127720"/>
            <a:chOff x="199201" y="1211575"/>
            <a:chExt cx="4128959" cy="2127720"/>
          </a:xfrm>
        </p:grpSpPr>
        <p:grpSp>
          <p:nvGrpSpPr>
            <p:cNvPr id="2" name="Group 1"/>
            <p:cNvGrpSpPr/>
            <p:nvPr/>
          </p:nvGrpSpPr>
          <p:grpSpPr>
            <a:xfrm>
              <a:off x="298700" y="1211575"/>
              <a:ext cx="725496" cy="412373"/>
              <a:chOff x="3447299" y="2204865"/>
              <a:chExt cx="725496" cy="412373"/>
            </a:xfrm>
          </p:grpSpPr>
          <p:sp>
            <p:nvSpPr>
              <p:cNvPr id="22" name="Pentagon 21"/>
              <p:cNvSpPr/>
              <p:nvPr/>
            </p:nvSpPr>
            <p:spPr>
              <a:xfrm>
                <a:off x="3581855" y="2204865"/>
                <a:ext cx="590940" cy="387962"/>
              </a:xfrm>
              <a:prstGeom prst="homePlate">
                <a:avLst>
                  <a:gd name="adj" fmla="val 32814"/>
                </a:avLst>
              </a:prstGeom>
              <a:solidFill>
                <a:srgbClr val="F5C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entagon 29"/>
              <p:cNvSpPr/>
              <p:nvPr/>
            </p:nvSpPr>
            <p:spPr>
              <a:xfrm>
                <a:off x="3447299" y="2204865"/>
                <a:ext cx="566117" cy="387962"/>
              </a:xfrm>
              <a:prstGeom prst="homePlate">
                <a:avLst>
                  <a:gd name="adj" fmla="val 2509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ubtitle 2"/>
              <p:cNvSpPr txBox="1">
                <a:spLocks/>
              </p:cNvSpPr>
              <p:nvPr/>
            </p:nvSpPr>
            <p:spPr>
              <a:xfrm>
                <a:off x="3481272" y="2223914"/>
                <a:ext cx="517581" cy="3933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spc="-150" dirty="0">
                    <a:solidFill>
                      <a:schemeClr val="bg1"/>
                    </a:solidFill>
                    <a:latin typeface="Trebuchet MS" panose="020B0603020202020204" pitchFamily="34" charset="0"/>
                    <a:ea typeface="Franchise" pitchFamily="49" charset="0"/>
                  </a:rPr>
                  <a:t>01.</a:t>
                </a:r>
              </a:p>
            </p:txBody>
          </p:sp>
        </p:grpSp>
        <p:sp>
          <p:nvSpPr>
            <p:cNvPr id="31" name="TextBox 30"/>
            <p:cNvSpPr txBox="1"/>
            <p:nvPr/>
          </p:nvSpPr>
          <p:spPr>
            <a:xfrm>
              <a:off x="199201" y="1708079"/>
              <a:ext cx="4128959" cy="1631216"/>
            </a:xfrm>
            <a:prstGeom prst="rect">
              <a:avLst/>
            </a:prstGeom>
            <a:noFill/>
          </p:spPr>
          <p:txBody>
            <a:bodyPr wrap="square" rtlCol="0">
              <a:spAutoFit/>
            </a:bodyPr>
            <a:lstStyle/>
            <a:p>
              <a:r>
                <a:rPr lang="en-US" sz="2000" b="1" dirty="0">
                  <a:solidFill>
                    <a:srgbClr val="4F4F4F"/>
                  </a:solidFill>
                </a:rPr>
                <a:t>What are we already doing in our community to prevent the conditions that can generate a toxic stress response in parents and their young children?</a:t>
              </a:r>
            </a:p>
          </p:txBody>
        </p:sp>
      </p:grpSp>
      <p:grpSp>
        <p:nvGrpSpPr>
          <p:cNvPr id="5" name="Group 4"/>
          <p:cNvGrpSpPr/>
          <p:nvPr/>
        </p:nvGrpSpPr>
        <p:grpSpPr>
          <a:xfrm>
            <a:off x="9145857" y="1211575"/>
            <a:ext cx="2650933" cy="2127720"/>
            <a:chOff x="9145857" y="1211575"/>
            <a:chExt cx="2650933" cy="2127720"/>
          </a:xfrm>
        </p:grpSpPr>
        <p:grpSp>
          <p:nvGrpSpPr>
            <p:cNvPr id="48" name="Group 47"/>
            <p:cNvGrpSpPr/>
            <p:nvPr/>
          </p:nvGrpSpPr>
          <p:grpSpPr>
            <a:xfrm>
              <a:off x="9245356" y="1211575"/>
              <a:ext cx="725496" cy="412373"/>
              <a:chOff x="3447299" y="2204865"/>
              <a:chExt cx="725496" cy="412373"/>
            </a:xfrm>
          </p:grpSpPr>
          <p:sp>
            <p:nvSpPr>
              <p:cNvPr id="49" name="Pentagon 48"/>
              <p:cNvSpPr/>
              <p:nvPr/>
            </p:nvSpPr>
            <p:spPr>
              <a:xfrm>
                <a:off x="3581855" y="2204865"/>
                <a:ext cx="590940" cy="387962"/>
              </a:xfrm>
              <a:prstGeom prst="homePlate">
                <a:avLst>
                  <a:gd name="adj" fmla="val 32814"/>
                </a:avLst>
              </a:prstGeom>
              <a:solidFill>
                <a:srgbClr val="F5C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Pentagon 49"/>
              <p:cNvSpPr/>
              <p:nvPr/>
            </p:nvSpPr>
            <p:spPr>
              <a:xfrm>
                <a:off x="3447299" y="2204865"/>
                <a:ext cx="566117" cy="387962"/>
              </a:xfrm>
              <a:prstGeom prst="homePlate">
                <a:avLst>
                  <a:gd name="adj" fmla="val 2509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Subtitle 2"/>
              <p:cNvSpPr txBox="1">
                <a:spLocks/>
              </p:cNvSpPr>
              <p:nvPr/>
            </p:nvSpPr>
            <p:spPr>
              <a:xfrm>
                <a:off x="3481272" y="2223914"/>
                <a:ext cx="517581" cy="3933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spc="-150" dirty="0">
                    <a:solidFill>
                      <a:schemeClr val="bg1"/>
                    </a:solidFill>
                    <a:latin typeface="Trebuchet MS" panose="020B0603020202020204" pitchFamily="34" charset="0"/>
                    <a:ea typeface="Franchise" pitchFamily="49" charset="0"/>
                  </a:rPr>
                  <a:t>03.</a:t>
                </a:r>
              </a:p>
            </p:txBody>
          </p:sp>
        </p:grpSp>
        <p:sp>
          <p:nvSpPr>
            <p:cNvPr id="52" name="TextBox 51"/>
            <p:cNvSpPr txBox="1"/>
            <p:nvPr/>
          </p:nvSpPr>
          <p:spPr>
            <a:xfrm>
              <a:off x="9145857" y="1708079"/>
              <a:ext cx="2650933" cy="1631216"/>
            </a:xfrm>
            <a:prstGeom prst="rect">
              <a:avLst/>
            </a:prstGeom>
            <a:noFill/>
          </p:spPr>
          <p:txBody>
            <a:bodyPr wrap="square" rtlCol="0">
              <a:spAutoFit/>
            </a:bodyPr>
            <a:lstStyle/>
            <a:p>
              <a:r>
                <a:rPr lang="en-US" sz="2000" b="1" dirty="0">
                  <a:solidFill>
                    <a:srgbClr val="4F4F4F"/>
                  </a:solidFill>
                </a:rPr>
                <a:t>What additional services, supports or opportunities would enhance existing efforts?</a:t>
              </a:r>
            </a:p>
          </p:txBody>
        </p:sp>
      </p:grpSp>
      <p:grpSp>
        <p:nvGrpSpPr>
          <p:cNvPr id="3" name="Group 2"/>
          <p:cNvGrpSpPr/>
          <p:nvPr/>
        </p:nvGrpSpPr>
        <p:grpSpPr>
          <a:xfrm>
            <a:off x="4357969" y="1211575"/>
            <a:ext cx="4709900" cy="2127720"/>
            <a:chOff x="4357969" y="1211575"/>
            <a:chExt cx="4709900" cy="2127720"/>
          </a:xfrm>
        </p:grpSpPr>
        <p:grpSp>
          <p:nvGrpSpPr>
            <p:cNvPr id="53" name="Group 52"/>
            <p:cNvGrpSpPr/>
            <p:nvPr/>
          </p:nvGrpSpPr>
          <p:grpSpPr>
            <a:xfrm>
              <a:off x="4457468" y="1211575"/>
              <a:ext cx="725496" cy="412373"/>
              <a:chOff x="3447299" y="2204865"/>
              <a:chExt cx="725496" cy="412373"/>
            </a:xfrm>
          </p:grpSpPr>
          <p:sp>
            <p:nvSpPr>
              <p:cNvPr id="54" name="Pentagon 53"/>
              <p:cNvSpPr/>
              <p:nvPr/>
            </p:nvSpPr>
            <p:spPr>
              <a:xfrm>
                <a:off x="3581855" y="2204865"/>
                <a:ext cx="590940" cy="387962"/>
              </a:xfrm>
              <a:prstGeom prst="homePlate">
                <a:avLst>
                  <a:gd name="adj" fmla="val 32814"/>
                </a:avLst>
              </a:prstGeom>
              <a:solidFill>
                <a:srgbClr val="F5C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Pentagon 54"/>
              <p:cNvSpPr/>
              <p:nvPr/>
            </p:nvSpPr>
            <p:spPr>
              <a:xfrm>
                <a:off x="3447299" y="2204865"/>
                <a:ext cx="566117" cy="387962"/>
              </a:xfrm>
              <a:prstGeom prst="homePlate">
                <a:avLst>
                  <a:gd name="adj" fmla="val 2509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Subtitle 2"/>
              <p:cNvSpPr txBox="1">
                <a:spLocks/>
              </p:cNvSpPr>
              <p:nvPr/>
            </p:nvSpPr>
            <p:spPr>
              <a:xfrm>
                <a:off x="3481272" y="2223914"/>
                <a:ext cx="517581" cy="3933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spc="-150" dirty="0">
                    <a:solidFill>
                      <a:schemeClr val="bg1"/>
                    </a:solidFill>
                    <a:latin typeface="Trebuchet MS" panose="020B0603020202020204" pitchFamily="34" charset="0"/>
                    <a:ea typeface="Franchise" pitchFamily="49" charset="0"/>
                  </a:rPr>
                  <a:t>02.</a:t>
                </a:r>
              </a:p>
            </p:txBody>
          </p:sp>
        </p:grpSp>
        <p:sp>
          <p:nvSpPr>
            <p:cNvPr id="57" name="TextBox 56"/>
            <p:cNvSpPr txBox="1"/>
            <p:nvPr/>
          </p:nvSpPr>
          <p:spPr>
            <a:xfrm>
              <a:off x="4357969" y="1708079"/>
              <a:ext cx="4709900" cy="1631216"/>
            </a:xfrm>
            <a:prstGeom prst="rect">
              <a:avLst/>
            </a:prstGeom>
            <a:noFill/>
          </p:spPr>
          <p:txBody>
            <a:bodyPr wrap="square" rtlCol="0">
              <a:spAutoFit/>
            </a:bodyPr>
            <a:lstStyle/>
            <a:p>
              <a:r>
                <a:rPr lang="en-US" sz="2000" b="1" dirty="0">
                  <a:solidFill>
                    <a:srgbClr val="4F4F4F"/>
                  </a:solidFill>
                </a:rPr>
                <a:t>What level of coordination of these activities is already in place? How can we better collaborate across existing agencies and systems to achieve better outcomes?</a:t>
              </a:r>
            </a:p>
          </p:txBody>
        </p:sp>
      </p:grpSp>
      <p:grpSp>
        <p:nvGrpSpPr>
          <p:cNvPr id="6" name="Group 5"/>
          <p:cNvGrpSpPr/>
          <p:nvPr/>
        </p:nvGrpSpPr>
        <p:grpSpPr>
          <a:xfrm>
            <a:off x="662501" y="3839008"/>
            <a:ext cx="2650933" cy="2435496"/>
            <a:chOff x="662501" y="3839008"/>
            <a:chExt cx="2650933" cy="2435496"/>
          </a:xfrm>
        </p:grpSpPr>
        <p:grpSp>
          <p:nvGrpSpPr>
            <p:cNvPr id="58" name="Group 57"/>
            <p:cNvGrpSpPr/>
            <p:nvPr/>
          </p:nvGrpSpPr>
          <p:grpSpPr>
            <a:xfrm>
              <a:off x="762000" y="3839008"/>
              <a:ext cx="725496" cy="412373"/>
              <a:chOff x="3447299" y="2204865"/>
              <a:chExt cx="725496" cy="412373"/>
            </a:xfrm>
          </p:grpSpPr>
          <p:sp>
            <p:nvSpPr>
              <p:cNvPr id="59" name="Pentagon 58"/>
              <p:cNvSpPr/>
              <p:nvPr/>
            </p:nvSpPr>
            <p:spPr>
              <a:xfrm>
                <a:off x="3581855" y="2204865"/>
                <a:ext cx="590940" cy="387962"/>
              </a:xfrm>
              <a:prstGeom prst="homePlate">
                <a:avLst>
                  <a:gd name="adj" fmla="val 32814"/>
                </a:avLst>
              </a:prstGeom>
              <a:solidFill>
                <a:srgbClr val="F5C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Pentagon 59"/>
              <p:cNvSpPr/>
              <p:nvPr/>
            </p:nvSpPr>
            <p:spPr>
              <a:xfrm>
                <a:off x="3447299" y="2204865"/>
                <a:ext cx="566117" cy="387962"/>
              </a:xfrm>
              <a:prstGeom prst="homePlate">
                <a:avLst>
                  <a:gd name="adj" fmla="val 2509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Subtitle 2"/>
              <p:cNvSpPr txBox="1">
                <a:spLocks/>
              </p:cNvSpPr>
              <p:nvPr/>
            </p:nvSpPr>
            <p:spPr>
              <a:xfrm>
                <a:off x="3481272" y="2223914"/>
                <a:ext cx="517581" cy="3933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spc="-150" dirty="0">
                    <a:solidFill>
                      <a:schemeClr val="bg1"/>
                    </a:solidFill>
                    <a:latin typeface="Trebuchet MS" panose="020B0603020202020204" pitchFamily="34" charset="0"/>
                    <a:ea typeface="Franchise" pitchFamily="49" charset="0"/>
                  </a:rPr>
                  <a:t>04.</a:t>
                </a:r>
              </a:p>
            </p:txBody>
          </p:sp>
        </p:grpSp>
        <p:sp>
          <p:nvSpPr>
            <p:cNvPr id="62" name="TextBox 61"/>
            <p:cNvSpPr txBox="1"/>
            <p:nvPr/>
          </p:nvSpPr>
          <p:spPr>
            <a:xfrm>
              <a:off x="662501" y="4335512"/>
              <a:ext cx="2650933" cy="1938992"/>
            </a:xfrm>
            <a:prstGeom prst="rect">
              <a:avLst/>
            </a:prstGeom>
            <a:noFill/>
          </p:spPr>
          <p:txBody>
            <a:bodyPr wrap="square" rtlCol="0">
              <a:spAutoFit/>
            </a:bodyPr>
            <a:lstStyle/>
            <a:p>
              <a:r>
                <a:rPr lang="en-US" sz="2000" b="1" dirty="0">
                  <a:solidFill>
                    <a:srgbClr val="4F4F4F"/>
                  </a:solidFill>
                </a:rPr>
                <a:t>How might an understanding of toxic stress lead us to change the way we go about our current work?</a:t>
              </a:r>
            </a:p>
          </p:txBody>
        </p:sp>
      </p:gr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81" y="6087117"/>
            <a:ext cx="581280" cy="685800"/>
          </a:xfrm>
          <a:prstGeom prst="rect">
            <a:avLst/>
          </a:prstGeom>
        </p:spPr>
      </p:pic>
      <p:grpSp>
        <p:nvGrpSpPr>
          <p:cNvPr id="8" name="Group 7"/>
          <p:cNvGrpSpPr/>
          <p:nvPr/>
        </p:nvGrpSpPr>
        <p:grpSpPr>
          <a:xfrm>
            <a:off x="3514469" y="3839008"/>
            <a:ext cx="2246252" cy="2127720"/>
            <a:chOff x="3514469" y="3839008"/>
            <a:chExt cx="2246252" cy="2127720"/>
          </a:xfrm>
        </p:grpSpPr>
        <p:grpSp>
          <p:nvGrpSpPr>
            <p:cNvPr id="29" name="Group 28"/>
            <p:cNvGrpSpPr/>
            <p:nvPr/>
          </p:nvGrpSpPr>
          <p:grpSpPr>
            <a:xfrm>
              <a:off x="3613967" y="3839008"/>
              <a:ext cx="725496" cy="412373"/>
              <a:chOff x="3447299" y="2204865"/>
              <a:chExt cx="725496" cy="412373"/>
            </a:xfrm>
          </p:grpSpPr>
          <p:sp>
            <p:nvSpPr>
              <p:cNvPr id="32" name="Pentagon 31"/>
              <p:cNvSpPr/>
              <p:nvPr/>
            </p:nvSpPr>
            <p:spPr>
              <a:xfrm>
                <a:off x="3581855" y="2204865"/>
                <a:ext cx="590940" cy="387962"/>
              </a:xfrm>
              <a:prstGeom prst="homePlate">
                <a:avLst>
                  <a:gd name="adj" fmla="val 32814"/>
                </a:avLst>
              </a:prstGeom>
              <a:solidFill>
                <a:srgbClr val="F5C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entagon 32"/>
              <p:cNvSpPr/>
              <p:nvPr/>
            </p:nvSpPr>
            <p:spPr>
              <a:xfrm>
                <a:off x="3447299" y="2204865"/>
                <a:ext cx="566117" cy="387962"/>
              </a:xfrm>
              <a:prstGeom prst="homePlate">
                <a:avLst>
                  <a:gd name="adj" fmla="val 2509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Subtitle 2"/>
              <p:cNvSpPr txBox="1">
                <a:spLocks/>
              </p:cNvSpPr>
              <p:nvPr/>
            </p:nvSpPr>
            <p:spPr>
              <a:xfrm>
                <a:off x="3481272" y="2223914"/>
                <a:ext cx="517581" cy="3933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spc="-150" dirty="0" smtClean="0">
                    <a:solidFill>
                      <a:schemeClr val="bg1"/>
                    </a:solidFill>
                    <a:latin typeface="Trebuchet MS" panose="020B0603020202020204" pitchFamily="34" charset="0"/>
                    <a:ea typeface="Franchise" pitchFamily="49" charset="0"/>
                  </a:rPr>
                  <a:t>05.</a:t>
                </a:r>
                <a:endParaRPr lang="en-US" sz="1800" b="1" spc="-150" dirty="0">
                  <a:solidFill>
                    <a:schemeClr val="bg1"/>
                  </a:solidFill>
                  <a:latin typeface="Trebuchet MS" panose="020B0603020202020204" pitchFamily="34" charset="0"/>
                  <a:ea typeface="Franchise" pitchFamily="49" charset="0"/>
                </a:endParaRPr>
              </a:p>
            </p:txBody>
          </p:sp>
        </p:grpSp>
        <p:sp>
          <p:nvSpPr>
            <p:cNvPr id="35" name="TextBox 34"/>
            <p:cNvSpPr txBox="1"/>
            <p:nvPr/>
          </p:nvSpPr>
          <p:spPr>
            <a:xfrm>
              <a:off x="3514469" y="4335512"/>
              <a:ext cx="2246252" cy="1631216"/>
            </a:xfrm>
            <a:prstGeom prst="rect">
              <a:avLst/>
            </a:prstGeom>
            <a:noFill/>
          </p:spPr>
          <p:txBody>
            <a:bodyPr wrap="square" rtlCol="0">
              <a:spAutoFit/>
            </a:bodyPr>
            <a:lstStyle/>
            <a:p>
              <a:r>
                <a:rPr lang="en-US" sz="2000" b="1" dirty="0">
                  <a:solidFill>
                    <a:srgbClr val="4F4F4F"/>
                  </a:solidFill>
                </a:rPr>
                <a:t>Where do young children and their families spend their time? </a:t>
              </a:r>
            </a:p>
          </p:txBody>
        </p:sp>
      </p:grpSp>
      <p:grpSp>
        <p:nvGrpSpPr>
          <p:cNvPr id="9" name="Group 8"/>
          <p:cNvGrpSpPr/>
          <p:nvPr/>
        </p:nvGrpSpPr>
        <p:grpSpPr>
          <a:xfrm>
            <a:off x="5910165" y="3839008"/>
            <a:ext cx="3157703" cy="2435496"/>
            <a:chOff x="5910165" y="3839008"/>
            <a:chExt cx="3157703" cy="2435496"/>
          </a:xfrm>
        </p:grpSpPr>
        <p:grpSp>
          <p:nvGrpSpPr>
            <p:cNvPr id="36" name="Group 35"/>
            <p:cNvGrpSpPr/>
            <p:nvPr/>
          </p:nvGrpSpPr>
          <p:grpSpPr>
            <a:xfrm>
              <a:off x="6009665" y="3839008"/>
              <a:ext cx="730702" cy="412373"/>
              <a:chOff x="3447299" y="2204865"/>
              <a:chExt cx="725496" cy="412373"/>
            </a:xfrm>
          </p:grpSpPr>
          <p:sp>
            <p:nvSpPr>
              <p:cNvPr id="37" name="Pentagon 36"/>
              <p:cNvSpPr/>
              <p:nvPr/>
            </p:nvSpPr>
            <p:spPr>
              <a:xfrm>
                <a:off x="3581855" y="2204865"/>
                <a:ext cx="590940" cy="387962"/>
              </a:xfrm>
              <a:prstGeom prst="homePlate">
                <a:avLst>
                  <a:gd name="adj" fmla="val 32814"/>
                </a:avLst>
              </a:prstGeom>
              <a:solidFill>
                <a:srgbClr val="F5C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Pentagon 37"/>
              <p:cNvSpPr/>
              <p:nvPr/>
            </p:nvSpPr>
            <p:spPr>
              <a:xfrm>
                <a:off x="3447299" y="2204865"/>
                <a:ext cx="566117" cy="387962"/>
              </a:xfrm>
              <a:prstGeom prst="homePlate">
                <a:avLst>
                  <a:gd name="adj" fmla="val 2509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Subtitle 2"/>
              <p:cNvSpPr txBox="1">
                <a:spLocks/>
              </p:cNvSpPr>
              <p:nvPr/>
            </p:nvSpPr>
            <p:spPr>
              <a:xfrm>
                <a:off x="3481272" y="2223914"/>
                <a:ext cx="517581" cy="3933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spc="-150" dirty="0" smtClean="0">
                    <a:solidFill>
                      <a:schemeClr val="bg1"/>
                    </a:solidFill>
                    <a:latin typeface="Trebuchet MS" panose="020B0603020202020204" pitchFamily="34" charset="0"/>
                    <a:ea typeface="Franchise" pitchFamily="49" charset="0"/>
                  </a:rPr>
                  <a:t>06.</a:t>
                </a:r>
                <a:endParaRPr lang="en-US" sz="1800" b="1" spc="-150" dirty="0">
                  <a:solidFill>
                    <a:schemeClr val="bg1"/>
                  </a:solidFill>
                  <a:latin typeface="Trebuchet MS" panose="020B0603020202020204" pitchFamily="34" charset="0"/>
                  <a:ea typeface="Franchise" pitchFamily="49" charset="0"/>
                </a:endParaRPr>
              </a:p>
            </p:txBody>
          </p:sp>
        </p:grpSp>
        <p:sp>
          <p:nvSpPr>
            <p:cNvPr id="40" name="TextBox 39"/>
            <p:cNvSpPr txBox="1"/>
            <p:nvPr/>
          </p:nvSpPr>
          <p:spPr>
            <a:xfrm>
              <a:off x="5910165" y="4335512"/>
              <a:ext cx="3157703" cy="1938992"/>
            </a:xfrm>
            <a:prstGeom prst="rect">
              <a:avLst/>
            </a:prstGeom>
            <a:noFill/>
          </p:spPr>
          <p:txBody>
            <a:bodyPr wrap="square" rtlCol="0">
              <a:spAutoFit/>
            </a:bodyPr>
            <a:lstStyle/>
            <a:p>
              <a:r>
                <a:rPr lang="en-US" sz="2000" b="1" dirty="0">
                  <a:solidFill>
                    <a:srgbClr val="4F4F4F"/>
                  </a:solidFill>
                </a:rPr>
                <a:t>What are the greatest sources of stress in children’s environments or threats to children’s well-being in our community?</a:t>
              </a:r>
            </a:p>
          </p:txBody>
        </p:sp>
      </p:grpSp>
      <p:grpSp>
        <p:nvGrpSpPr>
          <p:cNvPr id="10" name="Group 9"/>
          <p:cNvGrpSpPr/>
          <p:nvPr/>
        </p:nvGrpSpPr>
        <p:grpSpPr>
          <a:xfrm>
            <a:off x="9280323" y="3839008"/>
            <a:ext cx="2650933" cy="2743273"/>
            <a:chOff x="9280323" y="3839008"/>
            <a:chExt cx="2650933" cy="2743273"/>
          </a:xfrm>
        </p:grpSpPr>
        <p:grpSp>
          <p:nvGrpSpPr>
            <p:cNvPr id="41" name="Group 40"/>
            <p:cNvGrpSpPr/>
            <p:nvPr/>
          </p:nvGrpSpPr>
          <p:grpSpPr>
            <a:xfrm>
              <a:off x="9379822" y="3839008"/>
              <a:ext cx="725496" cy="412373"/>
              <a:chOff x="3447299" y="2204865"/>
              <a:chExt cx="725496" cy="412373"/>
            </a:xfrm>
          </p:grpSpPr>
          <p:sp>
            <p:nvSpPr>
              <p:cNvPr id="42" name="Pentagon 41"/>
              <p:cNvSpPr/>
              <p:nvPr/>
            </p:nvSpPr>
            <p:spPr>
              <a:xfrm>
                <a:off x="3581855" y="2204865"/>
                <a:ext cx="590940" cy="387962"/>
              </a:xfrm>
              <a:prstGeom prst="homePlate">
                <a:avLst>
                  <a:gd name="adj" fmla="val 32814"/>
                </a:avLst>
              </a:prstGeom>
              <a:solidFill>
                <a:srgbClr val="F5C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entagon 42"/>
              <p:cNvSpPr/>
              <p:nvPr/>
            </p:nvSpPr>
            <p:spPr>
              <a:xfrm>
                <a:off x="3447299" y="2204865"/>
                <a:ext cx="566117" cy="387962"/>
              </a:xfrm>
              <a:prstGeom prst="homePlate">
                <a:avLst>
                  <a:gd name="adj" fmla="val 2509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ubtitle 2"/>
              <p:cNvSpPr txBox="1">
                <a:spLocks/>
              </p:cNvSpPr>
              <p:nvPr/>
            </p:nvSpPr>
            <p:spPr>
              <a:xfrm>
                <a:off x="3481272" y="2223914"/>
                <a:ext cx="517581" cy="3933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spc="-150" dirty="0" smtClean="0">
                    <a:solidFill>
                      <a:schemeClr val="bg1"/>
                    </a:solidFill>
                    <a:latin typeface="Trebuchet MS" panose="020B0603020202020204" pitchFamily="34" charset="0"/>
                    <a:ea typeface="Franchise" pitchFamily="49" charset="0"/>
                  </a:rPr>
                  <a:t>07.</a:t>
                </a:r>
                <a:endParaRPr lang="en-US" sz="1800" b="1" spc="-150" dirty="0">
                  <a:solidFill>
                    <a:schemeClr val="bg1"/>
                  </a:solidFill>
                  <a:latin typeface="Trebuchet MS" panose="020B0603020202020204" pitchFamily="34" charset="0"/>
                  <a:ea typeface="Franchise" pitchFamily="49" charset="0"/>
                </a:endParaRPr>
              </a:p>
            </p:txBody>
          </p:sp>
        </p:grpSp>
        <p:sp>
          <p:nvSpPr>
            <p:cNvPr id="45" name="TextBox 44"/>
            <p:cNvSpPr txBox="1"/>
            <p:nvPr/>
          </p:nvSpPr>
          <p:spPr>
            <a:xfrm>
              <a:off x="9280323" y="4335512"/>
              <a:ext cx="2650933" cy="2246769"/>
            </a:xfrm>
            <a:prstGeom prst="rect">
              <a:avLst/>
            </a:prstGeom>
            <a:noFill/>
          </p:spPr>
          <p:txBody>
            <a:bodyPr wrap="square" rtlCol="0">
              <a:spAutoFit/>
            </a:bodyPr>
            <a:lstStyle/>
            <a:p>
              <a:r>
                <a:rPr lang="en-US" sz="2000" b="1" dirty="0">
                  <a:solidFill>
                    <a:srgbClr val="4F4F4F"/>
                  </a:solidFill>
                </a:rPr>
                <a:t>Which of the solutions we want to develop can be single-sector in nature and which need to be cross sector?</a:t>
              </a:r>
            </a:p>
          </p:txBody>
        </p:sp>
      </p:grpSp>
    </p:spTree>
    <p:extLst>
      <p:ext uri="{BB962C8B-B14F-4D97-AF65-F5344CB8AC3E}">
        <p14:creationId xmlns:p14="http://schemas.microsoft.com/office/powerpoint/2010/main" val="404172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2118360" y="0"/>
            <a:ext cx="10104120" cy="7037276"/>
          </a:xfrm>
          <a:prstGeom prst="rect">
            <a:avLst/>
          </a:prstGeom>
        </p:spPr>
      </p:pic>
      <p:sp>
        <p:nvSpPr>
          <p:cNvPr id="3" name="Rectangle 2"/>
          <p:cNvSpPr/>
          <p:nvPr/>
        </p:nvSpPr>
        <p:spPr>
          <a:xfrm>
            <a:off x="0" y="0"/>
            <a:ext cx="234696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0" y="137160"/>
            <a:ext cx="4389120" cy="2677656"/>
          </a:xfrm>
          <a:prstGeom prst="rect">
            <a:avLst/>
          </a:prstGeom>
          <a:noFill/>
        </p:spPr>
        <p:txBody>
          <a:bodyPr wrap="square" rtlCol="0">
            <a:spAutoFit/>
          </a:bodyPr>
          <a:lstStyle/>
          <a:p>
            <a:r>
              <a:rPr lang="en-US" sz="2800" b="1" dirty="0" smtClean="0">
                <a:latin typeface="+mn-lt"/>
              </a:rPr>
              <a:t>Working Toward </a:t>
            </a:r>
            <a:br>
              <a:rPr lang="en-US" sz="2800" b="1" dirty="0" smtClean="0">
                <a:latin typeface="+mn-lt"/>
              </a:rPr>
            </a:br>
            <a:r>
              <a:rPr lang="en-US" sz="2800" b="1" dirty="0" smtClean="0">
                <a:latin typeface="+mn-lt"/>
              </a:rPr>
              <a:t>Well-Being: </a:t>
            </a:r>
            <a:br>
              <a:rPr lang="en-US" sz="2800" b="1" dirty="0" smtClean="0">
                <a:latin typeface="+mn-lt"/>
              </a:rPr>
            </a:br>
            <a:r>
              <a:rPr lang="en-US" sz="2800" b="1" dirty="0" smtClean="0">
                <a:latin typeface="+mn-lt"/>
              </a:rPr>
              <a:t>A Framework of </a:t>
            </a:r>
            <a:br>
              <a:rPr lang="en-US" sz="2800" b="1" dirty="0" smtClean="0">
                <a:latin typeface="+mn-lt"/>
              </a:rPr>
            </a:br>
            <a:r>
              <a:rPr lang="en-US" sz="2800" b="1" dirty="0" smtClean="0">
                <a:latin typeface="+mn-lt"/>
              </a:rPr>
              <a:t>Community </a:t>
            </a:r>
            <a:br>
              <a:rPr lang="en-US" sz="2800" b="1" dirty="0" smtClean="0">
                <a:latin typeface="+mn-lt"/>
              </a:rPr>
            </a:br>
            <a:r>
              <a:rPr lang="en-US" sz="2800" b="1" dirty="0" smtClean="0">
                <a:latin typeface="+mn-lt"/>
              </a:rPr>
              <a:t>Approaches to </a:t>
            </a:r>
            <a:br>
              <a:rPr lang="en-US" sz="2800" b="1" dirty="0" smtClean="0">
                <a:latin typeface="+mn-lt"/>
              </a:rPr>
            </a:br>
            <a:r>
              <a:rPr lang="en-US" sz="2800" b="1" dirty="0" smtClean="0">
                <a:latin typeface="+mn-lt"/>
              </a:rPr>
              <a:t>Toxic Stress</a:t>
            </a:r>
            <a:endParaRPr lang="en-US" sz="2800" b="1" dirty="0">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81" y="6087117"/>
            <a:ext cx="581280" cy="685800"/>
          </a:xfrm>
          <a:prstGeom prst="rect">
            <a:avLst/>
          </a:prstGeom>
        </p:spPr>
      </p:pic>
    </p:spTree>
    <p:extLst>
      <p:ext uri="{BB962C8B-B14F-4D97-AF65-F5344CB8AC3E}">
        <p14:creationId xmlns:p14="http://schemas.microsoft.com/office/powerpoint/2010/main" val="2248660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9868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pic>
        <p:nvPicPr>
          <p:cNvPr id="6" name="Picture 5"/>
          <p:cNvPicPr>
            <a:picLocks noChangeAspect="1"/>
          </p:cNvPicPr>
          <p:nvPr/>
        </p:nvPicPr>
        <p:blipFill>
          <a:blip r:embed="rId2"/>
          <a:stretch>
            <a:fillRect/>
          </a:stretch>
        </p:blipFill>
        <p:spPr>
          <a:xfrm>
            <a:off x="345178" y="335280"/>
            <a:ext cx="4374999" cy="1722120"/>
          </a:xfrm>
          <a:prstGeom prst="rect">
            <a:avLst/>
          </a:prstGeom>
        </p:spPr>
      </p:pic>
      <p:pic>
        <p:nvPicPr>
          <p:cNvPr id="7" name="Picture 6"/>
          <p:cNvPicPr>
            <a:picLocks noChangeAspect="1"/>
          </p:cNvPicPr>
          <p:nvPr/>
        </p:nvPicPr>
        <p:blipFill rotWithShape="1">
          <a:blip r:embed="rId3"/>
          <a:srcRect t="5809"/>
          <a:stretch/>
        </p:blipFill>
        <p:spPr>
          <a:xfrm>
            <a:off x="649978" y="4739640"/>
            <a:ext cx="1847111" cy="1981495"/>
          </a:xfrm>
          <a:prstGeom prst="rect">
            <a:avLst/>
          </a:prstGeom>
        </p:spPr>
      </p:pic>
      <p:sp>
        <p:nvSpPr>
          <p:cNvPr id="8" name="TextBox 7"/>
          <p:cNvSpPr txBox="1"/>
          <p:nvPr/>
        </p:nvSpPr>
        <p:spPr>
          <a:xfrm>
            <a:off x="345178" y="2057400"/>
            <a:ext cx="4374999" cy="1569660"/>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solidFill>
                  <a:srgbClr val="03AFCA"/>
                </a:solidFill>
                <a:latin typeface="+mn-lt"/>
              </a:rPr>
              <a:t>Parents and caregivers</a:t>
            </a:r>
          </a:p>
          <a:p>
            <a:pPr marL="457200" indent="-457200">
              <a:buFont typeface="Arial" panose="020B0604020202020204" pitchFamily="34" charset="0"/>
              <a:buChar char="•"/>
            </a:pPr>
            <a:r>
              <a:rPr lang="en-US" sz="2400" dirty="0" smtClean="0">
                <a:latin typeface="+mn-lt"/>
              </a:rPr>
              <a:t>Service Providers</a:t>
            </a:r>
          </a:p>
          <a:p>
            <a:pPr marL="457200" indent="-457200">
              <a:buFont typeface="Arial" panose="020B0604020202020204" pitchFamily="34" charset="0"/>
              <a:buChar char="•"/>
            </a:pPr>
            <a:r>
              <a:rPr lang="en-US" sz="2400" dirty="0" smtClean="0">
                <a:latin typeface="+mn-lt"/>
              </a:rPr>
              <a:t>Multisystem, community partners and policymakers</a:t>
            </a:r>
            <a:endParaRPr lang="en-US" sz="2400" dirty="0">
              <a:latin typeface="+mn-lt"/>
            </a:endParaRPr>
          </a:p>
        </p:txBody>
      </p:sp>
      <p:sp>
        <p:nvSpPr>
          <p:cNvPr id="9" name="TextBox 8"/>
          <p:cNvSpPr txBox="1"/>
          <p:nvPr/>
        </p:nvSpPr>
        <p:spPr>
          <a:xfrm>
            <a:off x="5267698" y="1565999"/>
            <a:ext cx="6924302" cy="5078313"/>
          </a:xfrm>
          <a:prstGeom prst="rect">
            <a:avLst/>
          </a:prstGeom>
          <a:noFill/>
        </p:spPr>
        <p:txBody>
          <a:bodyPr wrap="square" rtlCol="0">
            <a:spAutoFit/>
          </a:bodyPr>
          <a:lstStyle/>
          <a:p>
            <a:r>
              <a:rPr lang="en-US" sz="3600" b="1" dirty="0">
                <a:latin typeface="+mn-lt"/>
              </a:rPr>
              <a:t>Parents and caregivers organize to:</a:t>
            </a:r>
          </a:p>
          <a:p>
            <a:pPr marL="457200" indent="-457200">
              <a:buClr>
                <a:srgbClr val="03AFCA"/>
              </a:buClr>
              <a:buFont typeface="Wingdings" panose="05000000000000000000" pitchFamily="2" charset="2"/>
              <a:buChar char="v"/>
            </a:pPr>
            <a:r>
              <a:rPr lang="en-US" sz="3200" dirty="0">
                <a:latin typeface="+mn-lt"/>
              </a:rPr>
              <a:t>Develop strategies to prevent and respond to stressors in their families and communities</a:t>
            </a:r>
          </a:p>
          <a:p>
            <a:pPr marL="457200" indent="-457200">
              <a:buClr>
                <a:srgbClr val="03AFCA"/>
              </a:buClr>
              <a:buFont typeface="Wingdings" panose="05000000000000000000" pitchFamily="2" charset="2"/>
              <a:buChar char="v"/>
            </a:pPr>
            <a:r>
              <a:rPr lang="en-US" sz="3200" dirty="0">
                <a:latin typeface="+mn-lt"/>
              </a:rPr>
              <a:t>Learn, develop and share strategies to respond to the impact of toxic stress in their children and families</a:t>
            </a:r>
          </a:p>
          <a:p>
            <a:pPr marL="457200" indent="-457200">
              <a:buClr>
                <a:srgbClr val="03AFCA"/>
              </a:buClr>
              <a:buFont typeface="Wingdings" panose="05000000000000000000" pitchFamily="2" charset="2"/>
              <a:buChar char="v"/>
            </a:pPr>
            <a:r>
              <a:rPr lang="en-US" sz="3200" dirty="0">
                <a:latin typeface="+mn-lt"/>
              </a:rPr>
              <a:t>Develop leadership skills and partner with program, system and community </a:t>
            </a:r>
            <a:r>
              <a:rPr lang="en-US" sz="3200" dirty="0" smtClean="0">
                <a:latin typeface="+mn-lt"/>
              </a:rPr>
              <a:t>leaders</a:t>
            </a:r>
            <a:endParaRPr lang="en-US" sz="3200" dirty="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81" y="6087117"/>
            <a:ext cx="581280" cy="685800"/>
          </a:xfrm>
          <a:prstGeom prst="rect">
            <a:avLst/>
          </a:prstGeom>
        </p:spPr>
      </p:pic>
    </p:spTree>
    <p:extLst>
      <p:ext uri="{BB962C8B-B14F-4D97-AF65-F5344CB8AC3E}">
        <p14:creationId xmlns:p14="http://schemas.microsoft.com/office/powerpoint/2010/main" val="3619739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9868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pic>
        <p:nvPicPr>
          <p:cNvPr id="6" name="Picture 5"/>
          <p:cNvPicPr>
            <a:picLocks noChangeAspect="1"/>
          </p:cNvPicPr>
          <p:nvPr/>
        </p:nvPicPr>
        <p:blipFill>
          <a:blip r:embed="rId2"/>
          <a:stretch>
            <a:fillRect/>
          </a:stretch>
        </p:blipFill>
        <p:spPr>
          <a:xfrm>
            <a:off x="345178" y="335280"/>
            <a:ext cx="4374999" cy="1722120"/>
          </a:xfrm>
          <a:prstGeom prst="rect">
            <a:avLst/>
          </a:prstGeom>
        </p:spPr>
      </p:pic>
      <p:pic>
        <p:nvPicPr>
          <p:cNvPr id="7" name="Picture 6"/>
          <p:cNvPicPr>
            <a:picLocks noChangeAspect="1"/>
          </p:cNvPicPr>
          <p:nvPr/>
        </p:nvPicPr>
        <p:blipFill rotWithShape="1">
          <a:blip r:embed="rId3"/>
          <a:srcRect t="5809"/>
          <a:stretch/>
        </p:blipFill>
        <p:spPr>
          <a:xfrm>
            <a:off x="649978" y="4739640"/>
            <a:ext cx="1847111" cy="1981495"/>
          </a:xfrm>
          <a:prstGeom prst="rect">
            <a:avLst/>
          </a:prstGeom>
        </p:spPr>
      </p:pic>
      <p:sp>
        <p:nvSpPr>
          <p:cNvPr id="8" name="TextBox 7"/>
          <p:cNvSpPr txBox="1"/>
          <p:nvPr/>
        </p:nvSpPr>
        <p:spPr>
          <a:xfrm>
            <a:off x="345178" y="2057400"/>
            <a:ext cx="4374999" cy="1569660"/>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latin typeface="+mn-lt"/>
              </a:rPr>
              <a:t>Parents and Caregivers</a:t>
            </a:r>
          </a:p>
          <a:p>
            <a:pPr marL="457200" indent="-457200">
              <a:buFont typeface="Arial" panose="020B0604020202020204" pitchFamily="34" charset="0"/>
              <a:buChar char="•"/>
            </a:pPr>
            <a:r>
              <a:rPr lang="en-US" sz="2400" b="1" dirty="0" smtClean="0">
                <a:solidFill>
                  <a:srgbClr val="03AFCA"/>
                </a:solidFill>
                <a:latin typeface="+mn-lt"/>
              </a:rPr>
              <a:t>Service providers</a:t>
            </a:r>
          </a:p>
          <a:p>
            <a:pPr marL="457200" indent="-457200">
              <a:buFont typeface="Arial" panose="020B0604020202020204" pitchFamily="34" charset="0"/>
              <a:buChar char="•"/>
            </a:pPr>
            <a:r>
              <a:rPr lang="en-US" sz="2400" dirty="0" smtClean="0">
                <a:latin typeface="+mn-lt"/>
              </a:rPr>
              <a:t>Multisystem, community partners and policymakers</a:t>
            </a:r>
            <a:endParaRPr lang="en-US" sz="2400" dirty="0">
              <a:latin typeface="+mn-lt"/>
            </a:endParaRPr>
          </a:p>
        </p:txBody>
      </p:sp>
      <p:sp>
        <p:nvSpPr>
          <p:cNvPr id="9" name="TextBox 8"/>
          <p:cNvSpPr txBox="1"/>
          <p:nvPr/>
        </p:nvSpPr>
        <p:spPr>
          <a:xfrm>
            <a:off x="5267698" y="605879"/>
            <a:ext cx="6924302" cy="6186309"/>
          </a:xfrm>
          <a:prstGeom prst="rect">
            <a:avLst/>
          </a:prstGeom>
          <a:noFill/>
        </p:spPr>
        <p:txBody>
          <a:bodyPr wrap="square" rtlCol="0">
            <a:spAutoFit/>
          </a:bodyPr>
          <a:lstStyle/>
          <a:p>
            <a:pPr marL="142875" indent="-142875">
              <a:buFont typeface="Arial" panose="020B0604020202020204" pitchFamily="34" charset="0"/>
              <a:buChar char="•"/>
            </a:pPr>
            <a:endParaRPr lang="en-US" sz="800" dirty="0">
              <a:solidFill>
                <a:schemeClr val="bg1"/>
              </a:solidFill>
            </a:endParaRPr>
          </a:p>
          <a:p>
            <a:r>
              <a:rPr lang="en-US" sz="3600" b="1" dirty="0">
                <a:latin typeface="+mn-lt"/>
              </a:rPr>
              <a:t>Providers work to:</a:t>
            </a:r>
          </a:p>
          <a:p>
            <a:pPr marL="457200" indent="-457200">
              <a:buClr>
                <a:srgbClr val="03AFCA"/>
              </a:buClr>
              <a:buFont typeface="Wingdings" panose="05000000000000000000" pitchFamily="2" charset="2"/>
              <a:buChar char="v"/>
            </a:pPr>
            <a:r>
              <a:rPr lang="en-US" sz="3200" dirty="0">
                <a:latin typeface="+mn-lt"/>
              </a:rPr>
              <a:t>Build awareness of the impact of toxic stress</a:t>
            </a:r>
          </a:p>
          <a:p>
            <a:pPr marL="457200" indent="-457200">
              <a:buClr>
                <a:srgbClr val="03AFCA"/>
              </a:buClr>
              <a:buFont typeface="Wingdings" panose="05000000000000000000" pitchFamily="2" charset="2"/>
              <a:buChar char="v"/>
            </a:pPr>
            <a:r>
              <a:rPr lang="en-US" sz="3200" dirty="0">
                <a:latin typeface="+mn-lt"/>
              </a:rPr>
              <a:t>Develop and implement strategies to promote healthy development and prevent stress for both parents and children</a:t>
            </a:r>
          </a:p>
          <a:p>
            <a:pPr marL="457200" indent="-457200">
              <a:buClr>
                <a:srgbClr val="03AFCA"/>
              </a:buClr>
              <a:buFont typeface="Wingdings" panose="05000000000000000000" pitchFamily="2" charset="2"/>
              <a:buChar char="v"/>
            </a:pPr>
            <a:r>
              <a:rPr lang="en-US" sz="3200" dirty="0">
                <a:latin typeface="+mn-lt"/>
              </a:rPr>
              <a:t>Effectively screen and assess to identify needs for services</a:t>
            </a:r>
          </a:p>
          <a:p>
            <a:pPr marL="457200" indent="-457200">
              <a:buClr>
                <a:srgbClr val="03AFCA"/>
              </a:buClr>
              <a:buFont typeface="Wingdings" panose="05000000000000000000" pitchFamily="2" charset="2"/>
              <a:buChar char="v"/>
            </a:pPr>
            <a:r>
              <a:rPr lang="en-US" sz="3200" dirty="0">
                <a:latin typeface="+mn-lt"/>
              </a:rPr>
              <a:t>Build capacity to respond to intensive needs with appropriate services and </a:t>
            </a:r>
            <a:r>
              <a:rPr lang="en-US" sz="3200" dirty="0" smtClean="0">
                <a:latin typeface="+mn-lt"/>
              </a:rPr>
              <a:t>referrals</a:t>
            </a:r>
            <a:endParaRPr lang="en-US" sz="3200" dirty="0">
              <a:latin typeface="+mn-lt"/>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81" y="6087117"/>
            <a:ext cx="581280" cy="685800"/>
          </a:xfrm>
          <a:prstGeom prst="rect">
            <a:avLst/>
          </a:prstGeom>
        </p:spPr>
      </p:pic>
    </p:spTree>
    <p:extLst>
      <p:ext uri="{BB962C8B-B14F-4D97-AF65-F5344CB8AC3E}">
        <p14:creationId xmlns:p14="http://schemas.microsoft.com/office/powerpoint/2010/main" val="1977273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9868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pic>
        <p:nvPicPr>
          <p:cNvPr id="6" name="Picture 5"/>
          <p:cNvPicPr>
            <a:picLocks noChangeAspect="1"/>
          </p:cNvPicPr>
          <p:nvPr/>
        </p:nvPicPr>
        <p:blipFill>
          <a:blip r:embed="rId2"/>
          <a:stretch>
            <a:fillRect/>
          </a:stretch>
        </p:blipFill>
        <p:spPr>
          <a:xfrm>
            <a:off x="345178" y="335280"/>
            <a:ext cx="4374999" cy="1722120"/>
          </a:xfrm>
          <a:prstGeom prst="rect">
            <a:avLst/>
          </a:prstGeom>
        </p:spPr>
      </p:pic>
      <p:pic>
        <p:nvPicPr>
          <p:cNvPr id="7" name="Picture 6"/>
          <p:cNvPicPr>
            <a:picLocks noChangeAspect="1"/>
          </p:cNvPicPr>
          <p:nvPr/>
        </p:nvPicPr>
        <p:blipFill rotWithShape="1">
          <a:blip r:embed="rId3"/>
          <a:srcRect t="5809"/>
          <a:stretch/>
        </p:blipFill>
        <p:spPr>
          <a:xfrm>
            <a:off x="649978" y="4739640"/>
            <a:ext cx="1847111" cy="1981495"/>
          </a:xfrm>
          <a:prstGeom prst="rect">
            <a:avLst/>
          </a:prstGeom>
        </p:spPr>
      </p:pic>
      <p:sp>
        <p:nvSpPr>
          <p:cNvPr id="8" name="TextBox 7"/>
          <p:cNvSpPr txBox="1"/>
          <p:nvPr/>
        </p:nvSpPr>
        <p:spPr>
          <a:xfrm>
            <a:off x="345178" y="2057400"/>
            <a:ext cx="4374999" cy="1569660"/>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latin typeface="+mn-lt"/>
              </a:rPr>
              <a:t>Parents and caregivers</a:t>
            </a:r>
          </a:p>
          <a:p>
            <a:pPr marL="457200" indent="-457200">
              <a:buFont typeface="Arial" panose="020B0604020202020204" pitchFamily="34" charset="0"/>
              <a:buChar char="•"/>
            </a:pPr>
            <a:r>
              <a:rPr lang="en-US" sz="2400" dirty="0" smtClean="0">
                <a:latin typeface="+mn-lt"/>
              </a:rPr>
              <a:t>Service providers</a:t>
            </a:r>
          </a:p>
          <a:p>
            <a:pPr marL="457200" indent="-457200">
              <a:buFont typeface="Arial" panose="020B0604020202020204" pitchFamily="34" charset="0"/>
              <a:buChar char="•"/>
            </a:pPr>
            <a:r>
              <a:rPr lang="en-US" sz="2400" b="1" dirty="0" smtClean="0">
                <a:solidFill>
                  <a:srgbClr val="03AFCA"/>
                </a:solidFill>
                <a:latin typeface="+mn-lt"/>
              </a:rPr>
              <a:t>Multisystem, community partners and policymakers</a:t>
            </a:r>
            <a:endParaRPr lang="en-US" sz="2400" b="1" dirty="0">
              <a:solidFill>
                <a:srgbClr val="03AFCA"/>
              </a:solidFill>
              <a:latin typeface="+mn-lt"/>
            </a:endParaRPr>
          </a:p>
        </p:txBody>
      </p:sp>
      <p:sp>
        <p:nvSpPr>
          <p:cNvPr id="9" name="TextBox 8"/>
          <p:cNvSpPr txBox="1"/>
          <p:nvPr/>
        </p:nvSpPr>
        <p:spPr>
          <a:xfrm>
            <a:off x="5267698" y="118199"/>
            <a:ext cx="6924302" cy="6678751"/>
          </a:xfrm>
          <a:prstGeom prst="rect">
            <a:avLst/>
          </a:prstGeom>
          <a:noFill/>
        </p:spPr>
        <p:txBody>
          <a:bodyPr wrap="square" rtlCol="0">
            <a:spAutoFit/>
          </a:bodyPr>
          <a:lstStyle/>
          <a:p>
            <a:r>
              <a:rPr lang="en-US" sz="3600" b="1" dirty="0" smtClean="0">
                <a:latin typeface="+mn-lt"/>
              </a:rPr>
              <a:t>Multisystem</a:t>
            </a:r>
            <a:r>
              <a:rPr lang="en-US" sz="3600" b="1" dirty="0">
                <a:latin typeface="+mn-lt"/>
              </a:rPr>
              <a:t>, community partners and policymakers coordinate their efforts to:</a:t>
            </a:r>
          </a:p>
          <a:p>
            <a:pPr marL="457200" indent="-457200">
              <a:buClr>
                <a:srgbClr val="03AFCA"/>
              </a:buClr>
              <a:buFont typeface="Wingdings" panose="05000000000000000000" pitchFamily="2" charset="2"/>
              <a:buChar char="v"/>
            </a:pPr>
            <a:r>
              <a:rPr lang="en-US" sz="3200" dirty="0">
                <a:latin typeface="+mn-lt"/>
              </a:rPr>
              <a:t>Engage all sectors of the community in supporting families</a:t>
            </a:r>
          </a:p>
          <a:p>
            <a:pPr marL="457200" indent="-457200">
              <a:buClr>
                <a:srgbClr val="03AFCA"/>
              </a:buClr>
              <a:buFont typeface="Wingdings" panose="05000000000000000000" pitchFamily="2" charset="2"/>
              <a:buChar char="v"/>
            </a:pPr>
            <a:r>
              <a:rPr lang="en-US" sz="3200" dirty="0">
                <a:latin typeface="+mn-lt"/>
              </a:rPr>
              <a:t>Support programmatic changes</a:t>
            </a:r>
          </a:p>
          <a:p>
            <a:pPr marL="457200" indent="-457200">
              <a:buClr>
                <a:srgbClr val="03AFCA"/>
              </a:buClr>
              <a:buFont typeface="Wingdings" panose="05000000000000000000" pitchFamily="2" charset="2"/>
              <a:buChar char="v"/>
            </a:pPr>
            <a:r>
              <a:rPr lang="en-US" sz="3200" dirty="0">
                <a:latin typeface="+mn-lt"/>
              </a:rPr>
              <a:t>Ensure an array of services/supports are available</a:t>
            </a:r>
          </a:p>
          <a:p>
            <a:pPr marL="457200" indent="-457200">
              <a:buClr>
                <a:srgbClr val="03AFCA"/>
              </a:buClr>
              <a:buFont typeface="Wingdings" panose="05000000000000000000" pitchFamily="2" charset="2"/>
              <a:buChar char="v"/>
            </a:pPr>
            <a:r>
              <a:rPr lang="en-US" sz="3200" dirty="0">
                <a:latin typeface="+mn-lt"/>
              </a:rPr>
              <a:t>Promote policies, practices and techniques that mitigate stress and promote healthy development</a:t>
            </a:r>
          </a:p>
          <a:p>
            <a:pPr marL="457200" indent="-457200">
              <a:buClr>
                <a:srgbClr val="03AFCA"/>
              </a:buClr>
              <a:buFont typeface="Wingdings" panose="05000000000000000000" pitchFamily="2" charset="2"/>
              <a:buChar char="v"/>
            </a:pPr>
            <a:r>
              <a:rPr lang="en-US" sz="3200" dirty="0">
                <a:latin typeface="+mn-lt"/>
              </a:rPr>
              <a:t>Develop/implement financing </a:t>
            </a:r>
            <a:r>
              <a:rPr lang="en-US" sz="3200" dirty="0" smtClean="0">
                <a:latin typeface="+mn-lt"/>
              </a:rPr>
              <a:t>strategies</a:t>
            </a:r>
            <a:endParaRPr lang="en-US" sz="3200" dirty="0">
              <a:latin typeface="+mn-lt"/>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81" y="6087117"/>
            <a:ext cx="581280" cy="685800"/>
          </a:xfrm>
          <a:prstGeom prst="rect">
            <a:avLst/>
          </a:prstGeom>
        </p:spPr>
      </p:pic>
    </p:spTree>
    <p:extLst>
      <p:ext uri="{BB962C8B-B14F-4D97-AF65-F5344CB8AC3E}">
        <p14:creationId xmlns:p14="http://schemas.microsoft.com/office/powerpoint/2010/main" val="3868658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9868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8" name="TextBox 7"/>
          <p:cNvSpPr txBox="1"/>
          <p:nvPr/>
        </p:nvSpPr>
        <p:spPr>
          <a:xfrm>
            <a:off x="345178" y="2057400"/>
            <a:ext cx="4374999" cy="1569660"/>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solidFill>
                  <a:srgbClr val="FFC000"/>
                </a:solidFill>
                <a:latin typeface="+mn-lt"/>
              </a:rPr>
              <a:t>Parents and caregivers</a:t>
            </a:r>
          </a:p>
          <a:p>
            <a:pPr marL="457200" indent="-457200">
              <a:buFont typeface="Arial" panose="020B0604020202020204" pitchFamily="34" charset="0"/>
              <a:buChar char="•"/>
            </a:pPr>
            <a:r>
              <a:rPr lang="en-US" sz="2400" dirty="0" smtClean="0">
                <a:latin typeface="+mn-lt"/>
              </a:rPr>
              <a:t>Service providers</a:t>
            </a:r>
          </a:p>
          <a:p>
            <a:pPr marL="457200" indent="-457200">
              <a:buFont typeface="Arial" panose="020B0604020202020204" pitchFamily="34" charset="0"/>
              <a:buChar char="•"/>
            </a:pPr>
            <a:r>
              <a:rPr lang="en-US" sz="2400" dirty="0" smtClean="0">
                <a:latin typeface="+mn-lt"/>
              </a:rPr>
              <a:t>Multisystem, community partners and policymakers</a:t>
            </a:r>
            <a:endParaRPr lang="en-US" sz="2400" dirty="0">
              <a:latin typeface="+mn-lt"/>
            </a:endParaRPr>
          </a:p>
        </p:txBody>
      </p:sp>
      <p:sp>
        <p:nvSpPr>
          <p:cNvPr id="9" name="TextBox 8"/>
          <p:cNvSpPr txBox="1"/>
          <p:nvPr/>
        </p:nvSpPr>
        <p:spPr>
          <a:xfrm>
            <a:off x="5267698" y="1591399"/>
            <a:ext cx="6924302" cy="3662541"/>
          </a:xfrm>
          <a:prstGeom prst="rect">
            <a:avLst/>
          </a:prstGeom>
          <a:noFill/>
        </p:spPr>
        <p:txBody>
          <a:bodyPr wrap="square" rtlCol="0">
            <a:spAutoFit/>
          </a:bodyPr>
          <a:lstStyle/>
          <a:p>
            <a:r>
              <a:rPr lang="en-US" sz="3600" b="1" dirty="0" smtClean="0">
                <a:latin typeface="+mn-lt"/>
              </a:rPr>
              <a:t>Parents and caregivers have opportunities to:</a:t>
            </a:r>
            <a:endParaRPr lang="en-US" sz="3600" b="1" dirty="0">
              <a:latin typeface="+mn-lt"/>
            </a:endParaRPr>
          </a:p>
          <a:p>
            <a:pPr marL="457200" indent="-457200">
              <a:buClr>
                <a:srgbClr val="FFC000"/>
              </a:buClr>
              <a:buFont typeface="Wingdings" panose="05000000000000000000" pitchFamily="2" charset="2"/>
              <a:buChar char="v"/>
            </a:pPr>
            <a:r>
              <a:rPr lang="en-US" sz="3200" dirty="0">
                <a:latin typeface="+mn-lt"/>
              </a:rPr>
              <a:t>Understand effects of toxic stress</a:t>
            </a:r>
          </a:p>
          <a:p>
            <a:pPr marL="457200" indent="-457200">
              <a:buClr>
                <a:srgbClr val="FFC000"/>
              </a:buClr>
              <a:buFont typeface="Wingdings" panose="05000000000000000000" pitchFamily="2" charset="2"/>
              <a:buChar char="v"/>
            </a:pPr>
            <a:r>
              <a:rPr lang="en-US" sz="3200" dirty="0">
                <a:latin typeface="+mn-lt"/>
              </a:rPr>
              <a:t>Learn/implement positive parenting strategies</a:t>
            </a:r>
          </a:p>
          <a:p>
            <a:pPr marL="457200" indent="-457200">
              <a:buClr>
                <a:srgbClr val="FFC000"/>
              </a:buClr>
              <a:buFont typeface="Wingdings" panose="05000000000000000000" pitchFamily="2" charset="2"/>
              <a:buChar char="v"/>
            </a:pPr>
            <a:r>
              <a:rPr lang="en-US" sz="3200" dirty="0">
                <a:latin typeface="+mn-lt"/>
              </a:rPr>
              <a:t>Make decisions for their families and communities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81" y="6087117"/>
            <a:ext cx="581280" cy="685800"/>
          </a:xfrm>
          <a:prstGeom prst="rect">
            <a:avLst/>
          </a:prstGeom>
        </p:spPr>
      </p:pic>
      <p:pic>
        <p:nvPicPr>
          <p:cNvPr id="2" name="Picture 1"/>
          <p:cNvPicPr>
            <a:picLocks noChangeAspect="1"/>
          </p:cNvPicPr>
          <p:nvPr/>
        </p:nvPicPr>
        <p:blipFill>
          <a:blip r:embed="rId3"/>
          <a:stretch>
            <a:fillRect/>
          </a:stretch>
        </p:blipFill>
        <p:spPr>
          <a:xfrm>
            <a:off x="210628" y="166301"/>
            <a:ext cx="4501831" cy="1573599"/>
          </a:xfrm>
          <a:prstGeom prst="rect">
            <a:avLst/>
          </a:prstGeom>
        </p:spPr>
      </p:pic>
      <p:pic>
        <p:nvPicPr>
          <p:cNvPr id="11" name="Picture 10"/>
          <p:cNvPicPr>
            <a:picLocks noChangeAspect="1"/>
          </p:cNvPicPr>
          <p:nvPr/>
        </p:nvPicPr>
        <p:blipFill rotWithShape="1">
          <a:blip r:embed="rId4"/>
          <a:srcRect t="15849"/>
          <a:stretch/>
        </p:blipFill>
        <p:spPr>
          <a:xfrm>
            <a:off x="696242" y="4953000"/>
            <a:ext cx="4507855" cy="1598691"/>
          </a:xfrm>
          <a:prstGeom prst="rect">
            <a:avLst/>
          </a:prstGeom>
        </p:spPr>
      </p:pic>
    </p:spTree>
    <p:extLst>
      <p:ext uri="{BB962C8B-B14F-4D97-AF65-F5344CB8AC3E}">
        <p14:creationId xmlns:p14="http://schemas.microsoft.com/office/powerpoint/2010/main" val="852433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9868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8" name="TextBox 7"/>
          <p:cNvSpPr txBox="1"/>
          <p:nvPr/>
        </p:nvSpPr>
        <p:spPr>
          <a:xfrm>
            <a:off x="345178" y="2057400"/>
            <a:ext cx="4374999" cy="1569660"/>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latin typeface="+mn-lt"/>
              </a:rPr>
              <a:t>Parents and caregivers</a:t>
            </a:r>
          </a:p>
          <a:p>
            <a:pPr marL="457200" indent="-457200">
              <a:buFont typeface="Arial" panose="020B0604020202020204" pitchFamily="34" charset="0"/>
              <a:buChar char="•"/>
            </a:pPr>
            <a:r>
              <a:rPr lang="en-US" sz="2400" b="1" dirty="0" smtClean="0">
                <a:solidFill>
                  <a:srgbClr val="FFC000"/>
                </a:solidFill>
                <a:latin typeface="+mn-lt"/>
              </a:rPr>
              <a:t>Service providers</a:t>
            </a:r>
          </a:p>
          <a:p>
            <a:pPr marL="457200" indent="-457200">
              <a:buFont typeface="Arial" panose="020B0604020202020204" pitchFamily="34" charset="0"/>
              <a:buChar char="•"/>
            </a:pPr>
            <a:r>
              <a:rPr lang="en-US" sz="2400" b="1" dirty="0" smtClean="0">
                <a:solidFill>
                  <a:srgbClr val="FFC000"/>
                </a:solidFill>
                <a:latin typeface="+mn-lt"/>
              </a:rPr>
              <a:t>Multisystem, community partners and policymakers</a:t>
            </a:r>
            <a:endParaRPr lang="en-US" sz="2400" b="1" dirty="0">
              <a:solidFill>
                <a:srgbClr val="FFC000"/>
              </a:solidFill>
              <a:latin typeface="+mn-lt"/>
            </a:endParaRPr>
          </a:p>
        </p:txBody>
      </p:sp>
      <p:sp>
        <p:nvSpPr>
          <p:cNvPr id="9" name="TextBox 8"/>
          <p:cNvSpPr txBox="1"/>
          <p:nvPr/>
        </p:nvSpPr>
        <p:spPr>
          <a:xfrm>
            <a:off x="5267698" y="372199"/>
            <a:ext cx="6924302" cy="5970865"/>
          </a:xfrm>
          <a:prstGeom prst="rect">
            <a:avLst/>
          </a:prstGeom>
          <a:noFill/>
        </p:spPr>
        <p:txBody>
          <a:bodyPr wrap="square" rtlCol="0">
            <a:spAutoFit/>
          </a:bodyPr>
          <a:lstStyle/>
          <a:p>
            <a:pPr marL="457200" indent="-457200">
              <a:spcBef>
                <a:spcPts val="1200"/>
              </a:spcBef>
              <a:buClr>
                <a:srgbClr val="FFC000"/>
              </a:buClr>
              <a:buFont typeface="Wingdings" panose="05000000000000000000" pitchFamily="2" charset="2"/>
              <a:buChar char="v"/>
            </a:pPr>
            <a:r>
              <a:rPr lang="en-US" sz="3200" dirty="0">
                <a:latin typeface="+mn-lt"/>
              </a:rPr>
              <a:t>An aligned set of formal and informal, effective services, interventions &amp; opportunities are available for children and adults</a:t>
            </a:r>
          </a:p>
          <a:p>
            <a:pPr marL="457200" indent="-457200">
              <a:spcBef>
                <a:spcPts val="1200"/>
              </a:spcBef>
              <a:buClr>
                <a:srgbClr val="FFC000"/>
              </a:buClr>
              <a:buFont typeface="Wingdings" panose="05000000000000000000" pitchFamily="2" charset="2"/>
              <a:buChar char="v"/>
            </a:pPr>
            <a:r>
              <a:rPr lang="en-US" sz="3200" dirty="0" smtClean="0">
                <a:latin typeface="+mn-lt"/>
              </a:rPr>
              <a:t>Service </a:t>
            </a:r>
            <a:r>
              <a:rPr lang="en-US" sz="3200" dirty="0">
                <a:latin typeface="+mn-lt"/>
              </a:rPr>
              <a:t>providers recognize, respond appropriately to symptoms of toxic stress</a:t>
            </a:r>
          </a:p>
          <a:p>
            <a:pPr marL="457200" indent="-457200">
              <a:spcBef>
                <a:spcPts val="1200"/>
              </a:spcBef>
              <a:buClr>
                <a:srgbClr val="FFC000"/>
              </a:buClr>
              <a:buFont typeface="Wingdings" panose="05000000000000000000" pitchFamily="2" charset="2"/>
              <a:buChar char="v"/>
            </a:pPr>
            <a:r>
              <a:rPr lang="en-US" sz="3200" dirty="0" smtClean="0">
                <a:latin typeface="+mn-lt"/>
              </a:rPr>
              <a:t>Other </a:t>
            </a:r>
            <a:r>
              <a:rPr lang="en-US" sz="3200" dirty="0">
                <a:latin typeface="+mn-lt"/>
              </a:rPr>
              <a:t>community entities are family-friendly, trauma-informed</a:t>
            </a:r>
          </a:p>
          <a:p>
            <a:pPr marL="457200" indent="-457200">
              <a:spcBef>
                <a:spcPts val="1200"/>
              </a:spcBef>
              <a:buClr>
                <a:srgbClr val="FFC000"/>
              </a:buClr>
              <a:buFont typeface="Wingdings" panose="05000000000000000000" pitchFamily="2" charset="2"/>
              <a:buChar char="v"/>
            </a:pPr>
            <a:r>
              <a:rPr lang="en-US" sz="3200" dirty="0" smtClean="0">
                <a:latin typeface="+mn-lt"/>
              </a:rPr>
              <a:t>Protective </a:t>
            </a:r>
            <a:r>
              <a:rPr lang="en-US" sz="3200" dirty="0">
                <a:latin typeface="+mn-lt"/>
              </a:rPr>
              <a:t>factors are robust in families and communities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81" y="6087117"/>
            <a:ext cx="581280" cy="685800"/>
          </a:xfrm>
          <a:prstGeom prst="rect">
            <a:avLst/>
          </a:prstGeom>
        </p:spPr>
      </p:pic>
      <p:pic>
        <p:nvPicPr>
          <p:cNvPr id="2" name="Picture 1"/>
          <p:cNvPicPr>
            <a:picLocks noChangeAspect="1"/>
          </p:cNvPicPr>
          <p:nvPr/>
        </p:nvPicPr>
        <p:blipFill>
          <a:blip r:embed="rId3"/>
          <a:stretch>
            <a:fillRect/>
          </a:stretch>
        </p:blipFill>
        <p:spPr>
          <a:xfrm>
            <a:off x="210628" y="166301"/>
            <a:ext cx="4501831" cy="1573599"/>
          </a:xfrm>
          <a:prstGeom prst="rect">
            <a:avLst/>
          </a:prstGeom>
        </p:spPr>
      </p:pic>
      <p:pic>
        <p:nvPicPr>
          <p:cNvPr id="5" name="Picture 4"/>
          <p:cNvPicPr>
            <a:picLocks noChangeAspect="1"/>
          </p:cNvPicPr>
          <p:nvPr/>
        </p:nvPicPr>
        <p:blipFill rotWithShape="1">
          <a:blip r:embed="rId4"/>
          <a:srcRect t="15849"/>
          <a:stretch/>
        </p:blipFill>
        <p:spPr>
          <a:xfrm>
            <a:off x="696242" y="4953000"/>
            <a:ext cx="4507855" cy="1598691"/>
          </a:xfrm>
          <a:prstGeom prst="rect">
            <a:avLst/>
          </a:prstGeom>
        </p:spPr>
      </p:pic>
    </p:spTree>
    <p:extLst>
      <p:ext uri="{BB962C8B-B14F-4D97-AF65-F5344CB8AC3E}">
        <p14:creationId xmlns:p14="http://schemas.microsoft.com/office/powerpoint/2010/main" val="3864292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eorgia" panose="02040502050405020303" pitchFamily="18" charset="0"/>
              </a:rPr>
              <a:t>Our agenda for today</a:t>
            </a:r>
            <a:endParaRPr lang="en-US" b="1" dirty="0">
              <a:latin typeface="Georgia" panose="02040502050405020303" pitchFamily="18" charset="0"/>
            </a:endParaRPr>
          </a:p>
        </p:txBody>
      </p:sp>
      <p:sp>
        <p:nvSpPr>
          <p:cNvPr id="3" name="Content Placeholder 2"/>
          <p:cNvSpPr>
            <a:spLocks noGrp="1"/>
          </p:cNvSpPr>
          <p:nvPr>
            <p:ph idx="1"/>
          </p:nvPr>
        </p:nvSpPr>
        <p:spPr/>
        <p:txBody>
          <a:bodyPr/>
          <a:lstStyle/>
          <a:p>
            <a:r>
              <a:rPr lang="en-US" dirty="0" smtClean="0"/>
              <a:t>Shifting the Conversation: Toxic Stress &amp; Well-Being – Cailin O’Connor, Center for the Study of Social Policy</a:t>
            </a:r>
          </a:p>
          <a:p>
            <a:r>
              <a:rPr lang="en-US" dirty="0" smtClean="0"/>
              <a:t>Cities </a:t>
            </a:r>
            <a:r>
              <a:rPr lang="en-US" dirty="0"/>
              <a:t>&amp; Toxic </a:t>
            </a:r>
            <a:r>
              <a:rPr lang="en-US" dirty="0" smtClean="0"/>
              <a:t>Stress – Tonja Rucker and Laura </a:t>
            </a:r>
            <a:r>
              <a:rPr lang="en-US" dirty="0" err="1" smtClean="0"/>
              <a:t>Furr</a:t>
            </a:r>
            <a:r>
              <a:rPr lang="en-US" dirty="0" smtClean="0"/>
              <a:t>, National </a:t>
            </a:r>
            <a:r>
              <a:rPr lang="en-US" dirty="0"/>
              <a:t>League of Cities Institute For Youth, Education &amp; </a:t>
            </a:r>
            <a:r>
              <a:rPr lang="en-US" dirty="0" smtClean="0"/>
              <a:t>Families</a:t>
            </a:r>
          </a:p>
          <a:p>
            <a:r>
              <a:rPr lang="en-US" dirty="0" smtClean="0"/>
              <a:t>Using the Framework: Community Examples and Recommendations – Cailin O’Connor, CSSP</a:t>
            </a:r>
            <a:r>
              <a:rPr lang="en-US" cap="small" dirty="0"/>
              <a:t/>
            </a:r>
            <a:br>
              <a:rPr lang="en-US" cap="small" dirty="0"/>
            </a:br>
            <a:r>
              <a:rPr lang="en-US" cap="small" dirty="0"/>
              <a:t/>
            </a:r>
            <a:br>
              <a:rPr lang="en-US" cap="small" dirty="0"/>
            </a:br>
            <a:endParaRPr lang="en-US" dirty="0"/>
          </a:p>
        </p:txBody>
      </p:sp>
    </p:spTree>
    <p:extLst>
      <p:ext uri="{BB962C8B-B14F-4D97-AF65-F5344CB8AC3E}">
        <p14:creationId xmlns:p14="http://schemas.microsoft.com/office/powerpoint/2010/main" val="25854751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9868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9" name="TextBox 8"/>
          <p:cNvSpPr txBox="1"/>
          <p:nvPr/>
        </p:nvSpPr>
        <p:spPr>
          <a:xfrm>
            <a:off x="5267698" y="372199"/>
            <a:ext cx="6924302" cy="5478423"/>
          </a:xfrm>
          <a:prstGeom prst="rect">
            <a:avLst/>
          </a:prstGeom>
          <a:noFill/>
        </p:spPr>
        <p:txBody>
          <a:bodyPr wrap="square" rtlCol="0">
            <a:spAutoFit/>
          </a:bodyPr>
          <a:lstStyle/>
          <a:p>
            <a:pPr marL="457200" indent="-457200">
              <a:spcBef>
                <a:spcPts val="1200"/>
              </a:spcBef>
              <a:buClr>
                <a:srgbClr val="BB3346"/>
              </a:buClr>
              <a:buFont typeface="Wingdings" panose="05000000000000000000" pitchFamily="2" charset="2"/>
              <a:buChar char="v"/>
            </a:pPr>
            <a:r>
              <a:rPr lang="en-US" sz="3200" dirty="0">
                <a:latin typeface="+mn-lt"/>
              </a:rPr>
              <a:t>Children grow up in a rich environment of positive experiences</a:t>
            </a:r>
          </a:p>
          <a:p>
            <a:pPr marL="457200" indent="-457200">
              <a:spcBef>
                <a:spcPts val="1200"/>
              </a:spcBef>
              <a:buClr>
                <a:srgbClr val="BB3346"/>
              </a:buClr>
              <a:buFont typeface="Wingdings" panose="05000000000000000000" pitchFamily="2" charset="2"/>
              <a:buChar char="v"/>
            </a:pPr>
            <a:r>
              <a:rPr lang="en-US" sz="3200" dirty="0" smtClean="0">
                <a:latin typeface="+mn-lt"/>
              </a:rPr>
              <a:t>Children </a:t>
            </a:r>
            <a:r>
              <a:rPr lang="en-US" sz="3200" dirty="0">
                <a:latin typeface="+mn-lt"/>
              </a:rPr>
              <a:t>have minimal exposure to severe and/or prolonged stress</a:t>
            </a:r>
          </a:p>
          <a:p>
            <a:pPr marL="457200" indent="-457200">
              <a:spcBef>
                <a:spcPts val="1200"/>
              </a:spcBef>
              <a:buClr>
                <a:srgbClr val="BB3346"/>
              </a:buClr>
              <a:buFont typeface="Wingdings" panose="05000000000000000000" pitchFamily="2" charset="2"/>
              <a:buChar char="v"/>
            </a:pPr>
            <a:r>
              <a:rPr lang="en-US" sz="3200" dirty="0" smtClean="0">
                <a:latin typeface="+mn-lt"/>
              </a:rPr>
              <a:t>Parents </a:t>
            </a:r>
            <a:r>
              <a:rPr lang="en-US" sz="3200" dirty="0">
                <a:latin typeface="+mn-lt"/>
              </a:rPr>
              <a:t>and other adults provide buffering to prevent a toxic stress response</a:t>
            </a:r>
          </a:p>
          <a:p>
            <a:pPr marL="457200" indent="-457200">
              <a:spcBef>
                <a:spcPts val="1200"/>
              </a:spcBef>
              <a:buClr>
                <a:srgbClr val="BB3346"/>
              </a:buClr>
              <a:buFont typeface="Wingdings" panose="05000000000000000000" pitchFamily="2" charset="2"/>
              <a:buChar char="v"/>
            </a:pPr>
            <a:r>
              <a:rPr lang="en-US" sz="3200" dirty="0" smtClean="0">
                <a:latin typeface="+mn-lt"/>
              </a:rPr>
              <a:t>Children </a:t>
            </a:r>
            <a:r>
              <a:rPr lang="en-US" sz="3200" dirty="0">
                <a:latin typeface="+mn-lt"/>
              </a:rPr>
              <a:t>and adults receive appropriate support for toxic stress experienced</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81" y="6087117"/>
            <a:ext cx="581280" cy="685800"/>
          </a:xfrm>
          <a:prstGeom prst="rect">
            <a:avLst/>
          </a:prstGeom>
        </p:spPr>
      </p:pic>
      <p:pic>
        <p:nvPicPr>
          <p:cNvPr id="7" name="Picture 6"/>
          <p:cNvPicPr>
            <a:picLocks noChangeAspect="1"/>
          </p:cNvPicPr>
          <p:nvPr/>
        </p:nvPicPr>
        <p:blipFill>
          <a:blip r:embed="rId3"/>
          <a:stretch>
            <a:fillRect/>
          </a:stretch>
        </p:blipFill>
        <p:spPr>
          <a:xfrm>
            <a:off x="901752" y="4341266"/>
            <a:ext cx="3492447" cy="2053048"/>
          </a:xfrm>
          <a:prstGeom prst="rect">
            <a:avLst/>
          </a:prstGeom>
        </p:spPr>
      </p:pic>
      <p:pic>
        <p:nvPicPr>
          <p:cNvPr id="12" name="Picture 11"/>
          <p:cNvPicPr>
            <a:picLocks noChangeAspect="1"/>
          </p:cNvPicPr>
          <p:nvPr/>
        </p:nvPicPr>
        <p:blipFill>
          <a:blip r:embed="rId4"/>
          <a:stretch>
            <a:fillRect/>
          </a:stretch>
        </p:blipFill>
        <p:spPr>
          <a:xfrm>
            <a:off x="423565" y="408488"/>
            <a:ext cx="2738735" cy="1652730"/>
          </a:xfrm>
          <a:prstGeom prst="rect">
            <a:avLst/>
          </a:prstGeom>
        </p:spPr>
      </p:pic>
    </p:spTree>
    <p:extLst>
      <p:ext uri="{BB962C8B-B14F-4D97-AF65-F5344CB8AC3E}">
        <p14:creationId xmlns:p14="http://schemas.microsoft.com/office/powerpoint/2010/main" val="4149163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9868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9" name="TextBox 8"/>
          <p:cNvSpPr txBox="1"/>
          <p:nvPr/>
        </p:nvSpPr>
        <p:spPr>
          <a:xfrm>
            <a:off x="5374378" y="1270000"/>
            <a:ext cx="6924302" cy="1231106"/>
          </a:xfrm>
          <a:prstGeom prst="rect">
            <a:avLst/>
          </a:prstGeom>
          <a:noFill/>
        </p:spPr>
        <p:txBody>
          <a:bodyPr wrap="square" rtlCol="0">
            <a:spAutoFit/>
          </a:bodyPr>
          <a:lstStyle/>
          <a:p>
            <a:pPr marL="457200" indent="-457200">
              <a:spcBef>
                <a:spcPts val="1200"/>
              </a:spcBef>
              <a:buClr>
                <a:srgbClr val="7030A0"/>
              </a:buClr>
              <a:buFont typeface="Wingdings" panose="05000000000000000000" pitchFamily="2" charset="2"/>
              <a:buChar char="v"/>
            </a:pPr>
            <a:r>
              <a:rPr lang="en-US" sz="3200" dirty="0" smtClean="0">
                <a:latin typeface="+mn-lt"/>
              </a:rPr>
              <a:t>Healthy development</a:t>
            </a:r>
          </a:p>
          <a:p>
            <a:pPr marL="457200" indent="-457200">
              <a:spcBef>
                <a:spcPts val="1200"/>
              </a:spcBef>
              <a:buClr>
                <a:srgbClr val="7030A0"/>
              </a:buClr>
              <a:buFont typeface="Wingdings" panose="05000000000000000000" pitchFamily="2" charset="2"/>
              <a:buChar char="v"/>
            </a:pPr>
            <a:r>
              <a:rPr lang="en-US" sz="3200" dirty="0" smtClean="0">
                <a:latin typeface="+mn-lt"/>
              </a:rPr>
              <a:t>Children and families thrive</a:t>
            </a:r>
            <a:endParaRPr lang="en-US" sz="3200" dirty="0">
              <a:latin typeface="+mn-lt"/>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81" y="6087117"/>
            <a:ext cx="581280" cy="685800"/>
          </a:xfrm>
          <a:prstGeom prst="rect">
            <a:avLst/>
          </a:prstGeom>
        </p:spPr>
      </p:pic>
      <p:pic>
        <p:nvPicPr>
          <p:cNvPr id="2" name="Picture 1"/>
          <p:cNvPicPr>
            <a:picLocks noChangeAspect="1"/>
          </p:cNvPicPr>
          <p:nvPr/>
        </p:nvPicPr>
        <p:blipFill>
          <a:blip r:embed="rId3"/>
          <a:stretch>
            <a:fillRect/>
          </a:stretch>
        </p:blipFill>
        <p:spPr>
          <a:xfrm>
            <a:off x="457049" y="514298"/>
            <a:ext cx="2473141" cy="755702"/>
          </a:xfrm>
          <a:prstGeom prst="rect">
            <a:avLst/>
          </a:prstGeom>
        </p:spPr>
      </p:pic>
      <p:pic>
        <p:nvPicPr>
          <p:cNvPr id="4" name="Picture 3"/>
          <p:cNvPicPr>
            <a:picLocks noChangeAspect="1"/>
          </p:cNvPicPr>
          <p:nvPr/>
        </p:nvPicPr>
        <p:blipFill>
          <a:blip r:embed="rId4"/>
          <a:stretch>
            <a:fillRect/>
          </a:stretch>
        </p:blipFill>
        <p:spPr>
          <a:xfrm>
            <a:off x="1264056" y="4708298"/>
            <a:ext cx="1666134" cy="1721719"/>
          </a:xfrm>
          <a:prstGeom prst="rect">
            <a:avLst/>
          </a:prstGeom>
        </p:spPr>
      </p:pic>
    </p:spTree>
    <p:extLst>
      <p:ext uri="{BB962C8B-B14F-4D97-AF65-F5344CB8AC3E}">
        <p14:creationId xmlns:p14="http://schemas.microsoft.com/office/powerpoint/2010/main" val="2587886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2118360" y="0"/>
            <a:ext cx="10104120" cy="7037276"/>
          </a:xfrm>
          <a:prstGeom prst="rect">
            <a:avLst/>
          </a:prstGeom>
        </p:spPr>
      </p:pic>
      <p:sp>
        <p:nvSpPr>
          <p:cNvPr id="3" name="Rectangle 2"/>
          <p:cNvSpPr/>
          <p:nvPr/>
        </p:nvSpPr>
        <p:spPr>
          <a:xfrm>
            <a:off x="0" y="0"/>
            <a:ext cx="234696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0" y="137160"/>
            <a:ext cx="4389120" cy="2677656"/>
          </a:xfrm>
          <a:prstGeom prst="rect">
            <a:avLst/>
          </a:prstGeom>
          <a:noFill/>
        </p:spPr>
        <p:txBody>
          <a:bodyPr wrap="square" rtlCol="0">
            <a:spAutoFit/>
          </a:bodyPr>
          <a:lstStyle/>
          <a:p>
            <a:r>
              <a:rPr lang="en-US" sz="2800" b="1" dirty="0" smtClean="0">
                <a:latin typeface="+mn-lt"/>
              </a:rPr>
              <a:t>Working Toward </a:t>
            </a:r>
            <a:br>
              <a:rPr lang="en-US" sz="2800" b="1" dirty="0" smtClean="0">
                <a:latin typeface="+mn-lt"/>
              </a:rPr>
            </a:br>
            <a:r>
              <a:rPr lang="en-US" sz="2800" b="1" dirty="0" smtClean="0">
                <a:latin typeface="+mn-lt"/>
              </a:rPr>
              <a:t>Well-Being: </a:t>
            </a:r>
            <a:br>
              <a:rPr lang="en-US" sz="2800" b="1" dirty="0" smtClean="0">
                <a:latin typeface="+mn-lt"/>
              </a:rPr>
            </a:br>
            <a:r>
              <a:rPr lang="en-US" sz="2800" b="1" dirty="0" smtClean="0">
                <a:latin typeface="+mn-lt"/>
              </a:rPr>
              <a:t>A Framework of </a:t>
            </a:r>
            <a:br>
              <a:rPr lang="en-US" sz="2800" b="1" dirty="0" smtClean="0">
                <a:latin typeface="+mn-lt"/>
              </a:rPr>
            </a:br>
            <a:r>
              <a:rPr lang="en-US" sz="2800" b="1" dirty="0" smtClean="0">
                <a:latin typeface="+mn-lt"/>
              </a:rPr>
              <a:t>Community </a:t>
            </a:r>
            <a:br>
              <a:rPr lang="en-US" sz="2800" b="1" dirty="0" smtClean="0">
                <a:latin typeface="+mn-lt"/>
              </a:rPr>
            </a:br>
            <a:r>
              <a:rPr lang="en-US" sz="2800" b="1" dirty="0" smtClean="0">
                <a:latin typeface="+mn-lt"/>
              </a:rPr>
              <a:t>Approaches to </a:t>
            </a:r>
            <a:br>
              <a:rPr lang="en-US" sz="2800" b="1" dirty="0" smtClean="0">
                <a:latin typeface="+mn-lt"/>
              </a:rPr>
            </a:br>
            <a:r>
              <a:rPr lang="en-US" sz="2800" b="1" dirty="0" smtClean="0">
                <a:latin typeface="+mn-lt"/>
              </a:rPr>
              <a:t>Toxic Stress</a:t>
            </a:r>
            <a:endParaRPr lang="en-US" sz="2800" b="1" dirty="0">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81" y="6087117"/>
            <a:ext cx="581280" cy="685800"/>
          </a:xfrm>
          <a:prstGeom prst="rect">
            <a:avLst/>
          </a:prstGeom>
        </p:spPr>
      </p:pic>
    </p:spTree>
    <p:extLst>
      <p:ext uri="{BB962C8B-B14F-4D97-AF65-F5344CB8AC3E}">
        <p14:creationId xmlns:p14="http://schemas.microsoft.com/office/powerpoint/2010/main" val="3277908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983711" y="1406962"/>
            <a:ext cx="8281166" cy="2492990"/>
          </a:xfrm>
        </p:spPr>
        <p:txBody>
          <a:bodyPr/>
          <a:lstStyle/>
          <a:p>
            <a:r>
              <a:rPr lang="en-US" sz="4800" cap="small" dirty="0"/>
              <a:t>National League of Cities Institute For Youth, Education &amp; Families</a:t>
            </a:r>
            <a:br>
              <a:rPr lang="en-US" sz="4800" cap="small" dirty="0"/>
            </a:br>
            <a:r>
              <a:rPr lang="en-US" sz="4800" cap="small" dirty="0"/>
              <a:t/>
            </a:r>
            <a:br>
              <a:rPr lang="en-US" sz="4800" cap="small" dirty="0"/>
            </a:br>
            <a:r>
              <a:rPr lang="en-US" sz="4800" cap="small" dirty="0"/>
              <a:t>Cities &amp; Toxic Stress</a:t>
            </a:r>
            <a:endParaRPr lang="en-US" sz="4800" cap="small" dirty="0"/>
          </a:p>
        </p:txBody>
      </p:sp>
      <p:sp>
        <p:nvSpPr>
          <p:cNvPr id="3" name="Subtitle 2"/>
          <p:cNvSpPr>
            <a:spLocks noGrp="1"/>
          </p:cNvSpPr>
          <p:nvPr>
            <p:ph type="subTitle" idx="1"/>
          </p:nvPr>
        </p:nvSpPr>
        <p:spPr/>
        <p:txBody>
          <a:bodyPr/>
          <a:lstStyle/>
          <a:p>
            <a:r>
              <a:rPr lang="en-US" dirty="0" smtClean="0"/>
              <a:t>June 7, 2016</a:t>
            </a:r>
            <a:endParaRPr lang="en-US" dirty="0"/>
          </a:p>
        </p:txBody>
      </p:sp>
    </p:spTree>
    <p:extLst>
      <p:ext uri="{BB962C8B-B14F-4D97-AF65-F5344CB8AC3E}">
        <p14:creationId xmlns:p14="http://schemas.microsoft.com/office/powerpoint/2010/main" val="141982690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6317673" y="2898718"/>
            <a:ext cx="3581400" cy="3581400"/>
          </a:xfrm>
          <a:prstGeom prst="rect">
            <a:avLst/>
          </a:prstGeom>
        </p:spPr>
      </p:pic>
      <p:sp>
        <p:nvSpPr>
          <p:cNvPr id="6" name="Text Placeholder 4"/>
          <p:cNvSpPr>
            <a:spLocks noGrp="1"/>
          </p:cNvSpPr>
          <p:nvPr/>
        </p:nvSpPr>
        <p:spPr>
          <a:xfrm>
            <a:off x="1974273" y="1688524"/>
            <a:ext cx="4055918" cy="1011382"/>
          </a:xfrm>
          <a:prstGeom prst="rect">
            <a:avLst/>
          </a:prstGeom>
          <a:solidFill>
            <a:schemeClr val="accent2"/>
          </a:solidFill>
        </p:spPr>
        <p:txBody>
          <a:bodyPr vert="horz" rtlCol="0" anchor="ctr">
            <a:normAutofit/>
          </a:bodyPr>
          <a:lstStyle>
            <a:lvl1pPr marL="0" indent="0" algn="l" rtl="0" eaLnBrk="1" latinLnBrk="0" hangingPunct="1">
              <a:spcBef>
                <a:spcPts val="525"/>
              </a:spcBef>
              <a:buClr>
                <a:schemeClr val="accent4"/>
              </a:buClr>
              <a:buSzPct val="60000"/>
              <a:buFontTx/>
              <a:buNone/>
              <a:defRPr kumimoji="0" sz="1500" b="1" kern="1200">
                <a:solidFill>
                  <a:srgbClr val="FFFFFF"/>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smtClean="0"/>
              <a:t>Tonja Rucker, PhD</a:t>
            </a:r>
          </a:p>
          <a:p>
            <a:r>
              <a:rPr lang="en-US" dirty="0" smtClean="0"/>
              <a:t>Program Director, Early Childhood Success</a:t>
            </a:r>
            <a:endParaRPr lang="en-US" dirty="0"/>
          </a:p>
        </p:txBody>
      </p:sp>
      <p:sp>
        <p:nvSpPr>
          <p:cNvPr id="7" name="Text Placeholder 5"/>
          <p:cNvSpPr>
            <a:spLocks noGrp="1"/>
          </p:cNvSpPr>
          <p:nvPr/>
        </p:nvSpPr>
        <p:spPr>
          <a:xfrm>
            <a:off x="6165272" y="1688523"/>
            <a:ext cx="4052455" cy="998263"/>
          </a:xfrm>
          <a:prstGeom prst="rect">
            <a:avLst/>
          </a:prstGeom>
          <a:solidFill>
            <a:schemeClr val="accent4"/>
          </a:solidFill>
        </p:spPr>
        <p:txBody>
          <a:bodyPr vert="horz" rtlCol="0" anchor="ctr">
            <a:normAutofit/>
          </a:bodyPr>
          <a:lstStyle>
            <a:lvl1pPr marL="0" indent="0" algn="l" rtl="0" eaLnBrk="1" latinLnBrk="0" hangingPunct="1">
              <a:spcBef>
                <a:spcPts val="525"/>
              </a:spcBef>
              <a:buClr>
                <a:schemeClr val="accent4"/>
              </a:buClr>
              <a:buSzPct val="60000"/>
              <a:buFontTx/>
              <a:buNone/>
              <a:defRPr kumimoji="0" sz="1500" b="1" kern="1200">
                <a:solidFill>
                  <a:srgbClr val="FFFFFF"/>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r>
              <a:rPr lang="en-US" dirty="0" smtClean="0"/>
              <a:t>Laura Furr</a:t>
            </a:r>
          </a:p>
          <a:p>
            <a:r>
              <a:rPr lang="en-US" dirty="0" smtClean="0"/>
              <a:t>Program Manager, </a:t>
            </a:r>
            <a:r>
              <a:rPr lang="en-US" dirty="0"/>
              <a:t>Justice Reform and Youth Engagement</a:t>
            </a:r>
          </a:p>
        </p:txBody>
      </p:sp>
      <p:pic>
        <p:nvPicPr>
          <p:cNvPr id="8" name="Content Placeholder 9"/>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860" y="2898718"/>
            <a:ext cx="2421026" cy="3581400"/>
          </a:xfrm>
          <a:prstGeom prst="rect">
            <a:avLst/>
          </a:prstGeom>
        </p:spPr>
      </p:pic>
      <p:sp>
        <p:nvSpPr>
          <p:cNvPr id="9" name="Title 1"/>
          <p:cNvSpPr txBox="1">
            <a:spLocks/>
          </p:cNvSpPr>
          <p:nvPr/>
        </p:nvSpPr>
        <p:spPr>
          <a:xfrm>
            <a:off x="812803" y="266701"/>
            <a:ext cx="8153400" cy="990600"/>
          </a:xfrm>
          <a:prstGeom prst="rect">
            <a:avLst/>
          </a:prstGeom>
        </p:spPr>
        <p:txBody>
          <a:bodyPr vert="horz"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2"/>
                </a:solidFill>
                <a:latin typeface="+mj-lt"/>
                <a:ea typeface="+mj-ea"/>
                <a:cs typeface="+mj-cs"/>
              </a:rPr>
              <a:t>National League of Cities </a:t>
            </a:r>
            <a:br>
              <a:rPr lang="en-US" sz="2400" dirty="0">
                <a:solidFill>
                  <a:schemeClr val="tx2"/>
                </a:solidFill>
                <a:latin typeface="+mj-lt"/>
                <a:ea typeface="+mj-ea"/>
                <a:cs typeface="+mj-cs"/>
              </a:rPr>
            </a:br>
            <a:r>
              <a:rPr lang="en-US" sz="2400" dirty="0">
                <a:solidFill>
                  <a:schemeClr val="tx2"/>
                </a:solidFill>
                <a:latin typeface="+mj-lt"/>
                <a:ea typeface="+mj-ea"/>
                <a:cs typeface="+mj-cs"/>
              </a:rPr>
              <a:t>Institute for Youth, Education, and Families</a:t>
            </a:r>
            <a:endParaRPr lang="en-US" sz="2400" dirty="0">
              <a:solidFill>
                <a:schemeClr val="tx2"/>
              </a:solidFill>
              <a:latin typeface="+mj-lt"/>
              <a:ea typeface="+mj-ea"/>
              <a:cs typeface="+mj-cs"/>
            </a:endParaRPr>
          </a:p>
        </p:txBody>
      </p:sp>
      <p:pic>
        <p:nvPicPr>
          <p:cNvPr id="10" name="Picture 9" descr="\\Client\H$\Documents\NLClogo4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6131" y="266701"/>
            <a:ext cx="2359805" cy="853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493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National League of Cities </a:t>
            </a:r>
            <a:br>
              <a:rPr lang="en-US" sz="2400" dirty="0"/>
            </a:br>
            <a:r>
              <a:rPr lang="en-US" sz="2400" dirty="0"/>
              <a:t>Institute for Youth, Education, and Families</a:t>
            </a:r>
          </a:p>
        </p:txBody>
      </p:sp>
      <p:pic>
        <p:nvPicPr>
          <p:cNvPr id="4" name="Picture 4" descr="\\Client\H$\Documents\NLClogo4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3" y="398508"/>
            <a:ext cx="1566863" cy="5667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950142" y="1828803"/>
            <a:ext cx="6738937"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dirty="0">
                <a:latin typeface="+mn-lt"/>
              </a:rPr>
              <a:t>The </a:t>
            </a:r>
            <a:r>
              <a:rPr lang="en-US" altLang="en-US" dirty="0">
                <a:latin typeface="+mn-lt"/>
              </a:rPr>
              <a:t>National League of Cities (NLC) is the country’s oldest and largest national organization representing the interests of cities.</a:t>
            </a:r>
          </a:p>
          <a:p>
            <a:pPr eaLnBrk="1" hangingPunct="1"/>
            <a:endParaRPr lang="en-US" altLang="en-US" dirty="0">
              <a:latin typeface="+mn-lt"/>
            </a:endParaRPr>
          </a:p>
          <a:p>
            <a:pPr eaLnBrk="1" hangingPunct="1"/>
            <a:r>
              <a:rPr lang="en-US" altLang="en-US" dirty="0">
                <a:latin typeface="+mn-lt"/>
              </a:rPr>
              <a:t>NLC serves as a resource to and an advocate for the more than 19,000 cities, villages and towns it represents.  </a:t>
            </a:r>
          </a:p>
          <a:p>
            <a:pPr eaLnBrk="1" hangingPunct="1"/>
            <a:endParaRPr lang="en-US" altLang="en-US" dirty="0">
              <a:latin typeface="+mn-lt"/>
            </a:endParaRPr>
          </a:p>
          <a:p>
            <a:pPr eaLnBrk="1" hangingPunct="1"/>
            <a:r>
              <a:rPr lang="en-US" altLang="en-US" dirty="0">
                <a:latin typeface="+mn-lt"/>
              </a:rPr>
              <a:t>The Institute for Youth, Education, and Families (YEF Institute) is a special entity within NLC with over a decade of work working with elected officials to create strong early care and education systems.</a:t>
            </a:r>
          </a:p>
          <a:p>
            <a:pPr eaLnBrk="1" hangingPunct="1"/>
            <a:endParaRPr lang="en-US" altLang="en-US" sz="1400" dirty="0">
              <a:latin typeface="Futura Light" charset="0"/>
            </a:endParaRPr>
          </a:p>
        </p:txBody>
      </p:sp>
      <p:sp>
        <p:nvSpPr>
          <p:cNvPr id="7" name="TextBox 5"/>
          <p:cNvSpPr txBox="1">
            <a:spLocks noChangeArrowheads="1"/>
          </p:cNvSpPr>
          <p:nvPr/>
        </p:nvSpPr>
        <p:spPr bwMode="auto">
          <a:xfrm>
            <a:off x="1317199" y="2514600"/>
            <a:ext cx="3276600" cy="2482850"/>
          </a:xfrm>
          <a:prstGeom prst="rect">
            <a:avLst/>
          </a:prstGeom>
          <a:solidFill>
            <a:schemeClr val="tx2"/>
          </a:solidFill>
          <a:ln w="9525">
            <a:solidFill>
              <a:srgbClr val="0D0D0D"/>
            </a:solidFill>
            <a:miter lim="800000"/>
            <a:headEnd/>
            <a:tailEnd/>
          </a:ln>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algn="ctr" eaLnBrk="1" hangingPunct="1">
              <a:spcBef>
                <a:spcPct val="50000"/>
              </a:spcBef>
            </a:pPr>
            <a:endParaRPr lang="en-US" altLang="en-US" sz="1800" b="1" dirty="0">
              <a:solidFill>
                <a:srgbClr val="283456"/>
              </a:solidFill>
              <a:latin typeface="Arial" charset="0"/>
            </a:endParaRPr>
          </a:p>
          <a:p>
            <a:pPr algn="ctr" eaLnBrk="1" hangingPunct="1">
              <a:spcBef>
                <a:spcPct val="50000"/>
              </a:spcBef>
            </a:pPr>
            <a:r>
              <a:rPr lang="en-US" altLang="en-US" sz="2000" b="1" dirty="0">
                <a:solidFill>
                  <a:schemeClr val="bg1"/>
                </a:solidFill>
                <a:latin typeface="Arial" charset="0"/>
              </a:rPr>
              <a:t>YEF Institute’s Mission:</a:t>
            </a:r>
          </a:p>
          <a:p>
            <a:pPr algn="ctr" eaLnBrk="1" hangingPunct="1">
              <a:spcBef>
                <a:spcPct val="50000"/>
              </a:spcBef>
            </a:pPr>
            <a:r>
              <a:rPr lang="en-US" altLang="en-US" sz="1800" b="1" dirty="0">
                <a:solidFill>
                  <a:schemeClr val="bg1"/>
                </a:solidFill>
                <a:latin typeface="Arial" charset="0"/>
              </a:rPr>
              <a:t>To help municipal leaders take action on behalf of children, youth, and families.</a:t>
            </a:r>
          </a:p>
          <a:p>
            <a:pPr algn="ctr" eaLnBrk="1" hangingPunct="1">
              <a:spcBef>
                <a:spcPct val="50000"/>
              </a:spcBef>
            </a:pPr>
            <a:endParaRPr lang="en-US" altLang="en-US" sz="1800" b="1" dirty="0">
              <a:solidFill>
                <a:schemeClr val="bg1"/>
              </a:solidFill>
              <a:latin typeface="Arial" charset="0"/>
            </a:endParaRPr>
          </a:p>
        </p:txBody>
      </p:sp>
    </p:spTree>
    <p:extLst>
      <p:ext uri="{BB962C8B-B14F-4D97-AF65-F5344CB8AC3E}">
        <p14:creationId xmlns:p14="http://schemas.microsoft.com/office/powerpoint/2010/main" val="29977693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YEF Institute's Commitment to Addressing Toxic Stress</a:t>
            </a:r>
            <a:endParaRPr lang="en-US" dirty="0"/>
          </a:p>
        </p:txBody>
      </p:sp>
      <p:sp>
        <p:nvSpPr>
          <p:cNvPr id="3" name="Content Placeholder 2"/>
          <p:cNvSpPr>
            <a:spLocks noGrp="1"/>
          </p:cNvSpPr>
          <p:nvPr>
            <p:ph sz="quarter" idx="1"/>
          </p:nvPr>
        </p:nvSpPr>
        <p:spPr/>
        <p:txBody>
          <a:bodyPr/>
          <a:lstStyle/>
          <a:p>
            <a:r>
              <a:rPr lang="en-US" sz="2800" dirty="0" smtClean="0"/>
              <a:t>YEF Council focus on toxic stress </a:t>
            </a:r>
          </a:p>
          <a:p>
            <a:pPr lvl="1"/>
            <a:r>
              <a:rPr lang="en-US" sz="2400" i="1" dirty="0"/>
              <a:t>NLC's Council on Youth, Education, and Families (YEF Council) guides and oversees the YEF Institute's work. The membership of this Council, unlike any other NLC committee or council, is composed of not only local elected officials but also youth members and representatives from major national organizations concerned about children and families</a:t>
            </a:r>
            <a:r>
              <a:rPr lang="en-US" sz="2400" i="1" dirty="0" smtClean="0"/>
              <a:t>.</a:t>
            </a:r>
          </a:p>
          <a:p>
            <a:r>
              <a:rPr lang="en-US" sz="2800" dirty="0" smtClean="0"/>
              <a:t>YEF Institute internal working group on toxic stress</a:t>
            </a:r>
          </a:p>
          <a:p>
            <a:endParaRPr lang="en-US" dirty="0" smtClean="0"/>
          </a:p>
          <a:p>
            <a:endParaRPr lang="en-US" dirty="0"/>
          </a:p>
        </p:txBody>
      </p:sp>
    </p:spTree>
    <p:extLst>
      <p:ext uri="{BB962C8B-B14F-4D97-AF65-F5344CB8AC3E}">
        <p14:creationId xmlns:p14="http://schemas.microsoft.com/office/powerpoint/2010/main" val="680293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YEF Institute’s Early Childhood Work	</a:t>
            </a:r>
            <a:endParaRPr lang="en-US" dirty="0"/>
          </a:p>
        </p:txBody>
      </p:sp>
      <p:sp>
        <p:nvSpPr>
          <p:cNvPr id="3" name="Content Placeholder 2"/>
          <p:cNvSpPr>
            <a:spLocks noGrp="1"/>
          </p:cNvSpPr>
          <p:nvPr>
            <p:ph sz="quarter" idx="1"/>
          </p:nvPr>
        </p:nvSpPr>
        <p:spPr/>
        <p:txBody>
          <a:bodyPr>
            <a:normAutofit/>
          </a:bodyPr>
          <a:lstStyle/>
          <a:p>
            <a:r>
              <a:rPr lang="en-US" sz="2800" dirty="0" smtClean="0"/>
              <a:t>Early Learning Nation (Bezos Family Foundation)</a:t>
            </a:r>
          </a:p>
          <a:p>
            <a:r>
              <a:rPr lang="en-US" sz="2800" dirty="0"/>
              <a:t>Educational Alignment for Young Children (W.K. Kellogg Foundation</a:t>
            </a:r>
            <a:r>
              <a:rPr lang="en-US" sz="2800" dirty="0" smtClean="0"/>
              <a:t>)</a:t>
            </a:r>
          </a:p>
          <a:p>
            <a:r>
              <a:rPr lang="en-US" sz="2800" dirty="0"/>
              <a:t>Project NOW (Robert Wood Johnson Foundation</a:t>
            </a:r>
            <a:r>
              <a:rPr lang="en-US" sz="2800" dirty="0" smtClean="0"/>
              <a:t>)</a:t>
            </a:r>
          </a:p>
        </p:txBody>
      </p:sp>
    </p:spTree>
    <p:extLst>
      <p:ext uri="{BB962C8B-B14F-4D97-AF65-F5344CB8AC3E}">
        <p14:creationId xmlns:p14="http://schemas.microsoft.com/office/powerpoint/2010/main" val="35621854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Elements of Educational Alignment for Young Children</a:t>
            </a:r>
            <a:endParaRPr lang="en-US" dirty="0"/>
          </a:p>
        </p:txBody>
      </p:sp>
      <p:sp>
        <p:nvSpPr>
          <p:cNvPr id="3" name="Content Placeholder 2"/>
          <p:cNvSpPr>
            <a:spLocks noGrp="1"/>
          </p:cNvSpPr>
          <p:nvPr>
            <p:ph sz="quarter" idx="1"/>
          </p:nvPr>
        </p:nvSpPr>
        <p:spPr/>
        <p:txBody>
          <a:bodyPr>
            <a:noAutofit/>
          </a:bodyPr>
          <a:lstStyle/>
          <a:p>
            <a:r>
              <a:rPr lang="en-US" sz="2600" dirty="0"/>
              <a:t>Formal partnerships or governance </a:t>
            </a:r>
            <a:r>
              <a:rPr lang="en-US" sz="2600" dirty="0" smtClean="0"/>
              <a:t>structures</a:t>
            </a:r>
            <a:endParaRPr lang="en-US" sz="2600" dirty="0"/>
          </a:p>
          <a:p>
            <a:r>
              <a:rPr lang="en-US" sz="2600" dirty="0" smtClean="0"/>
              <a:t>Quality early education</a:t>
            </a:r>
            <a:endParaRPr lang="en-US" sz="2600" dirty="0"/>
          </a:p>
          <a:p>
            <a:r>
              <a:rPr lang="en-US" sz="2600" dirty="0"/>
              <a:t>School quality and </a:t>
            </a:r>
            <a:r>
              <a:rPr lang="en-US" sz="2600" dirty="0" smtClean="0"/>
              <a:t>organization</a:t>
            </a:r>
            <a:endParaRPr lang="en-US" sz="2600" dirty="0"/>
          </a:p>
          <a:p>
            <a:r>
              <a:rPr lang="en-US" sz="2600" dirty="0"/>
              <a:t>Alignment of standards, curricula, teaching practices, and </a:t>
            </a:r>
            <a:r>
              <a:rPr lang="en-US" sz="2600" dirty="0" smtClean="0"/>
              <a:t>assessments</a:t>
            </a:r>
            <a:endParaRPr lang="en-US" sz="2600" dirty="0"/>
          </a:p>
          <a:p>
            <a:r>
              <a:rPr lang="en-US" sz="2600" dirty="0"/>
              <a:t>Communication and data </a:t>
            </a:r>
            <a:r>
              <a:rPr lang="en-US" sz="2600" dirty="0" smtClean="0"/>
              <a:t>sharing</a:t>
            </a:r>
            <a:endParaRPr lang="en-US" sz="2600" dirty="0"/>
          </a:p>
          <a:p>
            <a:r>
              <a:rPr lang="en-US" sz="2600" dirty="0" smtClean="0"/>
              <a:t>Qualified </a:t>
            </a:r>
            <a:r>
              <a:rPr lang="en-US" sz="2600" dirty="0"/>
              <a:t>teachers and administrators</a:t>
            </a:r>
          </a:p>
          <a:p>
            <a:r>
              <a:rPr lang="en-US" sz="2600" dirty="0" smtClean="0"/>
              <a:t>Family Engagement</a:t>
            </a:r>
            <a:endParaRPr lang="en-US" sz="2600" dirty="0"/>
          </a:p>
          <a:p>
            <a:r>
              <a:rPr lang="en-US" sz="2600" dirty="0" smtClean="0"/>
              <a:t>Transitions to school</a:t>
            </a:r>
            <a:endParaRPr lang="en-US" sz="2600" dirty="0"/>
          </a:p>
          <a:p>
            <a:r>
              <a:rPr lang="en-US" sz="2600" dirty="0" smtClean="0"/>
              <a:t>Public </a:t>
            </a:r>
            <a:r>
              <a:rPr lang="en-US" sz="2600" dirty="0"/>
              <a:t>awareness of the importance of the early </a:t>
            </a:r>
            <a:r>
              <a:rPr lang="en-US" sz="2600" dirty="0" smtClean="0"/>
              <a:t>education</a:t>
            </a:r>
            <a:endParaRPr lang="en-US" sz="2600" dirty="0"/>
          </a:p>
          <a:p>
            <a:r>
              <a:rPr lang="en-US" sz="2600" dirty="0" smtClean="0"/>
              <a:t>Funding</a:t>
            </a:r>
            <a:endParaRPr lang="en-US" sz="2600" dirty="0"/>
          </a:p>
        </p:txBody>
      </p:sp>
    </p:spTree>
    <p:extLst>
      <p:ext uri="{BB962C8B-B14F-4D97-AF65-F5344CB8AC3E}">
        <p14:creationId xmlns:p14="http://schemas.microsoft.com/office/powerpoint/2010/main" val="1118957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NOW		</a:t>
            </a:r>
            <a:endParaRPr lang="en-US" dirty="0"/>
          </a:p>
        </p:txBody>
      </p:sp>
      <p:pic>
        <p:nvPicPr>
          <p:cNvPr id="4" name="Picture 3"/>
          <p:cNvPicPr>
            <a:picLocks noChangeAspect="1"/>
          </p:cNvPicPr>
          <p:nvPr/>
        </p:nvPicPr>
        <p:blipFill rotWithShape="1">
          <a:blip r:embed="rId3"/>
          <a:srcRect l="1500" r="1500"/>
          <a:stretch/>
        </p:blipFill>
        <p:spPr>
          <a:xfrm>
            <a:off x="3441290" y="2531894"/>
            <a:ext cx="5093110" cy="3642676"/>
          </a:xfrm>
          <a:prstGeom prst="rect">
            <a:avLst/>
          </a:prstGeom>
        </p:spPr>
      </p:pic>
      <p:pic>
        <p:nvPicPr>
          <p:cNvPr id="6" name="Picture 5"/>
          <p:cNvPicPr>
            <a:picLocks noChangeAspect="1"/>
          </p:cNvPicPr>
          <p:nvPr/>
        </p:nvPicPr>
        <p:blipFill>
          <a:blip r:embed="rId4"/>
          <a:stretch>
            <a:fillRect/>
          </a:stretch>
        </p:blipFill>
        <p:spPr>
          <a:xfrm rot="20477617">
            <a:off x="3621598" y="1694874"/>
            <a:ext cx="713229" cy="1241857"/>
          </a:xfrm>
          <a:prstGeom prst="rect">
            <a:avLst/>
          </a:prstGeom>
        </p:spPr>
      </p:pic>
      <p:pic>
        <p:nvPicPr>
          <p:cNvPr id="3076" name="Picture 4" descr="http://images.clipartpanda.com/chip-clipart-chips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0531" y="5500562"/>
            <a:ext cx="1576009" cy="119776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clipartsign.com/upload/2016/02/01/tv-clipart-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80635">
            <a:off x="7625013" y="1293018"/>
            <a:ext cx="1186548" cy="18158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cliparts.co/cliparts/8iE/jzq/8iEjzq9a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825081">
            <a:off x="1898225" y="2569125"/>
            <a:ext cx="890747" cy="237744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esllibrary.com/uploads/flashcard/image_thumbnail_color/2966/jumping_jacks-C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013915">
            <a:off x="2496225" y="5070411"/>
            <a:ext cx="1223802" cy="157831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images.clipartpanda.com/gene-clipart-DNA_clip-a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8507875" y="3558900"/>
            <a:ext cx="1761715" cy="154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899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29" y="4968240"/>
            <a:ext cx="1731896" cy="173819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6880" y="3321684"/>
            <a:ext cx="2707800" cy="3384750"/>
          </a:xfrm>
          <a:prstGeom prst="rect">
            <a:avLst/>
          </a:prstGeom>
        </p:spPr>
      </p:pic>
      <p:sp>
        <p:nvSpPr>
          <p:cNvPr id="3" name="Title 2"/>
          <p:cNvSpPr>
            <a:spLocks noGrp="1"/>
          </p:cNvSpPr>
          <p:nvPr>
            <p:ph type="ctrTitle"/>
          </p:nvPr>
        </p:nvSpPr>
        <p:spPr/>
        <p:txBody>
          <a:bodyPr/>
          <a:lstStyle/>
          <a:p>
            <a:r>
              <a:rPr lang="en-US" b="1" dirty="0" smtClean="0">
                <a:latin typeface="Georgia" panose="02040502050405020303" pitchFamily="18" charset="0"/>
              </a:rPr>
              <a:t>Shifting the Conversation: </a:t>
            </a:r>
            <a:br>
              <a:rPr lang="en-US" b="1" dirty="0" smtClean="0">
                <a:latin typeface="Georgia" panose="02040502050405020303" pitchFamily="18" charset="0"/>
              </a:rPr>
            </a:br>
            <a:r>
              <a:rPr lang="en-US" b="1" dirty="0" smtClean="0">
                <a:latin typeface="Georgia" panose="02040502050405020303" pitchFamily="18" charset="0"/>
              </a:rPr>
              <a:t>Toxic Stress and Well-Being</a:t>
            </a:r>
            <a:endParaRPr lang="en-US" b="1" dirty="0">
              <a:latin typeface="Georgia" panose="02040502050405020303" pitchFamily="18" charset="0"/>
            </a:endParaRPr>
          </a:p>
        </p:txBody>
      </p:sp>
      <p:sp>
        <p:nvSpPr>
          <p:cNvPr id="7" name="Subtitle 6"/>
          <p:cNvSpPr>
            <a:spLocks noGrp="1"/>
          </p:cNvSpPr>
          <p:nvPr>
            <p:ph type="subTitle" idx="1"/>
          </p:nvPr>
        </p:nvSpPr>
        <p:spPr/>
        <p:txBody>
          <a:bodyPr/>
          <a:lstStyle/>
          <a:p>
            <a:r>
              <a:rPr lang="en-US" dirty="0" smtClean="0"/>
              <a:t>Cailin O’Connor</a:t>
            </a:r>
          </a:p>
          <a:p>
            <a:r>
              <a:rPr lang="en-US" dirty="0" smtClean="0"/>
              <a:t>Senior Policy Analyst</a:t>
            </a:r>
            <a:endParaRPr lang="en-US" dirty="0"/>
          </a:p>
        </p:txBody>
      </p:sp>
    </p:spTree>
    <p:extLst>
      <p:ext uri="{BB962C8B-B14F-4D97-AF65-F5344CB8AC3E}">
        <p14:creationId xmlns:p14="http://schemas.microsoft.com/office/powerpoint/2010/main" val="7619316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Page 2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5400000">
            <a:off x="2494281" y="-2112554"/>
            <a:ext cx="7660642" cy="1149096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796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images.clipartpanda.com/school-house-images-schoolhouse-clip-art-live-love-laugh-everyday-in-kindergarten--july-2011-pictu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7306" y="3760513"/>
            <a:ext cx="904818" cy="13318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cliparts.co/cliparts/8iE/jzq/8iEjzq9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52273">
            <a:off x="7211102" y="2310269"/>
            <a:ext cx="828562" cy="22114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images.clipartpanda.com/gene-clipart-DNA_clip-a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528210">
            <a:off x="3671639" y="2882307"/>
            <a:ext cx="1761715" cy="15403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content.mycutegraphics.com/graphics/reading/kids-readi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3494" y="2148736"/>
            <a:ext cx="1652444" cy="1123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lker.com/cliparts/e/7/6/9/12936231081982585462open%20hands.svg.m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5731" y="1675836"/>
            <a:ext cx="2847975" cy="20859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heproverbs120column.files.wordpress.com/2013/03/women-at-podiu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5422" y="1938377"/>
            <a:ext cx="1730756" cy="25686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ages.all-free-download.com/images/graphiclarge/independence_hall_clip_art_1876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4185" y="1938377"/>
            <a:ext cx="1746119" cy="245728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classroomclipart.com/images/gallery/Clipart/Construction/man-driving-road-roller-asphalt-spreading-machine.jpg"/>
          <p:cNvPicPr>
            <a:picLocks noChangeAspect="1" noChangeArrowheads="1"/>
          </p:cNvPicPr>
          <p:nvPr/>
        </p:nvPicPr>
        <p:blipFill rotWithShape="1">
          <a:blip r:embed="rId9">
            <a:extLst>
              <a:ext uri="{28A0092B-C50C-407E-A947-70E740481C1C}">
                <a14:useLocalDpi xmlns:a14="http://schemas.microsoft.com/office/drawing/2010/main" val="0"/>
              </a:ext>
            </a:extLst>
          </a:blip>
          <a:srcRect t="7478" b="16509"/>
          <a:stretch/>
        </p:blipFill>
        <p:spPr bwMode="auto">
          <a:xfrm rot="20413619">
            <a:off x="7795286" y="4974936"/>
            <a:ext cx="2702819" cy="147550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images.clipartpanda.com/park-clipart-jcx64kRcE.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197880">
            <a:off x="4915545" y="5328100"/>
            <a:ext cx="2016125" cy="141709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s-media-cache-ak0.pinimg.com/736x/8f/0a/ae/8f0aae8cf8972922e783618b4cd1d535.jpg"/>
          <p:cNvPicPr>
            <a:picLocks noChangeAspect="1" noChangeArrowheads="1"/>
          </p:cNvPicPr>
          <p:nvPr/>
        </p:nvPicPr>
        <p:blipFill>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510074">
            <a:off x="2230291" y="5131064"/>
            <a:ext cx="1875006" cy="14062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Cities Directly and Indirectly Influence the Lives of Children and their Families </a:t>
            </a:r>
            <a:endParaRPr lang="en-US" dirty="0"/>
          </a:p>
        </p:txBody>
      </p:sp>
    </p:spTree>
    <p:extLst>
      <p:ext uri="{BB962C8B-B14F-4D97-AF65-F5344CB8AC3E}">
        <p14:creationId xmlns:p14="http://schemas.microsoft.com/office/powerpoint/2010/main" val="1440492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Jacksonville Children’s Commission Training Institute </a:t>
            </a:r>
            <a:endParaRPr lang="en-US" dirty="0"/>
          </a:p>
        </p:txBody>
      </p:sp>
      <p:sp>
        <p:nvSpPr>
          <p:cNvPr id="3" name="Content Placeholder 2"/>
          <p:cNvSpPr>
            <a:spLocks noGrp="1"/>
          </p:cNvSpPr>
          <p:nvPr>
            <p:ph sz="quarter" idx="1"/>
          </p:nvPr>
        </p:nvSpPr>
        <p:spPr/>
        <p:txBody>
          <a:bodyPr/>
          <a:lstStyle/>
          <a:p>
            <a:r>
              <a:rPr lang="en-US" sz="2800" dirty="0"/>
              <a:t>CWEEP Certification </a:t>
            </a:r>
            <a:r>
              <a:rPr lang="en-US" sz="2800" dirty="0" smtClean="0"/>
              <a:t>(Child Welfare-Early Education Partnership):</a:t>
            </a:r>
          </a:p>
          <a:p>
            <a:pPr lvl="1"/>
            <a:r>
              <a:rPr lang="en-US" sz="2400" dirty="0" smtClean="0"/>
              <a:t>Child </a:t>
            </a:r>
            <a:r>
              <a:rPr lang="en-US" sz="2400" dirty="0"/>
              <a:t>Welfare </a:t>
            </a:r>
            <a:r>
              <a:rPr lang="en-US" sz="2400" dirty="0" smtClean="0"/>
              <a:t>101</a:t>
            </a:r>
          </a:p>
          <a:p>
            <a:pPr lvl="1"/>
            <a:r>
              <a:rPr lang="en-US" sz="2400" dirty="0" smtClean="0"/>
              <a:t>Trauma-Informed Care</a:t>
            </a:r>
          </a:p>
          <a:p>
            <a:pPr lvl="1"/>
            <a:r>
              <a:rPr lang="en-US" sz="2400" dirty="0" smtClean="0"/>
              <a:t>Positive </a:t>
            </a:r>
            <a:r>
              <a:rPr lang="en-US" sz="2400" dirty="0"/>
              <a:t>Behavior Interventions and Supports (PBIS). </a:t>
            </a:r>
            <a:endParaRPr lang="en-US" sz="2400" dirty="0" smtClean="0"/>
          </a:p>
          <a:p>
            <a:pPr lvl="1"/>
            <a:r>
              <a:rPr lang="en-US" sz="2400" dirty="0"/>
              <a:t>P</a:t>
            </a:r>
            <a:r>
              <a:rPr lang="en-US" sz="2400" dirty="0" smtClean="0"/>
              <a:t>artnership </a:t>
            </a:r>
            <a:r>
              <a:rPr lang="en-US" sz="2400" dirty="0"/>
              <a:t>with The Jacksonville Children’s Commission, Early Learning Coalition, and Family Support Services</a:t>
            </a:r>
            <a:r>
              <a:rPr lang="en-US" sz="2400" dirty="0" smtClean="0"/>
              <a:t>.</a:t>
            </a:r>
          </a:p>
          <a:p>
            <a:pPr lvl="1"/>
            <a:endParaRPr lang="en-US" dirty="0"/>
          </a:p>
          <a:p>
            <a:pPr marL="274320" lvl="1" indent="0">
              <a:buNone/>
            </a:pPr>
            <a:endParaRPr lang="en-US" dirty="0"/>
          </a:p>
        </p:txBody>
      </p:sp>
      <p:pic>
        <p:nvPicPr>
          <p:cNvPr id="2056" name="Picture 8" descr="JAX Kids - Jacksonville Children's Comm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796" y="4124328"/>
            <a:ext cx="3895725"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169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Tarpon Springs, </a:t>
            </a:r>
            <a:r>
              <a:rPr lang="en-US" dirty="0" smtClean="0"/>
              <a:t>FL: </a:t>
            </a:r>
            <a:r>
              <a:rPr lang="en-US" dirty="0"/>
              <a:t>A</a:t>
            </a:r>
            <a:r>
              <a:rPr lang="en-US" dirty="0" smtClean="0"/>
              <a:t> Trauma-informed City </a:t>
            </a:r>
            <a:endParaRPr lang="en-US" dirty="0"/>
          </a:p>
        </p:txBody>
      </p:sp>
      <p:sp>
        <p:nvSpPr>
          <p:cNvPr id="3" name="Content Placeholder 2"/>
          <p:cNvSpPr>
            <a:spLocks noGrp="1"/>
          </p:cNvSpPr>
          <p:nvPr>
            <p:ph sz="quarter" idx="1"/>
          </p:nvPr>
        </p:nvSpPr>
        <p:spPr/>
        <p:txBody>
          <a:bodyPr>
            <a:normAutofit/>
          </a:bodyPr>
          <a:lstStyle/>
          <a:p>
            <a:r>
              <a:rPr lang="en-US" sz="2400" dirty="0"/>
              <a:t>Initiative includes public awareness of toxic stress and adverse childhood experiences, trainings for anyone wanting to be trauma-informed in community, and efforts to better understand sources of trauma and stress in community </a:t>
            </a:r>
            <a:endParaRPr lang="en-US" sz="2400" dirty="0" smtClean="0"/>
          </a:p>
          <a:p>
            <a:pPr marL="0" indent="0">
              <a:buNone/>
            </a:pPr>
            <a:endParaRPr lang="en-US" sz="2400" dirty="0" smtClean="0"/>
          </a:p>
          <a:p>
            <a:r>
              <a:rPr lang="en-US" sz="2400" dirty="0" smtClean="0"/>
              <a:t>Peace4Tarpon started as an idea from municipal leadership:</a:t>
            </a:r>
            <a:endParaRPr lang="en-US" sz="2400" dirty="0"/>
          </a:p>
          <a:p>
            <a:pPr lvl="1"/>
            <a:r>
              <a:rPr lang="en-US" sz="2000" dirty="0" smtClean="0"/>
              <a:t>Former Vice Mayor developed the initiative between 2005 &amp; 2011</a:t>
            </a:r>
          </a:p>
          <a:p>
            <a:pPr lvl="1"/>
            <a:r>
              <a:rPr lang="en-US" sz="2000" dirty="0" smtClean="0"/>
              <a:t>Buy-in from mayor, city manager, and police chief in 2010 got ball rolling</a:t>
            </a:r>
            <a:endParaRPr lang="en-US" sz="2000" dirty="0"/>
          </a:p>
          <a:p>
            <a:pPr lvl="1"/>
            <a:r>
              <a:rPr lang="en-US" sz="2000" dirty="0" smtClean="0"/>
              <a:t>Initiative now includes partners from the nonprofit and faith communities, health care systems, the local housing authority, and more</a:t>
            </a:r>
          </a:p>
          <a:p>
            <a:pPr lvl="1"/>
            <a:endParaRPr lang="en-US" sz="2000" dirty="0"/>
          </a:p>
          <a:p>
            <a:pPr marL="274320" lvl="1" indent="0">
              <a:buNone/>
            </a:pPr>
            <a:endParaRPr lang="en-US" sz="2000" dirty="0" smtClean="0"/>
          </a:p>
        </p:txBody>
      </p:sp>
    </p:spTree>
    <p:extLst>
      <p:ext uri="{BB962C8B-B14F-4D97-AF65-F5344CB8AC3E}">
        <p14:creationId xmlns:p14="http://schemas.microsoft.com/office/powerpoint/2010/main" val="10149254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City’s Role is Across the Lifespan</a:t>
            </a:r>
            <a:endParaRPr lang="en-US" dirty="0"/>
          </a:p>
        </p:txBody>
      </p:sp>
      <p:pic>
        <p:nvPicPr>
          <p:cNvPr id="1026" name="Picture 2" descr="http://www.child-development-guidance.com/images/st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61" y="2477831"/>
            <a:ext cx="11287529" cy="334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2937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YEF Institute’s Justice Reform Initiative</a:t>
            </a:r>
            <a:endParaRPr lang="en-US" dirty="0"/>
          </a:p>
        </p:txBody>
      </p:sp>
      <p:sp>
        <p:nvSpPr>
          <p:cNvPr id="4" name="Content Placeholder 3"/>
          <p:cNvSpPr>
            <a:spLocks noGrp="1"/>
          </p:cNvSpPr>
          <p:nvPr>
            <p:ph sz="quarter" idx="1"/>
          </p:nvPr>
        </p:nvSpPr>
        <p:spPr>
          <a:xfrm>
            <a:off x="1668850" y="1752600"/>
            <a:ext cx="9057500" cy="4419600"/>
          </a:xfrm>
        </p:spPr>
        <p:txBody>
          <a:bodyPr>
            <a:noAutofit/>
          </a:bodyPr>
          <a:lstStyle/>
          <a:p>
            <a:pPr marL="0" indent="0">
              <a:buNone/>
            </a:pPr>
            <a:r>
              <a:rPr lang="en-US" sz="2800" dirty="0" smtClean="0"/>
              <a:t>Goal: To support city leaders as they improve outcomes for youth, young adults, and communities by reducing the negative impacts of the justice system</a:t>
            </a:r>
          </a:p>
          <a:p>
            <a:pPr marL="0" indent="0">
              <a:buNone/>
            </a:pPr>
            <a:endParaRPr lang="en-US" sz="2800" dirty="0"/>
          </a:p>
          <a:p>
            <a:pPr marL="0" indent="0">
              <a:buNone/>
            </a:pPr>
            <a:r>
              <a:rPr lang="en-US" sz="2800" dirty="0" smtClean="0"/>
              <a:t>How city leaders have made a difference: reduced arrests and increased services for youth accused of delinquent acts</a:t>
            </a:r>
          </a:p>
          <a:p>
            <a:pPr marL="0" indent="0">
              <a:buNone/>
            </a:pPr>
            <a:endParaRPr lang="en-US" sz="2800" dirty="0" smtClean="0"/>
          </a:p>
          <a:p>
            <a:pPr marL="0" indent="0">
              <a:buNone/>
            </a:pPr>
            <a:r>
              <a:rPr lang="en-US" sz="2800" dirty="0" smtClean="0"/>
              <a:t>Expanded opportunities to reduce arrests of young adults</a:t>
            </a:r>
            <a:endParaRPr lang="en-US" sz="2800" dirty="0"/>
          </a:p>
        </p:txBody>
      </p:sp>
    </p:spTree>
    <p:extLst>
      <p:ext uri="{BB962C8B-B14F-4D97-AF65-F5344CB8AC3E}">
        <p14:creationId xmlns:p14="http://schemas.microsoft.com/office/powerpoint/2010/main" val="52033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t>
            </a:r>
            <a:r>
              <a:rPr lang="en-US" dirty="0" smtClean="0"/>
              <a:t>oxic stress and public safety: the issue</a:t>
            </a:r>
            <a:endParaRPr lang="en-US" dirty="0"/>
          </a:p>
        </p:txBody>
      </p:sp>
      <p:graphicFrame>
        <p:nvGraphicFramePr>
          <p:cNvPr id="12" name="Diagram 11"/>
          <p:cNvGraphicFramePr/>
          <p:nvPr>
            <p:extLst>
              <p:ext uri="{D42A27DB-BD31-4B8C-83A1-F6EECF244321}">
                <p14:modId xmlns:p14="http://schemas.microsoft.com/office/powerpoint/2010/main" val="2733841059"/>
              </p:ext>
            </p:extLst>
          </p:nvPr>
        </p:nvGraphicFramePr>
        <p:xfrm>
          <a:off x="1717177" y="1584960"/>
          <a:ext cx="8706984" cy="5044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28346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t>
            </a:r>
            <a:r>
              <a:rPr lang="en-US" dirty="0" smtClean="0"/>
              <a:t>oxic stress and public safety: What local leaders can do</a:t>
            </a:r>
            <a:endParaRPr lang="en-US" dirty="0"/>
          </a:p>
        </p:txBody>
      </p:sp>
      <p:sp>
        <p:nvSpPr>
          <p:cNvPr id="4" name="Content Placeholder 3"/>
          <p:cNvSpPr>
            <a:spLocks noGrp="1"/>
          </p:cNvSpPr>
          <p:nvPr>
            <p:ph sz="quarter" idx="1"/>
          </p:nvPr>
        </p:nvSpPr>
        <p:spPr>
          <a:xfrm>
            <a:off x="816864" y="1600200"/>
            <a:ext cx="10871200" cy="5074920"/>
          </a:xfrm>
        </p:spPr>
        <p:txBody>
          <a:bodyPr>
            <a:noAutofit/>
          </a:bodyPr>
          <a:lstStyle/>
          <a:p>
            <a:r>
              <a:rPr lang="en-US" sz="2800" dirty="0" smtClean="0"/>
              <a:t>Prevention </a:t>
            </a:r>
          </a:p>
          <a:p>
            <a:pPr lvl="1"/>
            <a:r>
              <a:rPr lang="en-US" sz="2400" dirty="0" smtClean="0"/>
              <a:t>Improve </a:t>
            </a:r>
            <a:r>
              <a:rPr lang="en-US" sz="2400" dirty="0"/>
              <a:t>overall community </a:t>
            </a:r>
            <a:r>
              <a:rPr lang="en-US" sz="2400" dirty="0" smtClean="0"/>
              <a:t>wellness and reduce violence.</a:t>
            </a:r>
            <a:endParaRPr lang="en-US" sz="2400" dirty="0"/>
          </a:p>
          <a:p>
            <a:pPr lvl="1"/>
            <a:r>
              <a:rPr lang="en-US" sz="2400" dirty="0" smtClean="0"/>
              <a:t>Reduce arrests and length of confinement of parents when public safety is not at risk.</a:t>
            </a:r>
          </a:p>
          <a:p>
            <a:r>
              <a:rPr lang="en-US" sz="2800" dirty="0" smtClean="0"/>
              <a:t>Intervention </a:t>
            </a:r>
          </a:p>
          <a:p>
            <a:pPr lvl="1"/>
            <a:r>
              <a:rPr lang="en-US" sz="2400" dirty="0" smtClean="0"/>
              <a:t>Implement trauma-informed arrest policies when a child is present or lives in the home.</a:t>
            </a:r>
          </a:p>
          <a:p>
            <a:pPr lvl="1"/>
            <a:r>
              <a:rPr lang="en-US" sz="2400" dirty="0" smtClean="0"/>
              <a:t>Support families with an incarcerated parent to reduce the other negative impacts on children.</a:t>
            </a:r>
          </a:p>
          <a:p>
            <a:r>
              <a:rPr lang="en-US" sz="2800" dirty="0" smtClean="0"/>
              <a:t>Diversion</a:t>
            </a:r>
          </a:p>
          <a:p>
            <a:pPr lvl="1"/>
            <a:r>
              <a:rPr lang="en-US" sz="2400" dirty="0" smtClean="0"/>
              <a:t>Hold youth accused of delinquent acts accountable with services to meet underlying needs vs. just punishment.</a:t>
            </a:r>
            <a:endParaRPr lang="en-US" sz="2400" dirty="0"/>
          </a:p>
        </p:txBody>
      </p:sp>
    </p:spTree>
    <p:extLst>
      <p:ext uri="{BB962C8B-B14F-4D97-AF65-F5344CB8AC3E}">
        <p14:creationId xmlns:p14="http://schemas.microsoft.com/office/powerpoint/2010/main" val="3838259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Mitigating the harm of parental arrest</a:t>
            </a:r>
            <a:endParaRPr lang="en-US" dirty="0"/>
          </a:p>
        </p:txBody>
      </p:sp>
      <p:sp>
        <p:nvSpPr>
          <p:cNvPr id="3" name="Content Placeholder 2"/>
          <p:cNvSpPr>
            <a:spLocks noGrp="1"/>
          </p:cNvSpPr>
          <p:nvPr>
            <p:ph sz="quarter" idx="1"/>
          </p:nvPr>
        </p:nvSpPr>
        <p:spPr/>
        <p:txBody>
          <a:bodyPr>
            <a:noAutofit/>
          </a:bodyPr>
          <a:lstStyle/>
          <a:p>
            <a:pPr marL="0" indent="0">
              <a:buNone/>
            </a:pPr>
            <a:r>
              <a:rPr lang="en-US" sz="2400" i="1" dirty="0" smtClean="0"/>
              <a:t>More than just giving a child a teddy bear.</a:t>
            </a:r>
            <a:endParaRPr lang="en-US" sz="2400" dirty="0" smtClean="0"/>
          </a:p>
          <a:p>
            <a:pPr marL="0" indent="0">
              <a:buNone/>
            </a:pPr>
            <a:endParaRPr lang="en-US" sz="2400" dirty="0" smtClean="0"/>
          </a:p>
          <a:p>
            <a:pPr marL="0" indent="0">
              <a:buNone/>
            </a:pPr>
            <a:r>
              <a:rPr lang="en-US" sz="2400" dirty="0" smtClean="0"/>
              <a:t>Additional resources: </a:t>
            </a:r>
          </a:p>
          <a:p>
            <a:pPr marL="0" indent="0">
              <a:buNone/>
            </a:pPr>
            <a:r>
              <a:rPr lang="en-US" sz="2400" dirty="0" smtClean="0"/>
              <a:t>International Association of Chiefs of Police (IACP), Bureau of Justice Assistance (BJA) and the Substance Abuse and Mental Health Services Administration (SAMHSA) </a:t>
            </a:r>
            <a:r>
              <a:rPr lang="en-US" sz="2400" u="sng" dirty="0" smtClean="0">
                <a:hlinkClick r:id="rId2"/>
              </a:rPr>
              <a:t>Safeguarding Children of Arrested Parents</a:t>
            </a:r>
            <a:endParaRPr lang="en-US" sz="2400" u="sng" dirty="0" smtClean="0"/>
          </a:p>
          <a:p>
            <a:pPr marL="0" indent="0">
              <a:buNone/>
            </a:pPr>
            <a:endParaRPr lang="en-US" sz="2400" u="sng" dirty="0" smtClean="0"/>
          </a:p>
          <a:p>
            <a:pPr marL="0" indent="0">
              <a:buNone/>
            </a:pPr>
            <a:r>
              <a:rPr lang="en-US" sz="2400" dirty="0" smtClean="0"/>
              <a:t>Strategies for Youth and OJP Diagnostic Center </a:t>
            </a:r>
            <a:r>
              <a:rPr lang="en-US" sz="2400" u="sng" dirty="0" smtClean="0">
                <a:hlinkClick r:id="rId3"/>
              </a:rPr>
              <a:t>First Do No Harm: Model Practices for Law Enforcement Agencies When Arresting Parents in the Presence of Children</a:t>
            </a:r>
            <a:endParaRPr lang="en-US" sz="2400" dirty="0" smtClean="0"/>
          </a:p>
        </p:txBody>
      </p:sp>
    </p:spTree>
    <p:extLst>
      <p:ext uri="{BB962C8B-B14F-4D97-AF65-F5344CB8AC3E}">
        <p14:creationId xmlns:p14="http://schemas.microsoft.com/office/powerpoint/2010/main" val="35535559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2488872" y="1833445"/>
            <a:ext cx="7214255" cy="5024555"/>
          </a:xfrm>
          <a:prstGeom prst="rect">
            <a:avLst/>
          </a:prstGeom>
        </p:spPr>
      </p:pic>
      <p:sp>
        <p:nvSpPr>
          <p:cNvPr id="2" name="Title 1"/>
          <p:cNvSpPr>
            <a:spLocks noGrp="1"/>
          </p:cNvSpPr>
          <p:nvPr>
            <p:ph type="ctrTitle"/>
          </p:nvPr>
        </p:nvSpPr>
        <p:spPr>
          <a:xfrm>
            <a:off x="914400" y="237217"/>
            <a:ext cx="10363200" cy="1470025"/>
          </a:xfrm>
        </p:spPr>
        <p:txBody>
          <a:bodyPr/>
          <a:lstStyle/>
          <a:p>
            <a:pPr>
              <a:lnSpc>
                <a:spcPct val="80000"/>
              </a:lnSpc>
            </a:pPr>
            <a:r>
              <a:rPr lang="en-US" sz="4800" b="1" dirty="0" smtClean="0">
                <a:latin typeface="Georgia" panose="02040502050405020303" pitchFamily="18" charset="0"/>
              </a:rPr>
              <a:t>Using the Framework: Community Examples and Recommendations</a:t>
            </a:r>
            <a:endParaRPr lang="en-US" sz="4800" b="1" dirty="0">
              <a:latin typeface="Georgia" panose="02040502050405020303" pitchFamily="18" charset="0"/>
            </a:endParaRPr>
          </a:p>
        </p:txBody>
      </p:sp>
    </p:spTree>
    <p:extLst>
      <p:ext uri="{BB962C8B-B14F-4D97-AF65-F5344CB8AC3E}">
        <p14:creationId xmlns:p14="http://schemas.microsoft.com/office/powerpoint/2010/main" val="1117612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44300" y="6286500"/>
            <a:ext cx="478996" cy="4800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005461"/>
            <a:ext cx="6922544" cy="5349240"/>
          </a:xfrm>
          <a:prstGeom prst="rect">
            <a:avLst/>
          </a:prstGeom>
        </p:spPr>
      </p:pic>
      <p:sp>
        <p:nvSpPr>
          <p:cNvPr id="30" name="Shape 323"/>
          <p:cNvSpPr/>
          <p:nvPr/>
        </p:nvSpPr>
        <p:spPr>
          <a:xfrm>
            <a:off x="7486815" y="1805345"/>
            <a:ext cx="2817029" cy="53881"/>
          </a:xfrm>
          <a:prstGeom prst="rect">
            <a:avLst/>
          </a:prstGeom>
          <a:solidFill>
            <a:srgbClr val="B64326"/>
          </a:solidFill>
          <a:ln w="12700">
            <a:miter lim="400000"/>
          </a:ln>
        </p:spPr>
        <p:txBody>
          <a:bodyPr lIns="0" tIns="0" rIns="0" bIns="0" anchor="ctr"/>
          <a:lstStyle/>
          <a:p>
            <a:pPr lvl="0">
              <a:defRPr sz="3200"/>
            </a:pPr>
            <a:endParaRPr sz="1600"/>
          </a:p>
        </p:txBody>
      </p:sp>
      <p:sp>
        <p:nvSpPr>
          <p:cNvPr id="31" name="Shape 324"/>
          <p:cNvSpPr>
            <a:spLocks noGrp="1"/>
          </p:cNvSpPr>
          <p:nvPr>
            <p:ph type="body" idx="1"/>
          </p:nvPr>
        </p:nvSpPr>
        <p:spPr>
          <a:xfrm>
            <a:off x="7467766" y="1964706"/>
            <a:ext cx="3924135" cy="342088"/>
          </a:xfrm>
          <a:prstGeom prst="rect">
            <a:avLst/>
          </a:prstGeom>
        </p:spPr>
        <p:txBody>
          <a:bodyPr>
            <a:noAutofit/>
          </a:bodyPr>
          <a:lstStyle/>
          <a:p>
            <a:pPr marL="0" lvl="0" indent="0">
              <a:lnSpc>
                <a:spcPct val="150000"/>
              </a:lnSpc>
              <a:buNone/>
              <a:defRPr sz="1800"/>
            </a:pPr>
            <a:r>
              <a:rPr lang="en-US" sz="1600" dirty="0"/>
              <a:t>The Center for the Study of Social Policy (CSSP) is a national, nonprofit organization recognized for its leadership in shaping policy, reforming public systems and building the capacity of communities. For more than 30 years, CSSP has influenced and supported elected officials, public administrators, families and neighborhood residents to </a:t>
            </a:r>
            <a:r>
              <a:rPr lang="en-US" sz="1600" dirty="0"/>
              <a:t>secure equal opportunities and better futures for all children and families, especially those most often left behind.</a:t>
            </a:r>
            <a:endParaRPr sz="1600" dirty="0">
              <a:latin typeface="Calibri Light" panose="020F0302020204030204" pitchFamily="34" charset="0"/>
            </a:endParaRPr>
          </a:p>
        </p:txBody>
      </p:sp>
      <p:sp>
        <p:nvSpPr>
          <p:cNvPr id="32" name="Shape 325"/>
          <p:cNvSpPr>
            <a:spLocks noGrp="1"/>
          </p:cNvSpPr>
          <p:nvPr>
            <p:ph type="title"/>
          </p:nvPr>
        </p:nvSpPr>
        <p:spPr>
          <a:xfrm>
            <a:off x="7486815" y="775070"/>
            <a:ext cx="4175354" cy="645525"/>
          </a:xfrm>
          <a:prstGeom prst="rect">
            <a:avLst/>
          </a:prstGeom>
        </p:spPr>
        <p:txBody>
          <a:bodyPr>
            <a:normAutofit fontScale="90000"/>
          </a:bodyPr>
          <a:lstStyle/>
          <a:p>
            <a:pPr>
              <a:lnSpc>
                <a:spcPts val="4200"/>
              </a:lnSpc>
              <a:defRPr sz="1800" b="0">
                <a:solidFill>
                  <a:srgbClr val="000000"/>
                </a:solidFill>
              </a:defRPr>
            </a:pPr>
            <a:r>
              <a:rPr lang="en-US" sz="6250" b="1" dirty="0">
                <a:solidFill>
                  <a:srgbClr val="212830"/>
                </a:solidFill>
                <a:latin typeface="Georgia" panose="02040502050405020303" pitchFamily="18" charset="0"/>
              </a:rPr>
              <a:t>About the Center</a:t>
            </a:r>
            <a:endParaRPr sz="6250" b="1" dirty="0">
              <a:solidFill>
                <a:srgbClr val="212830"/>
              </a:solidFill>
              <a:latin typeface="Georgia" panose="02040502050405020303" pitchFamily="18" charset="0"/>
            </a:endParaRPr>
          </a:p>
        </p:txBody>
      </p:sp>
      <p:sp>
        <p:nvSpPr>
          <p:cNvPr id="346" name="Shape 346"/>
          <p:cNvSpPr/>
          <p:nvPr/>
        </p:nvSpPr>
        <p:spPr>
          <a:xfrm>
            <a:off x="2562751" y="6265921"/>
            <a:ext cx="2466450" cy="2769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l">
              <a:lnSpc>
                <a:spcPct val="120000"/>
              </a:lnSpc>
              <a:defRPr sz="1800"/>
            </a:pPr>
            <a:r>
              <a:rPr lang="en-US" sz="1500" b="1" dirty="0">
                <a:solidFill>
                  <a:srgbClr val="4D96A9"/>
                </a:solidFill>
                <a:latin typeface="Georgia" panose="02040502050405020303" pitchFamily="18" charset="0"/>
                <a:ea typeface="Roboto Bold"/>
                <a:cs typeface="Roboto Bold"/>
                <a:sym typeface="Roboto Bold"/>
              </a:rPr>
              <a:t>CSSP’s Theory of Change</a:t>
            </a:r>
            <a:endParaRPr sz="1500" b="1" dirty="0">
              <a:solidFill>
                <a:srgbClr val="4D96A9"/>
              </a:solidFill>
              <a:latin typeface="Georgia" panose="02040502050405020303" pitchFamily="18" charset="0"/>
              <a:ea typeface="Roboto Bold"/>
              <a:cs typeface="Roboto Bold"/>
              <a:sym typeface="Roboto Bold"/>
            </a:endParaRPr>
          </a:p>
        </p:txBody>
      </p:sp>
    </p:spTree>
    <p:extLst>
      <p:ext uri="{BB962C8B-B14F-4D97-AF65-F5344CB8AC3E}">
        <p14:creationId xmlns:p14="http://schemas.microsoft.com/office/powerpoint/2010/main" val="33862804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fill="hold"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9868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10" name="TextBox 9"/>
          <p:cNvSpPr txBox="1"/>
          <p:nvPr/>
        </p:nvSpPr>
        <p:spPr>
          <a:xfrm>
            <a:off x="0" y="137160"/>
            <a:ext cx="4389120" cy="523220"/>
          </a:xfrm>
          <a:prstGeom prst="rect">
            <a:avLst/>
          </a:prstGeom>
          <a:noFill/>
        </p:spPr>
        <p:txBody>
          <a:bodyPr wrap="square" rtlCol="0">
            <a:spAutoFit/>
          </a:bodyPr>
          <a:lstStyle/>
          <a:p>
            <a:r>
              <a:rPr lang="en-US" sz="2800" b="1" dirty="0" smtClean="0">
                <a:latin typeface="+mn-lt"/>
              </a:rPr>
              <a:t>Using the Framework</a:t>
            </a:r>
            <a:endParaRPr lang="en-US" sz="2800" b="1" dirty="0">
              <a:latin typeface="+mn-lt"/>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48718" y="3174029"/>
            <a:ext cx="5209081" cy="3627999"/>
          </a:xfrm>
          <a:prstGeom prst="rect">
            <a:avLst/>
          </a:prstGeom>
        </p:spPr>
      </p:pic>
      <p:sp>
        <p:nvSpPr>
          <p:cNvPr id="2" name="Rectangle 1"/>
          <p:cNvSpPr/>
          <p:nvPr/>
        </p:nvSpPr>
        <p:spPr>
          <a:xfrm>
            <a:off x="4998720" y="1081534"/>
            <a:ext cx="6934200" cy="3108543"/>
          </a:xfrm>
          <a:prstGeom prst="rect">
            <a:avLst/>
          </a:prstGeom>
        </p:spPr>
        <p:txBody>
          <a:bodyPr wrap="square">
            <a:spAutoFit/>
          </a:bodyPr>
          <a:lstStyle/>
          <a:p>
            <a:pPr marL="342900" indent="-342900">
              <a:buClr>
                <a:srgbClr val="F5C24C"/>
              </a:buClr>
              <a:buFont typeface="Wingdings" panose="05000000000000000000" pitchFamily="2" charset="2"/>
              <a:buChar char="v"/>
            </a:pPr>
            <a:r>
              <a:rPr lang="en-US" sz="2800" dirty="0"/>
              <a:t>Anyone </a:t>
            </a:r>
            <a:r>
              <a:rPr lang="en-US" sz="2800" dirty="0"/>
              <a:t>can become an agent for change in their own </a:t>
            </a:r>
            <a:r>
              <a:rPr lang="en-US" sz="2800" dirty="0"/>
              <a:t>community. </a:t>
            </a:r>
          </a:p>
          <a:p>
            <a:pPr marL="342900" indent="-342900">
              <a:buClr>
                <a:srgbClr val="F5C24C"/>
              </a:buClr>
              <a:buFont typeface="Wingdings" panose="05000000000000000000" pitchFamily="2" charset="2"/>
              <a:buChar char="v"/>
            </a:pPr>
            <a:r>
              <a:rPr lang="en-US" sz="2800" dirty="0"/>
              <a:t>Anyone </a:t>
            </a:r>
            <a:r>
              <a:rPr lang="en-US" sz="2800" dirty="0"/>
              <a:t>already working to improve conditions for children and families can find ways to multiply their impact through partnerships at the community and system </a:t>
            </a:r>
            <a:r>
              <a:rPr lang="en-US" sz="2800" dirty="0"/>
              <a:t>level.</a:t>
            </a:r>
            <a:endParaRPr lang="en-US" sz="2800" dirty="0"/>
          </a:p>
        </p:txBody>
      </p:sp>
    </p:spTree>
    <p:extLst>
      <p:ext uri="{BB962C8B-B14F-4D97-AF65-F5344CB8AC3E}">
        <p14:creationId xmlns:p14="http://schemas.microsoft.com/office/powerpoint/2010/main" val="7475425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9868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9" name="TextBox 8"/>
          <p:cNvSpPr txBox="1"/>
          <p:nvPr/>
        </p:nvSpPr>
        <p:spPr>
          <a:xfrm>
            <a:off x="4114693" y="660380"/>
            <a:ext cx="8184094" cy="6124754"/>
          </a:xfrm>
          <a:prstGeom prst="rect">
            <a:avLst/>
          </a:prstGeom>
          <a:noFill/>
        </p:spPr>
        <p:txBody>
          <a:bodyPr wrap="square" rtlCol="0">
            <a:spAutoFit/>
          </a:bodyPr>
          <a:lstStyle/>
          <a:p>
            <a:pPr lvl="0">
              <a:buClr>
                <a:srgbClr val="03AFCA"/>
              </a:buClr>
            </a:pPr>
            <a:r>
              <a:rPr lang="en-US" sz="2800" dirty="0"/>
              <a:t>A community coalition or public agency </a:t>
            </a:r>
            <a:r>
              <a:rPr lang="en-US" sz="2800" dirty="0" smtClean="0"/>
              <a:t>might:</a:t>
            </a:r>
          </a:p>
          <a:p>
            <a:pPr marL="342900" indent="-342900">
              <a:buClr>
                <a:srgbClr val="03AFCA"/>
              </a:buClr>
              <a:buFont typeface="Wingdings" panose="05000000000000000000" pitchFamily="2" charset="2"/>
              <a:buChar char="v"/>
            </a:pPr>
            <a:r>
              <a:rPr lang="en-US" sz="2800" dirty="0" smtClean="0"/>
              <a:t>consider new partners to invite </a:t>
            </a:r>
            <a:r>
              <a:rPr lang="en-US" sz="2800" dirty="0"/>
              <a:t>to the table, </a:t>
            </a:r>
            <a:endParaRPr lang="en-US" sz="2800" dirty="0" smtClean="0"/>
          </a:p>
          <a:p>
            <a:pPr marL="342900" indent="-342900">
              <a:buClr>
                <a:srgbClr val="03AFCA"/>
              </a:buClr>
              <a:buFont typeface="Wingdings" panose="05000000000000000000" pitchFamily="2" charset="2"/>
              <a:buChar char="v"/>
            </a:pPr>
            <a:r>
              <a:rPr lang="en-US" sz="2800" dirty="0" smtClean="0"/>
              <a:t>target </a:t>
            </a:r>
            <a:r>
              <a:rPr lang="en-US" sz="2800" dirty="0"/>
              <a:t>specific changes they would like to make in the community context </a:t>
            </a:r>
            <a:endParaRPr lang="en-US" sz="2800" dirty="0" smtClean="0"/>
          </a:p>
          <a:p>
            <a:pPr marL="342900" indent="-342900">
              <a:buClr>
                <a:srgbClr val="03AFCA"/>
              </a:buClr>
              <a:buFont typeface="Wingdings" panose="05000000000000000000" pitchFamily="2" charset="2"/>
              <a:buChar char="v"/>
            </a:pPr>
            <a:r>
              <a:rPr lang="en-US" sz="2800" dirty="0" smtClean="0"/>
              <a:t>make </a:t>
            </a:r>
            <a:r>
              <a:rPr lang="en-US" sz="2800" dirty="0"/>
              <a:t>connections between community partners who do not usually work </a:t>
            </a:r>
            <a:r>
              <a:rPr lang="en-US" sz="2800" dirty="0" smtClean="0"/>
              <a:t>together</a:t>
            </a:r>
          </a:p>
          <a:p>
            <a:pPr marL="342900" indent="-342900">
              <a:buClr>
                <a:srgbClr val="03AFCA"/>
              </a:buClr>
              <a:buFont typeface="Wingdings" panose="05000000000000000000" pitchFamily="2" charset="2"/>
              <a:buChar char="v"/>
            </a:pPr>
            <a:endParaRPr lang="en-US" sz="2800" dirty="0"/>
          </a:p>
          <a:p>
            <a:pPr lvl="0">
              <a:buClr>
                <a:srgbClr val="03AFCA"/>
              </a:buClr>
            </a:pPr>
            <a:r>
              <a:rPr lang="en-US" sz="2800" dirty="0"/>
              <a:t>A group of parents or community residents </a:t>
            </a:r>
            <a:r>
              <a:rPr lang="en-US" sz="2800" dirty="0" smtClean="0"/>
              <a:t>might use it to identify: </a:t>
            </a:r>
          </a:p>
          <a:p>
            <a:pPr marL="342900" indent="-342900">
              <a:buClr>
                <a:srgbClr val="03AFCA"/>
              </a:buClr>
              <a:buFont typeface="Wingdings" panose="05000000000000000000" pitchFamily="2" charset="2"/>
              <a:buChar char="v"/>
            </a:pPr>
            <a:r>
              <a:rPr lang="en-US" sz="2800" dirty="0" smtClean="0"/>
              <a:t>aspects </a:t>
            </a:r>
            <a:r>
              <a:rPr lang="en-US" sz="2800" dirty="0"/>
              <a:t>of their community context they want to </a:t>
            </a:r>
            <a:r>
              <a:rPr lang="en-US" sz="2800" dirty="0" smtClean="0"/>
              <a:t>change </a:t>
            </a:r>
          </a:p>
          <a:p>
            <a:pPr marL="342900" indent="-342900">
              <a:buClr>
                <a:srgbClr val="03AFCA"/>
              </a:buClr>
              <a:buFont typeface="Wingdings" panose="05000000000000000000" pitchFamily="2" charset="2"/>
              <a:buChar char="v"/>
            </a:pPr>
            <a:r>
              <a:rPr lang="en-US" sz="2800" dirty="0" smtClean="0"/>
              <a:t>actions </a:t>
            </a:r>
            <a:r>
              <a:rPr lang="en-US" sz="2800" dirty="0"/>
              <a:t>they can take to get </a:t>
            </a:r>
            <a:r>
              <a:rPr lang="en-US" sz="2800" dirty="0" smtClean="0"/>
              <a:t>there</a:t>
            </a:r>
          </a:p>
          <a:p>
            <a:pPr marL="342900" indent="-342900">
              <a:buClr>
                <a:srgbClr val="03AFCA"/>
              </a:buClr>
              <a:buFont typeface="Wingdings" panose="05000000000000000000" pitchFamily="2" charset="2"/>
              <a:buChar char="v"/>
            </a:pPr>
            <a:r>
              <a:rPr lang="en-US" sz="2800" dirty="0" smtClean="0"/>
              <a:t>who </a:t>
            </a:r>
            <a:r>
              <a:rPr lang="en-US" sz="2800" dirty="0"/>
              <a:t>they need to engage among service providers and community </a:t>
            </a:r>
            <a:r>
              <a:rPr lang="en-US" sz="2800" dirty="0" smtClean="0"/>
              <a:t>leaders</a:t>
            </a:r>
            <a:endParaRPr lang="en-US" sz="2800" dirty="0"/>
          </a:p>
        </p:txBody>
      </p:sp>
      <p:sp>
        <p:nvSpPr>
          <p:cNvPr id="10" name="TextBox 9"/>
          <p:cNvSpPr txBox="1"/>
          <p:nvPr/>
        </p:nvSpPr>
        <p:spPr>
          <a:xfrm>
            <a:off x="0" y="137160"/>
            <a:ext cx="4389120" cy="523220"/>
          </a:xfrm>
          <a:prstGeom prst="rect">
            <a:avLst/>
          </a:prstGeom>
          <a:noFill/>
        </p:spPr>
        <p:txBody>
          <a:bodyPr wrap="square" rtlCol="0">
            <a:spAutoFit/>
          </a:bodyPr>
          <a:lstStyle/>
          <a:p>
            <a:r>
              <a:rPr lang="en-US" sz="2800" b="1" dirty="0" smtClean="0">
                <a:latin typeface="+mn-lt"/>
              </a:rPr>
              <a:t>Using the Framework</a:t>
            </a:r>
            <a:endParaRPr lang="en-US" sz="2800" b="1" dirty="0">
              <a:latin typeface="+mn-lt"/>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48719" y="3938200"/>
            <a:ext cx="4111884" cy="2863828"/>
          </a:xfrm>
          <a:prstGeom prst="rect">
            <a:avLst/>
          </a:prstGeom>
        </p:spPr>
      </p:pic>
    </p:spTree>
    <p:extLst>
      <p:ext uri="{BB962C8B-B14F-4D97-AF65-F5344CB8AC3E}">
        <p14:creationId xmlns:p14="http://schemas.microsoft.com/office/powerpoint/2010/main" val="17609171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9868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8" name="TextBox 7"/>
          <p:cNvSpPr txBox="1"/>
          <p:nvPr/>
        </p:nvSpPr>
        <p:spPr>
          <a:xfrm>
            <a:off x="345178" y="660400"/>
            <a:ext cx="4374999" cy="461665"/>
          </a:xfrm>
          <a:prstGeom prst="rect">
            <a:avLst/>
          </a:prstGeom>
          <a:noFill/>
        </p:spPr>
        <p:txBody>
          <a:bodyPr wrap="square" rtlCol="0">
            <a:spAutoFit/>
          </a:bodyPr>
          <a:lstStyle/>
          <a:p>
            <a:endParaRPr lang="en-US" sz="2400" dirty="0">
              <a:latin typeface="+mn-lt"/>
            </a:endParaRPr>
          </a:p>
        </p:txBody>
      </p:sp>
      <p:sp>
        <p:nvSpPr>
          <p:cNvPr id="9" name="TextBox 8"/>
          <p:cNvSpPr txBox="1"/>
          <p:nvPr/>
        </p:nvSpPr>
        <p:spPr>
          <a:xfrm>
            <a:off x="4209322" y="67399"/>
            <a:ext cx="7982678" cy="6555641"/>
          </a:xfrm>
          <a:prstGeom prst="rect">
            <a:avLst/>
          </a:prstGeom>
          <a:noFill/>
        </p:spPr>
        <p:txBody>
          <a:bodyPr wrap="square" rtlCol="0">
            <a:spAutoFit/>
          </a:bodyPr>
          <a:lstStyle/>
          <a:p>
            <a:pPr lvl="0">
              <a:buClr>
                <a:srgbClr val="03AFCA"/>
              </a:buClr>
            </a:pPr>
            <a:r>
              <a:rPr lang="en-US" sz="2800" dirty="0" smtClean="0"/>
              <a:t>Professionals </a:t>
            </a:r>
            <a:r>
              <a:rPr lang="en-US" sz="2800" dirty="0"/>
              <a:t>working with children and/or families might </a:t>
            </a:r>
            <a:r>
              <a:rPr lang="en-US" sz="2800" dirty="0" smtClean="0"/>
              <a:t>identify:</a:t>
            </a:r>
          </a:p>
          <a:p>
            <a:pPr marL="342900" indent="-342900">
              <a:buClr>
                <a:srgbClr val="03AFCA"/>
              </a:buClr>
              <a:buFont typeface="Wingdings" panose="05000000000000000000" pitchFamily="2" charset="2"/>
              <a:buChar char="v"/>
            </a:pPr>
            <a:r>
              <a:rPr lang="en-US" sz="2800" dirty="0" smtClean="0"/>
              <a:t>areas </a:t>
            </a:r>
            <a:r>
              <a:rPr lang="en-US" sz="2800" dirty="0"/>
              <a:t>of the framework where they currently play a </a:t>
            </a:r>
            <a:r>
              <a:rPr lang="en-US" sz="2800" dirty="0" smtClean="0"/>
              <a:t>role</a:t>
            </a:r>
          </a:p>
          <a:p>
            <a:pPr marL="342900" indent="-342900">
              <a:buClr>
                <a:srgbClr val="03AFCA"/>
              </a:buClr>
              <a:buFont typeface="Wingdings" panose="05000000000000000000" pitchFamily="2" charset="2"/>
              <a:buChar char="v"/>
            </a:pPr>
            <a:r>
              <a:rPr lang="en-US" sz="2800" dirty="0" smtClean="0"/>
              <a:t>areas </a:t>
            </a:r>
            <a:r>
              <a:rPr lang="en-US" sz="2800" dirty="0"/>
              <a:t>where they could do </a:t>
            </a:r>
            <a:r>
              <a:rPr lang="en-US" sz="2800" dirty="0" smtClean="0"/>
              <a:t>more</a:t>
            </a:r>
          </a:p>
          <a:p>
            <a:pPr marL="342900" indent="-342900">
              <a:buClr>
                <a:srgbClr val="03AFCA"/>
              </a:buClr>
              <a:buFont typeface="Wingdings" panose="05000000000000000000" pitchFamily="2" charset="2"/>
              <a:buChar char="v"/>
            </a:pPr>
            <a:r>
              <a:rPr lang="en-US" sz="2800" dirty="0" smtClean="0"/>
              <a:t>potential </a:t>
            </a:r>
            <a:r>
              <a:rPr lang="en-US" sz="2800" dirty="0"/>
              <a:t>partnerships that would allow them to make a greater impact at a community or population </a:t>
            </a:r>
            <a:r>
              <a:rPr lang="en-US" sz="2800" dirty="0" smtClean="0"/>
              <a:t>level</a:t>
            </a:r>
            <a:endParaRPr lang="en-US" sz="2800" dirty="0"/>
          </a:p>
          <a:p>
            <a:pPr lvl="0">
              <a:buClr>
                <a:srgbClr val="03AFCA"/>
              </a:buClr>
            </a:pPr>
            <a:endParaRPr lang="en-US" sz="2800" dirty="0" smtClean="0"/>
          </a:p>
          <a:p>
            <a:pPr lvl="0">
              <a:buClr>
                <a:srgbClr val="03AFCA"/>
              </a:buClr>
            </a:pPr>
            <a:r>
              <a:rPr lang="en-US" sz="2800" dirty="0" smtClean="0"/>
              <a:t>Providers </a:t>
            </a:r>
            <a:r>
              <a:rPr lang="en-US" sz="2800" dirty="0"/>
              <a:t>focused on </a:t>
            </a:r>
            <a:r>
              <a:rPr lang="en-US" sz="2800" b="1" i="1" dirty="0"/>
              <a:t>promoting healthy development and preventing toxic stress </a:t>
            </a:r>
            <a:r>
              <a:rPr lang="en-US" sz="2800" dirty="0"/>
              <a:t>can see where their work intersects with providers focused on </a:t>
            </a:r>
            <a:r>
              <a:rPr lang="en-US" sz="2800" b="1" i="1" dirty="0"/>
              <a:t>identifying or intervening </a:t>
            </a:r>
            <a:r>
              <a:rPr lang="en-US" sz="2800" dirty="0"/>
              <a:t>with those who have already experienced a toxic stress response – and vice versa. </a:t>
            </a:r>
          </a:p>
        </p:txBody>
      </p:sp>
      <p:sp>
        <p:nvSpPr>
          <p:cNvPr id="10" name="TextBox 9"/>
          <p:cNvSpPr txBox="1"/>
          <p:nvPr/>
        </p:nvSpPr>
        <p:spPr>
          <a:xfrm>
            <a:off x="0" y="137160"/>
            <a:ext cx="4389120" cy="523220"/>
          </a:xfrm>
          <a:prstGeom prst="rect">
            <a:avLst/>
          </a:prstGeom>
          <a:noFill/>
        </p:spPr>
        <p:txBody>
          <a:bodyPr wrap="square" rtlCol="0">
            <a:spAutoFit/>
          </a:bodyPr>
          <a:lstStyle/>
          <a:p>
            <a:r>
              <a:rPr lang="en-US" sz="2800" b="1" dirty="0" smtClean="0">
                <a:latin typeface="+mn-lt"/>
              </a:rPr>
              <a:t>Using the Framework</a:t>
            </a:r>
            <a:endParaRPr lang="en-US" sz="2800" b="1" dirty="0">
              <a:latin typeface="+mn-lt"/>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48719" y="3938200"/>
            <a:ext cx="4111884" cy="2863828"/>
          </a:xfrm>
          <a:prstGeom prst="rect">
            <a:avLst/>
          </a:prstGeom>
        </p:spPr>
      </p:pic>
    </p:spTree>
    <p:extLst>
      <p:ext uri="{BB962C8B-B14F-4D97-AF65-F5344CB8AC3E}">
        <p14:creationId xmlns:p14="http://schemas.microsoft.com/office/powerpoint/2010/main" val="22865033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9868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8" name="TextBox 7"/>
          <p:cNvSpPr txBox="1"/>
          <p:nvPr/>
        </p:nvSpPr>
        <p:spPr>
          <a:xfrm>
            <a:off x="345178" y="660400"/>
            <a:ext cx="4374999" cy="461665"/>
          </a:xfrm>
          <a:prstGeom prst="rect">
            <a:avLst/>
          </a:prstGeom>
          <a:noFill/>
        </p:spPr>
        <p:txBody>
          <a:bodyPr wrap="square" rtlCol="0">
            <a:spAutoFit/>
          </a:bodyPr>
          <a:lstStyle/>
          <a:p>
            <a:endParaRPr lang="en-US" sz="2400" dirty="0">
              <a:latin typeface="+mn-lt"/>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3185160" y="246339"/>
            <a:ext cx="9493021" cy="6611661"/>
          </a:xfrm>
          <a:prstGeom prst="rect">
            <a:avLst/>
          </a:prstGeom>
        </p:spPr>
      </p:pic>
      <p:pic>
        <p:nvPicPr>
          <p:cNvPr id="11" name="Picture 10"/>
          <p:cNvPicPr>
            <a:picLocks noChangeAspect="1"/>
          </p:cNvPicPr>
          <p:nvPr/>
        </p:nvPicPr>
        <p:blipFill>
          <a:blip r:embed="rId3"/>
          <a:stretch>
            <a:fillRect/>
          </a:stretch>
        </p:blipFill>
        <p:spPr>
          <a:xfrm>
            <a:off x="0" y="1"/>
            <a:ext cx="5303520" cy="1041791"/>
          </a:xfrm>
          <a:prstGeom prst="rect">
            <a:avLst/>
          </a:prstGeom>
        </p:spPr>
      </p:pic>
      <p:sp>
        <p:nvSpPr>
          <p:cNvPr id="2" name="Heart 1"/>
          <p:cNvSpPr/>
          <p:nvPr/>
        </p:nvSpPr>
        <p:spPr>
          <a:xfrm>
            <a:off x="4453477" y="2377440"/>
            <a:ext cx="533400" cy="533400"/>
          </a:xfrm>
          <a:prstGeom prst="heart">
            <a:avLst/>
          </a:prstGeom>
          <a:solidFill>
            <a:srgbClr val="F9B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a:off x="6815677" y="2141220"/>
            <a:ext cx="533400" cy="533400"/>
          </a:xfrm>
          <a:prstGeom prst="heart">
            <a:avLst/>
          </a:prstGeom>
          <a:solidFill>
            <a:srgbClr val="F9B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art 12"/>
          <p:cNvSpPr/>
          <p:nvPr/>
        </p:nvSpPr>
        <p:spPr>
          <a:xfrm>
            <a:off x="6815677" y="4499610"/>
            <a:ext cx="533400" cy="533400"/>
          </a:xfrm>
          <a:prstGeom prst="heart">
            <a:avLst/>
          </a:prstGeom>
          <a:solidFill>
            <a:srgbClr val="F9B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p:cNvSpPr/>
          <p:nvPr/>
        </p:nvSpPr>
        <p:spPr>
          <a:xfrm>
            <a:off x="8444033" y="2141220"/>
            <a:ext cx="533400" cy="533400"/>
          </a:xfrm>
          <a:prstGeom prst="heart">
            <a:avLst/>
          </a:prstGeom>
          <a:solidFill>
            <a:srgbClr val="F9B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rt 14"/>
          <p:cNvSpPr/>
          <p:nvPr/>
        </p:nvSpPr>
        <p:spPr>
          <a:xfrm>
            <a:off x="8977433" y="2628900"/>
            <a:ext cx="533400" cy="533400"/>
          </a:xfrm>
          <a:prstGeom prst="heart">
            <a:avLst/>
          </a:prstGeom>
          <a:solidFill>
            <a:srgbClr val="F9B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art 15"/>
          <p:cNvSpPr/>
          <p:nvPr/>
        </p:nvSpPr>
        <p:spPr>
          <a:xfrm>
            <a:off x="10712894" y="1844040"/>
            <a:ext cx="533400" cy="533400"/>
          </a:xfrm>
          <a:prstGeom prst="heart">
            <a:avLst/>
          </a:prstGeom>
          <a:solidFill>
            <a:srgbClr val="F9B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art 16"/>
          <p:cNvSpPr/>
          <p:nvPr/>
        </p:nvSpPr>
        <p:spPr>
          <a:xfrm>
            <a:off x="10712894" y="2417465"/>
            <a:ext cx="533400" cy="533400"/>
          </a:xfrm>
          <a:prstGeom prst="heart">
            <a:avLst/>
          </a:prstGeom>
          <a:solidFill>
            <a:srgbClr val="F9B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4453477" y="3643059"/>
            <a:ext cx="533400" cy="533400"/>
          </a:xfrm>
          <a:prstGeom prst="star5">
            <a:avLst/>
          </a:prstGeom>
          <a:solidFill>
            <a:srgbClr val="6F5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11169345" y="1831423"/>
            <a:ext cx="533400" cy="533400"/>
          </a:xfrm>
          <a:prstGeom prst="star5">
            <a:avLst/>
          </a:prstGeom>
          <a:solidFill>
            <a:srgbClr val="6F5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8977433" y="3578226"/>
            <a:ext cx="533400" cy="533400"/>
          </a:xfrm>
          <a:prstGeom prst="star5">
            <a:avLst/>
          </a:prstGeom>
          <a:solidFill>
            <a:srgbClr val="6F5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7214140" y="3528759"/>
            <a:ext cx="533400" cy="533400"/>
          </a:xfrm>
          <a:prstGeom prst="star5">
            <a:avLst/>
          </a:prstGeom>
          <a:solidFill>
            <a:srgbClr val="6F5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7214140" y="2845477"/>
            <a:ext cx="533400" cy="533400"/>
          </a:xfrm>
          <a:prstGeom prst="star5">
            <a:avLst/>
          </a:prstGeom>
          <a:solidFill>
            <a:srgbClr val="6F5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7214140" y="2162195"/>
            <a:ext cx="533400" cy="533400"/>
          </a:xfrm>
          <a:prstGeom prst="star5">
            <a:avLst/>
          </a:prstGeom>
          <a:solidFill>
            <a:srgbClr val="6F5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11187132" y="2407920"/>
            <a:ext cx="533400" cy="533400"/>
          </a:xfrm>
          <a:prstGeom prst="star5">
            <a:avLst/>
          </a:prstGeom>
          <a:solidFill>
            <a:srgbClr val="6F5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7214140" y="4478635"/>
            <a:ext cx="533400" cy="533400"/>
          </a:xfrm>
          <a:prstGeom prst="star5">
            <a:avLst/>
          </a:prstGeom>
          <a:solidFill>
            <a:srgbClr val="6F5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4453477" y="5012035"/>
            <a:ext cx="533400" cy="533400"/>
          </a:xfrm>
          <a:prstGeom prst="diamond">
            <a:avLst/>
          </a:prstGeom>
          <a:solidFill>
            <a:srgbClr val="DD2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8331232" y="3627120"/>
            <a:ext cx="533400" cy="533400"/>
          </a:xfrm>
          <a:prstGeom prst="diamond">
            <a:avLst/>
          </a:prstGeom>
          <a:solidFill>
            <a:srgbClr val="DD2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6448755" y="2845477"/>
            <a:ext cx="533400" cy="533400"/>
          </a:xfrm>
          <a:prstGeom prst="diamond">
            <a:avLst/>
          </a:prstGeom>
          <a:solidFill>
            <a:srgbClr val="DD2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6448755" y="3945235"/>
            <a:ext cx="533400" cy="533400"/>
          </a:xfrm>
          <a:prstGeom prst="diamond">
            <a:avLst/>
          </a:prstGeom>
          <a:solidFill>
            <a:srgbClr val="DD2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10284137" y="1844039"/>
            <a:ext cx="533400" cy="533400"/>
          </a:xfrm>
          <a:prstGeom prst="diamond">
            <a:avLst/>
          </a:prstGeom>
          <a:solidFill>
            <a:srgbClr val="DD2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10274231" y="2407920"/>
            <a:ext cx="533400" cy="533400"/>
          </a:xfrm>
          <a:prstGeom prst="diamond">
            <a:avLst/>
          </a:prstGeom>
          <a:solidFill>
            <a:srgbClr val="DD2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art 34"/>
          <p:cNvSpPr/>
          <p:nvPr/>
        </p:nvSpPr>
        <p:spPr>
          <a:xfrm>
            <a:off x="8444033" y="3116580"/>
            <a:ext cx="533400" cy="533400"/>
          </a:xfrm>
          <a:prstGeom prst="heart">
            <a:avLst/>
          </a:prstGeom>
          <a:solidFill>
            <a:srgbClr val="F9B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5-Point Star 35"/>
          <p:cNvSpPr/>
          <p:nvPr/>
        </p:nvSpPr>
        <p:spPr>
          <a:xfrm>
            <a:off x="8977433" y="2069466"/>
            <a:ext cx="533400" cy="533400"/>
          </a:xfrm>
          <a:prstGeom prst="star5">
            <a:avLst/>
          </a:prstGeom>
          <a:solidFill>
            <a:srgbClr val="6F5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8914924" y="3105150"/>
            <a:ext cx="533400" cy="533400"/>
          </a:xfrm>
          <a:prstGeom prst="diamond">
            <a:avLst/>
          </a:prstGeom>
          <a:solidFill>
            <a:srgbClr val="DD2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83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749"/>
                                          </p:stCondLst>
                                        </p:cTn>
                                        <p:tgtEl>
                                          <p:spTgt spid="2"/>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0"/>
                                  </p:stCondLst>
                                  <p:childTnLst>
                                    <p:set>
                                      <p:cBhvr>
                                        <p:cTn id="9" dur="1" fill="hold">
                                          <p:stCondLst>
                                            <p:cond delay="749"/>
                                          </p:stCondLst>
                                        </p:cTn>
                                        <p:tgtEl>
                                          <p:spTgt spid="12"/>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0"/>
                                  </p:stCondLst>
                                  <p:childTnLst>
                                    <p:set>
                                      <p:cBhvr>
                                        <p:cTn id="12" dur="1" fill="hold">
                                          <p:stCondLst>
                                            <p:cond delay="749"/>
                                          </p:stCondLst>
                                        </p:cTn>
                                        <p:tgtEl>
                                          <p:spTgt spid="13"/>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grpId="0" nodeType="afterEffect">
                                  <p:stCondLst>
                                    <p:cond delay="0"/>
                                  </p:stCondLst>
                                  <p:childTnLst>
                                    <p:set>
                                      <p:cBhvr>
                                        <p:cTn id="15" dur="1" fill="hold">
                                          <p:stCondLst>
                                            <p:cond delay="749"/>
                                          </p:stCondLst>
                                        </p:cTn>
                                        <p:tgtEl>
                                          <p:spTgt spid="14"/>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749"/>
                                          </p:stCondLst>
                                        </p:cTn>
                                        <p:tgtEl>
                                          <p:spTgt spid="15"/>
                                        </p:tgtEl>
                                        <p:attrNameLst>
                                          <p:attrName>style.visibility</p:attrName>
                                        </p:attrNameLst>
                                      </p:cBhvr>
                                      <p:to>
                                        <p:strVal val="visible"/>
                                      </p:to>
                                    </p:set>
                                  </p:childTnLst>
                                </p:cTn>
                              </p:par>
                            </p:childTnLst>
                          </p:cTn>
                        </p:par>
                        <p:par>
                          <p:cTn id="19" fill="hold">
                            <p:stCondLst>
                              <p:cond delay="3750"/>
                            </p:stCondLst>
                            <p:childTnLst>
                              <p:par>
                                <p:cTn id="20" presetID="1" presetClass="entr" presetSubtype="0" fill="hold" grpId="0" nodeType="afterEffect">
                                  <p:stCondLst>
                                    <p:cond delay="0"/>
                                  </p:stCondLst>
                                  <p:childTnLst>
                                    <p:set>
                                      <p:cBhvr>
                                        <p:cTn id="21" dur="1" fill="hold">
                                          <p:stCondLst>
                                            <p:cond delay="749"/>
                                          </p:stCondLst>
                                        </p:cTn>
                                        <p:tgtEl>
                                          <p:spTgt spid="35"/>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0" nodeType="afterEffect">
                                  <p:stCondLst>
                                    <p:cond delay="0"/>
                                  </p:stCondLst>
                                  <p:childTnLst>
                                    <p:set>
                                      <p:cBhvr>
                                        <p:cTn id="24" dur="1" fill="hold">
                                          <p:stCondLst>
                                            <p:cond delay="749"/>
                                          </p:stCondLst>
                                        </p:cTn>
                                        <p:tgtEl>
                                          <p:spTgt spid="16"/>
                                        </p:tgtEl>
                                        <p:attrNameLst>
                                          <p:attrName>style.visibility</p:attrName>
                                        </p:attrNameLst>
                                      </p:cBhvr>
                                      <p:to>
                                        <p:strVal val="visible"/>
                                      </p:to>
                                    </p:set>
                                  </p:childTnLst>
                                </p:cTn>
                              </p:par>
                            </p:childTnLst>
                          </p:cTn>
                        </p:par>
                        <p:par>
                          <p:cTn id="25" fill="hold">
                            <p:stCondLst>
                              <p:cond delay="5250"/>
                            </p:stCondLst>
                            <p:childTnLst>
                              <p:par>
                                <p:cTn id="26" presetID="1" presetClass="entr" presetSubtype="0" fill="hold" grpId="0" nodeType="afterEffect">
                                  <p:stCondLst>
                                    <p:cond delay="0"/>
                                  </p:stCondLst>
                                  <p:childTnLst>
                                    <p:set>
                                      <p:cBhvr>
                                        <p:cTn id="27" dur="1" fill="hold">
                                          <p:stCondLst>
                                            <p:cond delay="749"/>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749"/>
                                          </p:stCondLst>
                                        </p:cTn>
                                        <p:tgtEl>
                                          <p:spTgt spid="18"/>
                                        </p:tgtEl>
                                        <p:attrNameLst>
                                          <p:attrName>style.visibility</p:attrName>
                                        </p:attrNameLst>
                                      </p:cBhvr>
                                      <p:to>
                                        <p:strVal val="visible"/>
                                      </p:to>
                                    </p:set>
                                  </p:childTnLst>
                                </p:cTn>
                              </p:par>
                            </p:childTnLst>
                          </p:cTn>
                        </p:par>
                        <p:par>
                          <p:cTn id="32" fill="hold">
                            <p:stCondLst>
                              <p:cond delay="750"/>
                            </p:stCondLst>
                            <p:childTnLst>
                              <p:par>
                                <p:cTn id="33" presetID="1" presetClass="entr" presetSubtype="0" fill="hold" grpId="0" nodeType="afterEffect">
                                  <p:stCondLst>
                                    <p:cond delay="0"/>
                                  </p:stCondLst>
                                  <p:childTnLst>
                                    <p:set>
                                      <p:cBhvr>
                                        <p:cTn id="34" dur="1" fill="hold">
                                          <p:stCondLst>
                                            <p:cond delay="749"/>
                                          </p:stCondLst>
                                        </p:cTn>
                                        <p:tgtEl>
                                          <p:spTgt spid="26"/>
                                        </p:tgtEl>
                                        <p:attrNameLst>
                                          <p:attrName>style.visibility</p:attrName>
                                        </p:attrNameLst>
                                      </p:cBhvr>
                                      <p:to>
                                        <p:strVal val="visible"/>
                                      </p:to>
                                    </p:set>
                                  </p:childTnLst>
                                </p:cTn>
                              </p:par>
                            </p:childTnLst>
                          </p:cTn>
                        </p:par>
                        <p:par>
                          <p:cTn id="35" fill="hold">
                            <p:stCondLst>
                              <p:cond delay="1500"/>
                            </p:stCondLst>
                            <p:childTnLst>
                              <p:par>
                                <p:cTn id="36" presetID="1" presetClass="entr" presetSubtype="0" fill="hold" grpId="0" nodeType="afterEffect">
                                  <p:stCondLst>
                                    <p:cond delay="0"/>
                                  </p:stCondLst>
                                  <p:childTnLst>
                                    <p:set>
                                      <p:cBhvr>
                                        <p:cTn id="37" dur="1" fill="hold">
                                          <p:stCondLst>
                                            <p:cond delay="749"/>
                                          </p:stCondLst>
                                        </p:cTn>
                                        <p:tgtEl>
                                          <p:spTgt spid="25"/>
                                        </p:tgtEl>
                                        <p:attrNameLst>
                                          <p:attrName>style.visibility</p:attrName>
                                        </p:attrNameLst>
                                      </p:cBhvr>
                                      <p:to>
                                        <p:strVal val="visible"/>
                                      </p:to>
                                    </p:set>
                                  </p:childTnLst>
                                </p:cTn>
                              </p:par>
                            </p:childTnLst>
                          </p:cTn>
                        </p:par>
                        <p:par>
                          <p:cTn id="38" fill="hold">
                            <p:stCondLst>
                              <p:cond delay="2250"/>
                            </p:stCondLst>
                            <p:childTnLst>
                              <p:par>
                                <p:cTn id="39" presetID="1" presetClass="entr" presetSubtype="0" fill="hold" grpId="0" nodeType="afterEffect">
                                  <p:stCondLst>
                                    <p:cond delay="0"/>
                                  </p:stCondLst>
                                  <p:childTnLst>
                                    <p:set>
                                      <p:cBhvr>
                                        <p:cTn id="40" dur="1" fill="hold">
                                          <p:stCondLst>
                                            <p:cond delay="749"/>
                                          </p:stCondLst>
                                        </p:cTn>
                                        <p:tgtEl>
                                          <p:spTgt spid="24"/>
                                        </p:tgtEl>
                                        <p:attrNameLst>
                                          <p:attrName>style.visibility</p:attrName>
                                        </p:attrNameLst>
                                      </p:cBhvr>
                                      <p:to>
                                        <p:strVal val="visible"/>
                                      </p:to>
                                    </p:set>
                                  </p:child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749"/>
                                          </p:stCondLst>
                                        </p:cTn>
                                        <p:tgtEl>
                                          <p:spTgt spid="28"/>
                                        </p:tgtEl>
                                        <p:attrNameLst>
                                          <p:attrName>style.visibility</p:attrName>
                                        </p:attrNameLst>
                                      </p:cBhvr>
                                      <p:to>
                                        <p:strVal val="visible"/>
                                      </p:to>
                                    </p:set>
                                  </p:childTnLst>
                                </p:cTn>
                              </p:par>
                            </p:childTnLst>
                          </p:cTn>
                        </p:par>
                        <p:par>
                          <p:cTn id="44" fill="hold">
                            <p:stCondLst>
                              <p:cond delay="3750"/>
                            </p:stCondLst>
                            <p:childTnLst>
                              <p:par>
                                <p:cTn id="45" presetID="1" presetClass="entr" presetSubtype="0" fill="hold" grpId="0" nodeType="afterEffect">
                                  <p:stCondLst>
                                    <p:cond delay="0"/>
                                  </p:stCondLst>
                                  <p:childTnLst>
                                    <p:set>
                                      <p:cBhvr>
                                        <p:cTn id="46" dur="1" fill="hold">
                                          <p:stCondLst>
                                            <p:cond delay="749"/>
                                          </p:stCondLst>
                                        </p:cTn>
                                        <p:tgtEl>
                                          <p:spTgt spid="36"/>
                                        </p:tgtEl>
                                        <p:attrNameLst>
                                          <p:attrName>style.visibility</p:attrName>
                                        </p:attrNameLst>
                                      </p:cBhvr>
                                      <p:to>
                                        <p:strVal val="visible"/>
                                      </p:to>
                                    </p:set>
                                  </p:childTnLst>
                                </p:cTn>
                              </p:par>
                            </p:childTnLst>
                          </p:cTn>
                        </p:par>
                        <p:par>
                          <p:cTn id="47" fill="hold">
                            <p:stCondLst>
                              <p:cond delay="4500"/>
                            </p:stCondLst>
                            <p:childTnLst>
                              <p:par>
                                <p:cTn id="48" presetID="1" presetClass="entr" presetSubtype="0" fill="hold" grpId="0" nodeType="afterEffect">
                                  <p:stCondLst>
                                    <p:cond delay="0"/>
                                  </p:stCondLst>
                                  <p:childTnLst>
                                    <p:set>
                                      <p:cBhvr>
                                        <p:cTn id="49" dur="1" fill="hold">
                                          <p:stCondLst>
                                            <p:cond delay="749"/>
                                          </p:stCondLst>
                                        </p:cTn>
                                        <p:tgtEl>
                                          <p:spTgt spid="23"/>
                                        </p:tgtEl>
                                        <p:attrNameLst>
                                          <p:attrName>style.visibility</p:attrName>
                                        </p:attrNameLst>
                                      </p:cBhvr>
                                      <p:to>
                                        <p:strVal val="visible"/>
                                      </p:to>
                                    </p:set>
                                  </p:childTnLst>
                                </p:cTn>
                              </p:par>
                            </p:childTnLst>
                          </p:cTn>
                        </p:par>
                        <p:par>
                          <p:cTn id="50" fill="hold">
                            <p:stCondLst>
                              <p:cond delay="5250"/>
                            </p:stCondLst>
                            <p:childTnLst>
                              <p:par>
                                <p:cTn id="51" presetID="1" presetClass="entr" presetSubtype="0" fill="hold" grpId="0" nodeType="afterEffect">
                                  <p:stCondLst>
                                    <p:cond delay="0"/>
                                  </p:stCondLst>
                                  <p:childTnLst>
                                    <p:set>
                                      <p:cBhvr>
                                        <p:cTn id="52" dur="1" fill="hold">
                                          <p:stCondLst>
                                            <p:cond delay="749"/>
                                          </p:stCondLst>
                                        </p:cTn>
                                        <p:tgtEl>
                                          <p:spTgt spid="22"/>
                                        </p:tgtEl>
                                        <p:attrNameLst>
                                          <p:attrName>style.visibility</p:attrName>
                                        </p:attrNameLst>
                                      </p:cBhvr>
                                      <p:to>
                                        <p:strVal val="visible"/>
                                      </p:to>
                                    </p:set>
                                  </p:child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749"/>
                                          </p:stCondLst>
                                        </p:cTn>
                                        <p:tgtEl>
                                          <p:spTgt spid="2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749"/>
                                          </p:stCondLst>
                                        </p:cTn>
                                        <p:tgtEl>
                                          <p:spTgt spid="29"/>
                                        </p:tgtEl>
                                        <p:attrNameLst>
                                          <p:attrName>style.visibility</p:attrName>
                                        </p:attrNameLst>
                                      </p:cBhvr>
                                      <p:to>
                                        <p:strVal val="visible"/>
                                      </p:to>
                                    </p:set>
                                  </p:childTnLst>
                                </p:cTn>
                              </p:par>
                            </p:childTnLst>
                          </p:cTn>
                        </p:par>
                        <p:par>
                          <p:cTn id="60" fill="hold">
                            <p:stCondLst>
                              <p:cond delay="750"/>
                            </p:stCondLst>
                            <p:childTnLst>
                              <p:par>
                                <p:cTn id="61" presetID="1" presetClass="entr" presetSubtype="0" fill="hold" grpId="0" nodeType="afterEffect">
                                  <p:stCondLst>
                                    <p:cond delay="0"/>
                                  </p:stCondLst>
                                  <p:childTnLst>
                                    <p:set>
                                      <p:cBhvr>
                                        <p:cTn id="62" dur="1" fill="hold">
                                          <p:stCondLst>
                                            <p:cond delay="749"/>
                                          </p:stCondLst>
                                        </p:cTn>
                                        <p:tgtEl>
                                          <p:spTgt spid="31"/>
                                        </p:tgtEl>
                                        <p:attrNameLst>
                                          <p:attrName>style.visibility</p:attrName>
                                        </p:attrNameLst>
                                      </p:cBhvr>
                                      <p:to>
                                        <p:strVal val="visible"/>
                                      </p:to>
                                    </p:set>
                                  </p:childTnLst>
                                </p:cTn>
                              </p:par>
                            </p:childTnLst>
                          </p:cTn>
                        </p:par>
                        <p:par>
                          <p:cTn id="63" fill="hold">
                            <p:stCondLst>
                              <p:cond delay="1500"/>
                            </p:stCondLst>
                            <p:childTnLst>
                              <p:par>
                                <p:cTn id="64" presetID="1" presetClass="entr" presetSubtype="0" fill="hold" grpId="0" nodeType="afterEffect">
                                  <p:stCondLst>
                                    <p:cond delay="0"/>
                                  </p:stCondLst>
                                  <p:childTnLst>
                                    <p:set>
                                      <p:cBhvr>
                                        <p:cTn id="65" dur="1" fill="hold">
                                          <p:stCondLst>
                                            <p:cond delay="749"/>
                                          </p:stCondLst>
                                        </p:cTn>
                                        <p:tgtEl>
                                          <p:spTgt spid="32"/>
                                        </p:tgtEl>
                                        <p:attrNameLst>
                                          <p:attrName>style.visibility</p:attrName>
                                        </p:attrNameLst>
                                      </p:cBhvr>
                                      <p:to>
                                        <p:strVal val="visible"/>
                                      </p:to>
                                    </p:set>
                                  </p:childTnLst>
                                </p:cTn>
                              </p:par>
                            </p:childTnLst>
                          </p:cTn>
                        </p:par>
                        <p:par>
                          <p:cTn id="66" fill="hold">
                            <p:stCondLst>
                              <p:cond delay="2250"/>
                            </p:stCondLst>
                            <p:childTnLst>
                              <p:par>
                                <p:cTn id="67" presetID="1" presetClass="entr" presetSubtype="0" fill="hold" grpId="0" nodeType="afterEffect">
                                  <p:stCondLst>
                                    <p:cond delay="0"/>
                                  </p:stCondLst>
                                  <p:childTnLst>
                                    <p:set>
                                      <p:cBhvr>
                                        <p:cTn id="68" dur="1" fill="hold">
                                          <p:stCondLst>
                                            <p:cond delay="749"/>
                                          </p:stCondLst>
                                        </p:cTn>
                                        <p:tgtEl>
                                          <p:spTgt spid="37"/>
                                        </p:tgtEl>
                                        <p:attrNameLst>
                                          <p:attrName>style.visibility</p:attrName>
                                        </p:attrNameLst>
                                      </p:cBhvr>
                                      <p:to>
                                        <p:strVal val="visible"/>
                                      </p:to>
                                    </p:set>
                                  </p:childTnLst>
                                </p:cTn>
                              </p:par>
                            </p:childTnLst>
                          </p:cTn>
                        </p:par>
                        <p:par>
                          <p:cTn id="69" fill="hold">
                            <p:stCondLst>
                              <p:cond delay="3000"/>
                            </p:stCondLst>
                            <p:childTnLst>
                              <p:par>
                                <p:cTn id="70" presetID="1" presetClass="entr" presetSubtype="0" fill="hold" grpId="0" nodeType="afterEffect">
                                  <p:stCondLst>
                                    <p:cond delay="0"/>
                                  </p:stCondLst>
                                  <p:childTnLst>
                                    <p:set>
                                      <p:cBhvr>
                                        <p:cTn id="71" dur="1" fill="hold">
                                          <p:stCondLst>
                                            <p:cond delay="749"/>
                                          </p:stCondLst>
                                        </p:cTn>
                                        <p:tgtEl>
                                          <p:spTgt spid="30"/>
                                        </p:tgtEl>
                                        <p:attrNameLst>
                                          <p:attrName>style.visibility</p:attrName>
                                        </p:attrNameLst>
                                      </p:cBhvr>
                                      <p:to>
                                        <p:strVal val="visible"/>
                                      </p:to>
                                    </p:set>
                                  </p:childTnLst>
                                </p:cTn>
                              </p:par>
                            </p:childTnLst>
                          </p:cTn>
                        </p:par>
                        <p:par>
                          <p:cTn id="72" fill="hold">
                            <p:stCondLst>
                              <p:cond delay="3750"/>
                            </p:stCondLst>
                            <p:childTnLst>
                              <p:par>
                                <p:cTn id="73" presetID="1" presetClass="entr" presetSubtype="0" fill="hold" grpId="0" nodeType="afterEffect">
                                  <p:stCondLst>
                                    <p:cond delay="0"/>
                                  </p:stCondLst>
                                  <p:childTnLst>
                                    <p:set>
                                      <p:cBhvr>
                                        <p:cTn id="74" dur="1" fill="hold">
                                          <p:stCondLst>
                                            <p:cond delay="749"/>
                                          </p:stCondLst>
                                        </p:cTn>
                                        <p:tgtEl>
                                          <p:spTgt spid="33"/>
                                        </p:tgtEl>
                                        <p:attrNameLst>
                                          <p:attrName>style.visibility</p:attrName>
                                        </p:attrNameLst>
                                      </p:cBhvr>
                                      <p:to>
                                        <p:strVal val="visible"/>
                                      </p:to>
                                    </p:set>
                                  </p:childTnLst>
                                </p:cTn>
                              </p:par>
                            </p:childTnLst>
                          </p:cTn>
                        </p:par>
                        <p:par>
                          <p:cTn id="75" fill="hold">
                            <p:stCondLst>
                              <p:cond delay="4500"/>
                            </p:stCondLst>
                            <p:childTnLst>
                              <p:par>
                                <p:cTn id="76" presetID="1" presetClass="entr" presetSubtype="0" fill="hold" grpId="0" nodeType="afterEffect">
                                  <p:stCondLst>
                                    <p:cond delay="0"/>
                                  </p:stCondLst>
                                  <p:childTnLst>
                                    <p:set>
                                      <p:cBhvr>
                                        <p:cTn id="77" dur="1" fill="hold">
                                          <p:stCondLst>
                                            <p:cond delay="749"/>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9868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pic>
        <p:nvPicPr>
          <p:cNvPr id="7" name="Picture 6"/>
          <p:cNvPicPr>
            <a:picLocks noChangeAspect="1"/>
          </p:cNvPicPr>
          <p:nvPr/>
        </p:nvPicPr>
        <p:blipFill rotWithShape="1">
          <a:blip r:embed="rId2"/>
          <a:srcRect t="5809"/>
          <a:stretch/>
        </p:blipFill>
        <p:spPr>
          <a:xfrm>
            <a:off x="649978" y="4739640"/>
            <a:ext cx="1847111" cy="1981495"/>
          </a:xfrm>
          <a:prstGeom prst="rect">
            <a:avLst/>
          </a:prstGeom>
        </p:spPr>
      </p:pic>
      <p:sp>
        <p:nvSpPr>
          <p:cNvPr id="8" name="TextBox 7"/>
          <p:cNvSpPr txBox="1"/>
          <p:nvPr/>
        </p:nvSpPr>
        <p:spPr>
          <a:xfrm>
            <a:off x="309589" y="1816547"/>
            <a:ext cx="4374999" cy="707886"/>
          </a:xfrm>
          <a:prstGeom prst="rect">
            <a:avLst/>
          </a:prstGeom>
          <a:noFill/>
        </p:spPr>
        <p:txBody>
          <a:bodyPr wrap="square" rtlCol="0">
            <a:spAutoFit/>
          </a:bodyPr>
          <a:lstStyle/>
          <a:p>
            <a:r>
              <a:rPr lang="en-US" sz="4000" b="1" dirty="0" smtClean="0">
                <a:solidFill>
                  <a:srgbClr val="03AFCA"/>
                </a:solidFill>
                <a:latin typeface="+mn-lt"/>
              </a:rPr>
              <a:t>Parent strategies</a:t>
            </a:r>
            <a:endParaRPr lang="en-US" sz="4000" dirty="0">
              <a:latin typeface="+mn-lt"/>
            </a:endParaRPr>
          </a:p>
        </p:txBody>
      </p:sp>
      <p:sp>
        <p:nvSpPr>
          <p:cNvPr id="9" name="TextBox 8"/>
          <p:cNvSpPr txBox="1"/>
          <p:nvPr/>
        </p:nvSpPr>
        <p:spPr>
          <a:xfrm>
            <a:off x="5267698" y="2135950"/>
            <a:ext cx="6924302" cy="1815882"/>
          </a:xfrm>
          <a:prstGeom prst="rect">
            <a:avLst/>
          </a:prstGeom>
          <a:noFill/>
        </p:spPr>
        <p:txBody>
          <a:bodyPr wrap="square" rtlCol="0">
            <a:spAutoFit/>
          </a:bodyPr>
          <a:lstStyle/>
          <a:p>
            <a:pPr marL="457200" indent="-457200">
              <a:buClr>
                <a:srgbClr val="03AFCA"/>
              </a:buClr>
              <a:buFont typeface="Wingdings" panose="05000000000000000000" pitchFamily="2" charset="2"/>
              <a:buChar char="v"/>
            </a:pPr>
            <a:r>
              <a:rPr lang="en-US" sz="2800" dirty="0" smtClean="0">
                <a:latin typeface="+mn-lt"/>
              </a:rPr>
              <a:t>Community dialogues leading to community action (Denver)</a:t>
            </a:r>
          </a:p>
          <a:p>
            <a:pPr marL="457200" indent="-457200">
              <a:buClr>
                <a:srgbClr val="03AFCA"/>
              </a:buClr>
              <a:buFont typeface="Wingdings" panose="05000000000000000000" pitchFamily="2" charset="2"/>
              <a:buChar char="v"/>
            </a:pPr>
            <a:r>
              <a:rPr lang="en-US" sz="2800" dirty="0" smtClean="0">
                <a:latin typeface="+mn-lt"/>
              </a:rPr>
              <a:t>Parent advocacy (Alameda County)</a:t>
            </a:r>
          </a:p>
          <a:p>
            <a:pPr marL="457200" indent="-457200">
              <a:buClr>
                <a:srgbClr val="03AFCA"/>
              </a:buClr>
              <a:buFont typeface="Wingdings" panose="05000000000000000000" pitchFamily="2" charset="2"/>
              <a:buChar char="v"/>
            </a:pPr>
            <a:r>
              <a:rPr lang="en-US" sz="2800" dirty="0" smtClean="0">
                <a:latin typeface="+mn-lt"/>
              </a:rPr>
              <a:t>Family leadership (Boston)</a:t>
            </a:r>
            <a:endParaRPr lang="en-US" sz="2800" dirty="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81" y="6087117"/>
            <a:ext cx="581280" cy="685800"/>
          </a:xfrm>
          <a:prstGeom prst="rect">
            <a:avLst/>
          </a:prstGeom>
        </p:spPr>
      </p:pic>
      <p:pic>
        <p:nvPicPr>
          <p:cNvPr id="2" name="Picture 1"/>
          <p:cNvPicPr>
            <a:picLocks noChangeAspect="1"/>
          </p:cNvPicPr>
          <p:nvPr/>
        </p:nvPicPr>
        <p:blipFill>
          <a:blip r:embed="rId4"/>
          <a:stretch>
            <a:fillRect/>
          </a:stretch>
        </p:blipFill>
        <p:spPr>
          <a:xfrm>
            <a:off x="0" y="0"/>
            <a:ext cx="9247626" cy="1816547"/>
          </a:xfrm>
          <a:prstGeom prst="rect">
            <a:avLst/>
          </a:prstGeom>
        </p:spPr>
      </p:pic>
    </p:spTree>
    <p:extLst>
      <p:ext uri="{BB962C8B-B14F-4D97-AF65-F5344CB8AC3E}">
        <p14:creationId xmlns:p14="http://schemas.microsoft.com/office/powerpoint/2010/main" val="8429424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9868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pic>
        <p:nvPicPr>
          <p:cNvPr id="7" name="Picture 6"/>
          <p:cNvPicPr>
            <a:picLocks noChangeAspect="1"/>
          </p:cNvPicPr>
          <p:nvPr/>
        </p:nvPicPr>
        <p:blipFill rotWithShape="1">
          <a:blip r:embed="rId2"/>
          <a:srcRect t="5809"/>
          <a:stretch/>
        </p:blipFill>
        <p:spPr>
          <a:xfrm>
            <a:off x="649978" y="4739640"/>
            <a:ext cx="1847111" cy="1981495"/>
          </a:xfrm>
          <a:prstGeom prst="rect">
            <a:avLst/>
          </a:prstGeom>
        </p:spPr>
      </p:pic>
      <p:sp>
        <p:nvSpPr>
          <p:cNvPr id="8" name="TextBox 7"/>
          <p:cNvSpPr txBox="1"/>
          <p:nvPr/>
        </p:nvSpPr>
        <p:spPr>
          <a:xfrm>
            <a:off x="309589" y="1816547"/>
            <a:ext cx="4958109" cy="707886"/>
          </a:xfrm>
          <a:prstGeom prst="rect">
            <a:avLst/>
          </a:prstGeom>
          <a:noFill/>
        </p:spPr>
        <p:txBody>
          <a:bodyPr wrap="square" rtlCol="0">
            <a:spAutoFit/>
          </a:bodyPr>
          <a:lstStyle/>
          <a:p>
            <a:r>
              <a:rPr lang="en-US" sz="4000" b="1" dirty="0" smtClean="0">
                <a:solidFill>
                  <a:srgbClr val="03AFCA"/>
                </a:solidFill>
                <a:latin typeface="+mn-lt"/>
              </a:rPr>
              <a:t>Provider strategies</a:t>
            </a:r>
            <a:endParaRPr lang="en-US" sz="4000" dirty="0">
              <a:latin typeface="+mn-lt"/>
            </a:endParaRPr>
          </a:p>
        </p:txBody>
      </p:sp>
      <p:sp>
        <p:nvSpPr>
          <p:cNvPr id="9" name="TextBox 8"/>
          <p:cNvSpPr txBox="1"/>
          <p:nvPr/>
        </p:nvSpPr>
        <p:spPr>
          <a:xfrm>
            <a:off x="5267698" y="1921942"/>
            <a:ext cx="6924302" cy="4832092"/>
          </a:xfrm>
          <a:prstGeom prst="rect">
            <a:avLst/>
          </a:prstGeom>
          <a:noFill/>
        </p:spPr>
        <p:txBody>
          <a:bodyPr wrap="square" rtlCol="0">
            <a:spAutoFit/>
          </a:bodyPr>
          <a:lstStyle/>
          <a:p>
            <a:pPr marL="457200" indent="-457200">
              <a:buClr>
                <a:srgbClr val="03AFCA"/>
              </a:buClr>
              <a:buFont typeface="Wingdings" panose="05000000000000000000" pitchFamily="2" charset="2"/>
              <a:buChar char="v"/>
            </a:pPr>
            <a:r>
              <a:rPr lang="en-US" sz="2800" dirty="0" smtClean="0">
                <a:latin typeface="+mn-lt"/>
              </a:rPr>
              <a:t>Pediatric care providers addressing social determinants of health (DULCE)</a:t>
            </a:r>
          </a:p>
          <a:p>
            <a:pPr marL="457200" indent="-457200">
              <a:buClr>
                <a:srgbClr val="03AFCA"/>
              </a:buClr>
              <a:buFont typeface="Wingdings" panose="05000000000000000000" pitchFamily="2" charset="2"/>
              <a:buChar char="v"/>
            </a:pPr>
            <a:r>
              <a:rPr lang="en-US" sz="2800" dirty="0" smtClean="0">
                <a:latin typeface="+mn-lt"/>
              </a:rPr>
              <a:t>Mental health consultation to support providers and families in the context of programs</a:t>
            </a:r>
          </a:p>
          <a:p>
            <a:pPr marL="457200" indent="-457200">
              <a:buClr>
                <a:srgbClr val="03AFCA"/>
              </a:buClr>
              <a:buFont typeface="Wingdings" panose="05000000000000000000" pitchFamily="2" charset="2"/>
              <a:buChar char="v"/>
            </a:pPr>
            <a:r>
              <a:rPr lang="en-US" sz="2800" dirty="0" smtClean="0">
                <a:latin typeface="+mn-lt"/>
              </a:rPr>
              <a:t>Family support strategies focused on overcoming potential sources of toxic stress</a:t>
            </a:r>
          </a:p>
          <a:p>
            <a:pPr marL="457200" indent="-457200">
              <a:buClr>
                <a:srgbClr val="03AFCA"/>
              </a:buClr>
              <a:buFont typeface="Wingdings" panose="05000000000000000000" pitchFamily="2" charset="2"/>
              <a:buChar char="v"/>
            </a:pPr>
            <a:r>
              <a:rPr lang="en-US" sz="2800" dirty="0" smtClean="0">
                <a:latin typeface="+mn-lt"/>
              </a:rPr>
              <a:t>Child welfare system reform: Strengths-based, trauma-informed, 0-3 focus</a:t>
            </a:r>
          </a:p>
          <a:p>
            <a:pPr marL="457200" indent="-457200">
              <a:buClr>
                <a:srgbClr val="03AFCA"/>
              </a:buClr>
              <a:buFont typeface="Wingdings" panose="05000000000000000000" pitchFamily="2" charset="2"/>
              <a:buChar char="v"/>
            </a:pPr>
            <a:r>
              <a:rPr lang="en-US" sz="2800" dirty="0" smtClean="0">
                <a:latin typeface="+mn-lt"/>
              </a:rPr>
              <a:t>Trauma training for shelter staff</a:t>
            </a:r>
            <a:endParaRPr lang="en-US" sz="2800" dirty="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81" y="6087117"/>
            <a:ext cx="581280" cy="685800"/>
          </a:xfrm>
          <a:prstGeom prst="rect">
            <a:avLst/>
          </a:prstGeom>
        </p:spPr>
      </p:pic>
      <p:pic>
        <p:nvPicPr>
          <p:cNvPr id="2" name="Picture 1"/>
          <p:cNvPicPr>
            <a:picLocks noChangeAspect="1"/>
          </p:cNvPicPr>
          <p:nvPr/>
        </p:nvPicPr>
        <p:blipFill>
          <a:blip r:embed="rId4"/>
          <a:stretch>
            <a:fillRect/>
          </a:stretch>
        </p:blipFill>
        <p:spPr>
          <a:xfrm>
            <a:off x="0" y="0"/>
            <a:ext cx="9247626" cy="1816547"/>
          </a:xfrm>
          <a:prstGeom prst="rect">
            <a:avLst/>
          </a:prstGeom>
        </p:spPr>
      </p:pic>
    </p:spTree>
    <p:extLst>
      <p:ext uri="{BB962C8B-B14F-4D97-AF65-F5344CB8AC3E}">
        <p14:creationId xmlns:p14="http://schemas.microsoft.com/office/powerpoint/2010/main" val="5348446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9868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pic>
        <p:nvPicPr>
          <p:cNvPr id="7" name="Picture 6"/>
          <p:cNvPicPr>
            <a:picLocks noChangeAspect="1"/>
          </p:cNvPicPr>
          <p:nvPr/>
        </p:nvPicPr>
        <p:blipFill rotWithShape="1">
          <a:blip r:embed="rId2"/>
          <a:srcRect t="5809"/>
          <a:stretch/>
        </p:blipFill>
        <p:spPr>
          <a:xfrm>
            <a:off x="649978" y="4739640"/>
            <a:ext cx="1847111" cy="1981495"/>
          </a:xfrm>
          <a:prstGeom prst="rect">
            <a:avLst/>
          </a:prstGeom>
        </p:spPr>
      </p:pic>
      <p:sp>
        <p:nvSpPr>
          <p:cNvPr id="8" name="TextBox 7"/>
          <p:cNvSpPr txBox="1"/>
          <p:nvPr/>
        </p:nvSpPr>
        <p:spPr>
          <a:xfrm>
            <a:off x="309589" y="1816547"/>
            <a:ext cx="4958109" cy="1323439"/>
          </a:xfrm>
          <a:prstGeom prst="rect">
            <a:avLst/>
          </a:prstGeom>
          <a:noFill/>
        </p:spPr>
        <p:txBody>
          <a:bodyPr wrap="square" rtlCol="0">
            <a:spAutoFit/>
          </a:bodyPr>
          <a:lstStyle/>
          <a:p>
            <a:r>
              <a:rPr lang="en-US" sz="4000" b="1" dirty="0" smtClean="0">
                <a:solidFill>
                  <a:srgbClr val="03AFCA"/>
                </a:solidFill>
                <a:latin typeface="+mn-lt"/>
              </a:rPr>
              <a:t>System and policy level strategies</a:t>
            </a:r>
            <a:endParaRPr lang="en-US" sz="4000" dirty="0">
              <a:latin typeface="+mn-lt"/>
            </a:endParaRPr>
          </a:p>
        </p:txBody>
      </p:sp>
      <p:sp>
        <p:nvSpPr>
          <p:cNvPr id="9" name="TextBox 8"/>
          <p:cNvSpPr txBox="1"/>
          <p:nvPr/>
        </p:nvSpPr>
        <p:spPr>
          <a:xfrm>
            <a:off x="5267698" y="1921942"/>
            <a:ext cx="6924302" cy="2677656"/>
          </a:xfrm>
          <a:prstGeom prst="rect">
            <a:avLst/>
          </a:prstGeom>
          <a:noFill/>
        </p:spPr>
        <p:txBody>
          <a:bodyPr wrap="square" rtlCol="0">
            <a:spAutoFit/>
          </a:bodyPr>
          <a:lstStyle/>
          <a:p>
            <a:pPr marL="457200" indent="-457200">
              <a:buClr>
                <a:srgbClr val="03AFCA"/>
              </a:buClr>
              <a:buFont typeface="Wingdings" panose="05000000000000000000" pitchFamily="2" charset="2"/>
              <a:buChar char="v"/>
            </a:pPr>
            <a:r>
              <a:rPr lang="en-US" sz="2800" dirty="0" smtClean="0">
                <a:latin typeface="+mn-lt"/>
              </a:rPr>
              <a:t>Trauma-informed coalitions</a:t>
            </a:r>
          </a:p>
          <a:p>
            <a:pPr marL="457200" indent="-457200">
              <a:buClr>
                <a:srgbClr val="03AFCA"/>
              </a:buClr>
              <a:buFont typeface="Wingdings" panose="05000000000000000000" pitchFamily="2" charset="2"/>
              <a:buChar char="v"/>
            </a:pPr>
            <a:r>
              <a:rPr lang="en-US" sz="2800" dirty="0" smtClean="0">
                <a:latin typeface="+mn-lt"/>
              </a:rPr>
              <a:t>Universal developmental screening, identification and linkage</a:t>
            </a:r>
          </a:p>
          <a:p>
            <a:pPr marL="457200" indent="-457200">
              <a:buClr>
                <a:srgbClr val="03AFCA"/>
              </a:buClr>
              <a:buFont typeface="Wingdings" panose="05000000000000000000" pitchFamily="2" charset="2"/>
              <a:buChar char="v"/>
            </a:pPr>
            <a:r>
              <a:rPr lang="en-US" sz="2800" dirty="0" smtClean="0">
                <a:latin typeface="+mn-lt"/>
              </a:rPr>
              <a:t>Multi-sector preventive interventions – Triple P</a:t>
            </a:r>
          </a:p>
          <a:p>
            <a:pPr marL="457200" indent="-457200">
              <a:buClr>
                <a:srgbClr val="03AFCA"/>
              </a:buClr>
              <a:buFont typeface="Wingdings" panose="05000000000000000000" pitchFamily="2" charset="2"/>
              <a:buChar char="v"/>
            </a:pPr>
            <a:r>
              <a:rPr lang="en-US" sz="2800" dirty="0" smtClean="0">
                <a:latin typeface="+mn-lt"/>
              </a:rPr>
              <a:t>Cross-agency learning community</a:t>
            </a:r>
            <a:endParaRPr lang="en-US" sz="2800" dirty="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81" y="6087117"/>
            <a:ext cx="581280" cy="685800"/>
          </a:xfrm>
          <a:prstGeom prst="rect">
            <a:avLst/>
          </a:prstGeom>
        </p:spPr>
      </p:pic>
      <p:pic>
        <p:nvPicPr>
          <p:cNvPr id="2" name="Picture 1"/>
          <p:cNvPicPr>
            <a:picLocks noChangeAspect="1"/>
          </p:cNvPicPr>
          <p:nvPr/>
        </p:nvPicPr>
        <p:blipFill>
          <a:blip r:embed="rId4"/>
          <a:stretch>
            <a:fillRect/>
          </a:stretch>
        </p:blipFill>
        <p:spPr>
          <a:xfrm>
            <a:off x="0" y="0"/>
            <a:ext cx="9247626" cy="1816547"/>
          </a:xfrm>
          <a:prstGeom prst="rect">
            <a:avLst/>
          </a:prstGeom>
        </p:spPr>
      </p:pic>
    </p:spTree>
    <p:extLst>
      <p:ext uri="{BB962C8B-B14F-4D97-AF65-F5344CB8AC3E}">
        <p14:creationId xmlns:p14="http://schemas.microsoft.com/office/powerpoint/2010/main" val="5143811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9868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8" name="TextBox 7"/>
          <p:cNvSpPr txBox="1"/>
          <p:nvPr/>
        </p:nvSpPr>
        <p:spPr>
          <a:xfrm>
            <a:off x="345178" y="660400"/>
            <a:ext cx="4374999" cy="1938992"/>
          </a:xfrm>
          <a:prstGeom prst="rect">
            <a:avLst/>
          </a:prstGeom>
          <a:noFill/>
        </p:spPr>
        <p:txBody>
          <a:bodyPr wrap="square" rtlCol="0">
            <a:spAutoFit/>
          </a:bodyPr>
          <a:lstStyle/>
          <a:p>
            <a:r>
              <a:rPr lang="en-US" sz="2400" i="1" dirty="0" smtClean="0">
                <a:latin typeface="+mn-lt"/>
              </a:rPr>
              <a:t>Provide information and promote leadership opportunities for </a:t>
            </a:r>
            <a:r>
              <a:rPr lang="en-US" sz="2400" b="1" i="1" dirty="0" smtClean="0">
                <a:solidFill>
                  <a:srgbClr val="03AFCA"/>
                </a:solidFill>
                <a:latin typeface="+mn-lt"/>
              </a:rPr>
              <a:t>parents and caregivers </a:t>
            </a:r>
            <a:r>
              <a:rPr lang="en-US" sz="2400" i="1" dirty="0" smtClean="0">
                <a:latin typeface="+mn-lt"/>
              </a:rPr>
              <a:t>to prevent and address toxic stress and promote well-being</a:t>
            </a:r>
            <a:endParaRPr lang="en-US" sz="2400" dirty="0">
              <a:latin typeface="+mn-lt"/>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201118" y="3429000"/>
            <a:ext cx="4646059" cy="3235868"/>
          </a:xfrm>
          <a:prstGeom prst="rect">
            <a:avLst/>
          </a:prstGeom>
        </p:spPr>
      </p:pic>
      <p:sp>
        <p:nvSpPr>
          <p:cNvPr id="10" name="TextBox 9"/>
          <p:cNvSpPr txBox="1"/>
          <p:nvPr/>
        </p:nvSpPr>
        <p:spPr>
          <a:xfrm>
            <a:off x="0" y="137160"/>
            <a:ext cx="4389120" cy="523220"/>
          </a:xfrm>
          <a:prstGeom prst="rect">
            <a:avLst/>
          </a:prstGeom>
          <a:noFill/>
        </p:spPr>
        <p:txBody>
          <a:bodyPr wrap="square" rtlCol="0">
            <a:spAutoFit/>
          </a:bodyPr>
          <a:lstStyle/>
          <a:p>
            <a:r>
              <a:rPr lang="en-US" sz="2800" b="1" dirty="0" smtClean="0">
                <a:latin typeface="+mn-lt"/>
              </a:rPr>
              <a:t>Recommendations</a:t>
            </a:r>
            <a:endParaRPr lang="en-US" sz="2800" b="1" dirty="0">
              <a:latin typeface="+mn-lt"/>
            </a:endParaRPr>
          </a:p>
        </p:txBody>
      </p:sp>
      <p:sp>
        <p:nvSpPr>
          <p:cNvPr id="9" name="TextBox 8"/>
          <p:cNvSpPr txBox="1"/>
          <p:nvPr/>
        </p:nvSpPr>
        <p:spPr>
          <a:xfrm>
            <a:off x="4590238" y="433159"/>
            <a:ext cx="7601762" cy="6340197"/>
          </a:xfrm>
          <a:prstGeom prst="rect">
            <a:avLst/>
          </a:prstGeom>
          <a:noFill/>
        </p:spPr>
        <p:txBody>
          <a:bodyPr wrap="square" rtlCol="0">
            <a:spAutoFit/>
          </a:bodyPr>
          <a:lstStyle/>
          <a:p>
            <a:pPr marL="457200" lvl="0" indent="-457200">
              <a:spcBef>
                <a:spcPts val="600"/>
              </a:spcBef>
              <a:buClr>
                <a:srgbClr val="03AFCA"/>
              </a:buClr>
              <a:buFont typeface="Wingdings" panose="05000000000000000000" pitchFamily="2" charset="2"/>
              <a:buChar char="v"/>
            </a:pPr>
            <a:r>
              <a:rPr lang="en-US" sz="2300" dirty="0" smtClean="0">
                <a:latin typeface="+mn-lt"/>
              </a:rPr>
              <a:t>Reach </a:t>
            </a:r>
            <a:r>
              <a:rPr lang="en-US" sz="2300" dirty="0">
                <a:latin typeface="+mn-lt"/>
              </a:rPr>
              <a:t>out to parents and caregivers with </a:t>
            </a:r>
            <a:r>
              <a:rPr lang="en-US" sz="2300" dirty="0" smtClean="0">
                <a:latin typeface="+mn-lt"/>
              </a:rPr>
              <a:t>information </a:t>
            </a:r>
            <a:r>
              <a:rPr lang="en-US" sz="2300" dirty="0">
                <a:latin typeface="+mn-lt"/>
              </a:rPr>
              <a:t>about toxic stress, trauma, protective factors and community opportunities they can act on.</a:t>
            </a:r>
          </a:p>
          <a:p>
            <a:pPr marL="457200" lvl="0" indent="-457200">
              <a:spcBef>
                <a:spcPts val="600"/>
              </a:spcBef>
              <a:buClr>
                <a:srgbClr val="03AFCA"/>
              </a:buClr>
              <a:buFont typeface="Wingdings" panose="05000000000000000000" pitchFamily="2" charset="2"/>
              <a:buChar char="v"/>
            </a:pPr>
            <a:r>
              <a:rPr lang="en-US" sz="2300" dirty="0">
                <a:latin typeface="+mn-lt"/>
              </a:rPr>
              <a:t>Increase the role and authority of parent advisory groups in problem-solving, decision-making and programming at all levels, particularly in decision-making that relates to potential sources of toxic stress in their lives and communities. </a:t>
            </a:r>
          </a:p>
          <a:p>
            <a:pPr marL="457200" lvl="0" indent="-457200">
              <a:spcBef>
                <a:spcPts val="600"/>
              </a:spcBef>
              <a:buClr>
                <a:srgbClr val="03AFCA"/>
              </a:buClr>
              <a:buFont typeface="Wingdings" panose="05000000000000000000" pitchFamily="2" charset="2"/>
              <a:buChar char="v"/>
            </a:pPr>
            <a:r>
              <a:rPr lang="en-US" sz="2300" dirty="0">
                <a:latin typeface="+mn-lt"/>
              </a:rPr>
              <a:t>Create leadership development ladders for parents and community residents to effect change in their communities, particularly in communities where residents are disproportionally exposed to potential sources of toxic stress.</a:t>
            </a:r>
          </a:p>
          <a:p>
            <a:pPr marL="457200" lvl="0" indent="-457200">
              <a:spcBef>
                <a:spcPts val="600"/>
              </a:spcBef>
              <a:buClr>
                <a:srgbClr val="03AFCA"/>
              </a:buClr>
              <a:buFont typeface="Wingdings" panose="05000000000000000000" pitchFamily="2" charset="2"/>
              <a:buChar char="v"/>
            </a:pPr>
            <a:r>
              <a:rPr lang="en-US" sz="2300" dirty="0">
                <a:latin typeface="+mn-lt"/>
              </a:rPr>
              <a:t>Seek out and partner with existing groups of parents advocating for trauma-informed care and better conditions for themselves, their children and/or their communities. </a:t>
            </a:r>
          </a:p>
        </p:txBody>
      </p:sp>
    </p:spTree>
    <p:extLst>
      <p:ext uri="{BB962C8B-B14F-4D97-AF65-F5344CB8AC3E}">
        <p14:creationId xmlns:p14="http://schemas.microsoft.com/office/powerpoint/2010/main" val="41670600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9868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8" name="TextBox 7"/>
          <p:cNvSpPr txBox="1"/>
          <p:nvPr/>
        </p:nvSpPr>
        <p:spPr>
          <a:xfrm>
            <a:off x="345178" y="660400"/>
            <a:ext cx="4374999" cy="1569660"/>
          </a:xfrm>
          <a:prstGeom prst="rect">
            <a:avLst/>
          </a:prstGeom>
          <a:noFill/>
        </p:spPr>
        <p:txBody>
          <a:bodyPr wrap="square" rtlCol="0">
            <a:spAutoFit/>
          </a:bodyPr>
          <a:lstStyle/>
          <a:p>
            <a:r>
              <a:rPr lang="en-US" sz="2400" i="1" dirty="0" smtClean="0">
                <a:latin typeface="+mn-lt"/>
              </a:rPr>
              <a:t>Support and build capacity of </a:t>
            </a:r>
            <a:r>
              <a:rPr lang="en-US" sz="2400" b="1" i="1" dirty="0" smtClean="0">
                <a:solidFill>
                  <a:srgbClr val="03AFCA"/>
                </a:solidFill>
                <a:latin typeface="+mn-lt"/>
              </a:rPr>
              <a:t>service providers </a:t>
            </a:r>
            <a:r>
              <a:rPr lang="en-US" sz="2400" i="1" dirty="0" smtClean="0">
                <a:latin typeface="+mn-lt"/>
              </a:rPr>
              <a:t>to prevent and address toxic stress and promote well-being</a:t>
            </a:r>
            <a:endParaRPr lang="en-US" sz="2400" dirty="0">
              <a:latin typeface="+mn-lt"/>
            </a:endParaRPr>
          </a:p>
        </p:txBody>
      </p:sp>
      <p:sp>
        <p:nvSpPr>
          <p:cNvPr id="9" name="TextBox 8"/>
          <p:cNvSpPr txBox="1"/>
          <p:nvPr/>
        </p:nvSpPr>
        <p:spPr>
          <a:xfrm>
            <a:off x="4902200" y="880199"/>
            <a:ext cx="7289800" cy="4462760"/>
          </a:xfrm>
          <a:prstGeom prst="rect">
            <a:avLst/>
          </a:prstGeom>
          <a:noFill/>
        </p:spPr>
        <p:txBody>
          <a:bodyPr wrap="square" rtlCol="0">
            <a:spAutoFit/>
          </a:bodyPr>
          <a:lstStyle/>
          <a:p>
            <a:pPr marL="457200" lvl="0" indent="-457200">
              <a:spcBef>
                <a:spcPts val="1200"/>
              </a:spcBef>
              <a:buClr>
                <a:srgbClr val="03AFCA"/>
              </a:buClr>
              <a:buFont typeface="Wingdings" panose="05000000000000000000" pitchFamily="2" charset="2"/>
              <a:buChar char="v"/>
            </a:pPr>
            <a:r>
              <a:rPr lang="en-US" sz="2400" dirty="0">
                <a:latin typeface="+mn-lt"/>
              </a:rPr>
              <a:t>Provide child development, trauma and toxic stress training, coaching and mental health consultation for service providers in all systems that serve children and families, across the spectrum from prevention to intervention.</a:t>
            </a:r>
          </a:p>
          <a:p>
            <a:pPr marL="457200" lvl="0" indent="-457200">
              <a:spcBef>
                <a:spcPts val="1200"/>
              </a:spcBef>
              <a:buClr>
                <a:srgbClr val="03AFCA"/>
              </a:buClr>
              <a:buFont typeface="Wingdings" panose="05000000000000000000" pitchFamily="2" charset="2"/>
              <a:buChar char="v"/>
            </a:pPr>
            <a:r>
              <a:rPr lang="en-US" sz="2400" dirty="0">
                <a:latin typeface="+mn-lt"/>
              </a:rPr>
              <a:t>Promote the use of tools and strategies to build resilience and promote healthy development. </a:t>
            </a:r>
          </a:p>
          <a:p>
            <a:pPr marL="457200" indent="-457200">
              <a:spcBef>
                <a:spcPts val="1200"/>
              </a:spcBef>
              <a:buClr>
                <a:srgbClr val="03AFCA"/>
              </a:buClr>
              <a:buFont typeface="Wingdings" panose="05000000000000000000" pitchFamily="2" charset="2"/>
              <a:buChar char="v"/>
            </a:pPr>
            <a:r>
              <a:rPr lang="en-US" sz="2400" dirty="0">
                <a:latin typeface="+mn-lt"/>
              </a:rPr>
              <a:t>Develop an aligned and tiered set of services/supports/opportunities to better identify and meet the full array of needs of young children and their families in any given community.</a:t>
            </a:r>
          </a:p>
        </p:txBody>
      </p:sp>
      <p:sp>
        <p:nvSpPr>
          <p:cNvPr id="10" name="TextBox 9"/>
          <p:cNvSpPr txBox="1"/>
          <p:nvPr/>
        </p:nvSpPr>
        <p:spPr>
          <a:xfrm>
            <a:off x="0" y="137160"/>
            <a:ext cx="4389120" cy="523220"/>
          </a:xfrm>
          <a:prstGeom prst="rect">
            <a:avLst/>
          </a:prstGeom>
          <a:noFill/>
        </p:spPr>
        <p:txBody>
          <a:bodyPr wrap="square" rtlCol="0">
            <a:spAutoFit/>
          </a:bodyPr>
          <a:lstStyle/>
          <a:p>
            <a:r>
              <a:rPr lang="en-US" sz="2800" b="1" dirty="0" smtClean="0">
                <a:latin typeface="+mn-lt"/>
              </a:rPr>
              <a:t>Recommendations</a:t>
            </a:r>
            <a:endParaRPr lang="en-US" sz="2800" b="1" dirty="0">
              <a:latin typeface="+mn-lt"/>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201118" y="3429000"/>
            <a:ext cx="4646059" cy="3235868"/>
          </a:xfrm>
          <a:prstGeom prst="rect">
            <a:avLst/>
          </a:prstGeom>
        </p:spPr>
      </p:pic>
    </p:spTree>
    <p:extLst>
      <p:ext uri="{BB962C8B-B14F-4D97-AF65-F5344CB8AC3E}">
        <p14:creationId xmlns:p14="http://schemas.microsoft.com/office/powerpoint/2010/main" val="33091336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700"/>
            <a:ext cx="1229868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8" name="TextBox 7"/>
          <p:cNvSpPr txBox="1"/>
          <p:nvPr/>
        </p:nvSpPr>
        <p:spPr>
          <a:xfrm>
            <a:off x="345178" y="660400"/>
            <a:ext cx="4374999" cy="1938992"/>
          </a:xfrm>
          <a:prstGeom prst="rect">
            <a:avLst/>
          </a:prstGeom>
          <a:noFill/>
        </p:spPr>
        <p:txBody>
          <a:bodyPr wrap="square" rtlCol="0">
            <a:spAutoFit/>
          </a:bodyPr>
          <a:lstStyle/>
          <a:p>
            <a:r>
              <a:rPr lang="en-US" sz="2400" i="1" dirty="0" smtClean="0">
                <a:latin typeface="+mn-lt"/>
              </a:rPr>
              <a:t>Develop and enhance support for </a:t>
            </a:r>
            <a:r>
              <a:rPr lang="en-US" sz="2400" b="1" i="1" dirty="0" smtClean="0">
                <a:solidFill>
                  <a:srgbClr val="03AFCA"/>
                </a:solidFill>
                <a:latin typeface="+mn-lt"/>
              </a:rPr>
              <a:t>multi-sector and broad-based collaboration </a:t>
            </a:r>
            <a:r>
              <a:rPr lang="en-US" sz="2400" i="1" dirty="0" smtClean="0">
                <a:latin typeface="+mn-lt"/>
              </a:rPr>
              <a:t>focused on trauma, toxic stress and child and family well-being</a:t>
            </a:r>
            <a:endParaRPr lang="en-US" sz="2400" dirty="0">
              <a:latin typeface="+mn-lt"/>
            </a:endParaRPr>
          </a:p>
        </p:txBody>
      </p:sp>
      <p:sp>
        <p:nvSpPr>
          <p:cNvPr id="9" name="TextBox 8"/>
          <p:cNvSpPr txBox="1"/>
          <p:nvPr/>
        </p:nvSpPr>
        <p:spPr>
          <a:xfrm>
            <a:off x="4902200" y="346799"/>
            <a:ext cx="7289800" cy="6463308"/>
          </a:xfrm>
          <a:prstGeom prst="rect">
            <a:avLst/>
          </a:prstGeom>
          <a:noFill/>
        </p:spPr>
        <p:txBody>
          <a:bodyPr wrap="square" rtlCol="0">
            <a:spAutoFit/>
          </a:bodyPr>
          <a:lstStyle/>
          <a:p>
            <a:pPr marL="457200" indent="-457200">
              <a:spcBef>
                <a:spcPts val="1200"/>
              </a:spcBef>
              <a:buClr>
                <a:srgbClr val="03AFCA"/>
              </a:buClr>
              <a:buFont typeface="Wingdings" panose="05000000000000000000" pitchFamily="2" charset="2"/>
              <a:buChar char="v"/>
            </a:pPr>
            <a:r>
              <a:rPr lang="en-US" sz="2400" dirty="0">
                <a:latin typeface="+mn-lt"/>
              </a:rPr>
              <a:t>Fund a convening and connecting role </a:t>
            </a:r>
            <a:r>
              <a:rPr lang="en-US" sz="2400" dirty="0" smtClean="0">
                <a:latin typeface="+mn-lt"/>
              </a:rPr>
              <a:t>to </a:t>
            </a:r>
            <a:r>
              <a:rPr lang="en-US" sz="2400" dirty="0">
                <a:latin typeface="+mn-lt"/>
              </a:rPr>
              <a:t>bring together all stakeholders with an interest in preventing and responding to toxic stress and promoting healthy development. </a:t>
            </a:r>
          </a:p>
          <a:p>
            <a:pPr marL="457200" indent="-457200">
              <a:spcBef>
                <a:spcPts val="1200"/>
              </a:spcBef>
              <a:buClr>
                <a:srgbClr val="03AFCA"/>
              </a:buClr>
              <a:buFont typeface="Wingdings" panose="05000000000000000000" pitchFamily="2" charset="2"/>
              <a:buChar char="v"/>
            </a:pPr>
            <a:r>
              <a:rPr lang="en-US" sz="2400" dirty="0">
                <a:latin typeface="+mn-lt"/>
              </a:rPr>
              <a:t>Assess current assets and needs related to trauma and toxic stress in the community – including child and family service systems, other services and supports, and neighborhood assets and opportunities. </a:t>
            </a:r>
          </a:p>
          <a:p>
            <a:pPr marL="457200" indent="-457200">
              <a:spcBef>
                <a:spcPts val="1200"/>
              </a:spcBef>
              <a:buClr>
                <a:srgbClr val="03AFCA"/>
              </a:buClr>
              <a:buFont typeface="Wingdings" panose="05000000000000000000" pitchFamily="2" charset="2"/>
              <a:buChar char="v"/>
            </a:pPr>
            <a:r>
              <a:rPr lang="en-US" sz="2400" dirty="0">
                <a:latin typeface="+mn-lt"/>
              </a:rPr>
              <a:t>Consider an initial information campaign to heighten community awareness and mobilize action on trauma, toxic stress, healthy development and child and family well-being.</a:t>
            </a:r>
          </a:p>
          <a:p>
            <a:pPr marL="457200" indent="-457200">
              <a:spcBef>
                <a:spcPts val="1200"/>
              </a:spcBef>
              <a:buClr>
                <a:srgbClr val="03AFCA"/>
              </a:buClr>
              <a:buFont typeface="Wingdings" panose="05000000000000000000" pitchFamily="2" charset="2"/>
              <a:buChar char="v"/>
            </a:pPr>
            <a:r>
              <a:rPr lang="en-US" sz="2400" dirty="0">
                <a:latin typeface="+mn-lt"/>
              </a:rPr>
              <a:t>Develop a strategic plan that builds on and better aligns current assets, while also addressing significant gaps in capacity and opportunity. </a:t>
            </a:r>
          </a:p>
        </p:txBody>
      </p:sp>
      <p:sp>
        <p:nvSpPr>
          <p:cNvPr id="10" name="TextBox 9"/>
          <p:cNvSpPr txBox="1"/>
          <p:nvPr/>
        </p:nvSpPr>
        <p:spPr>
          <a:xfrm>
            <a:off x="0" y="137160"/>
            <a:ext cx="4389120" cy="523220"/>
          </a:xfrm>
          <a:prstGeom prst="rect">
            <a:avLst/>
          </a:prstGeom>
          <a:noFill/>
        </p:spPr>
        <p:txBody>
          <a:bodyPr wrap="square" rtlCol="0">
            <a:spAutoFit/>
          </a:bodyPr>
          <a:lstStyle/>
          <a:p>
            <a:r>
              <a:rPr lang="en-US" sz="2800" b="1" dirty="0" smtClean="0">
                <a:latin typeface="+mn-lt"/>
              </a:rPr>
              <a:t>Recommendations</a:t>
            </a:r>
            <a:endParaRPr lang="en-US" sz="2800" b="1" dirty="0">
              <a:latin typeface="+mn-lt"/>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201118" y="3429000"/>
            <a:ext cx="4646059" cy="3235868"/>
          </a:xfrm>
          <a:prstGeom prst="rect">
            <a:avLst/>
          </a:prstGeom>
        </p:spPr>
      </p:pic>
    </p:spTree>
    <p:extLst>
      <p:ext uri="{BB962C8B-B14F-4D97-AF65-F5344CB8AC3E}">
        <p14:creationId xmlns:p14="http://schemas.microsoft.com/office/powerpoint/2010/main" val="3051602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86655" y="3251220"/>
            <a:ext cx="6337982" cy="297517"/>
          </a:xfrm>
          <a:prstGeom prst="rect">
            <a:avLst/>
          </a:prstGeom>
          <a:blipFill>
            <a:blip r:embed="rId2">
              <a:extLst>
                <a:ext uri="{28A0092B-C50C-407E-A947-70E740481C1C}">
                  <a14:useLocalDpi xmlns:a14="http://schemas.microsoft.com/office/drawing/2010/main" val="0"/>
                </a:ext>
              </a:extLst>
            </a:blip>
            <a:stretch>
              <a:fillRect/>
            </a:stretch>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fontAlgn="auto" latinLnBrk="1">
              <a:spcBef>
                <a:spcPts val="0"/>
              </a:spcBef>
              <a:spcAft>
                <a:spcPts val="0"/>
              </a:spcAft>
            </a:pPr>
            <a:endParaRPr lang="en-US" sz="1600">
              <a:solidFill>
                <a:srgbClr val="FFFFFF"/>
              </a:solidFill>
              <a:latin typeface="+mn-lt"/>
              <a:ea typeface="+mn-ea"/>
              <a:sym typeface="Helvetica Light"/>
            </a:endParaRPr>
          </a:p>
        </p:txBody>
      </p:sp>
      <p:sp>
        <p:nvSpPr>
          <p:cNvPr id="1604" name="Shape 1604"/>
          <p:cNvSpPr/>
          <p:nvPr/>
        </p:nvSpPr>
        <p:spPr>
          <a:xfrm>
            <a:off x="6645140" y="2247900"/>
            <a:ext cx="4542439" cy="68018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l">
              <a:lnSpc>
                <a:spcPct val="130000"/>
              </a:lnSpc>
              <a:defRPr sz="1800"/>
            </a:pPr>
            <a:r>
              <a:rPr lang="en-US" b="1" dirty="0">
                <a:solidFill>
                  <a:srgbClr val="8B1A1F"/>
                </a:solidFill>
                <a:latin typeface="Georgia" panose="02040502050405020303" pitchFamily="18" charset="0"/>
                <a:ea typeface="BebasNeueBold"/>
                <a:cs typeface="BebasNeueBold"/>
                <a:sym typeface="BebasNeueBold"/>
              </a:rPr>
              <a:t>Improve Results</a:t>
            </a:r>
            <a:endParaRPr b="1" dirty="0">
              <a:solidFill>
                <a:srgbClr val="8B1A1F"/>
              </a:solidFill>
              <a:latin typeface="Georgia" panose="02040502050405020303" pitchFamily="18" charset="0"/>
              <a:ea typeface="BebasNeueBold"/>
              <a:cs typeface="BebasNeueBold"/>
              <a:sym typeface="BebasNeueBold"/>
            </a:endParaRPr>
          </a:p>
          <a:p>
            <a:pPr lvl="0" algn="l">
              <a:lnSpc>
                <a:spcPct val="130000"/>
              </a:lnSpc>
              <a:defRPr sz="1800"/>
            </a:pPr>
            <a:r>
              <a:rPr lang="en-US" sz="1600" dirty="0">
                <a:latin typeface="Calibri Light" panose="020F0302020204030204" pitchFamily="34" charset="0"/>
                <a:ea typeface="Roboto Light"/>
                <a:cs typeface="Roboto Light"/>
                <a:sym typeface="Roboto Light"/>
              </a:rPr>
              <a:t>for young children, prenatally to age 8.</a:t>
            </a:r>
            <a:endParaRPr sz="1600" dirty="0">
              <a:latin typeface="Calibri Light" panose="020F0302020204030204" pitchFamily="34" charset="0"/>
              <a:ea typeface="Roboto Light"/>
              <a:cs typeface="Roboto Light"/>
              <a:sym typeface="Roboto Light"/>
            </a:endParaRPr>
          </a:p>
        </p:txBody>
      </p:sp>
      <p:sp>
        <p:nvSpPr>
          <p:cNvPr id="1605" name="Shape 1605"/>
          <p:cNvSpPr/>
          <p:nvPr/>
        </p:nvSpPr>
        <p:spPr>
          <a:xfrm>
            <a:off x="6645140" y="3184191"/>
            <a:ext cx="4873564" cy="68018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l">
              <a:lnSpc>
                <a:spcPct val="130000"/>
              </a:lnSpc>
              <a:defRPr sz="1800"/>
            </a:pPr>
            <a:r>
              <a:rPr lang="en-US" b="1" dirty="0">
                <a:solidFill>
                  <a:srgbClr val="424242"/>
                </a:solidFill>
                <a:latin typeface="Georgia" panose="02040502050405020303" pitchFamily="18" charset="0"/>
                <a:ea typeface="BebasNeueBold"/>
                <a:cs typeface="BebasNeueBold"/>
                <a:sym typeface="BebasNeueBold"/>
              </a:rPr>
              <a:t>Jointly Tackle the Toughest Challenges</a:t>
            </a:r>
          </a:p>
          <a:p>
            <a:pPr lvl="0" algn="l">
              <a:lnSpc>
                <a:spcPct val="130000"/>
              </a:lnSpc>
              <a:defRPr sz="1800"/>
            </a:pPr>
            <a:r>
              <a:rPr lang="en-US" sz="1600" dirty="0">
                <a:latin typeface="Calibri Light" panose="020F0302020204030204" pitchFamily="34" charset="0"/>
                <a:ea typeface="Roboto Light"/>
                <a:cs typeface="Roboto Light"/>
                <a:sym typeface="Roboto Light"/>
              </a:rPr>
              <a:t>faced by children and families in their communities.</a:t>
            </a:r>
            <a:endParaRPr sz="1600" dirty="0">
              <a:latin typeface="Calibri Light" panose="020F0302020204030204" pitchFamily="34" charset="0"/>
              <a:ea typeface="Roboto Light"/>
              <a:cs typeface="Roboto Light"/>
              <a:sym typeface="Roboto Light"/>
            </a:endParaRPr>
          </a:p>
        </p:txBody>
      </p:sp>
      <p:sp>
        <p:nvSpPr>
          <p:cNvPr id="1606" name="Shape 1606"/>
          <p:cNvSpPr/>
          <p:nvPr/>
        </p:nvSpPr>
        <p:spPr>
          <a:xfrm>
            <a:off x="6645140" y="4120482"/>
            <a:ext cx="4542439" cy="15204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l">
              <a:lnSpc>
                <a:spcPct val="130000"/>
              </a:lnSpc>
              <a:defRPr sz="1800"/>
            </a:pPr>
            <a:r>
              <a:rPr lang="en-US" b="1" dirty="0">
                <a:solidFill>
                  <a:srgbClr val="C0B392"/>
                </a:solidFill>
                <a:latin typeface="Georgia" panose="02040502050405020303" pitchFamily="18" charset="0"/>
                <a:ea typeface="BebasNeueBold"/>
                <a:cs typeface="BebasNeueBold"/>
                <a:sym typeface="BebasNeueBold"/>
              </a:rPr>
              <a:t>Accelerate the Impact</a:t>
            </a:r>
            <a:endParaRPr b="1" dirty="0">
              <a:solidFill>
                <a:srgbClr val="C0B392"/>
              </a:solidFill>
              <a:latin typeface="Georgia" panose="02040502050405020303" pitchFamily="18" charset="0"/>
              <a:ea typeface="BebasNeueBold"/>
              <a:cs typeface="BebasNeueBold"/>
              <a:sym typeface="BebasNeueBold"/>
            </a:endParaRPr>
          </a:p>
          <a:p>
            <a:pPr algn="l">
              <a:lnSpc>
                <a:spcPct val="130000"/>
              </a:lnSpc>
              <a:defRPr sz="1800"/>
            </a:pPr>
            <a:r>
              <a:rPr lang="en-US" sz="1600" dirty="0">
                <a:solidFill>
                  <a:srgbClr val="232323"/>
                </a:solidFill>
                <a:latin typeface="Calibri Light" panose="020F0302020204030204" pitchFamily="34" charset="0"/>
              </a:rPr>
              <a:t>of </a:t>
            </a:r>
            <a:r>
              <a:rPr lang="en-US" sz="1600" dirty="0">
                <a:solidFill>
                  <a:srgbClr val="232323"/>
                </a:solidFill>
                <a:latin typeface="Calibri Light" panose="020F0302020204030204" pitchFamily="34" charset="0"/>
              </a:rPr>
              <a:t>community-based, integrated early childhood systems (bringing together health, early care and education, family support and more).  </a:t>
            </a:r>
          </a:p>
          <a:p>
            <a:pPr lvl="0" algn="l">
              <a:lnSpc>
                <a:spcPct val="130000"/>
              </a:lnSpc>
              <a:defRPr sz="1800"/>
            </a:pPr>
            <a:endParaRPr sz="1000" dirty="0">
              <a:latin typeface="Roboto Light"/>
              <a:ea typeface="Roboto Light"/>
              <a:cs typeface="Roboto Light"/>
              <a:sym typeface="Roboto Light"/>
            </a:endParaRPr>
          </a:p>
        </p:txBody>
      </p:sp>
      <p:sp>
        <p:nvSpPr>
          <p:cNvPr id="1608" name="Shape 1608"/>
          <p:cNvSpPr/>
          <p:nvPr/>
        </p:nvSpPr>
        <p:spPr>
          <a:xfrm>
            <a:off x="5937359" y="1324828"/>
            <a:ext cx="5342586" cy="2462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l">
              <a:defRPr sz="1600">
                <a:latin typeface="Roboto Light"/>
                <a:ea typeface="Roboto Light"/>
                <a:cs typeface="Roboto Light"/>
                <a:sym typeface="Roboto Light"/>
              </a:defRPr>
            </a:lvl1pPr>
          </a:lstStyle>
          <a:p>
            <a:r>
              <a:rPr lang="en-US" i="1" dirty="0">
                <a:solidFill>
                  <a:srgbClr val="212830"/>
                </a:solidFill>
                <a:latin typeface="Calibri Light" panose="020F0302020204030204" pitchFamily="34" charset="0"/>
              </a:rPr>
              <a:t>A network of </a:t>
            </a:r>
            <a:r>
              <a:rPr lang="en-US" i="1" dirty="0">
                <a:solidFill>
                  <a:srgbClr val="212830"/>
                </a:solidFill>
                <a:latin typeface="Calibri Light" panose="020F0302020204030204" pitchFamily="34" charset="0"/>
              </a:rPr>
              <a:t>nine </a:t>
            </a:r>
            <a:r>
              <a:rPr lang="en-US" i="1" dirty="0">
                <a:solidFill>
                  <a:srgbClr val="212830"/>
                </a:solidFill>
                <a:latin typeface="Calibri Light" panose="020F0302020204030204" pitchFamily="34" charset="0"/>
              </a:rPr>
              <a:t>cities and counties that have come together to: </a:t>
            </a:r>
          </a:p>
        </p:txBody>
      </p:sp>
      <p:sp>
        <p:nvSpPr>
          <p:cNvPr id="1617" name="Shape 1617"/>
          <p:cNvSpPr/>
          <p:nvPr/>
        </p:nvSpPr>
        <p:spPr>
          <a:xfrm>
            <a:off x="5904583" y="1637695"/>
            <a:ext cx="5317186" cy="143470"/>
          </a:xfrm>
          <a:prstGeom prst="rect">
            <a:avLst/>
          </a:prstGeom>
          <a:solidFill>
            <a:srgbClr val="8B1A1F"/>
          </a:solidFill>
          <a:ln w="12700">
            <a:miter lim="400000"/>
          </a:ln>
        </p:spPr>
        <p:txBody>
          <a:bodyPr lIns="0" tIns="0" rIns="0" bIns="0" anchor="ctr"/>
          <a:lstStyle/>
          <a:p>
            <a:pPr lvl="0">
              <a:defRPr sz="3200"/>
            </a:pPr>
            <a:endParaRPr sz="160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634" y="1585392"/>
            <a:ext cx="3200400" cy="3775866"/>
          </a:xfrm>
          <a:prstGeom prst="rect">
            <a:avLst/>
          </a:prstGeom>
        </p:spPr>
      </p:pic>
      <p:sp>
        <p:nvSpPr>
          <p:cNvPr id="29" name="Shape 325"/>
          <p:cNvSpPr>
            <a:spLocks noGrp="1"/>
          </p:cNvSpPr>
          <p:nvPr>
            <p:ph type="title"/>
          </p:nvPr>
        </p:nvSpPr>
        <p:spPr>
          <a:xfrm>
            <a:off x="5904583" y="775070"/>
            <a:ext cx="5757586" cy="645525"/>
          </a:xfrm>
          <a:prstGeom prst="rect">
            <a:avLst/>
          </a:prstGeom>
        </p:spPr>
        <p:txBody>
          <a:bodyPr>
            <a:noAutofit/>
          </a:bodyPr>
          <a:lstStyle/>
          <a:p>
            <a:pPr algn="l">
              <a:lnSpc>
                <a:spcPts val="4200"/>
              </a:lnSpc>
              <a:defRPr sz="1800" b="0">
                <a:solidFill>
                  <a:srgbClr val="000000"/>
                </a:solidFill>
              </a:defRPr>
            </a:pPr>
            <a:r>
              <a:rPr lang="en-US" sz="3600" b="1" dirty="0">
                <a:solidFill>
                  <a:srgbClr val="212830"/>
                </a:solidFill>
                <a:latin typeface="Georgia" panose="02040502050405020303" pitchFamily="18" charset="0"/>
              </a:rPr>
              <a:t>Early Childhood-LINC</a:t>
            </a:r>
            <a:endParaRPr sz="3600" b="1" dirty="0">
              <a:solidFill>
                <a:srgbClr val="212830"/>
              </a:solidFill>
              <a:latin typeface="Georgia" panose="02040502050405020303" pitchFamily="18" charset="0"/>
            </a:endParaRP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44300" y="6286500"/>
            <a:ext cx="478996" cy="480060"/>
          </a:xfrm>
          <a:prstGeom prst="rect">
            <a:avLst/>
          </a:prstGeom>
        </p:spPr>
      </p:pic>
      <p:grpSp>
        <p:nvGrpSpPr>
          <p:cNvPr id="5" name="Group 4"/>
          <p:cNvGrpSpPr/>
          <p:nvPr/>
        </p:nvGrpSpPr>
        <p:grpSpPr>
          <a:xfrm>
            <a:off x="5959988" y="3255029"/>
            <a:ext cx="516059" cy="516059"/>
            <a:chOff x="11919975" y="6510057"/>
            <a:chExt cx="1032118" cy="1032118"/>
          </a:xfrm>
        </p:grpSpPr>
        <p:sp>
          <p:nvSpPr>
            <p:cNvPr id="1597" name="Shape 1597"/>
            <p:cNvSpPr/>
            <p:nvPr/>
          </p:nvSpPr>
          <p:spPr>
            <a:xfrm>
              <a:off x="11919975" y="6510057"/>
              <a:ext cx="1032118" cy="10321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12700" cap="flat">
              <a:noFill/>
              <a:miter lim="400000"/>
            </a:ln>
            <a:effectLst/>
          </p:spPr>
          <p:txBody>
            <a:bodyPr wrap="square" lIns="0" tIns="0" rIns="0" bIns="0" numCol="1" anchor="ctr">
              <a:noAutofit/>
            </a:bodyPr>
            <a:lstStyle/>
            <a:p>
              <a:pPr lvl="0">
                <a:defRPr sz="3200"/>
              </a:pPr>
              <a:endParaRPr sz="1600"/>
            </a:p>
          </p:txBody>
        </p:sp>
        <p:sp>
          <p:nvSpPr>
            <p:cNvPr id="32" name="Shape 586"/>
            <p:cNvSpPr/>
            <p:nvPr/>
          </p:nvSpPr>
          <p:spPr>
            <a:xfrm>
              <a:off x="12051419" y="6665178"/>
              <a:ext cx="769227" cy="766779"/>
            </a:xfrm>
            <a:custGeom>
              <a:avLst/>
              <a:gdLst/>
              <a:ahLst/>
              <a:cxnLst>
                <a:cxn ang="0">
                  <a:pos x="wd2" y="hd2"/>
                </a:cxn>
                <a:cxn ang="5400000">
                  <a:pos x="wd2" y="hd2"/>
                </a:cxn>
                <a:cxn ang="10800000">
                  <a:pos x="wd2" y="hd2"/>
                </a:cxn>
                <a:cxn ang="16200000">
                  <a:pos x="wd2" y="hd2"/>
                </a:cxn>
              </a:cxnLst>
              <a:rect l="0" t="0" r="r" b="b"/>
              <a:pathLst>
                <a:path w="21228" h="21568" extrusionOk="0">
                  <a:moveTo>
                    <a:pt x="5497" y="8"/>
                  </a:moveTo>
                  <a:cubicBezTo>
                    <a:pt x="5102" y="49"/>
                    <a:pt x="4719" y="244"/>
                    <a:pt x="4448" y="582"/>
                  </a:cubicBezTo>
                  <a:lnTo>
                    <a:pt x="351" y="5684"/>
                  </a:lnTo>
                  <a:cubicBezTo>
                    <a:pt x="-191" y="6360"/>
                    <a:pt x="-95" y="7359"/>
                    <a:pt x="568" y="7912"/>
                  </a:cubicBezTo>
                  <a:cubicBezTo>
                    <a:pt x="568" y="7912"/>
                    <a:pt x="1359" y="8569"/>
                    <a:pt x="1359" y="8569"/>
                  </a:cubicBezTo>
                  <a:cubicBezTo>
                    <a:pt x="2021" y="9121"/>
                    <a:pt x="2997" y="9019"/>
                    <a:pt x="3539" y="8342"/>
                  </a:cubicBezTo>
                  <a:lnTo>
                    <a:pt x="7636" y="3240"/>
                  </a:lnTo>
                  <a:cubicBezTo>
                    <a:pt x="8178" y="2564"/>
                    <a:pt x="8082" y="1564"/>
                    <a:pt x="7419" y="1012"/>
                  </a:cubicBezTo>
                  <a:lnTo>
                    <a:pt x="6634" y="355"/>
                  </a:lnTo>
                  <a:cubicBezTo>
                    <a:pt x="6303" y="79"/>
                    <a:pt x="5892" y="-32"/>
                    <a:pt x="5497" y="8"/>
                  </a:cubicBezTo>
                  <a:close/>
                  <a:moveTo>
                    <a:pt x="14669" y="194"/>
                  </a:moveTo>
                  <a:cubicBezTo>
                    <a:pt x="14273" y="223"/>
                    <a:pt x="13888" y="407"/>
                    <a:pt x="13609" y="737"/>
                  </a:cubicBezTo>
                  <a:lnTo>
                    <a:pt x="12946" y="1520"/>
                  </a:lnTo>
                  <a:cubicBezTo>
                    <a:pt x="12387" y="2180"/>
                    <a:pt x="12457" y="3183"/>
                    <a:pt x="13105" y="3754"/>
                  </a:cubicBezTo>
                  <a:lnTo>
                    <a:pt x="17999" y="8067"/>
                  </a:lnTo>
                  <a:cubicBezTo>
                    <a:pt x="18647" y="8639"/>
                    <a:pt x="19625" y="8566"/>
                    <a:pt x="20185" y="7906"/>
                  </a:cubicBezTo>
                  <a:lnTo>
                    <a:pt x="20847" y="7123"/>
                  </a:lnTo>
                  <a:cubicBezTo>
                    <a:pt x="21409" y="6464"/>
                    <a:pt x="21343" y="5466"/>
                    <a:pt x="20695" y="4895"/>
                  </a:cubicBezTo>
                  <a:lnTo>
                    <a:pt x="15801" y="576"/>
                  </a:lnTo>
                  <a:cubicBezTo>
                    <a:pt x="15477" y="290"/>
                    <a:pt x="15065" y="164"/>
                    <a:pt x="14669" y="194"/>
                  </a:cubicBezTo>
                  <a:close/>
                  <a:moveTo>
                    <a:pt x="12184" y="4047"/>
                  </a:moveTo>
                  <a:cubicBezTo>
                    <a:pt x="11947" y="3952"/>
                    <a:pt x="11676" y="4073"/>
                    <a:pt x="11581" y="4316"/>
                  </a:cubicBezTo>
                  <a:cubicBezTo>
                    <a:pt x="11577" y="4324"/>
                    <a:pt x="11290" y="5029"/>
                    <a:pt x="10614" y="5128"/>
                  </a:cubicBezTo>
                  <a:cubicBezTo>
                    <a:pt x="10460" y="5151"/>
                    <a:pt x="10254" y="5154"/>
                    <a:pt x="10022" y="5152"/>
                  </a:cubicBezTo>
                  <a:cubicBezTo>
                    <a:pt x="9001" y="5144"/>
                    <a:pt x="7299" y="5129"/>
                    <a:pt x="5849" y="7356"/>
                  </a:cubicBezTo>
                  <a:cubicBezTo>
                    <a:pt x="5265" y="8250"/>
                    <a:pt x="5064" y="8893"/>
                    <a:pt x="5198" y="9441"/>
                  </a:cubicBezTo>
                  <a:cubicBezTo>
                    <a:pt x="5298" y="9849"/>
                    <a:pt x="5564" y="10209"/>
                    <a:pt x="6059" y="10439"/>
                  </a:cubicBezTo>
                  <a:cubicBezTo>
                    <a:pt x="6577" y="10677"/>
                    <a:pt x="7634" y="10461"/>
                    <a:pt x="8726" y="8862"/>
                  </a:cubicBezTo>
                  <a:cubicBezTo>
                    <a:pt x="9486" y="9501"/>
                    <a:pt x="11143" y="10681"/>
                    <a:pt x="12864" y="10564"/>
                  </a:cubicBezTo>
                  <a:cubicBezTo>
                    <a:pt x="13756" y="10504"/>
                    <a:pt x="14534" y="10108"/>
                    <a:pt x="15185" y="9387"/>
                  </a:cubicBezTo>
                  <a:lnTo>
                    <a:pt x="18391" y="11908"/>
                  </a:lnTo>
                  <a:lnTo>
                    <a:pt x="17237" y="13312"/>
                  </a:lnTo>
                  <a:lnTo>
                    <a:pt x="17213" y="13300"/>
                  </a:lnTo>
                  <a:lnTo>
                    <a:pt x="14599" y="11096"/>
                  </a:lnTo>
                  <a:lnTo>
                    <a:pt x="13960" y="11878"/>
                  </a:lnTo>
                  <a:lnTo>
                    <a:pt x="16592" y="14095"/>
                  </a:lnTo>
                  <a:lnTo>
                    <a:pt x="15461" y="15463"/>
                  </a:lnTo>
                  <a:lnTo>
                    <a:pt x="11692" y="12117"/>
                  </a:lnTo>
                  <a:lnTo>
                    <a:pt x="11036" y="12888"/>
                  </a:lnTo>
                  <a:lnTo>
                    <a:pt x="14816" y="16239"/>
                  </a:lnTo>
                  <a:lnTo>
                    <a:pt x="13362" y="18008"/>
                  </a:lnTo>
                  <a:lnTo>
                    <a:pt x="4817" y="10863"/>
                  </a:lnTo>
                  <a:cubicBezTo>
                    <a:pt x="4802" y="10851"/>
                    <a:pt x="4791" y="10841"/>
                    <a:pt x="4776" y="10833"/>
                  </a:cubicBezTo>
                  <a:cubicBezTo>
                    <a:pt x="4772" y="10828"/>
                    <a:pt x="4770" y="10820"/>
                    <a:pt x="4764" y="10815"/>
                  </a:cubicBezTo>
                  <a:cubicBezTo>
                    <a:pt x="4561" y="10635"/>
                    <a:pt x="4251" y="10660"/>
                    <a:pt x="4073" y="10869"/>
                  </a:cubicBezTo>
                  <a:lnTo>
                    <a:pt x="685" y="14859"/>
                  </a:lnTo>
                  <a:cubicBezTo>
                    <a:pt x="508" y="15068"/>
                    <a:pt x="529" y="15384"/>
                    <a:pt x="732" y="15564"/>
                  </a:cubicBezTo>
                  <a:lnTo>
                    <a:pt x="7325" y="21443"/>
                  </a:lnTo>
                  <a:cubicBezTo>
                    <a:pt x="7418" y="21525"/>
                    <a:pt x="7533" y="21568"/>
                    <a:pt x="7648" y="21568"/>
                  </a:cubicBezTo>
                  <a:cubicBezTo>
                    <a:pt x="7782" y="21568"/>
                    <a:pt x="7914" y="21508"/>
                    <a:pt x="8011" y="21401"/>
                  </a:cubicBezTo>
                  <a:lnTo>
                    <a:pt x="10901" y="18169"/>
                  </a:lnTo>
                  <a:cubicBezTo>
                    <a:pt x="10914" y="18155"/>
                    <a:pt x="10925" y="18141"/>
                    <a:pt x="10936" y="18127"/>
                  </a:cubicBezTo>
                  <a:lnTo>
                    <a:pt x="11235" y="17775"/>
                  </a:lnTo>
                  <a:lnTo>
                    <a:pt x="12976" y="19256"/>
                  </a:lnTo>
                  <a:cubicBezTo>
                    <a:pt x="13183" y="19432"/>
                    <a:pt x="13488" y="19401"/>
                    <a:pt x="13661" y="19190"/>
                  </a:cubicBezTo>
                  <a:lnTo>
                    <a:pt x="19528" y="12087"/>
                  </a:lnTo>
                  <a:cubicBezTo>
                    <a:pt x="19614" y="11983"/>
                    <a:pt x="19654" y="11847"/>
                    <a:pt x="19640" y="11711"/>
                  </a:cubicBezTo>
                  <a:cubicBezTo>
                    <a:pt x="19624" y="11576"/>
                    <a:pt x="19554" y="11453"/>
                    <a:pt x="19446" y="11371"/>
                  </a:cubicBezTo>
                  <a:lnTo>
                    <a:pt x="15619" y="8390"/>
                  </a:lnTo>
                  <a:cubicBezTo>
                    <a:pt x="15194" y="8131"/>
                    <a:pt x="15004" y="8217"/>
                    <a:pt x="14710" y="8491"/>
                  </a:cubicBezTo>
                  <a:cubicBezTo>
                    <a:pt x="14173" y="9196"/>
                    <a:pt x="13552" y="9563"/>
                    <a:pt x="12806" y="9614"/>
                  </a:cubicBezTo>
                  <a:cubicBezTo>
                    <a:pt x="10929" y="9743"/>
                    <a:pt x="8963" y="7812"/>
                    <a:pt x="8943" y="7792"/>
                  </a:cubicBezTo>
                  <a:cubicBezTo>
                    <a:pt x="8841" y="7690"/>
                    <a:pt x="8695" y="7641"/>
                    <a:pt x="8550" y="7661"/>
                  </a:cubicBezTo>
                  <a:cubicBezTo>
                    <a:pt x="8407" y="7683"/>
                    <a:pt x="8287" y="7770"/>
                    <a:pt x="8216" y="7900"/>
                  </a:cubicBezTo>
                  <a:cubicBezTo>
                    <a:pt x="7506" y="9199"/>
                    <a:pt x="6640" y="9715"/>
                    <a:pt x="6382" y="9531"/>
                  </a:cubicBezTo>
                  <a:cubicBezTo>
                    <a:pt x="6169" y="9391"/>
                    <a:pt x="6117" y="9281"/>
                    <a:pt x="6101" y="9208"/>
                  </a:cubicBezTo>
                  <a:cubicBezTo>
                    <a:pt x="6057" y="9033"/>
                    <a:pt x="6114" y="8656"/>
                    <a:pt x="6622" y="7876"/>
                  </a:cubicBezTo>
                  <a:cubicBezTo>
                    <a:pt x="7794" y="6077"/>
                    <a:pt x="9025" y="6088"/>
                    <a:pt x="10016" y="6096"/>
                  </a:cubicBezTo>
                  <a:cubicBezTo>
                    <a:pt x="10276" y="6098"/>
                    <a:pt x="10524" y="6105"/>
                    <a:pt x="10748" y="6072"/>
                  </a:cubicBezTo>
                  <a:cubicBezTo>
                    <a:pt x="11962" y="5893"/>
                    <a:pt x="12429" y="4712"/>
                    <a:pt x="12448" y="4662"/>
                  </a:cubicBezTo>
                  <a:cubicBezTo>
                    <a:pt x="12543" y="4419"/>
                    <a:pt x="12424" y="4142"/>
                    <a:pt x="12184" y="4047"/>
                  </a:cubicBezTo>
                  <a:close/>
                  <a:moveTo>
                    <a:pt x="4553" y="11849"/>
                  </a:moveTo>
                  <a:lnTo>
                    <a:pt x="10543" y="16926"/>
                  </a:lnTo>
                  <a:cubicBezTo>
                    <a:pt x="10543" y="16926"/>
                    <a:pt x="7566" y="20325"/>
                    <a:pt x="7566" y="20325"/>
                  </a:cubicBezTo>
                  <a:lnTo>
                    <a:pt x="6229" y="19107"/>
                  </a:lnTo>
                  <a:lnTo>
                    <a:pt x="8504" y="16502"/>
                  </a:lnTo>
                  <a:lnTo>
                    <a:pt x="7771" y="15809"/>
                  </a:lnTo>
                  <a:lnTo>
                    <a:pt x="5503" y="18396"/>
                  </a:lnTo>
                  <a:lnTo>
                    <a:pt x="4166" y="17195"/>
                  </a:lnTo>
                  <a:lnTo>
                    <a:pt x="6347" y="14734"/>
                  </a:lnTo>
                  <a:lnTo>
                    <a:pt x="5614" y="14047"/>
                  </a:lnTo>
                  <a:lnTo>
                    <a:pt x="3469" y="16544"/>
                  </a:lnTo>
                  <a:lnTo>
                    <a:pt x="1693" y="15039"/>
                  </a:lnTo>
                  <a:lnTo>
                    <a:pt x="4553" y="11849"/>
                  </a:lnTo>
                  <a:close/>
                </a:path>
              </a:pathLst>
            </a:custGeom>
            <a:solidFill>
              <a:srgbClr val="FFFFFF"/>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nvGrpSpPr>
          <p:cNvPr id="6" name="Group 5"/>
          <p:cNvGrpSpPr/>
          <p:nvPr/>
        </p:nvGrpSpPr>
        <p:grpSpPr>
          <a:xfrm>
            <a:off x="5959988" y="2318738"/>
            <a:ext cx="516059" cy="516058"/>
            <a:chOff x="11919975" y="4637475"/>
            <a:chExt cx="1032118" cy="1032116"/>
          </a:xfrm>
        </p:grpSpPr>
        <p:sp>
          <p:nvSpPr>
            <p:cNvPr id="1600" name="Shape 1600"/>
            <p:cNvSpPr/>
            <p:nvPr/>
          </p:nvSpPr>
          <p:spPr>
            <a:xfrm>
              <a:off x="11919975" y="4637475"/>
              <a:ext cx="1032118" cy="1032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B1A1F"/>
            </a:solidFill>
            <a:ln w="12700" cap="flat">
              <a:noFill/>
              <a:miter lim="400000"/>
            </a:ln>
            <a:effectLst/>
          </p:spPr>
          <p:txBody>
            <a:bodyPr wrap="square" lIns="0" tIns="0" rIns="0" bIns="0" numCol="1" anchor="ctr">
              <a:noAutofit/>
            </a:bodyPr>
            <a:lstStyle/>
            <a:p>
              <a:pPr lvl="0">
                <a:defRPr sz="3200"/>
              </a:pPr>
              <a:endParaRPr sz="1600"/>
            </a:p>
          </p:txBody>
        </p:sp>
        <p:sp>
          <p:nvSpPr>
            <p:cNvPr id="35" name="Shape 1584"/>
            <p:cNvSpPr>
              <a:spLocks noChangeAspect="1"/>
            </p:cNvSpPr>
            <p:nvPr/>
          </p:nvSpPr>
          <p:spPr>
            <a:xfrm>
              <a:off x="12173590" y="4899184"/>
              <a:ext cx="524884" cy="481813"/>
            </a:xfrm>
            <a:custGeom>
              <a:avLst/>
              <a:gdLst/>
              <a:ahLst/>
              <a:cxnLst>
                <a:cxn ang="0">
                  <a:pos x="wd2" y="hd2"/>
                </a:cxn>
                <a:cxn ang="5400000">
                  <a:pos x="wd2" y="hd2"/>
                </a:cxn>
                <a:cxn ang="10800000">
                  <a:pos x="wd2" y="hd2"/>
                </a:cxn>
                <a:cxn ang="16200000">
                  <a:pos x="wd2" y="hd2"/>
                </a:cxn>
              </a:cxnLst>
              <a:rect l="0" t="0" r="r" b="b"/>
              <a:pathLst>
                <a:path w="21413" h="21600" extrusionOk="0">
                  <a:moveTo>
                    <a:pt x="13664" y="0"/>
                  </a:moveTo>
                  <a:cubicBezTo>
                    <a:pt x="13401" y="0"/>
                    <a:pt x="13337" y="175"/>
                    <a:pt x="13524" y="381"/>
                  </a:cubicBezTo>
                  <a:lnTo>
                    <a:pt x="15942" y="3038"/>
                  </a:lnTo>
                  <a:lnTo>
                    <a:pt x="14952" y="4117"/>
                  </a:lnTo>
                  <a:lnTo>
                    <a:pt x="10380" y="9141"/>
                  </a:lnTo>
                  <a:lnTo>
                    <a:pt x="7962" y="6484"/>
                  </a:lnTo>
                  <a:cubicBezTo>
                    <a:pt x="7776" y="6278"/>
                    <a:pt x="7472" y="6278"/>
                    <a:pt x="7286" y="6484"/>
                  </a:cubicBezTo>
                  <a:lnTo>
                    <a:pt x="560" y="13883"/>
                  </a:lnTo>
                  <a:cubicBezTo>
                    <a:pt x="-187" y="14705"/>
                    <a:pt x="-187" y="16039"/>
                    <a:pt x="560" y="16857"/>
                  </a:cubicBezTo>
                  <a:lnTo>
                    <a:pt x="602" y="16912"/>
                  </a:lnTo>
                  <a:cubicBezTo>
                    <a:pt x="1349" y="17733"/>
                    <a:pt x="2563" y="17733"/>
                    <a:pt x="3308" y="16912"/>
                  </a:cubicBezTo>
                  <a:lnTo>
                    <a:pt x="7624" y="12169"/>
                  </a:lnTo>
                  <a:lnTo>
                    <a:pt x="10042" y="14826"/>
                  </a:lnTo>
                  <a:cubicBezTo>
                    <a:pt x="10228" y="15029"/>
                    <a:pt x="10531" y="15029"/>
                    <a:pt x="10719" y="14826"/>
                  </a:cubicBezTo>
                  <a:lnTo>
                    <a:pt x="18690" y="6067"/>
                  </a:lnTo>
                  <a:cubicBezTo>
                    <a:pt x="18690" y="6067"/>
                    <a:pt x="21075" y="8678"/>
                    <a:pt x="21075" y="8678"/>
                  </a:cubicBezTo>
                  <a:cubicBezTo>
                    <a:pt x="21262" y="8884"/>
                    <a:pt x="21413" y="8814"/>
                    <a:pt x="21413" y="8524"/>
                  </a:cubicBezTo>
                  <a:lnTo>
                    <a:pt x="21413" y="1016"/>
                  </a:lnTo>
                  <a:cubicBezTo>
                    <a:pt x="21413" y="480"/>
                    <a:pt x="20942" y="0"/>
                    <a:pt x="20456" y="0"/>
                  </a:cubicBezTo>
                  <a:lnTo>
                    <a:pt x="13664" y="0"/>
                  </a:lnTo>
                  <a:close/>
                  <a:moveTo>
                    <a:pt x="18657" y="8714"/>
                  </a:moveTo>
                  <a:cubicBezTo>
                    <a:pt x="18596" y="8686"/>
                    <a:pt x="18511" y="8720"/>
                    <a:pt x="18418" y="8823"/>
                  </a:cubicBezTo>
                  <a:cubicBezTo>
                    <a:pt x="18418" y="8823"/>
                    <a:pt x="17238" y="10120"/>
                    <a:pt x="17238" y="10120"/>
                  </a:cubicBezTo>
                  <a:cubicBezTo>
                    <a:pt x="17050" y="10326"/>
                    <a:pt x="16899" y="10727"/>
                    <a:pt x="16899" y="11018"/>
                  </a:cubicBezTo>
                  <a:lnTo>
                    <a:pt x="16899" y="21600"/>
                  </a:lnTo>
                  <a:lnTo>
                    <a:pt x="18756" y="21600"/>
                  </a:lnTo>
                  <a:lnTo>
                    <a:pt x="18756" y="8977"/>
                  </a:lnTo>
                  <a:cubicBezTo>
                    <a:pt x="18756" y="8832"/>
                    <a:pt x="18718" y="8742"/>
                    <a:pt x="18657" y="8714"/>
                  </a:cubicBezTo>
                  <a:close/>
                  <a:moveTo>
                    <a:pt x="15892" y="11616"/>
                  </a:moveTo>
                  <a:cubicBezTo>
                    <a:pt x="15831" y="11588"/>
                    <a:pt x="15746" y="11622"/>
                    <a:pt x="15653" y="11725"/>
                  </a:cubicBezTo>
                  <a:cubicBezTo>
                    <a:pt x="15653" y="11725"/>
                    <a:pt x="14333" y="13185"/>
                    <a:pt x="14333" y="13185"/>
                  </a:cubicBezTo>
                  <a:cubicBezTo>
                    <a:pt x="14146" y="13391"/>
                    <a:pt x="13995" y="13792"/>
                    <a:pt x="13995" y="14083"/>
                  </a:cubicBezTo>
                  <a:lnTo>
                    <a:pt x="13995" y="21437"/>
                  </a:lnTo>
                  <a:lnTo>
                    <a:pt x="15991" y="21437"/>
                  </a:lnTo>
                  <a:lnTo>
                    <a:pt x="15991" y="11879"/>
                  </a:lnTo>
                  <a:cubicBezTo>
                    <a:pt x="15991" y="11734"/>
                    <a:pt x="15954" y="11644"/>
                    <a:pt x="15892" y="11616"/>
                  </a:cubicBezTo>
                  <a:close/>
                  <a:moveTo>
                    <a:pt x="12988" y="14808"/>
                  </a:moveTo>
                  <a:cubicBezTo>
                    <a:pt x="12927" y="14780"/>
                    <a:pt x="12842" y="14814"/>
                    <a:pt x="12749" y="14917"/>
                  </a:cubicBezTo>
                  <a:cubicBezTo>
                    <a:pt x="12749" y="14917"/>
                    <a:pt x="11486" y="16304"/>
                    <a:pt x="11486" y="16304"/>
                  </a:cubicBezTo>
                  <a:cubicBezTo>
                    <a:pt x="11486" y="16304"/>
                    <a:pt x="11400" y="16398"/>
                    <a:pt x="11288" y="16522"/>
                  </a:cubicBezTo>
                  <a:cubicBezTo>
                    <a:pt x="11181" y="16642"/>
                    <a:pt x="11090" y="16984"/>
                    <a:pt x="11090" y="17275"/>
                  </a:cubicBezTo>
                  <a:lnTo>
                    <a:pt x="11090" y="21419"/>
                  </a:lnTo>
                  <a:lnTo>
                    <a:pt x="13087" y="21419"/>
                  </a:lnTo>
                  <a:lnTo>
                    <a:pt x="13087" y="15071"/>
                  </a:lnTo>
                  <a:cubicBezTo>
                    <a:pt x="13087" y="14926"/>
                    <a:pt x="13049" y="14836"/>
                    <a:pt x="12988" y="14808"/>
                  </a:cubicBezTo>
                  <a:close/>
                  <a:moveTo>
                    <a:pt x="7178" y="15098"/>
                  </a:moveTo>
                  <a:cubicBezTo>
                    <a:pt x="7117" y="15070"/>
                    <a:pt x="7033" y="15104"/>
                    <a:pt x="6939" y="15207"/>
                  </a:cubicBezTo>
                  <a:cubicBezTo>
                    <a:pt x="6939" y="15207"/>
                    <a:pt x="5619" y="16658"/>
                    <a:pt x="5619" y="16658"/>
                  </a:cubicBezTo>
                  <a:cubicBezTo>
                    <a:pt x="5432" y="16864"/>
                    <a:pt x="5281" y="17266"/>
                    <a:pt x="5281" y="17556"/>
                  </a:cubicBezTo>
                  <a:lnTo>
                    <a:pt x="5281" y="21337"/>
                  </a:lnTo>
                  <a:lnTo>
                    <a:pt x="7277" y="21337"/>
                  </a:lnTo>
                  <a:lnTo>
                    <a:pt x="7277" y="15361"/>
                  </a:lnTo>
                  <a:cubicBezTo>
                    <a:pt x="7277" y="15216"/>
                    <a:pt x="7240" y="15126"/>
                    <a:pt x="7178" y="15098"/>
                  </a:cubicBezTo>
                  <a:close/>
                  <a:moveTo>
                    <a:pt x="8284" y="15098"/>
                  </a:moveTo>
                  <a:cubicBezTo>
                    <a:pt x="8223" y="15126"/>
                    <a:pt x="8185" y="15216"/>
                    <a:pt x="8185" y="15361"/>
                  </a:cubicBezTo>
                  <a:lnTo>
                    <a:pt x="8185" y="21437"/>
                  </a:lnTo>
                  <a:lnTo>
                    <a:pt x="10182" y="21437"/>
                  </a:lnTo>
                  <a:lnTo>
                    <a:pt x="10182" y="17556"/>
                  </a:lnTo>
                  <a:cubicBezTo>
                    <a:pt x="10182" y="17267"/>
                    <a:pt x="10038" y="16871"/>
                    <a:pt x="9860" y="16676"/>
                  </a:cubicBezTo>
                  <a:lnTo>
                    <a:pt x="9539" y="16322"/>
                  </a:lnTo>
                  <a:cubicBezTo>
                    <a:pt x="9539" y="16322"/>
                    <a:pt x="8524" y="15207"/>
                    <a:pt x="8524" y="15207"/>
                  </a:cubicBezTo>
                  <a:cubicBezTo>
                    <a:pt x="8430" y="15104"/>
                    <a:pt x="8346" y="15070"/>
                    <a:pt x="8284" y="15098"/>
                  </a:cubicBezTo>
                  <a:close/>
                  <a:moveTo>
                    <a:pt x="4241" y="18290"/>
                  </a:moveTo>
                  <a:cubicBezTo>
                    <a:pt x="4179" y="18262"/>
                    <a:pt x="4095" y="18296"/>
                    <a:pt x="4001" y="18399"/>
                  </a:cubicBezTo>
                  <a:cubicBezTo>
                    <a:pt x="4001" y="18399"/>
                    <a:pt x="3094" y="19406"/>
                    <a:pt x="3094" y="19406"/>
                  </a:cubicBezTo>
                  <a:lnTo>
                    <a:pt x="2442" y="20113"/>
                  </a:lnTo>
                  <a:cubicBezTo>
                    <a:pt x="2255" y="20318"/>
                    <a:pt x="2112" y="20673"/>
                    <a:pt x="2112" y="20902"/>
                  </a:cubicBezTo>
                  <a:lnTo>
                    <a:pt x="2112" y="21319"/>
                  </a:lnTo>
                  <a:lnTo>
                    <a:pt x="4340" y="21319"/>
                  </a:lnTo>
                  <a:lnTo>
                    <a:pt x="4340" y="18553"/>
                  </a:lnTo>
                  <a:cubicBezTo>
                    <a:pt x="4340" y="18408"/>
                    <a:pt x="4302" y="18318"/>
                    <a:pt x="4241" y="18290"/>
                  </a:cubicBezTo>
                  <a:close/>
                </a:path>
              </a:pathLst>
            </a:custGeom>
            <a:solidFill>
              <a:srgbClr val="FFFFFF"/>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nvGrpSpPr>
          <p:cNvPr id="7" name="Group 6"/>
          <p:cNvGrpSpPr/>
          <p:nvPr/>
        </p:nvGrpSpPr>
        <p:grpSpPr>
          <a:xfrm>
            <a:off x="5959988" y="4191320"/>
            <a:ext cx="516059" cy="516059"/>
            <a:chOff x="11919975" y="8382639"/>
            <a:chExt cx="1032118" cy="1032117"/>
          </a:xfrm>
        </p:grpSpPr>
        <p:sp>
          <p:nvSpPr>
            <p:cNvPr id="1609" name="Shape 1609"/>
            <p:cNvSpPr/>
            <p:nvPr/>
          </p:nvSpPr>
          <p:spPr>
            <a:xfrm>
              <a:off x="11919975" y="8382639"/>
              <a:ext cx="1032118" cy="10321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B392"/>
            </a:solidFill>
            <a:ln w="12700" cap="flat">
              <a:noFill/>
              <a:miter lim="400000"/>
            </a:ln>
            <a:effectLst/>
          </p:spPr>
          <p:txBody>
            <a:bodyPr wrap="square" lIns="0" tIns="0" rIns="0" bIns="0" numCol="1" anchor="ctr">
              <a:noAutofit/>
            </a:bodyPr>
            <a:lstStyle/>
            <a:p>
              <a:pPr lvl="0">
                <a:defRPr sz="3200"/>
              </a:pPr>
              <a:endParaRPr sz="1600"/>
            </a:p>
          </p:txBody>
        </p:sp>
        <p:sp>
          <p:nvSpPr>
            <p:cNvPr id="36" name="Shape 5097"/>
            <p:cNvSpPr>
              <a:spLocks noChangeAspect="1"/>
            </p:cNvSpPr>
            <p:nvPr/>
          </p:nvSpPr>
          <p:spPr>
            <a:xfrm flipH="1">
              <a:off x="11919979" y="8521942"/>
              <a:ext cx="960850" cy="588307"/>
            </a:xfrm>
            <a:custGeom>
              <a:avLst/>
              <a:gdLst/>
              <a:ahLst/>
              <a:cxnLst>
                <a:cxn ang="0">
                  <a:pos x="wd2" y="hd2"/>
                </a:cxn>
                <a:cxn ang="5400000">
                  <a:pos x="wd2" y="hd2"/>
                </a:cxn>
                <a:cxn ang="10800000">
                  <a:pos x="wd2" y="hd2"/>
                </a:cxn>
                <a:cxn ang="16200000">
                  <a:pos x="wd2" y="hd2"/>
                </a:cxn>
              </a:cxnLst>
              <a:rect l="0" t="0" r="r" b="b"/>
              <a:pathLst>
                <a:path w="21600" h="21064" extrusionOk="0">
                  <a:moveTo>
                    <a:pt x="6597" y="0"/>
                  </a:moveTo>
                  <a:cubicBezTo>
                    <a:pt x="6397" y="0"/>
                    <a:pt x="6196" y="115"/>
                    <a:pt x="6049" y="349"/>
                  </a:cubicBezTo>
                  <a:lnTo>
                    <a:pt x="210" y="9648"/>
                  </a:lnTo>
                  <a:cubicBezTo>
                    <a:pt x="42" y="9916"/>
                    <a:pt x="0" y="10187"/>
                    <a:pt x="0" y="10522"/>
                  </a:cubicBezTo>
                  <a:cubicBezTo>
                    <a:pt x="0" y="10856"/>
                    <a:pt x="42" y="11127"/>
                    <a:pt x="210" y="11395"/>
                  </a:cubicBezTo>
                  <a:lnTo>
                    <a:pt x="6049" y="20694"/>
                  </a:lnTo>
                  <a:cubicBezTo>
                    <a:pt x="6343" y="21162"/>
                    <a:pt x="6851" y="21162"/>
                    <a:pt x="7145" y="20694"/>
                  </a:cubicBezTo>
                  <a:cubicBezTo>
                    <a:pt x="7440" y="20225"/>
                    <a:pt x="7440" y="19430"/>
                    <a:pt x="7145" y="18962"/>
                  </a:cubicBezTo>
                  <a:cubicBezTo>
                    <a:pt x="7145" y="18962"/>
                    <a:pt x="1846" y="10522"/>
                    <a:pt x="1846" y="10522"/>
                  </a:cubicBezTo>
                  <a:lnTo>
                    <a:pt x="7145" y="2096"/>
                  </a:lnTo>
                  <a:cubicBezTo>
                    <a:pt x="7440" y="1627"/>
                    <a:pt x="7440" y="818"/>
                    <a:pt x="7145" y="349"/>
                  </a:cubicBezTo>
                  <a:cubicBezTo>
                    <a:pt x="6998" y="115"/>
                    <a:pt x="6797" y="0"/>
                    <a:pt x="6597" y="0"/>
                  </a:cubicBezTo>
                  <a:close/>
                  <a:moveTo>
                    <a:pt x="10882" y="15"/>
                  </a:moveTo>
                  <a:cubicBezTo>
                    <a:pt x="10736" y="49"/>
                    <a:pt x="10588" y="148"/>
                    <a:pt x="10462" y="349"/>
                  </a:cubicBezTo>
                  <a:lnTo>
                    <a:pt x="4623" y="9663"/>
                  </a:lnTo>
                  <a:cubicBezTo>
                    <a:pt x="4287" y="10198"/>
                    <a:pt x="4329" y="10994"/>
                    <a:pt x="4623" y="11395"/>
                  </a:cubicBezTo>
                  <a:lnTo>
                    <a:pt x="10462" y="20708"/>
                  </a:lnTo>
                  <a:cubicBezTo>
                    <a:pt x="10966" y="21511"/>
                    <a:pt x="11769" y="20839"/>
                    <a:pt x="11769" y="19835"/>
                  </a:cubicBezTo>
                  <a:lnTo>
                    <a:pt x="11769" y="15542"/>
                  </a:lnTo>
                  <a:lnTo>
                    <a:pt x="12481" y="15542"/>
                  </a:lnTo>
                  <a:cubicBezTo>
                    <a:pt x="14709" y="15542"/>
                    <a:pt x="18662" y="16148"/>
                    <a:pt x="20175" y="20432"/>
                  </a:cubicBezTo>
                  <a:cubicBezTo>
                    <a:pt x="20301" y="20833"/>
                    <a:pt x="20553" y="21043"/>
                    <a:pt x="20805" y="21043"/>
                  </a:cubicBezTo>
                  <a:cubicBezTo>
                    <a:pt x="21267" y="21043"/>
                    <a:pt x="21600" y="20438"/>
                    <a:pt x="21600" y="19835"/>
                  </a:cubicBezTo>
                  <a:cubicBezTo>
                    <a:pt x="21600" y="19635"/>
                    <a:pt x="21556" y="14075"/>
                    <a:pt x="18950" y="9925"/>
                  </a:cubicBezTo>
                  <a:cubicBezTo>
                    <a:pt x="17227" y="7180"/>
                    <a:pt x="14794" y="5643"/>
                    <a:pt x="11769" y="5443"/>
                  </a:cubicBezTo>
                  <a:lnTo>
                    <a:pt x="11769" y="1222"/>
                  </a:lnTo>
                  <a:cubicBezTo>
                    <a:pt x="11769" y="469"/>
                    <a:pt x="11320" y="-89"/>
                    <a:pt x="10882" y="15"/>
                  </a:cubicBezTo>
                  <a:close/>
                  <a:moveTo>
                    <a:pt x="10252" y="4162"/>
                  </a:moveTo>
                  <a:lnTo>
                    <a:pt x="10252" y="6651"/>
                  </a:lnTo>
                  <a:cubicBezTo>
                    <a:pt x="10252" y="7320"/>
                    <a:pt x="10590" y="7844"/>
                    <a:pt x="11010" y="7844"/>
                  </a:cubicBezTo>
                  <a:cubicBezTo>
                    <a:pt x="16642" y="7844"/>
                    <a:pt x="18782" y="12469"/>
                    <a:pt x="19581" y="15950"/>
                  </a:cubicBezTo>
                  <a:cubicBezTo>
                    <a:pt x="17395" y="13540"/>
                    <a:pt x="14372" y="13068"/>
                    <a:pt x="12481" y="13068"/>
                  </a:cubicBezTo>
                  <a:cubicBezTo>
                    <a:pt x="11557" y="13068"/>
                    <a:pt x="10970" y="13199"/>
                    <a:pt x="10928" y="13199"/>
                  </a:cubicBezTo>
                  <a:cubicBezTo>
                    <a:pt x="10550" y="13266"/>
                    <a:pt x="10252" y="13805"/>
                    <a:pt x="10252" y="14407"/>
                  </a:cubicBezTo>
                  <a:lnTo>
                    <a:pt x="10252" y="16881"/>
                  </a:lnTo>
                  <a:lnTo>
                    <a:pt x="6259" y="10522"/>
                  </a:lnTo>
                  <a:lnTo>
                    <a:pt x="10252" y="4162"/>
                  </a:lnTo>
                  <a:close/>
                </a:path>
              </a:pathLst>
            </a:custGeom>
            <a:solidFill>
              <a:srgbClr val="FFFFFF"/>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spTree>
    <p:extLst>
      <p:ext uri="{BB962C8B-B14F-4D97-AF65-F5344CB8AC3E}">
        <p14:creationId xmlns:p14="http://schemas.microsoft.com/office/powerpoint/2010/main" val="27950948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fill="hold"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29868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8" name="TextBox 7"/>
          <p:cNvSpPr txBox="1"/>
          <p:nvPr/>
        </p:nvSpPr>
        <p:spPr>
          <a:xfrm>
            <a:off x="345178" y="660400"/>
            <a:ext cx="4374999" cy="1938992"/>
          </a:xfrm>
          <a:prstGeom prst="rect">
            <a:avLst/>
          </a:prstGeom>
          <a:noFill/>
        </p:spPr>
        <p:txBody>
          <a:bodyPr wrap="square" rtlCol="0">
            <a:spAutoFit/>
          </a:bodyPr>
          <a:lstStyle/>
          <a:p>
            <a:r>
              <a:rPr lang="en-US" sz="2400" i="1" dirty="0" smtClean="0">
                <a:latin typeface="+mn-lt"/>
              </a:rPr>
              <a:t>Develop and enhance support for </a:t>
            </a:r>
            <a:r>
              <a:rPr lang="en-US" sz="2400" b="1" i="1" dirty="0" smtClean="0">
                <a:solidFill>
                  <a:srgbClr val="03AFCA"/>
                </a:solidFill>
                <a:latin typeface="+mn-lt"/>
              </a:rPr>
              <a:t>multi-sector and broad-based collaboration </a:t>
            </a:r>
            <a:r>
              <a:rPr lang="en-US" sz="2400" i="1" dirty="0" smtClean="0">
                <a:latin typeface="+mn-lt"/>
              </a:rPr>
              <a:t>focused on trauma, toxic stress and child and family well-being</a:t>
            </a:r>
            <a:endParaRPr lang="en-US" sz="2400" dirty="0">
              <a:latin typeface="+mn-lt"/>
            </a:endParaRPr>
          </a:p>
        </p:txBody>
      </p:sp>
      <p:sp>
        <p:nvSpPr>
          <p:cNvPr id="9" name="TextBox 8"/>
          <p:cNvSpPr txBox="1"/>
          <p:nvPr/>
        </p:nvSpPr>
        <p:spPr>
          <a:xfrm>
            <a:off x="4902200" y="598259"/>
            <a:ext cx="7289800" cy="5570756"/>
          </a:xfrm>
          <a:prstGeom prst="rect">
            <a:avLst/>
          </a:prstGeom>
          <a:noFill/>
        </p:spPr>
        <p:txBody>
          <a:bodyPr wrap="square" rtlCol="0">
            <a:spAutoFit/>
          </a:bodyPr>
          <a:lstStyle/>
          <a:p>
            <a:pPr marL="457200" lvl="0" indent="-457200">
              <a:spcBef>
                <a:spcPts val="1200"/>
              </a:spcBef>
              <a:buClr>
                <a:srgbClr val="03AFCA"/>
              </a:buClr>
              <a:buFont typeface="Wingdings" panose="05000000000000000000" pitchFamily="2" charset="2"/>
              <a:buChar char="v"/>
            </a:pPr>
            <a:r>
              <a:rPr lang="en-US" sz="2400" dirty="0" smtClean="0">
                <a:latin typeface="+mn-lt"/>
              </a:rPr>
              <a:t>Develop </a:t>
            </a:r>
            <a:r>
              <a:rPr lang="en-US" sz="2400" dirty="0">
                <a:latin typeface="+mn-lt"/>
              </a:rPr>
              <a:t>common goals, shared results and metrics, and clearly articulated action steps to more systematically address trauma and toxic stress in young children, families and the broader population.  </a:t>
            </a:r>
          </a:p>
          <a:p>
            <a:pPr marL="457200" lvl="0" indent="-457200">
              <a:spcBef>
                <a:spcPts val="1200"/>
              </a:spcBef>
              <a:buClr>
                <a:srgbClr val="03AFCA"/>
              </a:buClr>
              <a:buFont typeface="Wingdings" panose="05000000000000000000" pitchFamily="2" charset="2"/>
              <a:buChar char="v"/>
            </a:pPr>
            <a:r>
              <a:rPr lang="en-US" sz="2400" dirty="0">
                <a:latin typeface="+mn-lt"/>
              </a:rPr>
              <a:t>Seek a balance between resources going into intervention (identifying and responding to those who have already experienced toxic stress) and resources going to efforts that will promote healthy development and prevent more children from experiencing toxic stress.</a:t>
            </a:r>
          </a:p>
          <a:p>
            <a:pPr marL="457200" indent="-457200">
              <a:spcBef>
                <a:spcPts val="1200"/>
              </a:spcBef>
              <a:buClr>
                <a:srgbClr val="03AFCA"/>
              </a:buClr>
              <a:buFont typeface="Wingdings" panose="05000000000000000000" pitchFamily="2" charset="2"/>
              <a:buChar char="v"/>
            </a:pPr>
            <a:r>
              <a:rPr lang="en-US" sz="2400" dirty="0">
                <a:latin typeface="+mn-lt"/>
              </a:rPr>
              <a:t>Identify and work to obtain potential sources of sustainable funding, including the potential of repurposing current funding to better incorporate both preventive and trauma-informed approaches.</a:t>
            </a:r>
          </a:p>
        </p:txBody>
      </p:sp>
      <p:sp>
        <p:nvSpPr>
          <p:cNvPr id="10" name="TextBox 9"/>
          <p:cNvSpPr txBox="1"/>
          <p:nvPr/>
        </p:nvSpPr>
        <p:spPr>
          <a:xfrm>
            <a:off x="0" y="137160"/>
            <a:ext cx="4389120" cy="523220"/>
          </a:xfrm>
          <a:prstGeom prst="rect">
            <a:avLst/>
          </a:prstGeom>
          <a:noFill/>
        </p:spPr>
        <p:txBody>
          <a:bodyPr wrap="square" rtlCol="0">
            <a:spAutoFit/>
          </a:bodyPr>
          <a:lstStyle/>
          <a:p>
            <a:r>
              <a:rPr lang="en-US" sz="2800" b="1" dirty="0" smtClean="0">
                <a:latin typeface="+mn-lt"/>
              </a:rPr>
              <a:t>Recommendations</a:t>
            </a:r>
            <a:endParaRPr lang="en-US" sz="2800" b="1" dirty="0">
              <a:latin typeface="+mn-lt"/>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201118" y="3429000"/>
            <a:ext cx="4646059" cy="3235868"/>
          </a:xfrm>
          <a:prstGeom prst="rect">
            <a:avLst/>
          </a:prstGeom>
        </p:spPr>
      </p:pic>
    </p:spTree>
    <p:extLst>
      <p:ext uri="{BB962C8B-B14F-4D97-AF65-F5344CB8AC3E}">
        <p14:creationId xmlns:p14="http://schemas.microsoft.com/office/powerpoint/2010/main" val="26219233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4713505"/>
            <a:ext cx="10027922" cy="365223"/>
          </a:xfrm>
          <a:prstGeom prst="rect">
            <a:avLst/>
          </a:prstGeom>
          <a:pattFill prst="pct90">
            <a:fgClr>
              <a:srgbClr val="F5C24C"/>
            </a:fgClr>
            <a:bgClr>
              <a:srgbClr val="FFCC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1" name="Rectangle 20"/>
          <p:cNvSpPr/>
          <p:nvPr/>
        </p:nvSpPr>
        <p:spPr>
          <a:xfrm>
            <a:off x="2" y="2482812"/>
            <a:ext cx="10027920" cy="24735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 name="Group 1"/>
          <p:cNvGrpSpPr/>
          <p:nvPr/>
        </p:nvGrpSpPr>
        <p:grpSpPr>
          <a:xfrm>
            <a:off x="781796" y="5200601"/>
            <a:ext cx="3643558" cy="1709331"/>
            <a:chOff x="1473274" y="5531395"/>
            <a:chExt cx="3098726" cy="1164735"/>
          </a:xfrm>
        </p:grpSpPr>
        <p:sp>
          <p:nvSpPr>
            <p:cNvPr id="11" name="Subtitle 2"/>
            <p:cNvSpPr txBox="1">
              <a:spLocks/>
            </p:cNvSpPr>
            <p:nvPr/>
          </p:nvSpPr>
          <p:spPr>
            <a:xfrm>
              <a:off x="1713372" y="5857186"/>
              <a:ext cx="2858628" cy="8389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lumMod val="65000"/>
                    </a:schemeClr>
                  </a:solidFill>
                </a:rPr>
                <a:t>twitter.com/CtrSocialPolicy</a:t>
              </a:r>
              <a:endParaRPr lang="en-US" sz="2000" b="1" dirty="0">
                <a:solidFill>
                  <a:schemeClr val="bg1">
                    <a:lumMod val="65000"/>
                  </a:schemeClr>
                </a:solidFill>
              </a:endParaRPr>
            </a:p>
            <a:p>
              <a:pPr marL="0" indent="0">
                <a:buNone/>
              </a:pPr>
              <a:r>
                <a:rPr lang="en-US" sz="2000" b="1" dirty="0">
                  <a:solidFill>
                    <a:schemeClr val="bg1">
                      <a:lumMod val="65000"/>
                    </a:schemeClr>
                  </a:solidFill>
                </a:rPr>
                <a:t>facebook.com/CtrSocialPolicy</a:t>
              </a:r>
              <a:endParaRPr lang="en-US" sz="2000" b="1" dirty="0">
                <a:solidFill>
                  <a:schemeClr val="bg1">
                    <a:lumMod val="65000"/>
                  </a:schemeClr>
                </a:solidFill>
              </a:endParaRPr>
            </a:p>
            <a:p>
              <a:pPr marL="0" indent="0">
                <a:buNone/>
              </a:pPr>
              <a:endParaRPr lang="en-US" sz="1800" dirty="0">
                <a:solidFill>
                  <a:schemeClr val="bg1">
                    <a:lumMod val="65000"/>
                  </a:schemeClr>
                </a:solidFill>
              </a:endParaRPr>
            </a:p>
            <a:p>
              <a:pPr marL="0" indent="0">
                <a:buNone/>
              </a:pPr>
              <a:endParaRPr lang="en-US" sz="1800" dirty="0">
                <a:solidFill>
                  <a:schemeClr val="bg1">
                    <a:lumMod val="65000"/>
                  </a:schemeClr>
                </a:solidFill>
              </a:endParaRPr>
            </a:p>
          </p:txBody>
        </p:sp>
        <p:pic>
          <p:nvPicPr>
            <p:cNvPr id="14" name="Picture 13" descr="http://cdn.androidpolice.com/wp-content/uploads/2013/04/nexusae0_facebook.png"/>
            <p:cNvPicPr>
              <a:picLocks noChangeAspect="1" noChangeArrowheads="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9188" t="16196" r="15290" b="15832"/>
            <a:stretch/>
          </p:blipFill>
          <p:spPr bwMode="auto">
            <a:xfrm>
              <a:off x="1525361" y="6142474"/>
              <a:ext cx="174992" cy="1815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https://twitter.com/images/resources/twitter-bird-light-bgs.png"/>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73274" y="5838424"/>
              <a:ext cx="273371" cy="27337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473274" y="5531395"/>
              <a:ext cx="2922595" cy="523220"/>
            </a:xfrm>
            <a:prstGeom prst="rect">
              <a:avLst/>
            </a:prstGeom>
          </p:spPr>
          <p:txBody>
            <a:bodyPr wrap="none">
              <a:spAutoFit/>
            </a:bodyPr>
            <a:lstStyle/>
            <a:p>
              <a:r>
                <a:rPr lang="en-US" sz="2800" b="1" dirty="0">
                  <a:solidFill>
                    <a:schemeClr val="tx1">
                      <a:lumMod val="65000"/>
                      <a:lumOff val="35000"/>
                    </a:schemeClr>
                  </a:solidFill>
                  <a:latin typeface="Trebuchet MS" panose="020B0603020202020204" pitchFamily="34" charset="0"/>
                </a:rPr>
                <a:t>Connect with Us</a:t>
              </a:r>
              <a:endParaRPr lang="en-US" sz="2800" b="1" dirty="0">
                <a:solidFill>
                  <a:schemeClr val="tx1">
                    <a:lumMod val="65000"/>
                    <a:lumOff val="35000"/>
                  </a:schemeClr>
                </a:solidFill>
                <a:latin typeface="Trebuchet MS" panose="020B0603020202020204" pitchFamily="34" charset="0"/>
              </a:endParaRPr>
            </a:p>
          </p:txBody>
        </p:sp>
      </p:grpSp>
      <p:sp>
        <p:nvSpPr>
          <p:cNvPr id="20" name="Subtitle 2"/>
          <p:cNvSpPr txBox="1">
            <a:spLocks/>
          </p:cNvSpPr>
          <p:nvPr/>
        </p:nvSpPr>
        <p:spPr>
          <a:xfrm>
            <a:off x="202718" y="192872"/>
            <a:ext cx="10145242" cy="603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6000" b="1" spc="-150" dirty="0">
                <a:solidFill>
                  <a:srgbClr val="F5C24C"/>
                </a:solidFill>
                <a:latin typeface="Trebuchet MS" panose="020B0603020202020204" pitchFamily="34" charset="0"/>
                <a:ea typeface="Franchise" pitchFamily="49" charset="0"/>
              </a:rPr>
              <a:t>*</a:t>
            </a:r>
            <a:r>
              <a:rPr lang="en-US" sz="6000" b="1" spc="-150" dirty="0">
                <a:solidFill>
                  <a:schemeClr val="tx1">
                    <a:lumMod val="65000"/>
                    <a:lumOff val="35000"/>
                  </a:schemeClr>
                </a:solidFill>
                <a:latin typeface="Trebuchet MS" panose="020B0603020202020204" pitchFamily="34" charset="0"/>
                <a:ea typeface="Franchise" pitchFamily="49" charset="0"/>
              </a:rPr>
              <a:t> </a:t>
            </a:r>
            <a:r>
              <a:rPr lang="en-US" sz="6000" b="1" spc="-150" dirty="0" smtClean="0">
                <a:solidFill>
                  <a:schemeClr val="tx1">
                    <a:lumMod val="65000"/>
                    <a:lumOff val="35000"/>
                  </a:schemeClr>
                </a:solidFill>
                <a:latin typeface="Trebuchet MS" panose="020B0603020202020204" pitchFamily="34" charset="0"/>
                <a:ea typeface="Franchise" pitchFamily="49" charset="0"/>
              </a:rPr>
              <a:t>CSSP: Ideas </a:t>
            </a:r>
            <a:r>
              <a:rPr lang="en-US" sz="6000" b="1" spc="-150" dirty="0">
                <a:solidFill>
                  <a:schemeClr val="tx1">
                    <a:lumMod val="65000"/>
                    <a:lumOff val="35000"/>
                  </a:schemeClr>
                </a:solidFill>
                <a:latin typeface="Trebuchet MS" panose="020B0603020202020204" pitchFamily="34" charset="0"/>
                <a:ea typeface="Franchise" pitchFamily="49" charset="0"/>
              </a:rPr>
              <a:t>into Action</a:t>
            </a:r>
          </a:p>
        </p:txBody>
      </p:sp>
      <p:pic>
        <p:nvPicPr>
          <p:cNvPr id="25"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0" y="2214271"/>
            <a:ext cx="10027922" cy="2766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781796" y="1139767"/>
            <a:ext cx="9291844" cy="1323439"/>
          </a:xfrm>
          <a:prstGeom prst="rect">
            <a:avLst/>
          </a:prstGeom>
          <a:noFill/>
        </p:spPr>
        <p:txBody>
          <a:bodyPr wrap="square" rtlCol="0">
            <a:spAutoFit/>
          </a:bodyPr>
          <a:lstStyle/>
          <a:p>
            <a:r>
              <a:rPr lang="en-US" sz="2000" b="1" dirty="0">
                <a:solidFill>
                  <a:schemeClr val="tx1">
                    <a:lumMod val="50000"/>
                    <a:lumOff val="50000"/>
                  </a:schemeClr>
                </a:solidFill>
              </a:rPr>
              <a:t>CSSP translates research and new ideas into strategies for on-the-ground implementation. </a:t>
            </a:r>
            <a:r>
              <a:rPr lang="en-US" sz="2000" dirty="0">
                <a:solidFill>
                  <a:schemeClr val="tx1">
                    <a:lumMod val="50000"/>
                    <a:lumOff val="50000"/>
                  </a:schemeClr>
                </a:solidFill>
              </a:rPr>
              <a:t>We use the knowledge from those real experiences to better inform the next generation of ideas, programs and policies</a:t>
            </a:r>
            <a:r>
              <a:rPr lang="en-US" sz="2000" dirty="0" smtClean="0">
                <a:solidFill>
                  <a:schemeClr val="tx1">
                    <a:lumMod val="50000"/>
                    <a:lumOff val="50000"/>
                  </a:schemeClr>
                </a:solidFill>
              </a:rPr>
              <a:t>.</a:t>
            </a:r>
          </a:p>
          <a:p>
            <a:endParaRPr lang="en-US" sz="2000" dirty="0">
              <a:solidFill>
                <a:schemeClr val="bg1">
                  <a:lumMod val="75000"/>
                </a:schemeClr>
              </a:solidFill>
              <a:latin typeface="Signika Negative" pitchFamily="2" charset="0"/>
            </a:endParaRPr>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3230" y="4531618"/>
            <a:ext cx="2098198" cy="2105828"/>
          </a:xfrm>
          <a:prstGeom prst="rect">
            <a:avLst/>
          </a:prstGeom>
        </p:spPr>
      </p:pic>
    </p:spTree>
    <p:extLst>
      <p:ext uri="{BB962C8B-B14F-4D97-AF65-F5344CB8AC3E}">
        <p14:creationId xmlns:p14="http://schemas.microsoft.com/office/powerpoint/2010/main" val="36918516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2" y="2"/>
            <a:ext cx="9143998" cy="6857998"/>
          </a:xfrm>
          <a:prstGeom prst="rect">
            <a:avLst/>
          </a:prstGeom>
          <a:blipFill>
            <a:blip r:embed="rId3"/>
            <a:stretch>
              <a:fillRect/>
            </a:stretch>
          </a:blipFill>
        </p:spPr>
      </p:pic>
      <p:grpSp>
        <p:nvGrpSpPr>
          <p:cNvPr id="2" name="Group 1"/>
          <p:cNvGrpSpPr/>
          <p:nvPr/>
        </p:nvGrpSpPr>
        <p:grpSpPr>
          <a:xfrm>
            <a:off x="-617267" y="128396"/>
            <a:ext cx="7048155" cy="6601210"/>
            <a:chOff x="-684584" y="1340768"/>
            <a:chExt cx="4689888" cy="4392488"/>
          </a:xfrm>
        </p:grpSpPr>
        <p:sp>
          <p:nvSpPr>
            <p:cNvPr id="3" name="Oval 2"/>
            <p:cNvSpPr/>
            <p:nvPr/>
          </p:nvSpPr>
          <p:spPr>
            <a:xfrm>
              <a:off x="-684584" y="1340768"/>
              <a:ext cx="4392488" cy="4392488"/>
            </a:xfrm>
            <a:prstGeom prst="ellipse">
              <a:avLst/>
            </a:prstGeom>
            <a:solidFill>
              <a:schemeClr val="tx1">
                <a:lumMod val="95000"/>
                <a:lumOff val="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387184" y="1340768"/>
              <a:ext cx="4392488" cy="4392488"/>
            </a:xfrm>
            <a:prstGeom prst="ellipse">
              <a:avLst/>
            </a:prstGeom>
            <a:solidFill>
              <a:schemeClr val="tx1">
                <a:lumMod val="95000"/>
                <a:lumOff val="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Subtitle 2"/>
          <p:cNvSpPr txBox="1">
            <a:spLocks/>
          </p:cNvSpPr>
          <p:nvPr/>
        </p:nvSpPr>
        <p:spPr>
          <a:xfrm>
            <a:off x="1165123" y="1700808"/>
            <a:ext cx="4535341" cy="78554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spc="-150" dirty="0">
                <a:solidFill>
                  <a:srgbClr val="F5C24C"/>
                </a:solidFill>
                <a:latin typeface="Trebuchet MS" panose="020B0603020202020204" pitchFamily="34" charset="0"/>
                <a:ea typeface="Franchise" pitchFamily="49" charset="0"/>
              </a:rPr>
              <a:t>* </a:t>
            </a:r>
            <a:r>
              <a:rPr lang="en-US" sz="4400" b="1" dirty="0">
                <a:solidFill>
                  <a:schemeClr val="bg1"/>
                </a:solidFill>
              </a:rPr>
              <a:t>Knowledge about the </a:t>
            </a:r>
            <a:r>
              <a:rPr lang="en-US" sz="4400" b="1" dirty="0" smtClean="0">
                <a:solidFill>
                  <a:schemeClr val="bg1"/>
                </a:solidFill>
              </a:rPr>
              <a:t>impact </a:t>
            </a:r>
            <a:r>
              <a:rPr lang="en-US" sz="4400" b="1" dirty="0">
                <a:solidFill>
                  <a:schemeClr val="bg1"/>
                </a:solidFill>
              </a:rPr>
              <a:t>of </a:t>
            </a:r>
            <a:r>
              <a:rPr lang="en-US" sz="4400" b="1" dirty="0" smtClean="0">
                <a:solidFill>
                  <a:schemeClr val="bg1"/>
                </a:solidFill>
              </a:rPr>
              <a:t>early trauma and toxic stress is </a:t>
            </a:r>
            <a:r>
              <a:rPr lang="en-US" sz="4400" b="1" dirty="0" smtClean="0">
                <a:solidFill>
                  <a:srgbClr val="FFC000"/>
                </a:solidFill>
              </a:rPr>
              <a:t>expanding</a:t>
            </a:r>
            <a:endParaRPr lang="en-US" sz="4400" b="1" spc="-150" dirty="0">
              <a:solidFill>
                <a:srgbClr val="FFC000"/>
              </a:solidFill>
              <a:latin typeface="Trebuchet MS" panose="020B0603020202020204" pitchFamily="34" charset="0"/>
              <a:ea typeface="Franchise" pitchFamily="49" charset="0"/>
            </a:endParaRPr>
          </a:p>
        </p:txBody>
      </p:sp>
    </p:spTree>
    <p:extLst>
      <p:ext uri="{BB962C8B-B14F-4D97-AF65-F5344CB8AC3E}">
        <p14:creationId xmlns:p14="http://schemas.microsoft.com/office/powerpoint/2010/main" val="476379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32"/>
          <p:cNvSpPr/>
          <p:nvPr/>
        </p:nvSpPr>
        <p:spPr>
          <a:xfrm>
            <a:off x="73744" y="6316288"/>
            <a:ext cx="12044516" cy="460501"/>
          </a:xfrm>
          <a:prstGeom prst="rect">
            <a:avLst/>
          </a:prstGeom>
          <a:pattFill prst="pct90">
            <a:fgClr>
              <a:srgbClr val="F5C24C"/>
            </a:fgClr>
            <a:bgClr>
              <a:srgbClr val="FFCC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btitle 2"/>
          <p:cNvSpPr txBox="1">
            <a:spLocks/>
          </p:cNvSpPr>
          <p:nvPr/>
        </p:nvSpPr>
        <p:spPr>
          <a:xfrm>
            <a:off x="1492870" y="650134"/>
            <a:ext cx="9286643" cy="603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spc="-150" dirty="0">
                <a:solidFill>
                  <a:srgbClr val="F5C24C"/>
                </a:solidFill>
                <a:latin typeface="Georgia" panose="02040502050405020303" pitchFamily="18" charset="0"/>
                <a:ea typeface="Franchise" pitchFamily="49" charset="0"/>
              </a:rPr>
              <a:t>*</a:t>
            </a:r>
            <a:r>
              <a:rPr lang="en-US" b="1" spc="-150" dirty="0">
                <a:solidFill>
                  <a:schemeClr val="tx1">
                    <a:lumMod val="65000"/>
                    <a:lumOff val="35000"/>
                  </a:schemeClr>
                </a:solidFill>
                <a:latin typeface="Georgia" panose="02040502050405020303" pitchFamily="18" charset="0"/>
                <a:ea typeface="Franchise" pitchFamily="49" charset="0"/>
              </a:rPr>
              <a:t> </a:t>
            </a:r>
            <a:r>
              <a:rPr lang="en-US" b="1" spc="-150" dirty="0" smtClean="0">
                <a:solidFill>
                  <a:schemeClr val="tx1">
                    <a:lumMod val="65000"/>
                    <a:lumOff val="35000"/>
                  </a:schemeClr>
                </a:solidFill>
                <a:latin typeface="Georgia" panose="02040502050405020303" pitchFamily="18" charset="0"/>
                <a:ea typeface="Franchise" pitchFamily="49" charset="0"/>
              </a:rPr>
              <a:t>Shifting the Conversation about Toxic Stress</a:t>
            </a:r>
            <a:endParaRPr lang="en-US" b="1" spc="-150" baseline="30000" dirty="0">
              <a:solidFill>
                <a:schemeClr val="tx1">
                  <a:lumMod val="65000"/>
                  <a:lumOff val="35000"/>
                </a:schemeClr>
              </a:solidFill>
              <a:latin typeface="Georgia" panose="02040502050405020303" pitchFamily="18" charset="0"/>
              <a:ea typeface="Franchise" pitchFamily="49" charset="0"/>
            </a:endParaRPr>
          </a:p>
        </p:txBody>
      </p:sp>
      <p:sp>
        <p:nvSpPr>
          <p:cNvPr id="26" name="TextBox 25"/>
          <p:cNvSpPr txBox="1"/>
          <p:nvPr/>
        </p:nvSpPr>
        <p:spPr>
          <a:xfrm>
            <a:off x="1590372" y="1786797"/>
            <a:ext cx="4111928" cy="1631216"/>
          </a:xfrm>
          <a:prstGeom prst="rect">
            <a:avLst/>
          </a:prstGeom>
          <a:noFill/>
        </p:spPr>
        <p:txBody>
          <a:bodyPr wrap="square" rtlCol="0">
            <a:spAutoFit/>
          </a:bodyPr>
          <a:lstStyle/>
          <a:p>
            <a:r>
              <a:rPr lang="en-US" sz="2000" dirty="0">
                <a:solidFill>
                  <a:srgbClr val="4F4F4F"/>
                </a:solidFill>
              </a:rPr>
              <a:t>There is a growing </a:t>
            </a:r>
            <a:r>
              <a:rPr lang="en-US" sz="2000" dirty="0" smtClean="0">
                <a:solidFill>
                  <a:srgbClr val="4F4F4F"/>
                </a:solidFill>
              </a:rPr>
              <a:t>understanding </a:t>
            </a:r>
            <a:r>
              <a:rPr lang="en-US" sz="2000" dirty="0">
                <a:solidFill>
                  <a:srgbClr val="4F4F4F"/>
                </a:solidFill>
              </a:rPr>
              <a:t>that </a:t>
            </a:r>
            <a:r>
              <a:rPr lang="en-US" sz="2000" dirty="0" smtClean="0">
                <a:solidFill>
                  <a:srgbClr val="4F4F4F"/>
                </a:solidFill>
              </a:rPr>
              <a:t>trauma and toxic stress are </a:t>
            </a:r>
            <a:r>
              <a:rPr lang="en-US" sz="2000" dirty="0">
                <a:solidFill>
                  <a:srgbClr val="4F4F4F"/>
                </a:solidFill>
              </a:rPr>
              <a:t>widespread with far-reaching impacts</a:t>
            </a:r>
            <a:r>
              <a:rPr lang="en-US" sz="2000" dirty="0" smtClean="0">
                <a:solidFill>
                  <a:srgbClr val="4F4F4F"/>
                </a:solidFill>
              </a:rPr>
              <a:t>.</a:t>
            </a:r>
          </a:p>
          <a:p>
            <a:endParaRPr lang="en-US" sz="2000" b="1" dirty="0">
              <a:solidFill>
                <a:srgbClr val="4F4F4F"/>
              </a:solidFill>
              <a:latin typeface="Signika Negative" pitchFamily="2" charset="0"/>
            </a:endParaRPr>
          </a:p>
        </p:txBody>
      </p:sp>
      <p:sp>
        <p:nvSpPr>
          <p:cNvPr id="32" name="TextBox 31"/>
          <p:cNvSpPr txBox="1"/>
          <p:nvPr/>
        </p:nvSpPr>
        <p:spPr>
          <a:xfrm>
            <a:off x="6769100" y="1786797"/>
            <a:ext cx="4967040" cy="1938992"/>
          </a:xfrm>
          <a:prstGeom prst="rect">
            <a:avLst/>
          </a:prstGeom>
          <a:noFill/>
        </p:spPr>
        <p:txBody>
          <a:bodyPr wrap="square" rtlCol="0">
            <a:spAutoFit/>
          </a:bodyPr>
          <a:lstStyle/>
          <a:p>
            <a:r>
              <a:rPr lang="en-US" sz="2000" dirty="0">
                <a:solidFill>
                  <a:srgbClr val="4F4F4F"/>
                </a:solidFill>
              </a:rPr>
              <a:t>It’s equally important to </a:t>
            </a:r>
            <a:r>
              <a:rPr lang="en-US" sz="2000" dirty="0" smtClean="0">
                <a:solidFill>
                  <a:srgbClr val="4F4F4F"/>
                </a:solidFill>
              </a:rPr>
              <a:t>tackle root causes of toxic stress, help parents and caregivers buffer their children from toxic stress responses, and build protective factors in families and communities</a:t>
            </a:r>
          </a:p>
          <a:p>
            <a:endParaRPr lang="en-US" sz="2000" b="1" dirty="0">
              <a:solidFill>
                <a:srgbClr val="4F4F4F"/>
              </a:solidFill>
              <a:latin typeface="Signika Negative" pitchFamily="2" charset="0"/>
            </a:endParaRPr>
          </a:p>
        </p:txBody>
      </p:sp>
      <p:sp>
        <p:nvSpPr>
          <p:cNvPr id="34" name="Oval 33"/>
          <p:cNvSpPr/>
          <p:nvPr/>
        </p:nvSpPr>
        <p:spPr>
          <a:xfrm>
            <a:off x="955619" y="1855054"/>
            <a:ext cx="548640" cy="548640"/>
          </a:xfrm>
          <a:prstGeom prst="ellipse">
            <a:avLst/>
          </a:prstGeom>
          <a:solidFill>
            <a:srgbClr val="F5C24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6134348" y="1855054"/>
            <a:ext cx="548640" cy="548640"/>
          </a:xfrm>
          <a:prstGeom prst="ellipse">
            <a:avLst/>
          </a:prstGeom>
          <a:solidFill>
            <a:srgbClr val="F5C24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TextBox 35"/>
          <p:cNvSpPr txBox="1"/>
          <p:nvPr/>
        </p:nvSpPr>
        <p:spPr>
          <a:xfrm>
            <a:off x="1590372" y="3309524"/>
            <a:ext cx="3469178" cy="892552"/>
          </a:xfrm>
          <a:prstGeom prst="rect">
            <a:avLst/>
          </a:prstGeom>
          <a:noFill/>
        </p:spPr>
        <p:txBody>
          <a:bodyPr wrap="square" rtlCol="0">
            <a:spAutoFit/>
          </a:bodyPr>
          <a:lstStyle/>
          <a:p>
            <a:r>
              <a:rPr lang="en-US" sz="2000" dirty="0">
                <a:solidFill>
                  <a:srgbClr val="4F4F4F"/>
                </a:solidFill>
              </a:rPr>
              <a:t>Trauma also manifests at community level.  </a:t>
            </a:r>
          </a:p>
          <a:p>
            <a:pPr marL="228600" indent="-228600">
              <a:buClr>
                <a:srgbClr val="4F4F4F"/>
              </a:buClr>
              <a:buFont typeface="+mj-lt"/>
              <a:buAutoNum type="arabicPeriod"/>
            </a:pPr>
            <a:endParaRPr lang="en-US" sz="1200" b="1" dirty="0">
              <a:solidFill>
                <a:schemeClr val="bg1">
                  <a:lumMod val="65000"/>
                </a:schemeClr>
              </a:solidFill>
              <a:latin typeface="Signika Negative" pitchFamily="2" charset="0"/>
            </a:endParaRPr>
          </a:p>
        </p:txBody>
      </p:sp>
      <p:sp>
        <p:nvSpPr>
          <p:cNvPr id="37" name="TextBox 36"/>
          <p:cNvSpPr txBox="1"/>
          <p:nvPr/>
        </p:nvSpPr>
        <p:spPr>
          <a:xfrm>
            <a:off x="6769099" y="3779586"/>
            <a:ext cx="4675005" cy="1631216"/>
          </a:xfrm>
          <a:prstGeom prst="rect">
            <a:avLst/>
          </a:prstGeom>
          <a:noFill/>
        </p:spPr>
        <p:txBody>
          <a:bodyPr wrap="square" rtlCol="0">
            <a:spAutoFit/>
          </a:bodyPr>
          <a:lstStyle/>
          <a:p>
            <a:r>
              <a:rPr lang="en-US" sz="2000" dirty="0" smtClean="0">
                <a:solidFill>
                  <a:srgbClr val="4F4F4F"/>
                </a:solidFill>
              </a:rPr>
              <a:t>There are emerging community-level strategies to address </a:t>
            </a:r>
            <a:r>
              <a:rPr lang="en-US" sz="2000" dirty="0">
                <a:solidFill>
                  <a:srgbClr val="4F4F4F"/>
                </a:solidFill>
              </a:rPr>
              <a:t>community trauma and promote community healing and resilience in these environments</a:t>
            </a:r>
            <a:r>
              <a:rPr lang="en-US" sz="2000" dirty="0" smtClean="0">
                <a:solidFill>
                  <a:srgbClr val="4F4F4F"/>
                </a:solidFill>
              </a:rPr>
              <a:t>.</a:t>
            </a:r>
          </a:p>
          <a:p>
            <a:endParaRPr lang="en-US" sz="2000" b="1" dirty="0">
              <a:solidFill>
                <a:srgbClr val="4F4F4F"/>
              </a:solidFill>
              <a:latin typeface="Signika Negative" pitchFamily="2" charset="0"/>
            </a:endParaRPr>
          </a:p>
        </p:txBody>
      </p:sp>
      <p:sp>
        <p:nvSpPr>
          <p:cNvPr id="38" name="Oval 37"/>
          <p:cNvSpPr/>
          <p:nvPr/>
        </p:nvSpPr>
        <p:spPr>
          <a:xfrm>
            <a:off x="955619" y="3337939"/>
            <a:ext cx="548640" cy="548640"/>
          </a:xfrm>
          <a:prstGeom prst="ellipse">
            <a:avLst/>
          </a:prstGeom>
          <a:solidFill>
            <a:srgbClr val="F5C24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6134348" y="3871501"/>
            <a:ext cx="548640" cy="548640"/>
          </a:xfrm>
          <a:prstGeom prst="ellipse">
            <a:avLst/>
          </a:prstGeom>
          <a:solidFill>
            <a:srgbClr val="F5C24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TextBox 13"/>
          <p:cNvSpPr txBox="1"/>
          <p:nvPr/>
        </p:nvSpPr>
        <p:spPr>
          <a:xfrm>
            <a:off x="1590372" y="4441194"/>
            <a:ext cx="3223380" cy="1508105"/>
          </a:xfrm>
          <a:prstGeom prst="rect">
            <a:avLst/>
          </a:prstGeom>
          <a:noFill/>
        </p:spPr>
        <p:txBody>
          <a:bodyPr wrap="square" rtlCol="0">
            <a:spAutoFit/>
          </a:bodyPr>
          <a:lstStyle/>
          <a:p>
            <a:r>
              <a:rPr lang="en-US" sz="2000" dirty="0" smtClean="0">
                <a:solidFill>
                  <a:srgbClr val="4F4F4F"/>
                </a:solidFill>
              </a:rPr>
              <a:t>The conversation needs to be about more than </a:t>
            </a:r>
            <a:r>
              <a:rPr lang="en-US" sz="2000" i="1" dirty="0" smtClean="0">
                <a:solidFill>
                  <a:srgbClr val="4F4F4F"/>
                </a:solidFill>
              </a:rPr>
              <a:t>understanding</a:t>
            </a:r>
            <a:r>
              <a:rPr lang="en-US" sz="2000" dirty="0" smtClean="0">
                <a:solidFill>
                  <a:srgbClr val="4F4F4F"/>
                </a:solidFill>
              </a:rPr>
              <a:t> and </a:t>
            </a:r>
            <a:r>
              <a:rPr lang="en-US" sz="2000" i="1" dirty="0" smtClean="0">
                <a:solidFill>
                  <a:srgbClr val="4F4F4F"/>
                </a:solidFill>
              </a:rPr>
              <a:t>intervening</a:t>
            </a:r>
            <a:endParaRPr lang="en-US" sz="2000" i="1" dirty="0">
              <a:solidFill>
                <a:srgbClr val="4F4F4F"/>
              </a:solidFill>
            </a:endParaRPr>
          </a:p>
          <a:p>
            <a:pPr marL="228600" indent="-228600">
              <a:buClr>
                <a:srgbClr val="4F4F4F"/>
              </a:buClr>
              <a:buFont typeface="+mj-lt"/>
              <a:buAutoNum type="arabicPeriod"/>
            </a:pPr>
            <a:endParaRPr lang="en-US" sz="1200" b="1" dirty="0">
              <a:solidFill>
                <a:schemeClr val="bg1">
                  <a:lumMod val="65000"/>
                </a:schemeClr>
              </a:solidFill>
              <a:latin typeface="Signika Negative" pitchFamily="2" charset="0"/>
            </a:endParaRPr>
          </a:p>
        </p:txBody>
      </p:sp>
      <p:sp>
        <p:nvSpPr>
          <p:cNvPr id="15" name="Oval 14"/>
          <p:cNvSpPr/>
          <p:nvPr/>
        </p:nvSpPr>
        <p:spPr>
          <a:xfrm>
            <a:off x="955619" y="4533109"/>
            <a:ext cx="548640" cy="548640"/>
          </a:xfrm>
          <a:prstGeom prst="ellipse">
            <a:avLst/>
          </a:prstGeom>
          <a:solidFill>
            <a:srgbClr val="F5C24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3948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 name="02_Meet Our Offices.jpg"/>
          <p:cNvPicPr/>
          <p:nvPr/>
        </p:nvPicPr>
        <p:blipFill>
          <a:blip r:embed="rId2">
            <a:extLst>
              <a:ext uri="{28A0092B-C50C-407E-A947-70E740481C1C}">
                <a14:useLocalDpi xmlns:a14="http://schemas.microsoft.com/office/drawing/2010/main" val="0"/>
              </a:ext>
            </a:extLst>
          </a:blip>
          <a:stretch>
            <a:fillRect/>
          </a:stretch>
        </p:blipFill>
        <p:spPr>
          <a:xfrm>
            <a:off x="0" y="1113869"/>
            <a:ext cx="12192000" cy="3371974"/>
          </a:xfrm>
          <a:prstGeom prst="rect">
            <a:avLst/>
          </a:prstGeom>
          <a:ln w="12700">
            <a:miter lim="400000"/>
          </a:ln>
        </p:spPr>
      </p:pic>
      <p:sp>
        <p:nvSpPr>
          <p:cNvPr id="459" name="Shape 459"/>
          <p:cNvSpPr/>
          <p:nvPr/>
        </p:nvSpPr>
        <p:spPr>
          <a:xfrm>
            <a:off x="0" y="1107519"/>
            <a:ext cx="12192001" cy="50801"/>
          </a:xfrm>
          <a:prstGeom prst="rect">
            <a:avLst/>
          </a:prstGeom>
          <a:solidFill>
            <a:srgbClr val="4D96A9"/>
          </a:solidFill>
          <a:ln w="12700">
            <a:miter lim="400000"/>
          </a:ln>
        </p:spPr>
        <p:txBody>
          <a:bodyPr lIns="0" tIns="0" rIns="0" bIns="0" anchor="ctr"/>
          <a:lstStyle/>
          <a:p>
            <a:pPr lvl="0">
              <a:defRPr sz="3200"/>
            </a:pPr>
            <a:endParaRPr sz="1600"/>
          </a:p>
        </p:txBody>
      </p:sp>
      <p:sp>
        <p:nvSpPr>
          <p:cNvPr id="464" name="Shape 464"/>
          <p:cNvSpPr/>
          <p:nvPr/>
        </p:nvSpPr>
        <p:spPr>
          <a:xfrm>
            <a:off x="478971" y="4799880"/>
            <a:ext cx="11248571" cy="1676356"/>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lnSpc>
                <a:spcPct val="120000"/>
              </a:lnSpc>
              <a:defRPr sz="2000">
                <a:latin typeface="Roboto Light"/>
                <a:ea typeface="Roboto Light"/>
                <a:cs typeface="Roboto Light"/>
                <a:sym typeface="Roboto Light"/>
              </a:defRPr>
            </a:lvl1pPr>
          </a:lstStyle>
          <a:p>
            <a:pPr>
              <a:buClr>
                <a:srgbClr val="002663"/>
              </a:buClr>
            </a:pPr>
            <a:r>
              <a:rPr lang="en-US" sz="2800" b="1" dirty="0">
                <a:solidFill>
                  <a:srgbClr val="002663"/>
                </a:solidFill>
                <a:latin typeface="Georgia" panose="02040502050405020303" pitchFamily="18" charset="0"/>
                <a:ea typeface="+mn-ea"/>
                <a:cs typeface="+mn-cs"/>
                <a:sym typeface="Helvetica Light"/>
              </a:rPr>
              <a:t>Learning Lab on </a:t>
            </a:r>
            <a:r>
              <a:rPr lang="en-US" sz="2800" b="1" dirty="0" smtClean="0">
                <a:solidFill>
                  <a:srgbClr val="002663"/>
                </a:solidFill>
                <a:latin typeface="Georgia" panose="02040502050405020303" pitchFamily="18" charset="0"/>
                <a:ea typeface="+mn-ea"/>
                <a:cs typeface="+mn-cs"/>
                <a:sym typeface="Helvetica Light"/>
              </a:rPr>
              <a:t>Community Approaches to Toxic Stress</a:t>
            </a:r>
            <a:endParaRPr lang="en-US" sz="2800" b="1" dirty="0">
              <a:solidFill>
                <a:srgbClr val="002663"/>
              </a:solidFill>
              <a:latin typeface="Georgia" panose="02040502050405020303" pitchFamily="18" charset="0"/>
              <a:ea typeface="+mn-ea"/>
              <a:cs typeface="+mn-cs"/>
              <a:sym typeface="Helvetica Light"/>
            </a:endParaRPr>
          </a:p>
          <a:p>
            <a:pPr marL="257175" indent="-257175">
              <a:buClr>
                <a:srgbClr val="002663"/>
              </a:buClr>
              <a:buFont typeface="Wingdings" panose="05000000000000000000" pitchFamily="2" charset="2"/>
              <a:buChar char="§"/>
            </a:pPr>
            <a:r>
              <a:rPr lang="en-US" dirty="0" smtClean="0"/>
              <a:t>Representatives from 6 communities met monthly for 8 months in 2014-2015</a:t>
            </a:r>
          </a:p>
          <a:p>
            <a:pPr marL="257175" indent="-257175">
              <a:buClr>
                <a:srgbClr val="002663"/>
              </a:buClr>
              <a:buFont typeface="Wingdings" panose="05000000000000000000" pitchFamily="2" charset="2"/>
              <a:buChar char="§"/>
            </a:pPr>
            <a:r>
              <a:rPr lang="en-US" dirty="0" smtClean="0"/>
              <a:t>Began by defining toxic stress from a community perspective</a:t>
            </a:r>
          </a:p>
          <a:p>
            <a:pPr marL="257175" indent="-257175">
              <a:buClr>
                <a:srgbClr val="002663"/>
              </a:buClr>
              <a:buFont typeface="Wingdings" panose="05000000000000000000" pitchFamily="2" charset="2"/>
              <a:buChar char="§"/>
            </a:pPr>
            <a:r>
              <a:rPr lang="en-US" dirty="0" smtClean="0"/>
              <a:t>Developed a framework that puts toxic stress in the context of broader work on well-being</a:t>
            </a:r>
            <a:endParaRPr lang="en-US" dirty="0"/>
          </a:p>
        </p:txBody>
      </p:sp>
      <p:sp>
        <p:nvSpPr>
          <p:cNvPr id="465" name="Shape 465"/>
          <p:cNvSpPr/>
          <p:nvPr/>
        </p:nvSpPr>
        <p:spPr>
          <a:xfrm>
            <a:off x="-4217" y="4409519"/>
            <a:ext cx="2457570" cy="76201"/>
          </a:xfrm>
          <a:prstGeom prst="rect">
            <a:avLst/>
          </a:prstGeom>
          <a:solidFill>
            <a:srgbClr val="B64326"/>
          </a:solidFill>
          <a:ln w="12700">
            <a:miter lim="400000"/>
          </a:ln>
        </p:spPr>
        <p:txBody>
          <a:bodyPr lIns="0" tIns="0" rIns="0" bIns="0" anchor="ctr"/>
          <a:lstStyle/>
          <a:p>
            <a:pPr lvl="0">
              <a:defRPr sz="3200"/>
            </a:pPr>
            <a:endParaRPr sz="1600"/>
          </a:p>
        </p:txBody>
      </p:sp>
      <p:sp>
        <p:nvSpPr>
          <p:cNvPr id="466" name="Shape 466"/>
          <p:cNvSpPr/>
          <p:nvPr/>
        </p:nvSpPr>
        <p:spPr>
          <a:xfrm>
            <a:off x="2424790" y="4409519"/>
            <a:ext cx="2457570" cy="76201"/>
          </a:xfrm>
          <a:prstGeom prst="rect">
            <a:avLst/>
          </a:prstGeom>
          <a:solidFill>
            <a:srgbClr val="002663"/>
          </a:solidFill>
          <a:ln w="12700">
            <a:miter lim="400000"/>
          </a:ln>
        </p:spPr>
        <p:txBody>
          <a:bodyPr lIns="0" tIns="0" rIns="0" bIns="0" anchor="ctr"/>
          <a:lstStyle/>
          <a:p>
            <a:pPr lvl="0">
              <a:defRPr sz="3200"/>
            </a:pPr>
            <a:endParaRPr sz="1600"/>
          </a:p>
        </p:txBody>
      </p:sp>
      <p:sp>
        <p:nvSpPr>
          <p:cNvPr id="467" name="Shape 467"/>
          <p:cNvSpPr/>
          <p:nvPr/>
        </p:nvSpPr>
        <p:spPr>
          <a:xfrm>
            <a:off x="4867215" y="4409519"/>
            <a:ext cx="2457570" cy="76201"/>
          </a:xfrm>
          <a:prstGeom prst="rect">
            <a:avLst/>
          </a:prstGeom>
          <a:solidFill>
            <a:schemeClr val="accent3"/>
          </a:solidFill>
          <a:ln w="12700">
            <a:miter lim="400000"/>
          </a:ln>
        </p:spPr>
        <p:txBody>
          <a:bodyPr lIns="0" tIns="0" rIns="0" bIns="0" anchor="ctr"/>
          <a:lstStyle/>
          <a:p>
            <a:pPr lvl="0">
              <a:defRPr sz="3200"/>
            </a:pPr>
            <a:endParaRPr sz="1600"/>
          </a:p>
        </p:txBody>
      </p:sp>
      <p:sp>
        <p:nvSpPr>
          <p:cNvPr id="468" name="Shape 468"/>
          <p:cNvSpPr/>
          <p:nvPr/>
        </p:nvSpPr>
        <p:spPr>
          <a:xfrm>
            <a:off x="7309641" y="4409519"/>
            <a:ext cx="2457570" cy="76201"/>
          </a:xfrm>
          <a:prstGeom prst="rect">
            <a:avLst/>
          </a:prstGeom>
          <a:solidFill>
            <a:srgbClr val="C0B392"/>
          </a:solidFill>
          <a:ln w="12700">
            <a:noFill/>
            <a:miter lim="400000"/>
          </a:ln>
        </p:spPr>
        <p:txBody>
          <a:bodyPr lIns="0" tIns="0" rIns="0" bIns="0" anchor="ctr"/>
          <a:lstStyle/>
          <a:p>
            <a:pPr lvl="0">
              <a:defRPr sz="3200"/>
            </a:pPr>
            <a:endParaRPr sz="1600"/>
          </a:p>
        </p:txBody>
      </p:sp>
      <p:sp>
        <p:nvSpPr>
          <p:cNvPr id="469" name="Shape 469"/>
          <p:cNvSpPr/>
          <p:nvPr/>
        </p:nvSpPr>
        <p:spPr>
          <a:xfrm>
            <a:off x="9738647" y="4409519"/>
            <a:ext cx="2457570" cy="76201"/>
          </a:xfrm>
          <a:prstGeom prst="rect">
            <a:avLst/>
          </a:prstGeom>
          <a:solidFill>
            <a:srgbClr val="4D96A9"/>
          </a:solidFill>
          <a:ln w="12700">
            <a:miter lim="400000"/>
          </a:ln>
        </p:spPr>
        <p:txBody>
          <a:bodyPr lIns="0" tIns="0" rIns="0" bIns="0" anchor="ctr"/>
          <a:lstStyle/>
          <a:p>
            <a:pPr lvl="0">
              <a:defRPr sz="3200"/>
            </a:pPr>
            <a:endParaRPr sz="1600"/>
          </a:p>
        </p:txBody>
      </p:sp>
      <p:sp>
        <p:nvSpPr>
          <p:cNvPr id="470" name="Shape 470"/>
          <p:cNvSpPr/>
          <p:nvPr/>
        </p:nvSpPr>
        <p:spPr>
          <a:xfrm>
            <a:off x="114300" y="1153887"/>
            <a:ext cx="3860229" cy="338554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228600" lvl="2" indent="-228600">
              <a:spcBef>
                <a:spcPts val="600"/>
              </a:spcBef>
              <a:buFont typeface="Arial" panose="020B0604020202020204" pitchFamily="34" charset="0"/>
              <a:buChar char="•"/>
            </a:pPr>
            <a:r>
              <a:rPr lang="en-US" altLang="en-US" sz="2800" dirty="0" smtClean="0">
                <a:latin typeface="Calibri Light" panose="020F0302020204030204" pitchFamily="34" charset="0"/>
              </a:rPr>
              <a:t>Define </a:t>
            </a:r>
            <a:r>
              <a:rPr lang="en-US" altLang="en-US" sz="2800" dirty="0">
                <a:latin typeface="Calibri Light" panose="020F0302020204030204" pitchFamily="34" charset="0"/>
              </a:rPr>
              <a:t>priority issues</a:t>
            </a:r>
          </a:p>
          <a:p>
            <a:pPr marL="228600" lvl="2" indent="-228600">
              <a:spcBef>
                <a:spcPts val="600"/>
              </a:spcBef>
              <a:buFont typeface="Arial" panose="020B0604020202020204" pitchFamily="34" charset="0"/>
              <a:buChar char="•"/>
            </a:pPr>
            <a:r>
              <a:rPr lang="en-US" altLang="en-US" sz="2800" dirty="0">
                <a:latin typeface="Calibri Light" panose="020F0302020204030204" pitchFamily="34" charset="0"/>
              </a:rPr>
              <a:t>Share strategies and challenges</a:t>
            </a:r>
          </a:p>
          <a:p>
            <a:pPr marL="228600" lvl="2" indent="-228600">
              <a:spcBef>
                <a:spcPts val="600"/>
              </a:spcBef>
              <a:buFont typeface="Arial" panose="020B0604020202020204" pitchFamily="34" charset="0"/>
              <a:buChar char="•"/>
            </a:pPr>
            <a:r>
              <a:rPr lang="en-US" altLang="en-US" sz="2800" dirty="0">
                <a:latin typeface="Calibri Light" panose="020F0302020204030204" pitchFamily="34" charset="0"/>
              </a:rPr>
              <a:t>Recommend next steps to inform communities’ own work as well as the field</a:t>
            </a:r>
          </a:p>
          <a:p>
            <a:pPr lvl="2"/>
            <a:endParaRPr lang="en-US" altLang="en-US" sz="1400" dirty="0">
              <a:latin typeface="Calibri Light" panose="020F03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2803" y="1164671"/>
            <a:ext cx="8089197" cy="3244726"/>
          </a:xfrm>
          <a:prstGeom prst="rect">
            <a:avLst/>
          </a:prstGeom>
          <a:noFill/>
          <a:ln w="3175">
            <a:solidFill>
              <a:schemeClr val="bg2">
                <a:lumMod val="75000"/>
              </a:schemeClr>
            </a:solidFill>
          </a:ln>
          <a:effectLst>
            <a:outerShdw blurRad="50800" dist="38100" dir="5400000" algn="t" rotWithShape="0">
              <a:prstClr val="black">
                <a:alpha val="40000"/>
              </a:prstClr>
            </a:outerShdw>
          </a:effectLst>
        </p:spPr>
      </p:pic>
      <p:sp>
        <p:nvSpPr>
          <p:cNvPr id="20" name="Shape 325"/>
          <p:cNvSpPr>
            <a:spLocks noGrp="1"/>
          </p:cNvSpPr>
          <p:nvPr>
            <p:ph type="title"/>
          </p:nvPr>
        </p:nvSpPr>
        <p:spPr>
          <a:xfrm>
            <a:off x="1299029" y="343286"/>
            <a:ext cx="9593942" cy="645525"/>
          </a:xfrm>
          <a:prstGeom prst="rect">
            <a:avLst/>
          </a:prstGeom>
        </p:spPr>
        <p:txBody>
          <a:bodyPr>
            <a:noAutofit/>
          </a:bodyPr>
          <a:lstStyle/>
          <a:p>
            <a:pPr algn="ctr">
              <a:lnSpc>
                <a:spcPts val="4200"/>
              </a:lnSpc>
              <a:defRPr sz="1800" b="0">
                <a:solidFill>
                  <a:srgbClr val="000000"/>
                </a:solidFill>
              </a:defRPr>
            </a:pPr>
            <a:r>
              <a:rPr lang="en-US" sz="3600" b="1" dirty="0">
                <a:solidFill>
                  <a:srgbClr val="212830"/>
                </a:solidFill>
                <a:latin typeface="Georgia" panose="02040502050405020303" pitchFamily="18" charset="0"/>
              </a:rPr>
              <a:t>Early </a:t>
            </a:r>
            <a:r>
              <a:rPr lang="en-US" sz="3600" b="1" dirty="0" smtClean="0">
                <a:solidFill>
                  <a:srgbClr val="212830"/>
                </a:solidFill>
                <a:latin typeface="Georgia" panose="02040502050405020303" pitchFamily="18" charset="0"/>
              </a:rPr>
              <a:t>Childhood-LINC Learning Labs</a:t>
            </a:r>
            <a:endParaRPr sz="3600" b="1" dirty="0">
              <a:solidFill>
                <a:srgbClr val="212830"/>
              </a:solidFill>
              <a:latin typeface="Georgia" panose="02040502050405020303" pitchFamily="18" charset="0"/>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7251" y="115065"/>
            <a:ext cx="740582" cy="873746"/>
          </a:xfrm>
          <a:prstGeom prst="rect">
            <a:avLst/>
          </a:prstGeom>
        </p:spPr>
      </p:pic>
    </p:spTree>
    <p:extLst>
      <p:ext uri="{BB962C8B-B14F-4D97-AF65-F5344CB8AC3E}">
        <p14:creationId xmlns:p14="http://schemas.microsoft.com/office/powerpoint/2010/main" val="2788715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62" name="04_Portfolio Squa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8401" y="2187342"/>
            <a:ext cx="1821529" cy="1688247"/>
          </a:xfrm>
          <a:prstGeom prst="rect">
            <a:avLst/>
          </a:prstGeom>
          <a:ln w="3175">
            <a:solidFill>
              <a:srgbClr val="A1D133"/>
            </a:solidFill>
            <a:miter lim="400000"/>
          </a:ln>
        </p:spPr>
      </p:pic>
      <p:grpSp>
        <p:nvGrpSpPr>
          <p:cNvPr id="8072" name="Group 8072"/>
          <p:cNvGrpSpPr>
            <a:grpSpLocks noChangeAspect="1"/>
          </p:cNvGrpSpPr>
          <p:nvPr/>
        </p:nvGrpSpPr>
        <p:grpSpPr>
          <a:xfrm>
            <a:off x="2607772" y="3272553"/>
            <a:ext cx="1822789" cy="603036"/>
            <a:chOff x="0" y="0"/>
            <a:chExt cx="4734513" cy="1587736"/>
          </a:xfrm>
        </p:grpSpPr>
        <p:sp>
          <p:nvSpPr>
            <p:cNvPr id="8070" name="Shape 8070"/>
            <p:cNvSpPr/>
            <p:nvPr/>
          </p:nvSpPr>
          <p:spPr>
            <a:xfrm>
              <a:off x="0" y="0"/>
              <a:ext cx="4734513" cy="1587736"/>
            </a:xfrm>
            <a:prstGeom prst="rect">
              <a:avLst/>
            </a:prstGeom>
            <a:solidFill>
              <a:schemeClr val="accent1">
                <a:alpha val="80000"/>
              </a:schemeClr>
            </a:solidFill>
            <a:ln w="12700" cap="flat">
              <a:noFill/>
              <a:miter lim="400000"/>
            </a:ln>
            <a:effectLst/>
          </p:spPr>
          <p:txBody>
            <a:bodyPr wrap="square" lIns="0" tIns="0" rIns="0" bIns="0" numCol="1" anchor="ctr">
              <a:noAutofit/>
            </a:bodyPr>
            <a:lstStyle/>
            <a:p>
              <a:pPr lvl="0">
                <a:defRPr sz="3200"/>
              </a:pPr>
              <a:endParaRPr sz="1600"/>
            </a:p>
          </p:txBody>
        </p:sp>
        <p:sp>
          <p:nvSpPr>
            <p:cNvPr id="8071" name="Shape 8071"/>
            <p:cNvSpPr/>
            <p:nvPr/>
          </p:nvSpPr>
          <p:spPr>
            <a:xfrm>
              <a:off x="219813" y="550764"/>
              <a:ext cx="4333542" cy="4862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defRPr sz="1800"/>
              </a:pPr>
              <a:r>
                <a:rPr lang="en-US" sz="1200" b="1" dirty="0">
                  <a:solidFill>
                    <a:srgbClr val="424242"/>
                  </a:solidFill>
                  <a:latin typeface="Georgia" panose="02040502050405020303" pitchFamily="18" charset="0"/>
                  <a:ea typeface="Roboto Bold"/>
                  <a:cs typeface="Roboto Bold"/>
                  <a:sym typeface="Roboto Bold"/>
                </a:rPr>
                <a:t>Alameda County, CA</a:t>
              </a:r>
              <a:endParaRPr sz="900" b="1" dirty="0">
                <a:solidFill>
                  <a:srgbClr val="424242"/>
                </a:solidFill>
                <a:latin typeface="Georgia" panose="02040502050405020303" pitchFamily="18" charset="0"/>
                <a:ea typeface="Roboto Regular"/>
                <a:cs typeface="Roboto Regular"/>
                <a:sym typeface="Roboto Regular"/>
              </a:endParaRPr>
            </a:p>
          </p:txBody>
        </p:sp>
      </p:grpSp>
      <p:pic>
        <p:nvPicPr>
          <p:cNvPr id="37" name="04_Portfolio Squa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407" y="2187342"/>
            <a:ext cx="1821529" cy="1688247"/>
          </a:xfrm>
          <a:prstGeom prst="rect">
            <a:avLst/>
          </a:prstGeom>
          <a:ln w="3175">
            <a:solidFill>
              <a:srgbClr val="B64326"/>
            </a:solidFill>
            <a:miter lim="400000"/>
          </a:ln>
        </p:spPr>
      </p:pic>
      <p:pic>
        <p:nvPicPr>
          <p:cNvPr id="41" name="04_Portfolio Squar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412" y="2187342"/>
            <a:ext cx="1821529" cy="1688247"/>
          </a:xfrm>
          <a:prstGeom prst="rect">
            <a:avLst/>
          </a:prstGeom>
          <a:ln w="3175">
            <a:solidFill>
              <a:srgbClr val="C0B392"/>
            </a:solidFill>
            <a:miter lim="400000"/>
          </a:ln>
        </p:spPr>
      </p:pic>
      <p:pic>
        <p:nvPicPr>
          <p:cNvPr id="45" name="04_Portfolio Squar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2091" y="4716255"/>
            <a:ext cx="1821529" cy="1688247"/>
          </a:xfrm>
          <a:prstGeom prst="rect">
            <a:avLst/>
          </a:prstGeom>
          <a:ln w="3175">
            <a:solidFill>
              <a:srgbClr val="002663"/>
            </a:solidFill>
            <a:miter lim="400000"/>
          </a:ln>
        </p:spPr>
      </p:pic>
      <p:pic>
        <p:nvPicPr>
          <p:cNvPr id="57" name="04_Portfolio Squar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2777" y="4723119"/>
            <a:ext cx="1821529" cy="1688247"/>
          </a:xfrm>
          <a:prstGeom prst="rect">
            <a:avLst/>
          </a:prstGeom>
          <a:ln w="3175">
            <a:solidFill>
              <a:srgbClr val="B64326"/>
            </a:solidFill>
            <a:miter lim="400000"/>
          </a:ln>
        </p:spPr>
      </p:pic>
      <p:pic>
        <p:nvPicPr>
          <p:cNvPr id="65" name="04_Portfolio Squar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8412" y="4723119"/>
            <a:ext cx="1821529" cy="1688247"/>
          </a:xfrm>
          <a:prstGeom prst="rect">
            <a:avLst/>
          </a:prstGeom>
          <a:ln w="3175">
            <a:solidFill>
              <a:srgbClr val="C0B392"/>
            </a:solidFill>
            <a:miter lim="400000"/>
          </a:ln>
        </p:spPr>
      </p:pic>
      <p:sp>
        <p:nvSpPr>
          <p:cNvPr id="69" name="Shape 842"/>
          <p:cNvSpPr/>
          <p:nvPr/>
        </p:nvSpPr>
        <p:spPr>
          <a:xfrm>
            <a:off x="2524377" y="2101556"/>
            <a:ext cx="1979035" cy="1873545"/>
          </a:xfrm>
          <a:prstGeom prst="rect">
            <a:avLst/>
          </a:prstGeom>
          <a:ln w="38100" cap="rnd">
            <a:solidFill>
              <a:srgbClr val="85888D"/>
            </a:solidFill>
            <a:custDash>
              <a:ds d="100000" sp="200000"/>
            </a:custDash>
            <a:round/>
          </a:ln>
        </p:spPr>
        <p:txBody>
          <a:bodyPr lIns="0" tIns="0" rIns="0" bIns="0" anchor="ctr"/>
          <a:lstStyle/>
          <a:p>
            <a:pPr lvl="0">
              <a:defRPr sz="3200"/>
            </a:pPr>
            <a:endParaRPr sz="1600"/>
          </a:p>
        </p:txBody>
      </p:sp>
      <p:sp>
        <p:nvSpPr>
          <p:cNvPr id="70" name="Shape 842"/>
          <p:cNvSpPr/>
          <p:nvPr/>
        </p:nvSpPr>
        <p:spPr>
          <a:xfrm>
            <a:off x="4875811" y="2101556"/>
            <a:ext cx="1979035" cy="1873545"/>
          </a:xfrm>
          <a:prstGeom prst="rect">
            <a:avLst/>
          </a:prstGeom>
          <a:ln w="38100" cap="rnd">
            <a:solidFill>
              <a:srgbClr val="85888D"/>
            </a:solidFill>
            <a:custDash>
              <a:ds d="100000" sp="200000"/>
            </a:custDash>
            <a:round/>
          </a:ln>
        </p:spPr>
        <p:txBody>
          <a:bodyPr lIns="0" tIns="0" rIns="0" bIns="0" anchor="ctr"/>
          <a:lstStyle/>
          <a:p>
            <a:pPr lvl="0">
              <a:defRPr sz="3200"/>
            </a:pPr>
            <a:endParaRPr sz="1600"/>
          </a:p>
        </p:txBody>
      </p:sp>
      <p:sp>
        <p:nvSpPr>
          <p:cNvPr id="71" name="Shape 842"/>
          <p:cNvSpPr/>
          <p:nvPr/>
        </p:nvSpPr>
        <p:spPr>
          <a:xfrm>
            <a:off x="7227244" y="2087784"/>
            <a:ext cx="1979035" cy="1873545"/>
          </a:xfrm>
          <a:prstGeom prst="rect">
            <a:avLst/>
          </a:prstGeom>
          <a:ln w="38100" cap="rnd">
            <a:solidFill>
              <a:srgbClr val="85888D"/>
            </a:solidFill>
            <a:custDash>
              <a:ds d="100000" sp="200000"/>
            </a:custDash>
            <a:round/>
          </a:ln>
        </p:spPr>
        <p:txBody>
          <a:bodyPr lIns="0" tIns="0" rIns="0" bIns="0" anchor="ctr"/>
          <a:lstStyle/>
          <a:p>
            <a:pPr lvl="0">
              <a:defRPr sz="3200"/>
            </a:pPr>
            <a:endParaRPr sz="1600"/>
          </a:p>
        </p:txBody>
      </p:sp>
      <p:sp>
        <p:nvSpPr>
          <p:cNvPr id="72" name="Shape 842"/>
          <p:cNvSpPr/>
          <p:nvPr/>
        </p:nvSpPr>
        <p:spPr>
          <a:xfrm>
            <a:off x="2549072" y="4630469"/>
            <a:ext cx="1979035" cy="1873545"/>
          </a:xfrm>
          <a:prstGeom prst="rect">
            <a:avLst/>
          </a:prstGeom>
          <a:ln w="38100" cap="rnd">
            <a:solidFill>
              <a:srgbClr val="85888D"/>
            </a:solidFill>
            <a:custDash>
              <a:ds d="100000" sp="200000"/>
            </a:custDash>
            <a:round/>
          </a:ln>
        </p:spPr>
        <p:txBody>
          <a:bodyPr lIns="0" tIns="0" rIns="0" bIns="0" anchor="ctr"/>
          <a:lstStyle/>
          <a:p>
            <a:pPr lvl="0">
              <a:defRPr sz="3200"/>
            </a:pPr>
            <a:endParaRPr sz="1600"/>
          </a:p>
        </p:txBody>
      </p:sp>
      <p:sp>
        <p:nvSpPr>
          <p:cNvPr id="75" name="Shape 842"/>
          <p:cNvSpPr/>
          <p:nvPr/>
        </p:nvSpPr>
        <p:spPr>
          <a:xfrm>
            <a:off x="4875181" y="4630469"/>
            <a:ext cx="1979035" cy="1873545"/>
          </a:xfrm>
          <a:prstGeom prst="rect">
            <a:avLst/>
          </a:prstGeom>
          <a:ln w="38100" cap="rnd">
            <a:solidFill>
              <a:srgbClr val="85888D"/>
            </a:solidFill>
            <a:custDash>
              <a:ds d="100000" sp="200000"/>
            </a:custDash>
            <a:round/>
          </a:ln>
        </p:spPr>
        <p:txBody>
          <a:bodyPr lIns="0" tIns="0" rIns="0" bIns="0" anchor="ctr"/>
          <a:lstStyle/>
          <a:p>
            <a:pPr lvl="0">
              <a:defRPr sz="3200"/>
            </a:pPr>
            <a:endParaRPr sz="1600"/>
          </a:p>
        </p:txBody>
      </p:sp>
      <p:sp>
        <p:nvSpPr>
          <p:cNvPr id="77" name="Shape 842"/>
          <p:cNvSpPr/>
          <p:nvPr/>
        </p:nvSpPr>
        <p:spPr>
          <a:xfrm>
            <a:off x="7229881" y="4630469"/>
            <a:ext cx="1979035" cy="1873545"/>
          </a:xfrm>
          <a:prstGeom prst="rect">
            <a:avLst/>
          </a:prstGeom>
          <a:ln w="38100" cap="rnd">
            <a:solidFill>
              <a:srgbClr val="85888D"/>
            </a:solidFill>
            <a:custDash>
              <a:ds d="100000" sp="200000"/>
            </a:custDash>
            <a:round/>
          </a:ln>
        </p:spPr>
        <p:txBody>
          <a:bodyPr lIns="0" tIns="0" rIns="0" bIns="0" anchor="ctr"/>
          <a:lstStyle/>
          <a:p>
            <a:pPr lvl="0">
              <a:defRPr sz="3200"/>
            </a:pPr>
            <a:endParaRPr sz="1600"/>
          </a:p>
        </p:txBody>
      </p:sp>
      <p:sp>
        <p:nvSpPr>
          <p:cNvPr id="80" name="Shape 325"/>
          <p:cNvSpPr>
            <a:spLocks noGrp="1"/>
          </p:cNvSpPr>
          <p:nvPr>
            <p:ph type="title"/>
          </p:nvPr>
        </p:nvSpPr>
        <p:spPr>
          <a:xfrm>
            <a:off x="368300" y="329569"/>
            <a:ext cx="7759700" cy="1308731"/>
          </a:xfrm>
          <a:prstGeom prst="rect">
            <a:avLst/>
          </a:prstGeom>
        </p:spPr>
        <p:txBody>
          <a:bodyPr>
            <a:noAutofit/>
          </a:bodyPr>
          <a:lstStyle/>
          <a:p>
            <a:pPr algn="l" eaLnBrk="1" hangingPunct="1">
              <a:lnSpc>
                <a:spcPts val="4200"/>
              </a:lnSpc>
              <a:spcBef>
                <a:spcPct val="20000"/>
              </a:spcBef>
              <a:defRPr sz="1800" b="0">
                <a:solidFill>
                  <a:srgbClr val="000000"/>
                </a:solidFill>
              </a:defRPr>
            </a:pPr>
            <a:r>
              <a:rPr lang="en-US" sz="3600" b="1" spc="-150" dirty="0">
                <a:solidFill>
                  <a:srgbClr val="03AFCA"/>
                </a:solidFill>
                <a:latin typeface="Georgia" panose="02040502050405020303" pitchFamily="18" charset="0"/>
                <a:ea typeface="Franchise" pitchFamily="49" charset="0"/>
                <a:cs typeface="+mn-cs"/>
              </a:rPr>
              <a:t>Six Early Childhood-LINC Communities Participated in the Learning Lab:</a:t>
            </a:r>
            <a:endParaRPr sz="3600" b="1" spc="-150" dirty="0">
              <a:solidFill>
                <a:srgbClr val="03AFCA"/>
              </a:solidFill>
              <a:latin typeface="Georgia" panose="02040502050405020303" pitchFamily="18" charset="0"/>
              <a:ea typeface="Franchise" pitchFamily="49" charset="0"/>
              <a:cs typeface="+mn-cs"/>
            </a:endParaRPr>
          </a:p>
        </p:txBody>
      </p:sp>
      <p:grpSp>
        <p:nvGrpSpPr>
          <p:cNvPr id="4" name="Group 3"/>
          <p:cNvGrpSpPr/>
          <p:nvPr/>
        </p:nvGrpSpPr>
        <p:grpSpPr>
          <a:xfrm>
            <a:off x="4962777" y="3272553"/>
            <a:ext cx="1822789" cy="603036"/>
            <a:chOff x="7772400" y="5300505"/>
            <a:chExt cx="3645577" cy="1206072"/>
          </a:xfrm>
        </p:grpSpPr>
        <p:sp>
          <p:nvSpPr>
            <p:cNvPr id="39" name="Shape 8070"/>
            <p:cNvSpPr/>
            <p:nvPr/>
          </p:nvSpPr>
          <p:spPr>
            <a:xfrm>
              <a:off x="7772400" y="5300505"/>
              <a:ext cx="3645577" cy="1206072"/>
            </a:xfrm>
            <a:prstGeom prst="rect">
              <a:avLst/>
            </a:prstGeom>
            <a:solidFill>
              <a:srgbClr val="B64326">
                <a:alpha val="80000"/>
              </a:srgbClr>
            </a:solidFill>
            <a:ln w="12700" cap="flat">
              <a:noFill/>
              <a:miter lim="400000"/>
            </a:ln>
            <a:effectLst/>
          </p:spPr>
          <p:txBody>
            <a:bodyPr wrap="square" lIns="0" tIns="0" rIns="0" bIns="0" numCol="1" anchor="ctr">
              <a:noAutofit/>
            </a:bodyPr>
            <a:lstStyle/>
            <a:p>
              <a:pPr lvl="0">
                <a:defRPr sz="3200"/>
              </a:pPr>
              <a:endParaRPr sz="1600"/>
            </a:p>
          </p:txBody>
        </p:sp>
        <p:sp>
          <p:nvSpPr>
            <p:cNvPr id="81" name="Shape 8071"/>
            <p:cNvSpPr/>
            <p:nvPr/>
          </p:nvSpPr>
          <p:spPr>
            <a:xfrm>
              <a:off x="7909088" y="5718875"/>
              <a:ext cx="3336829"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defRPr sz="1800"/>
              </a:pPr>
              <a:r>
                <a:rPr lang="en-US" sz="1200" b="1" dirty="0">
                  <a:solidFill>
                    <a:schemeClr val="bg2"/>
                  </a:solidFill>
                  <a:latin typeface="Georgia" panose="02040502050405020303" pitchFamily="18" charset="0"/>
                  <a:ea typeface="Roboto Bold"/>
                  <a:cs typeface="Roboto Bold"/>
                  <a:sym typeface="Roboto Bold"/>
                </a:rPr>
                <a:t>Orange County, CA</a:t>
              </a:r>
              <a:endParaRPr sz="900" b="1" dirty="0">
                <a:solidFill>
                  <a:schemeClr val="bg2"/>
                </a:solidFill>
                <a:latin typeface="Georgia" panose="02040502050405020303" pitchFamily="18" charset="0"/>
                <a:ea typeface="Roboto Regular"/>
                <a:cs typeface="Roboto Regular"/>
                <a:sym typeface="Roboto Regular"/>
              </a:endParaRPr>
            </a:p>
          </p:txBody>
        </p:sp>
      </p:grpSp>
      <p:grpSp>
        <p:nvGrpSpPr>
          <p:cNvPr id="5" name="Group 4"/>
          <p:cNvGrpSpPr/>
          <p:nvPr/>
        </p:nvGrpSpPr>
        <p:grpSpPr>
          <a:xfrm>
            <a:off x="7317782" y="3272553"/>
            <a:ext cx="1822789" cy="603036"/>
            <a:chOff x="12482410" y="5300505"/>
            <a:chExt cx="3645577" cy="1206072"/>
          </a:xfrm>
        </p:grpSpPr>
        <p:sp>
          <p:nvSpPr>
            <p:cNvPr id="43" name="Shape 8070"/>
            <p:cNvSpPr/>
            <p:nvPr/>
          </p:nvSpPr>
          <p:spPr>
            <a:xfrm>
              <a:off x="12482410" y="5300505"/>
              <a:ext cx="3645577" cy="1206072"/>
            </a:xfrm>
            <a:prstGeom prst="rect">
              <a:avLst/>
            </a:prstGeom>
            <a:solidFill>
              <a:srgbClr val="C0B392"/>
            </a:solidFill>
            <a:ln w="12700" cap="flat">
              <a:noFill/>
              <a:miter lim="400000"/>
            </a:ln>
            <a:effectLst/>
          </p:spPr>
          <p:txBody>
            <a:bodyPr wrap="square" lIns="0" tIns="0" rIns="0" bIns="0" numCol="1" anchor="ctr">
              <a:noAutofit/>
            </a:bodyPr>
            <a:lstStyle/>
            <a:p>
              <a:pPr lvl="0">
                <a:defRPr sz="3200"/>
              </a:pPr>
              <a:endParaRPr sz="1600"/>
            </a:p>
          </p:txBody>
        </p:sp>
        <p:sp>
          <p:nvSpPr>
            <p:cNvPr id="82" name="Shape 8071"/>
            <p:cNvSpPr/>
            <p:nvPr/>
          </p:nvSpPr>
          <p:spPr>
            <a:xfrm>
              <a:off x="12660246" y="5718875"/>
              <a:ext cx="3336829"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defRPr sz="1800"/>
              </a:pPr>
              <a:r>
                <a:rPr lang="en-US" sz="1200" b="1" dirty="0">
                  <a:solidFill>
                    <a:srgbClr val="424242"/>
                  </a:solidFill>
                  <a:latin typeface="Georgia" panose="02040502050405020303" pitchFamily="18" charset="0"/>
                  <a:ea typeface="Roboto Bold"/>
                  <a:cs typeface="Roboto Bold"/>
                  <a:sym typeface="Roboto Bold"/>
                </a:rPr>
                <a:t>Ventura County, CA</a:t>
              </a:r>
              <a:endParaRPr sz="900" b="1" dirty="0">
                <a:solidFill>
                  <a:srgbClr val="424242"/>
                </a:solidFill>
                <a:latin typeface="Georgia" panose="02040502050405020303" pitchFamily="18" charset="0"/>
                <a:ea typeface="Roboto Regular"/>
                <a:cs typeface="Roboto Regular"/>
                <a:sym typeface="Roboto Regular"/>
              </a:endParaRPr>
            </a:p>
          </p:txBody>
        </p:sp>
      </p:grpSp>
      <p:grpSp>
        <p:nvGrpSpPr>
          <p:cNvPr id="6" name="Group 5"/>
          <p:cNvGrpSpPr/>
          <p:nvPr/>
        </p:nvGrpSpPr>
        <p:grpSpPr>
          <a:xfrm>
            <a:off x="2621462" y="5801466"/>
            <a:ext cx="1822789" cy="603036"/>
            <a:chOff x="17192419" y="5300505"/>
            <a:chExt cx="3645577" cy="1206072"/>
          </a:xfrm>
        </p:grpSpPr>
        <p:sp>
          <p:nvSpPr>
            <p:cNvPr id="47" name="Shape 8070"/>
            <p:cNvSpPr/>
            <p:nvPr/>
          </p:nvSpPr>
          <p:spPr>
            <a:xfrm>
              <a:off x="17192419" y="5300505"/>
              <a:ext cx="3645577" cy="1206072"/>
            </a:xfrm>
            <a:prstGeom prst="rect">
              <a:avLst/>
            </a:prstGeom>
            <a:solidFill>
              <a:srgbClr val="002663">
                <a:alpha val="80000"/>
              </a:srgbClr>
            </a:solidFill>
            <a:ln w="12700" cap="flat">
              <a:noFill/>
              <a:miter lim="400000"/>
            </a:ln>
            <a:effectLst/>
          </p:spPr>
          <p:txBody>
            <a:bodyPr wrap="square" lIns="0" tIns="0" rIns="0" bIns="0" numCol="1" anchor="ctr">
              <a:noAutofit/>
            </a:bodyPr>
            <a:lstStyle/>
            <a:p>
              <a:pPr lvl="0">
                <a:defRPr sz="3200"/>
              </a:pPr>
              <a:endParaRPr sz="1600"/>
            </a:p>
          </p:txBody>
        </p:sp>
        <p:sp>
          <p:nvSpPr>
            <p:cNvPr id="83" name="Shape 8071"/>
            <p:cNvSpPr/>
            <p:nvPr/>
          </p:nvSpPr>
          <p:spPr>
            <a:xfrm>
              <a:off x="17358259" y="5718875"/>
              <a:ext cx="3336829" cy="3077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defRPr sz="1800"/>
              </a:pPr>
              <a:r>
                <a:rPr lang="en-US" sz="1000" b="1" dirty="0">
                  <a:solidFill>
                    <a:schemeClr val="bg2"/>
                  </a:solidFill>
                  <a:latin typeface="Georgia" panose="02040502050405020303" pitchFamily="18" charset="0"/>
                  <a:ea typeface="Roboto Bold"/>
                  <a:cs typeface="Roboto Bold"/>
                  <a:sym typeface="Roboto Bold"/>
                </a:rPr>
                <a:t>Palm Beach County, FL</a:t>
              </a:r>
              <a:endParaRPr sz="800" b="1" dirty="0">
                <a:solidFill>
                  <a:schemeClr val="bg2"/>
                </a:solidFill>
                <a:latin typeface="Georgia" panose="02040502050405020303" pitchFamily="18" charset="0"/>
                <a:ea typeface="Roboto Regular"/>
                <a:cs typeface="Roboto Regular"/>
                <a:sym typeface="Roboto Regular"/>
              </a:endParaRPr>
            </a:p>
          </p:txBody>
        </p:sp>
      </p:grpSp>
      <p:grpSp>
        <p:nvGrpSpPr>
          <p:cNvPr id="9" name="Group 8"/>
          <p:cNvGrpSpPr/>
          <p:nvPr/>
        </p:nvGrpSpPr>
        <p:grpSpPr>
          <a:xfrm>
            <a:off x="4962147" y="5808330"/>
            <a:ext cx="1822789" cy="603036"/>
            <a:chOff x="9906000" y="9876157"/>
            <a:chExt cx="3645577" cy="1206072"/>
          </a:xfrm>
        </p:grpSpPr>
        <p:sp>
          <p:nvSpPr>
            <p:cNvPr id="59" name="Shape 8070"/>
            <p:cNvSpPr/>
            <p:nvPr/>
          </p:nvSpPr>
          <p:spPr>
            <a:xfrm>
              <a:off x="9906000" y="9876157"/>
              <a:ext cx="3645577" cy="1206072"/>
            </a:xfrm>
            <a:prstGeom prst="rect">
              <a:avLst/>
            </a:prstGeom>
            <a:solidFill>
              <a:srgbClr val="B64326">
                <a:alpha val="80000"/>
              </a:srgbClr>
            </a:solidFill>
            <a:ln w="12700" cap="flat">
              <a:noFill/>
              <a:miter lim="400000"/>
            </a:ln>
            <a:effectLst/>
          </p:spPr>
          <p:txBody>
            <a:bodyPr wrap="square" lIns="0" tIns="0" rIns="0" bIns="0" numCol="1" anchor="ctr">
              <a:noAutofit/>
            </a:bodyPr>
            <a:lstStyle/>
            <a:p>
              <a:pPr lvl="0">
                <a:defRPr sz="3200"/>
              </a:pPr>
              <a:endParaRPr sz="1600"/>
            </a:p>
          </p:txBody>
        </p:sp>
        <p:sp>
          <p:nvSpPr>
            <p:cNvPr id="86" name="Shape 8071"/>
            <p:cNvSpPr/>
            <p:nvPr/>
          </p:nvSpPr>
          <p:spPr>
            <a:xfrm>
              <a:off x="10060372" y="10294527"/>
              <a:ext cx="3336829"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defRPr sz="1800"/>
              </a:pPr>
              <a:r>
                <a:rPr lang="en-US" sz="1200" b="1" dirty="0">
                  <a:solidFill>
                    <a:schemeClr val="bg2"/>
                  </a:solidFill>
                  <a:latin typeface="Georgia" panose="02040502050405020303" pitchFamily="18" charset="0"/>
                  <a:ea typeface="Roboto Bold"/>
                  <a:cs typeface="Roboto Bold"/>
                  <a:sym typeface="Roboto Bold"/>
                </a:rPr>
                <a:t>Hartford, CT</a:t>
              </a:r>
              <a:endParaRPr sz="900" b="1" dirty="0">
                <a:solidFill>
                  <a:schemeClr val="bg2"/>
                </a:solidFill>
                <a:latin typeface="Georgia" panose="02040502050405020303" pitchFamily="18" charset="0"/>
                <a:ea typeface="Roboto Regular"/>
                <a:cs typeface="Roboto Regular"/>
                <a:sym typeface="Roboto Regular"/>
              </a:endParaRPr>
            </a:p>
          </p:txBody>
        </p:sp>
      </p:grpSp>
      <p:grpSp>
        <p:nvGrpSpPr>
          <p:cNvPr id="11" name="Group 10"/>
          <p:cNvGrpSpPr/>
          <p:nvPr/>
        </p:nvGrpSpPr>
        <p:grpSpPr>
          <a:xfrm>
            <a:off x="7317783" y="5808330"/>
            <a:ext cx="1822789" cy="603036"/>
            <a:chOff x="19326017" y="9876157"/>
            <a:chExt cx="3645577" cy="1206072"/>
          </a:xfrm>
        </p:grpSpPr>
        <p:sp>
          <p:nvSpPr>
            <p:cNvPr id="67" name="Shape 8070"/>
            <p:cNvSpPr/>
            <p:nvPr/>
          </p:nvSpPr>
          <p:spPr>
            <a:xfrm>
              <a:off x="19326017" y="9876157"/>
              <a:ext cx="3645577" cy="1206072"/>
            </a:xfrm>
            <a:prstGeom prst="rect">
              <a:avLst/>
            </a:prstGeom>
            <a:solidFill>
              <a:srgbClr val="C0B392">
                <a:alpha val="80000"/>
              </a:srgbClr>
            </a:solidFill>
            <a:ln w="12700" cap="flat">
              <a:noFill/>
              <a:miter lim="400000"/>
            </a:ln>
            <a:effectLst/>
          </p:spPr>
          <p:txBody>
            <a:bodyPr wrap="square" lIns="0" tIns="0" rIns="0" bIns="0" numCol="1" anchor="ctr">
              <a:noAutofit/>
            </a:bodyPr>
            <a:lstStyle/>
            <a:p>
              <a:pPr lvl="0">
                <a:defRPr sz="3200"/>
              </a:pPr>
              <a:endParaRPr sz="1600"/>
            </a:p>
          </p:txBody>
        </p:sp>
        <p:sp>
          <p:nvSpPr>
            <p:cNvPr id="90" name="Shape 8071"/>
            <p:cNvSpPr/>
            <p:nvPr/>
          </p:nvSpPr>
          <p:spPr>
            <a:xfrm>
              <a:off x="19480389" y="10294527"/>
              <a:ext cx="3336829"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defRPr sz="1800"/>
              </a:pPr>
              <a:r>
                <a:rPr lang="en-US" sz="1200" b="1" dirty="0">
                  <a:solidFill>
                    <a:srgbClr val="424242"/>
                  </a:solidFill>
                  <a:latin typeface="Georgia" panose="02040502050405020303" pitchFamily="18" charset="0"/>
                  <a:ea typeface="Roboto Bold"/>
                  <a:cs typeface="Roboto Bold"/>
                  <a:sym typeface="Roboto Bold"/>
                </a:rPr>
                <a:t>Lamoille Valley, VT</a:t>
              </a:r>
              <a:endParaRPr sz="900" b="1" dirty="0">
                <a:solidFill>
                  <a:srgbClr val="424242"/>
                </a:solidFill>
                <a:latin typeface="Georgia" panose="02040502050405020303" pitchFamily="18" charset="0"/>
                <a:ea typeface="Roboto Regular"/>
                <a:cs typeface="Roboto Regular"/>
                <a:sym typeface="Roboto Regular"/>
              </a:endParaRPr>
            </a:p>
          </p:txBody>
        </p:sp>
      </p:grpSp>
      <p:pic>
        <p:nvPicPr>
          <p:cNvPr id="50" name="Picture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30000" y="5944515"/>
            <a:ext cx="581280" cy="685800"/>
          </a:xfrm>
          <a:prstGeom prst="rect">
            <a:avLst/>
          </a:prstGeom>
        </p:spPr>
      </p:pic>
    </p:spTree>
    <p:extLst>
      <p:ext uri="{BB962C8B-B14F-4D97-AF65-F5344CB8AC3E}">
        <p14:creationId xmlns:p14="http://schemas.microsoft.com/office/powerpoint/2010/main" val="1570310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LC">
  <a:themeElements>
    <a:clrScheme name="NLC Colors">
      <a:dk1>
        <a:sysClr val="windowText" lastClr="000000"/>
      </a:dk1>
      <a:lt1>
        <a:sysClr val="window" lastClr="FFFFFF"/>
      </a:lt1>
      <a:dk2>
        <a:srgbClr val="0065A4"/>
      </a:dk2>
      <a:lt2>
        <a:srgbClr val="CECECE"/>
      </a:lt2>
      <a:accent1>
        <a:srgbClr val="0065A4"/>
      </a:accent1>
      <a:accent2>
        <a:srgbClr val="A32136"/>
      </a:accent2>
      <a:accent3>
        <a:srgbClr val="377C2B"/>
      </a:accent3>
      <a:accent4>
        <a:srgbClr val="FFA40E"/>
      </a:accent4>
      <a:accent5>
        <a:srgbClr val="80B2D2"/>
      </a:accent5>
      <a:accent6>
        <a:srgbClr val="740A14"/>
      </a:accent6>
      <a:hlink>
        <a:srgbClr val="0065A4"/>
      </a:hlink>
      <a:folHlink>
        <a:srgbClr val="003475"/>
      </a:folHlink>
    </a:clrScheme>
    <a:fontScheme name="NLC Fonts">
      <a:majorFont>
        <a:latin typeface="Century Gothic"/>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NLC" id="{C6D3AF22-F8A2-431C-BD46-D8AA27AEBF15}" vid="{A19E9C24-91E5-4300-86C0-F7C7A90A1AC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41254</TotalTime>
  <Words>3114</Words>
  <Application>Microsoft Office PowerPoint</Application>
  <PresentationFormat>Widescreen</PresentationFormat>
  <Paragraphs>276</Paragraphs>
  <Slides>51</Slides>
  <Notes>5</Notes>
  <HiddenSlides>0</HiddenSlides>
  <MMClips>0</MMClips>
  <ScaleCrop>false</ScaleCrop>
  <HeadingPairs>
    <vt:vector size="6" baseType="variant">
      <vt:variant>
        <vt:lpstr>Fonts Used</vt:lpstr>
      </vt:variant>
      <vt:variant>
        <vt:i4>21</vt:i4>
      </vt:variant>
      <vt:variant>
        <vt:lpstr>Theme</vt:lpstr>
      </vt:variant>
      <vt:variant>
        <vt:i4>2</vt:i4>
      </vt:variant>
      <vt:variant>
        <vt:lpstr>Slide Titles</vt:lpstr>
      </vt:variant>
      <vt:variant>
        <vt:i4>51</vt:i4>
      </vt:variant>
    </vt:vector>
  </HeadingPairs>
  <TitlesOfParts>
    <vt:vector size="74" baseType="lpstr">
      <vt:lpstr>ＭＳ Ｐゴシック</vt:lpstr>
      <vt:lpstr>ＭＳ Ｐゴシック</vt:lpstr>
      <vt:lpstr>Arial</vt:lpstr>
      <vt:lpstr>BebasNeueBold</vt:lpstr>
      <vt:lpstr>BebasNeueRegular</vt:lpstr>
      <vt:lpstr>Calibri</vt:lpstr>
      <vt:lpstr>Calibri Light</vt:lpstr>
      <vt:lpstr>Century Gothic</vt:lpstr>
      <vt:lpstr>Franchise</vt:lpstr>
      <vt:lpstr>Futura Light</vt:lpstr>
      <vt:lpstr>Georgia</vt:lpstr>
      <vt:lpstr>Gill Sans</vt:lpstr>
      <vt:lpstr>Helvetica Light</vt:lpstr>
      <vt:lpstr>Roboto Bold</vt:lpstr>
      <vt:lpstr>Roboto Light</vt:lpstr>
      <vt:lpstr>Roboto Regular</vt:lpstr>
      <vt:lpstr>Signika Negative</vt:lpstr>
      <vt:lpstr>Trebuchet MS</vt:lpstr>
      <vt:lpstr>Wingdings</vt:lpstr>
      <vt:lpstr>Wingdings 2</vt:lpstr>
      <vt:lpstr>ヒラギノ角ゴ Pro W3</vt:lpstr>
      <vt:lpstr>Office Theme</vt:lpstr>
      <vt:lpstr>NLC</vt:lpstr>
      <vt:lpstr>PowerPoint Presentation</vt:lpstr>
      <vt:lpstr>Our agenda for today</vt:lpstr>
      <vt:lpstr>Shifting the Conversation:  Toxic Stress and Well-Being</vt:lpstr>
      <vt:lpstr>About the Center</vt:lpstr>
      <vt:lpstr>Early Childhood-LINC</vt:lpstr>
      <vt:lpstr>PowerPoint Presentation</vt:lpstr>
      <vt:lpstr>PowerPoint Presentation</vt:lpstr>
      <vt:lpstr>Early Childhood-LINC Learning Labs</vt:lpstr>
      <vt:lpstr>Six Early Childhood-LINC Communities Participated in the Learning Lab: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National League of Cities Institute For Youth, Education &amp; Families  Cities &amp; Toxic Stress</vt:lpstr>
      <vt:lpstr>PowerPoint Presentation</vt:lpstr>
      <vt:lpstr>National League of Cities  Institute for Youth, Education, and Families</vt:lpstr>
      <vt:lpstr>YEF Institute's Commitment to Addressing Toxic Stress</vt:lpstr>
      <vt:lpstr>YEF Institute’s Early Childhood Work </vt:lpstr>
      <vt:lpstr>Elements of Educational Alignment for Young Children</vt:lpstr>
      <vt:lpstr>Project NOW  </vt:lpstr>
      <vt:lpstr>PowerPoint Presentation</vt:lpstr>
      <vt:lpstr>Cities Directly and Indirectly Influence the Lives of Children and their Families </vt:lpstr>
      <vt:lpstr>Jacksonville Children’s Commission Training Institute </vt:lpstr>
      <vt:lpstr>Tarpon Springs, FL: A Trauma-informed City </vt:lpstr>
      <vt:lpstr>City’s Role is Across the Lifespan</vt:lpstr>
      <vt:lpstr>YEF Institute’s Justice Reform Initiative</vt:lpstr>
      <vt:lpstr>Toxic stress and public safety: the issue</vt:lpstr>
      <vt:lpstr>Toxic stress and public safety: What local leaders can do</vt:lpstr>
      <vt:lpstr>Mitigating the harm of parental arrest</vt:lpstr>
      <vt:lpstr>Using the Framework: Community Examples and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CSSP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amrit.dhillon</dc:creator>
  <cp:lastModifiedBy>Cailin OConnor</cp:lastModifiedBy>
  <cp:revision>790</cp:revision>
  <cp:lastPrinted>2014-12-04T13:34:40Z</cp:lastPrinted>
  <dcterms:created xsi:type="dcterms:W3CDTF">2011-01-12T14:24:01Z</dcterms:created>
  <dcterms:modified xsi:type="dcterms:W3CDTF">2016-06-07T20:11:58Z</dcterms:modified>
</cp:coreProperties>
</file>