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67" r:id="rId3"/>
    <p:sldId id="337" r:id="rId4"/>
    <p:sldId id="338" r:id="rId5"/>
    <p:sldId id="357" r:id="rId6"/>
    <p:sldId id="358" r:id="rId7"/>
    <p:sldId id="341" r:id="rId8"/>
    <p:sldId id="343" r:id="rId9"/>
    <p:sldId id="364" r:id="rId10"/>
    <p:sldId id="344" r:id="rId11"/>
    <p:sldId id="345" r:id="rId12"/>
    <p:sldId id="347" r:id="rId13"/>
    <p:sldId id="365" r:id="rId14"/>
    <p:sldId id="348" r:id="rId15"/>
    <p:sldId id="349" r:id="rId16"/>
    <p:sldId id="369" r:id="rId17"/>
    <p:sldId id="370" r:id="rId18"/>
    <p:sldId id="366" r:id="rId19"/>
    <p:sldId id="350" r:id="rId20"/>
    <p:sldId id="351" r:id="rId21"/>
    <p:sldId id="360" r:id="rId22"/>
    <p:sldId id="355" r:id="rId23"/>
    <p:sldId id="352" r:id="rId24"/>
    <p:sldId id="367" r:id="rId25"/>
    <p:sldId id="353" r:id="rId26"/>
    <p:sldId id="368" r:id="rId27"/>
    <p:sldId id="356" r:id="rId28"/>
    <p:sldId id="361" r:id="rId29"/>
    <p:sldId id="3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Lewis" initials="LL" lastIdx="6" clrIdx="0">
    <p:extLst/>
  </p:cmAuthor>
  <p:cmAuthor id="2" name="Cailin OConnor" initials="CO"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326"/>
    <a:srgbClr val="002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64632" autoAdjust="0"/>
  </p:normalViewPr>
  <p:slideViewPr>
    <p:cSldViewPr snapToGrid="0">
      <p:cViewPr varScale="1">
        <p:scale>
          <a:sx n="43" d="100"/>
          <a:sy n="43" d="100"/>
        </p:scale>
        <p:origin x="-96" y="-6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26A33-9FFE-4B4D-A459-377F4CC060C2}" type="doc">
      <dgm:prSet loTypeId="urn:microsoft.com/office/officeart/2009/3/layout/SubStepProcess" loCatId="process" qsTypeId="urn:microsoft.com/office/officeart/2005/8/quickstyle/simple1" qsCatId="simple" csTypeId="urn:microsoft.com/office/officeart/2005/8/colors/colorful2" csCatId="colorful" phldr="1"/>
      <dgm:spPr/>
      <dgm:t>
        <a:bodyPr/>
        <a:lstStyle/>
        <a:p>
          <a:endParaRPr lang="en-US"/>
        </a:p>
      </dgm:t>
    </dgm:pt>
    <dgm:pt modelId="{6F2C61D8-9DAD-45FF-9ABD-59380CF54D57}">
      <dgm:prSet phldrT="[Text]"/>
      <dgm:spPr/>
      <dgm:t>
        <a:bodyPr/>
        <a:lstStyle/>
        <a:p>
          <a:r>
            <a:rPr lang="en-US" dirty="0" smtClean="0"/>
            <a:t>Express Empathy</a:t>
          </a:r>
          <a:endParaRPr lang="en-US" dirty="0"/>
        </a:p>
      </dgm:t>
    </dgm:pt>
    <dgm:pt modelId="{AB42F44E-CA31-4E41-8EF5-D115BB36799A}" type="parTrans" cxnId="{86648861-963E-4E71-B07D-DEAAB889E673}">
      <dgm:prSet/>
      <dgm:spPr/>
      <dgm:t>
        <a:bodyPr/>
        <a:lstStyle/>
        <a:p>
          <a:endParaRPr lang="en-US"/>
        </a:p>
      </dgm:t>
    </dgm:pt>
    <dgm:pt modelId="{A79B95B5-9537-4AEA-8C52-9B8A349B13D7}" type="sibTrans" cxnId="{86648861-963E-4E71-B07D-DEAAB889E673}">
      <dgm:prSet/>
      <dgm:spPr/>
      <dgm:t>
        <a:bodyPr/>
        <a:lstStyle/>
        <a:p>
          <a:endParaRPr lang="en-US"/>
        </a:p>
      </dgm:t>
    </dgm:pt>
    <dgm:pt modelId="{2835678E-CB9C-4A07-8E2A-1B7803C06A79}">
      <dgm:prSet phldrT="[Text]"/>
      <dgm:spPr/>
      <dgm:t>
        <a:bodyPr/>
        <a:lstStyle/>
        <a:p>
          <a:r>
            <a:rPr lang="en-US" dirty="0" smtClean="0"/>
            <a:t>Ask Good Questions</a:t>
          </a:r>
          <a:endParaRPr lang="en-US" dirty="0"/>
        </a:p>
      </dgm:t>
    </dgm:pt>
    <dgm:pt modelId="{5D867C8C-A182-4C4F-A123-8B72B54BFD12}" type="parTrans" cxnId="{9C1F1235-D9E5-407D-9399-98B2D79FEC37}">
      <dgm:prSet/>
      <dgm:spPr/>
      <dgm:t>
        <a:bodyPr/>
        <a:lstStyle/>
        <a:p>
          <a:endParaRPr lang="en-US"/>
        </a:p>
      </dgm:t>
    </dgm:pt>
    <dgm:pt modelId="{90296976-C6B7-4F09-B3BE-A1F14BFAAC9C}" type="sibTrans" cxnId="{9C1F1235-D9E5-407D-9399-98B2D79FEC37}">
      <dgm:prSet/>
      <dgm:spPr/>
      <dgm:t>
        <a:bodyPr/>
        <a:lstStyle/>
        <a:p>
          <a:endParaRPr lang="en-US"/>
        </a:p>
      </dgm:t>
    </dgm:pt>
    <dgm:pt modelId="{08DB902D-0C89-418F-AA4D-C432D62ED954}">
      <dgm:prSet phldrT="[Text]"/>
      <dgm:spPr/>
      <dgm:t>
        <a:bodyPr/>
        <a:lstStyle/>
        <a:p>
          <a:r>
            <a:rPr lang="en-US" dirty="0" smtClean="0"/>
            <a:t>Provide Information and Perspective</a:t>
          </a:r>
        </a:p>
      </dgm:t>
    </dgm:pt>
    <dgm:pt modelId="{3D82E8CA-C4D8-46FA-9C92-684BBF432766}" type="parTrans" cxnId="{06BB559F-A7DE-43B3-AFCB-311C6E92254A}">
      <dgm:prSet/>
      <dgm:spPr/>
      <dgm:t>
        <a:bodyPr/>
        <a:lstStyle/>
        <a:p>
          <a:endParaRPr lang="en-US"/>
        </a:p>
      </dgm:t>
    </dgm:pt>
    <dgm:pt modelId="{7CAB6938-2E43-46ED-8096-6DEFA20877DF}" type="sibTrans" cxnId="{06BB559F-A7DE-43B3-AFCB-311C6E92254A}">
      <dgm:prSet/>
      <dgm:spPr/>
      <dgm:t>
        <a:bodyPr/>
        <a:lstStyle/>
        <a:p>
          <a:endParaRPr lang="en-US"/>
        </a:p>
      </dgm:t>
    </dgm:pt>
    <dgm:pt modelId="{10FF823D-0871-4460-938F-5B4E4A71226C}">
      <dgm:prSet phldrT="[Text]"/>
      <dgm:spPr/>
      <dgm:t>
        <a:bodyPr/>
        <a:lstStyle/>
        <a:p>
          <a:r>
            <a:rPr lang="en-US" dirty="0" smtClean="0"/>
            <a:t>Develop Strategies</a:t>
          </a:r>
          <a:endParaRPr lang="en-US" dirty="0"/>
        </a:p>
      </dgm:t>
    </dgm:pt>
    <dgm:pt modelId="{3FE11017-DFCA-47F2-BEE0-3BC2DC39A46E}" type="parTrans" cxnId="{3A698AC1-6D61-4124-BB63-0BFA90BD3D1D}">
      <dgm:prSet/>
      <dgm:spPr/>
      <dgm:t>
        <a:bodyPr/>
        <a:lstStyle/>
        <a:p>
          <a:endParaRPr lang="en-US"/>
        </a:p>
      </dgm:t>
    </dgm:pt>
    <dgm:pt modelId="{20D30596-0AC4-4569-8B52-E803115F838B}" type="sibTrans" cxnId="{3A698AC1-6D61-4124-BB63-0BFA90BD3D1D}">
      <dgm:prSet/>
      <dgm:spPr/>
      <dgm:t>
        <a:bodyPr/>
        <a:lstStyle/>
        <a:p>
          <a:endParaRPr lang="en-US"/>
        </a:p>
      </dgm:t>
    </dgm:pt>
    <dgm:pt modelId="{2B7C8EAA-63C7-4889-A267-FCE50FEBA7EF}">
      <dgm:prSet phldrT="[Text]"/>
      <dgm:spPr/>
      <dgm:t>
        <a:bodyPr/>
        <a:lstStyle/>
        <a:p>
          <a:r>
            <a:rPr lang="en-US" dirty="0" smtClean="0"/>
            <a:t>Coach, Model and Mentor</a:t>
          </a:r>
          <a:endParaRPr lang="en-US" dirty="0"/>
        </a:p>
      </dgm:t>
    </dgm:pt>
    <dgm:pt modelId="{B61B5797-BF66-469A-9D70-8D036D415F91}" type="parTrans" cxnId="{416C6F93-175E-4CC0-8E23-392842E213E4}">
      <dgm:prSet/>
      <dgm:spPr/>
      <dgm:t>
        <a:bodyPr/>
        <a:lstStyle/>
        <a:p>
          <a:endParaRPr lang="en-US"/>
        </a:p>
      </dgm:t>
    </dgm:pt>
    <dgm:pt modelId="{A0FA1497-9052-44E1-85EC-C938F1EE8AAF}" type="sibTrans" cxnId="{416C6F93-175E-4CC0-8E23-392842E213E4}">
      <dgm:prSet/>
      <dgm:spPr/>
      <dgm:t>
        <a:bodyPr/>
        <a:lstStyle/>
        <a:p>
          <a:endParaRPr lang="en-US"/>
        </a:p>
      </dgm:t>
    </dgm:pt>
    <dgm:pt modelId="{2303FFEF-CC59-46AE-B46E-52146161772D}">
      <dgm:prSet phldrT="[Text]"/>
      <dgm:spPr/>
      <dgm:t>
        <a:bodyPr/>
        <a:lstStyle/>
        <a:p>
          <a:r>
            <a:rPr lang="en-US" dirty="0" smtClean="0"/>
            <a:t>Lift up Successes</a:t>
          </a:r>
          <a:endParaRPr lang="en-US" dirty="0"/>
        </a:p>
      </dgm:t>
    </dgm:pt>
    <dgm:pt modelId="{533C1E58-4AF0-4A80-BFFB-5D69F75706FA}" type="parTrans" cxnId="{FBD43751-3B34-4346-85E1-52302777C9CF}">
      <dgm:prSet/>
      <dgm:spPr/>
      <dgm:t>
        <a:bodyPr/>
        <a:lstStyle/>
        <a:p>
          <a:endParaRPr lang="en-US"/>
        </a:p>
      </dgm:t>
    </dgm:pt>
    <dgm:pt modelId="{CF00F85F-7A37-4C10-92EA-CAC5F44A6E72}" type="sibTrans" cxnId="{FBD43751-3B34-4346-85E1-52302777C9CF}">
      <dgm:prSet/>
      <dgm:spPr/>
      <dgm:t>
        <a:bodyPr/>
        <a:lstStyle/>
        <a:p>
          <a:endParaRPr lang="en-US"/>
        </a:p>
      </dgm:t>
    </dgm:pt>
    <dgm:pt modelId="{839FEA23-A370-49C8-BB39-E33642A27433}" type="pres">
      <dgm:prSet presAssocID="{9AD26A33-9FFE-4B4D-A459-377F4CC060C2}" presName="Name0" presStyleCnt="0">
        <dgm:presLayoutVars>
          <dgm:chMax val="7"/>
          <dgm:dir/>
          <dgm:animOne val="branch"/>
        </dgm:presLayoutVars>
      </dgm:prSet>
      <dgm:spPr/>
      <dgm:t>
        <a:bodyPr/>
        <a:lstStyle/>
        <a:p>
          <a:endParaRPr lang="en-US"/>
        </a:p>
      </dgm:t>
    </dgm:pt>
    <dgm:pt modelId="{14719AF1-0945-4AB8-93BF-016E7D88D1D4}" type="pres">
      <dgm:prSet presAssocID="{6F2C61D8-9DAD-45FF-9ABD-59380CF54D57}" presName="parTx1" presStyleLbl="node1" presStyleIdx="0" presStyleCnt="6"/>
      <dgm:spPr/>
      <dgm:t>
        <a:bodyPr/>
        <a:lstStyle/>
        <a:p>
          <a:endParaRPr lang="en-US"/>
        </a:p>
      </dgm:t>
    </dgm:pt>
    <dgm:pt modelId="{61F8AD59-81AD-432A-AC37-1201F2E6D1BB}" type="pres">
      <dgm:prSet presAssocID="{2835678E-CB9C-4A07-8E2A-1B7803C06A79}" presName="parTx2" presStyleLbl="node1" presStyleIdx="1" presStyleCnt="6"/>
      <dgm:spPr/>
      <dgm:t>
        <a:bodyPr/>
        <a:lstStyle/>
        <a:p>
          <a:endParaRPr lang="en-US"/>
        </a:p>
      </dgm:t>
    </dgm:pt>
    <dgm:pt modelId="{A253990B-3A07-4C5B-85F5-33BD6DF8D572}" type="pres">
      <dgm:prSet presAssocID="{08DB902D-0C89-418F-AA4D-C432D62ED954}" presName="parTx3" presStyleLbl="node1" presStyleIdx="2" presStyleCnt="6"/>
      <dgm:spPr/>
      <dgm:t>
        <a:bodyPr/>
        <a:lstStyle/>
        <a:p>
          <a:endParaRPr lang="en-US"/>
        </a:p>
      </dgm:t>
    </dgm:pt>
    <dgm:pt modelId="{ACBD34DD-9751-458E-BC0C-6D581C7991F6}" type="pres">
      <dgm:prSet presAssocID="{10FF823D-0871-4460-938F-5B4E4A71226C}" presName="parTx4" presStyleLbl="node1" presStyleIdx="3" presStyleCnt="6"/>
      <dgm:spPr/>
      <dgm:t>
        <a:bodyPr/>
        <a:lstStyle/>
        <a:p>
          <a:endParaRPr lang="en-US"/>
        </a:p>
      </dgm:t>
    </dgm:pt>
    <dgm:pt modelId="{501D0F70-072A-44DF-B62A-5B0595D42B3E}" type="pres">
      <dgm:prSet presAssocID="{2B7C8EAA-63C7-4889-A267-FCE50FEBA7EF}" presName="parTx5" presStyleLbl="node1" presStyleIdx="4" presStyleCnt="6"/>
      <dgm:spPr/>
      <dgm:t>
        <a:bodyPr/>
        <a:lstStyle/>
        <a:p>
          <a:endParaRPr lang="en-US"/>
        </a:p>
      </dgm:t>
    </dgm:pt>
    <dgm:pt modelId="{A4F16A69-2A89-4B26-8FAC-AE846B77703B}" type="pres">
      <dgm:prSet presAssocID="{2303FFEF-CC59-46AE-B46E-52146161772D}" presName="parTx6" presStyleLbl="node1" presStyleIdx="5" presStyleCnt="6"/>
      <dgm:spPr/>
      <dgm:t>
        <a:bodyPr/>
        <a:lstStyle/>
        <a:p>
          <a:endParaRPr lang="en-US"/>
        </a:p>
      </dgm:t>
    </dgm:pt>
  </dgm:ptLst>
  <dgm:cxnLst>
    <dgm:cxn modelId="{06BB559F-A7DE-43B3-AFCB-311C6E92254A}" srcId="{9AD26A33-9FFE-4B4D-A459-377F4CC060C2}" destId="{08DB902D-0C89-418F-AA4D-C432D62ED954}" srcOrd="2" destOrd="0" parTransId="{3D82E8CA-C4D8-46FA-9C92-684BBF432766}" sibTransId="{7CAB6938-2E43-46ED-8096-6DEFA20877DF}"/>
    <dgm:cxn modelId="{3A698AC1-6D61-4124-BB63-0BFA90BD3D1D}" srcId="{9AD26A33-9FFE-4B4D-A459-377F4CC060C2}" destId="{10FF823D-0871-4460-938F-5B4E4A71226C}" srcOrd="3" destOrd="0" parTransId="{3FE11017-DFCA-47F2-BEE0-3BC2DC39A46E}" sibTransId="{20D30596-0AC4-4569-8B52-E803115F838B}"/>
    <dgm:cxn modelId="{416C6F93-175E-4CC0-8E23-392842E213E4}" srcId="{9AD26A33-9FFE-4B4D-A459-377F4CC060C2}" destId="{2B7C8EAA-63C7-4889-A267-FCE50FEBA7EF}" srcOrd="4" destOrd="0" parTransId="{B61B5797-BF66-469A-9D70-8D036D415F91}" sibTransId="{A0FA1497-9052-44E1-85EC-C938F1EE8AAF}"/>
    <dgm:cxn modelId="{9C1F1235-D9E5-407D-9399-98B2D79FEC37}" srcId="{9AD26A33-9FFE-4B4D-A459-377F4CC060C2}" destId="{2835678E-CB9C-4A07-8E2A-1B7803C06A79}" srcOrd="1" destOrd="0" parTransId="{5D867C8C-A182-4C4F-A123-8B72B54BFD12}" sibTransId="{90296976-C6B7-4F09-B3BE-A1F14BFAAC9C}"/>
    <dgm:cxn modelId="{032251E9-1CDC-4873-92B2-B8D4AFE77D73}" type="presOf" srcId="{2835678E-CB9C-4A07-8E2A-1B7803C06A79}" destId="{61F8AD59-81AD-432A-AC37-1201F2E6D1BB}" srcOrd="0" destOrd="0" presId="urn:microsoft.com/office/officeart/2009/3/layout/SubStepProcess"/>
    <dgm:cxn modelId="{1A4AB0EA-A47E-4813-8428-230A32560AEC}" type="presOf" srcId="{9AD26A33-9FFE-4B4D-A459-377F4CC060C2}" destId="{839FEA23-A370-49C8-BB39-E33642A27433}" srcOrd="0" destOrd="0" presId="urn:microsoft.com/office/officeart/2009/3/layout/SubStepProcess"/>
    <dgm:cxn modelId="{86648861-963E-4E71-B07D-DEAAB889E673}" srcId="{9AD26A33-9FFE-4B4D-A459-377F4CC060C2}" destId="{6F2C61D8-9DAD-45FF-9ABD-59380CF54D57}" srcOrd="0" destOrd="0" parTransId="{AB42F44E-CA31-4E41-8EF5-D115BB36799A}" sibTransId="{A79B95B5-9537-4AEA-8C52-9B8A349B13D7}"/>
    <dgm:cxn modelId="{38DDBF84-1CA2-4CF9-9262-DBA4C0842FCA}" type="presOf" srcId="{6F2C61D8-9DAD-45FF-9ABD-59380CF54D57}" destId="{14719AF1-0945-4AB8-93BF-016E7D88D1D4}" srcOrd="0" destOrd="0" presId="urn:microsoft.com/office/officeart/2009/3/layout/SubStepProcess"/>
    <dgm:cxn modelId="{FBD43751-3B34-4346-85E1-52302777C9CF}" srcId="{9AD26A33-9FFE-4B4D-A459-377F4CC060C2}" destId="{2303FFEF-CC59-46AE-B46E-52146161772D}" srcOrd="5" destOrd="0" parTransId="{533C1E58-4AF0-4A80-BFFB-5D69F75706FA}" sibTransId="{CF00F85F-7A37-4C10-92EA-CAC5F44A6E72}"/>
    <dgm:cxn modelId="{344B4818-2D1A-493C-837E-154DC9611917}" type="presOf" srcId="{08DB902D-0C89-418F-AA4D-C432D62ED954}" destId="{A253990B-3A07-4C5B-85F5-33BD6DF8D572}" srcOrd="0" destOrd="0" presId="urn:microsoft.com/office/officeart/2009/3/layout/SubStepProcess"/>
    <dgm:cxn modelId="{63170FF0-321A-4988-88D1-5201848DB624}" type="presOf" srcId="{2B7C8EAA-63C7-4889-A267-FCE50FEBA7EF}" destId="{501D0F70-072A-44DF-B62A-5B0595D42B3E}" srcOrd="0" destOrd="0" presId="urn:microsoft.com/office/officeart/2009/3/layout/SubStepProcess"/>
    <dgm:cxn modelId="{F0AE4C9F-5A4F-410D-8F05-BA0877A3BABC}" type="presOf" srcId="{2303FFEF-CC59-46AE-B46E-52146161772D}" destId="{A4F16A69-2A89-4B26-8FAC-AE846B77703B}" srcOrd="0" destOrd="0" presId="urn:microsoft.com/office/officeart/2009/3/layout/SubStepProcess"/>
    <dgm:cxn modelId="{032C3420-7EF0-48C5-8CE6-0A8177385EB3}" type="presOf" srcId="{10FF823D-0871-4460-938F-5B4E4A71226C}" destId="{ACBD34DD-9751-458E-BC0C-6D581C7991F6}" srcOrd="0" destOrd="0" presId="urn:microsoft.com/office/officeart/2009/3/layout/SubStepProcess"/>
    <dgm:cxn modelId="{24C51633-F096-43F1-8C6A-1DB9048BCCFA}" type="presParOf" srcId="{839FEA23-A370-49C8-BB39-E33642A27433}" destId="{14719AF1-0945-4AB8-93BF-016E7D88D1D4}" srcOrd="0" destOrd="0" presId="urn:microsoft.com/office/officeart/2009/3/layout/SubStepProcess"/>
    <dgm:cxn modelId="{3150DC3C-C178-4B55-949A-E059A684B73D}" type="presParOf" srcId="{839FEA23-A370-49C8-BB39-E33642A27433}" destId="{61F8AD59-81AD-432A-AC37-1201F2E6D1BB}" srcOrd="1" destOrd="0" presId="urn:microsoft.com/office/officeart/2009/3/layout/SubStepProcess"/>
    <dgm:cxn modelId="{6F3FA85D-3B6F-4428-8773-4BD1D12EF71D}" type="presParOf" srcId="{839FEA23-A370-49C8-BB39-E33642A27433}" destId="{A253990B-3A07-4C5B-85F5-33BD6DF8D572}" srcOrd="2" destOrd="0" presId="urn:microsoft.com/office/officeart/2009/3/layout/SubStepProcess"/>
    <dgm:cxn modelId="{29498511-5A4C-4C1C-8C10-E6509137DA40}" type="presParOf" srcId="{839FEA23-A370-49C8-BB39-E33642A27433}" destId="{ACBD34DD-9751-458E-BC0C-6D581C7991F6}" srcOrd="3" destOrd="0" presId="urn:microsoft.com/office/officeart/2009/3/layout/SubStepProcess"/>
    <dgm:cxn modelId="{3A9C9837-3B78-40A3-9B49-48B06CC06F9E}" type="presParOf" srcId="{839FEA23-A370-49C8-BB39-E33642A27433}" destId="{501D0F70-072A-44DF-B62A-5B0595D42B3E}" srcOrd="4" destOrd="0" presId="urn:microsoft.com/office/officeart/2009/3/layout/SubStepProcess"/>
    <dgm:cxn modelId="{A7818B76-FB29-452F-ABF9-6B59AD58D9D4}" type="presParOf" srcId="{839FEA23-A370-49C8-BB39-E33642A27433}" destId="{A4F16A69-2A89-4B26-8FAC-AE846B77703B}" srcOrd="5"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794BF-69E9-4542-A93F-E47F9791288D}"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6F6BBA08-9139-4E3C-9967-569ED219A416}">
      <dgm:prSet phldrT="[Text]"/>
      <dgm:spPr/>
      <dgm:t>
        <a:bodyPr/>
        <a:lstStyle/>
        <a:p>
          <a:r>
            <a:rPr lang="en-US" dirty="0" smtClean="0"/>
            <a:t>Recognize and Communicate Emotions</a:t>
          </a:r>
          <a:endParaRPr lang="en-US" dirty="0"/>
        </a:p>
      </dgm:t>
    </dgm:pt>
    <dgm:pt modelId="{DEB96E66-9B07-41D9-9E56-ACB591F8569A}" type="parTrans" cxnId="{D36E21BC-9BDE-443A-8F9E-4888A366FB1D}">
      <dgm:prSet/>
      <dgm:spPr/>
      <dgm:t>
        <a:bodyPr/>
        <a:lstStyle/>
        <a:p>
          <a:endParaRPr lang="en-US"/>
        </a:p>
      </dgm:t>
    </dgm:pt>
    <dgm:pt modelId="{8EC14098-42E9-47F7-B108-B851D529BF59}" type="sibTrans" cxnId="{D36E21BC-9BDE-443A-8F9E-4888A366FB1D}">
      <dgm:prSet/>
      <dgm:spPr/>
      <dgm:t>
        <a:bodyPr/>
        <a:lstStyle/>
        <a:p>
          <a:endParaRPr lang="en-US"/>
        </a:p>
      </dgm:t>
    </dgm:pt>
    <dgm:pt modelId="{38FD1364-382F-41D5-93A1-BB01FEAEFBC5}">
      <dgm:prSet phldrT="[Text]"/>
      <dgm:spPr/>
      <dgm:t>
        <a:bodyPr/>
        <a:lstStyle/>
        <a:p>
          <a:r>
            <a:rPr lang="en-US" dirty="0" smtClean="0"/>
            <a:t>Develop Strategies</a:t>
          </a:r>
          <a:endParaRPr lang="en-US" dirty="0"/>
        </a:p>
      </dgm:t>
    </dgm:pt>
    <dgm:pt modelId="{4A0098BD-2611-403C-8EB3-99D5A6A4AEC1}" type="parTrans" cxnId="{9F25DA94-F8DA-4F3A-9732-95B1B117D024}">
      <dgm:prSet/>
      <dgm:spPr/>
      <dgm:t>
        <a:bodyPr/>
        <a:lstStyle/>
        <a:p>
          <a:endParaRPr lang="en-US"/>
        </a:p>
      </dgm:t>
    </dgm:pt>
    <dgm:pt modelId="{FDAABC5A-2061-468E-B98A-AB09947FB2E5}" type="sibTrans" cxnId="{9F25DA94-F8DA-4F3A-9732-95B1B117D024}">
      <dgm:prSet/>
      <dgm:spPr/>
      <dgm:t>
        <a:bodyPr/>
        <a:lstStyle/>
        <a:p>
          <a:endParaRPr lang="en-US"/>
        </a:p>
      </dgm:t>
    </dgm:pt>
    <dgm:pt modelId="{C7292F99-FED1-4B38-B6A5-D25D5F3F240F}">
      <dgm:prSet phldrT="[Text]"/>
      <dgm:spPr/>
      <dgm:t>
        <a:bodyPr/>
        <a:lstStyle/>
        <a:p>
          <a:r>
            <a:rPr lang="en-US" dirty="0" smtClean="0"/>
            <a:t>Empathize</a:t>
          </a:r>
          <a:endParaRPr lang="en-US" dirty="0"/>
        </a:p>
      </dgm:t>
    </dgm:pt>
    <dgm:pt modelId="{0320A957-8B1D-4B90-9E5E-2F3AE829BEA0}" type="parTrans" cxnId="{CC496097-C13F-4850-8EF1-010C19FBA1A0}">
      <dgm:prSet/>
      <dgm:spPr/>
    </dgm:pt>
    <dgm:pt modelId="{E9CB81E6-B8FF-407C-8C39-A02E362A3644}" type="sibTrans" cxnId="{CC496097-C13F-4850-8EF1-010C19FBA1A0}">
      <dgm:prSet/>
      <dgm:spPr/>
    </dgm:pt>
    <dgm:pt modelId="{D9FC3321-DD92-470A-9001-B4912B5B411C}">
      <dgm:prSet phldrT="[Text]"/>
      <dgm:spPr/>
      <dgm:t>
        <a:bodyPr/>
        <a:lstStyle/>
        <a:p>
          <a:r>
            <a:rPr lang="en-US" dirty="0" smtClean="0"/>
            <a:t>Control Response to Feelings</a:t>
          </a:r>
          <a:endParaRPr lang="en-US" dirty="0"/>
        </a:p>
      </dgm:t>
    </dgm:pt>
    <dgm:pt modelId="{AAB9D520-4B4A-4B7A-8902-41DB9AA632F2}" type="parTrans" cxnId="{69167589-B83C-4991-93B5-68DCC1A8AB4B}">
      <dgm:prSet/>
      <dgm:spPr/>
    </dgm:pt>
    <dgm:pt modelId="{2EFCBB1C-1348-4E43-9453-B2DC2B71FCEE}" type="sibTrans" cxnId="{69167589-B83C-4991-93B5-68DCC1A8AB4B}">
      <dgm:prSet/>
      <dgm:spPr/>
    </dgm:pt>
    <dgm:pt modelId="{923F6CAB-4A92-4F69-AF04-320011F12CE3}" type="pres">
      <dgm:prSet presAssocID="{78D794BF-69E9-4542-A93F-E47F9791288D}" presName="Name0" presStyleCnt="0">
        <dgm:presLayoutVars>
          <dgm:chMax val="11"/>
          <dgm:chPref val="11"/>
          <dgm:dir/>
          <dgm:resizeHandles/>
        </dgm:presLayoutVars>
      </dgm:prSet>
      <dgm:spPr/>
      <dgm:t>
        <a:bodyPr/>
        <a:lstStyle/>
        <a:p>
          <a:endParaRPr lang="en-US"/>
        </a:p>
      </dgm:t>
    </dgm:pt>
    <dgm:pt modelId="{C2FB32F2-9D6C-4D6F-B147-4A960D0F4666}" type="pres">
      <dgm:prSet presAssocID="{C7292F99-FED1-4B38-B6A5-D25D5F3F240F}" presName="Accent4" presStyleCnt="0"/>
      <dgm:spPr/>
    </dgm:pt>
    <dgm:pt modelId="{ADE3037F-8A77-4E0A-B0CA-66B3C3C25717}" type="pres">
      <dgm:prSet presAssocID="{C7292F99-FED1-4B38-B6A5-D25D5F3F240F}" presName="Accent" presStyleLbl="node1" presStyleIdx="0" presStyleCnt="4"/>
      <dgm:spPr/>
    </dgm:pt>
    <dgm:pt modelId="{EE83EBC2-643A-4F22-B626-575D4AA12DBC}" type="pres">
      <dgm:prSet presAssocID="{C7292F99-FED1-4B38-B6A5-D25D5F3F240F}" presName="ParentBackground4" presStyleCnt="0"/>
      <dgm:spPr/>
    </dgm:pt>
    <dgm:pt modelId="{D248ECF8-A5BA-4217-95A2-4A99529BE453}" type="pres">
      <dgm:prSet presAssocID="{C7292F99-FED1-4B38-B6A5-D25D5F3F240F}" presName="ParentBackground" presStyleLbl="fgAcc1" presStyleIdx="0" presStyleCnt="4"/>
      <dgm:spPr/>
      <dgm:t>
        <a:bodyPr/>
        <a:lstStyle/>
        <a:p>
          <a:endParaRPr lang="en-US"/>
        </a:p>
      </dgm:t>
    </dgm:pt>
    <dgm:pt modelId="{31C38796-4F6B-4274-A2ED-5AB9B8D53B1F}" type="pres">
      <dgm:prSet presAssocID="{C7292F99-FED1-4B38-B6A5-D25D5F3F240F}" presName="Parent4" presStyleLbl="revTx" presStyleIdx="0" presStyleCnt="0">
        <dgm:presLayoutVars>
          <dgm:chMax val="1"/>
          <dgm:chPref val="1"/>
          <dgm:bulletEnabled val="1"/>
        </dgm:presLayoutVars>
      </dgm:prSet>
      <dgm:spPr/>
      <dgm:t>
        <a:bodyPr/>
        <a:lstStyle/>
        <a:p>
          <a:endParaRPr lang="en-US"/>
        </a:p>
      </dgm:t>
    </dgm:pt>
    <dgm:pt modelId="{6FE102BB-B144-431D-8A78-C0849162A767}" type="pres">
      <dgm:prSet presAssocID="{38FD1364-382F-41D5-93A1-BB01FEAEFBC5}" presName="Accent3" presStyleCnt="0"/>
      <dgm:spPr/>
    </dgm:pt>
    <dgm:pt modelId="{C7C3CC65-903A-4A31-A8C2-6A1ADFA70107}" type="pres">
      <dgm:prSet presAssocID="{38FD1364-382F-41D5-93A1-BB01FEAEFBC5}" presName="Accent" presStyleLbl="node1" presStyleIdx="1" presStyleCnt="4"/>
      <dgm:spPr/>
    </dgm:pt>
    <dgm:pt modelId="{53FA1167-84A8-4D3D-B859-09DFE4C25DE6}" type="pres">
      <dgm:prSet presAssocID="{38FD1364-382F-41D5-93A1-BB01FEAEFBC5}" presName="ParentBackground3" presStyleCnt="0"/>
      <dgm:spPr/>
    </dgm:pt>
    <dgm:pt modelId="{674DB910-C360-42A7-A5C0-A9263112307A}" type="pres">
      <dgm:prSet presAssocID="{38FD1364-382F-41D5-93A1-BB01FEAEFBC5}" presName="ParentBackground" presStyleLbl="fgAcc1" presStyleIdx="1" presStyleCnt="4"/>
      <dgm:spPr/>
      <dgm:t>
        <a:bodyPr/>
        <a:lstStyle/>
        <a:p>
          <a:endParaRPr lang="en-US"/>
        </a:p>
      </dgm:t>
    </dgm:pt>
    <dgm:pt modelId="{47964EE4-08F6-478D-9214-F8C3DA9B22FF}" type="pres">
      <dgm:prSet presAssocID="{38FD1364-382F-41D5-93A1-BB01FEAEFBC5}" presName="Parent3" presStyleLbl="revTx" presStyleIdx="0" presStyleCnt="0">
        <dgm:presLayoutVars>
          <dgm:chMax val="1"/>
          <dgm:chPref val="1"/>
          <dgm:bulletEnabled val="1"/>
        </dgm:presLayoutVars>
      </dgm:prSet>
      <dgm:spPr/>
      <dgm:t>
        <a:bodyPr/>
        <a:lstStyle/>
        <a:p>
          <a:endParaRPr lang="en-US"/>
        </a:p>
      </dgm:t>
    </dgm:pt>
    <dgm:pt modelId="{4BDE6EC3-ACC9-49BB-A9D4-8CB3A3FB274B}" type="pres">
      <dgm:prSet presAssocID="{D9FC3321-DD92-470A-9001-B4912B5B411C}" presName="Accent2" presStyleCnt="0"/>
      <dgm:spPr/>
    </dgm:pt>
    <dgm:pt modelId="{78EF1C53-C02E-4A58-889C-C8D56700BA8D}" type="pres">
      <dgm:prSet presAssocID="{D9FC3321-DD92-470A-9001-B4912B5B411C}" presName="Accent" presStyleLbl="node1" presStyleIdx="2" presStyleCnt="4"/>
      <dgm:spPr/>
    </dgm:pt>
    <dgm:pt modelId="{5BA53BD7-3245-4BEE-ABB4-49AF7B7CBFA5}" type="pres">
      <dgm:prSet presAssocID="{D9FC3321-DD92-470A-9001-B4912B5B411C}" presName="ParentBackground2" presStyleCnt="0"/>
      <dgm:spPr/>
    </dgm:pt>
    <dgm:pt modelId="{83F23227-5A0E-4895-BF3A-BBD8147D2A25}" type="pres">
      <dgm:prSet presAssocID="{D9FC3321-DD92-470A-9001-B4912B5B411C}" presName="ParentBackground" presStyleLbl="fgAcc1" presStyleIdx="2" presStyleCnt="4"/>
      <dgm:spPr/>
      <dgm:t>
        <a:bodyPr/>
        <a:lstStyle/>
        <a:p>
          <a:endParaRPr lang="en-US"/>
        </a:p>
      </dgm:t>
    </dgm:pt>
    <dgm:pt modelId="{86D0B82B-D15D-4A18-8767-6F7A5D88A776}" type="pres">
      <dgm:prSet presAssocID="{D9FC3321-DD92-470A-9001-B4912B5B411C}" presName="Parent2" presStyleLbl="revTx" presStyleIdx="0" presStyleCnt="0">
        <dgm:presLayoutVars>
          <dgm:chMax val="1"/>
          <dgm:chPref val="1"/>
          <dgm:bulletEnabled val="1"/>
        </dgm:presLayoutVars>
      </dgm:prSet>
      <dgm:spPr/>
      <dgm:t>
        <a:bodyPr/>
        <a:lstStyle/>
        <a:p>
          <a:endParaRPr lang="en-US"/>
        </a:p>
      </dgm:t>
    </dgm:pt>
    <dgm:pt modelId="{DE51998F-4B10-46BA-9903-9AE4025210D4}" type="pres">
      <dgm:prSet presAssocID="{6F6BBA08-9139-4E3C-9967-569ED219A416}" presName="Accent1" presStyleCnt="0"/>
      <dgm:spPr/>
    </dgm:pt>
    <dgm:pt modelId="{1F41A63B-D807-41D9-96AE-842EA0C01A29}" type="pres">
      <dgm:prSet presAssocID="{6F6BBA08-9139-4E3C-9967-569ED219A416}" presName="Accent" presStyleLbl="node1" presStyleIdx="3" presStyleCnt="4"/>
      <dgm:spPr/>
    </dgm:pt>
    <dgm:pt modelId="{E1B3DCDC-2160-466F-BA8F-CC7C8A1C5AAC}" type="pres">
      <dgm:prSet presAssocID="{6F6BBA08-9139-4E3C-9967-569ED219A416}" presName="ParentBackground1" presStyleCnt="0"/>
      <dgm:spPr/>
    </dgm:pt>
    <dgm:pt modelId="{12668BD5-E23C-47A0-9C2C-BC800C38AE8F}" type="pres">
      <dgm:prSet presAssocID="{6F6BBA08-9139-4E3C-9967-569ED219A416}" presName="ParentBackground" presStyleLbl="fgAcc1" presStyleIdx="3" presStyleCnt="4"/>
      <dgm:spPr/>
      <dgm:t>
        <a:bodyPr/>
        <a:lstStyle/>
        <a:p>
          <a:endParaRPr lang="en-US"/>
        </a:p>
      </dgm:t>
    </dgm:pt>
    <dgm:pt modelId="{55B0F528-F710-4680-ABFB-D8C72AF3A856}" type="pres">
      <dgm:prSet presAssocID="{6F6BBA08-9139-4E3C-9967-569ED219A416}" presName="Parent1" presStyleLbl="revTx" presStyleIdx="0" presStyleCnt="0">
        <dgm:presLayoutVars>
          <dgm:chMax val="1"/>
          <dgm:chPref val="1"/>
          <dgm:bulletEnabled val="1"/>
        </dgm:presLayoutVars>
      </dgm:prSet>
      <dgm:spPr/>
      <dgm:t>
        <a:bodyPr/>
        <a:lstStyle/>
        <a:p>
          <a:endParaRPr lang="en-US"/>
        </a:p>
      </dgm:t>
    </dgm:pt>
  </dgm:ptLst>
  <dgm:cxnLst>
    <dgm:cxn modelId="{F4062875-8EF7-4711-90E9-C804BEA4AD15}" type="presOf" srcId="{78D794BF-69E9-4542-A93F-E47F9791288D}" destId="{923F6CAB-4A92-4F69-AF04-320011F12CE3}" srcOrd="0" destOrd="0" presId="urn:microsoft.com/office/officeart/2011/layout/CircleProcess"/>
    <dgm:cxn modelId="{6A87D9B9-A53E-4C26-8D14-527AF39209F1}" type="presOf" srcId="{C7292F99-FED1-4B38-B6A5-D25D5F3F240F}" destId="{31C38796-4F6B-4274-A2ED-5AB9B8D53B1F}" srcOrd="1" destOrd="0" presId="urn:microsoft.com/office/officeart/2011/layout/CircleProcess"/>
    <dgm:cxn modelId="{ADAFE7CB-3E3B-4CDE-A102-A764E9EA09DC}" type="presOf" srcId="{6F6BBA08-9139-4E3C-9967-569ED219A416}" destId="{12668BD5-E23C-47A0-9C2C-BC800C38AE8F}" srcOrd="0" destOrd="0" presId="urn:microsoft.com/office/officeart/2011/layout/CircleProcess"/>
    <dgm:cxn modelId="{ABFD0ED9-D11D-4EBC-B4F4-E8E90E2EAF8B}" type="presOf" srcId="{38FD1364-382F-41D5-93A1-BB01FEAEFBC5}" destId="{674DB910-C360-42A7-A5C0-A9263112307A}" srcOrd="0" destOrd="0" presId="urn:microsoft.com/office/officeart/2011/layout/CircleProcess"/>
    <dgm:cxn modelId="{9F25DA94-F8DA-4F3A-9732-95B1B117D024}" srcId="{78D794BF-69E9-4542-A93F-E47F9791288D}" destId="{38FD1364-382F-41D5-93A1-BB01FEAEFBC5}" srcOrd="2" destOrd="0" parTransId="{4A0098BD-2611-403C-8EB3-99D5A6A4AEC1}" sibTransId="{FDAABC5A-2061-468E-B98A-AB09947FB2E5}"/>
    <dgm:cxn modelId="{69167589-B83C-4991-93B5-68DCC1A8AB4B}" srcId="{78D794BF-69E9-4542-A93F-E47F9791288D}" destId="{D9FC3321-DD92-470A-9001-B4912B5B411C}" srcOrd="1" destOrd="0" parTransId="{AAB9D520-4B4A-4B7A-8902-41DB9AA632F2}" sibTransId="{2EFCBB1C-1348-4E43-9453-B2DC2B71FCEE}"/>
    <dgm:cxn modelId="{21A3ADBC-057B-4AE3-90E5-FD21E08D7A34}" type="presOf" srcId="{38FD1364-382F-41D5-93A1-BB01FEAEFBC5}" destId="{47964EE4-08F6-478D-9214-F8C3DA9B22FF}" srcOrd="1" destOrd="0" presId="urn:microsoft.com/office/officeart/2011/layout/CircleProcess"/>
    <dgm:cxn modelId="{649E03C8-6D87-48A0-8B32-320F12A25BCD}" type="presOf" srcId="{D9FC3321-DD92-470A-9001-B4912B5B411C}" destId="{86D0B82B-D15D-4A18-8767-6F7A5D88A776}" srcOrd="1" destOrd="0" presId="urn:microsoft.com/office/officeart/2011/layout/CircleProcess"/>
    <dgm:cxn modelId="{D36E21BC-9BDE-443A-8F9E-4888A366FB1D}" srcId="{78D794BF-69E9-4542-A93F-E47F9791288D}" destId="{6F6BBA08-9139-4E3C-9967-569ED219A416}" srcOrd="0" destOrd="0" parTransId="{DEB96E66-9B07-41D9-9E56-ACB591F8569A}" sibTransId="{8EC14098-42E9-47F7-B108-B851D529BF59}"/>
    <dgm:cxn modelId="{53AA051E-9656-450E-B3A5-54E706E6E295}" type="presOf" srcId="{D9FC3321-DD92-470A-9001-B4912B5B411C}" destId="{83F23227-5A0E-4895-BF3A-BBD8147D2A25}" srcOrd="0" destOrd="0" presId="urn:microsoft.com/office/officeart/2011/layout/CircleProcess"/>
    <dgm:cxn modelId="{CC496097-C13F-4850-8EF1-010C19FBA1A0}" srcId="{78D794BF-69E9-4542-A93F-E47F9791288D}" destId="{C7292F99-FED1-4B38-B6A5-D25D5F3F240F}" srcOrd="3" destOrd="0" parTransId="{0320A957-8B1D-4B90-9E5E-2F3AE829BEA0}" sibTransId="{E9CB81E6-B8FF-407C-8C39-A02E362A3644}"/>
    <dgm:cxn modelId="{197E9EB5-27B6-4611-9470-14E3C171B5DF}" type="presOf" srcId="{C7292F99-FED1-4B38-B6A5-D25D5F3F240F}" destId="{D248ECF8-A5BA-4217-95A2-4A99529BE453}" srcOrd="0" destOrd="0" presId="urn:microsoft.com/office/officeart/2011/layout/CircleProcess"/>
    <dgm:cxn modelId="{EF73174D-51E7-4F32-8734-D4BF8FA34173}" type="presOf" srcId="{6F6BBA08-9139-4E3C-9967-569ED219A416}" destId="{55B0F528-F710-4680-ABFB-D8C72AF3A856}" srcOrd="1" destOrd="0" presId="urn:microsoft.com/office/officeart/2011/layout/CircleProcess"/>
    <dgm:cxn modelId="{22203D8A-2EA8-48AB-B400-D381F9E9F1C8}" type="presParOf" srcId="{923F6CAB-4A92-4F69-AF04-320011F12CE3}" destId="{C2FB32F2-9D6C-4D6F-B147-4A960D0F4666}" srcOrd="0" destOrd="0" presId="urn:microsoft.com/office/officeart/2011/layout/CircleProcess"/>
    <dgm:cxn modelId="{66D8ECAA-67EF-416A-BBE5-D37528D9CDF3}" type="presParOf" srcId="{C2FB32F2-9D6C-4D6F-B147-4A960D0F4666}" destId="{ADE3037F-8A77-4E0A-B0CA-66B3C3C25717}" srcOrd="0" destOrd="0" presId="urn:microsoft.com/office/officeart/2011/layout/CircleProcess"/>
    <dgm:cxn modelId="{E23B6B35-E508-4677-84E1-B94D2773A1BD}" type="presParOf" srcId="{923F6CAB-4A92-4F69-AF04-320011F12CE3}" destId="{EE83EBC2-643A-4F22-B626-575D4AA12DBC}" srcOrd="1" destOrd="0" presId="urn:microsoft.com/office/officeart/2011/layout/CircleProcess"/>
    <dgm:cxn modelId="{CDC21D25-8D56-4D3D-BAF8-09590A71C6AD}" type="presParOf" srcId="{EE83EBC2-643A-4F22-B626-575D4AA12DBC}" destId="{D248ECF8-A5BA-4217-95A2-4A99529BE453}" srcOrd="0" destOrd="0" presId="urn:microsoft.com/office/officeart/2011/layout/CircleProcess"/>
    <dgm:cxn modelId="{724B2C50-88C0-4697-8706-7AAC0313AFE4}" type="presParOf" srcId="{923F6CAB-4A92-4F69-AF04-320011F12CE3}" destId="{31C38796-4F6B-4274-A2ED-5AB9B8D53B1F}" srcOrd="2" destOrd="0" presId="urn:microsoft.com/office/officeart/2011/layout/CircleProcess"/>
    <dgm:cxn modelId="{40D6D873-1F69-4825-AD6E-4DA444228EEC}" type="presParOf" srcId="{923F6CAB-4A92-4F69-AF04-320011F12CE3}" destId="{6FE102BB-B144-431D-8A78-C0849162A767}" srcOrd="3" destOrd="0" presId="urn:microsoft.com/office/officeart/2011/layout/CircleProcess"/>
    <dgm:cxn modelId="{7B0707D9-E1A9-49CA-AF18-0392A2DED9D8}" type="presParOf" srcId="{6FE102BB-B144-431D-8A78-C0849162A767}" destId="{C7C3CC65-903A-4A31-A8C2-6A1ADFA70107}" srcOrd="0" destOrd="0" presId="urn:microsoft.com/office/officeart/2011/layout/CircleProcess"/>
    <dgm:cxn modelId="{8E956FC6-8464-42D5-BE27-C7F5EDD36EBB}" type="presParOf" srcId="{923F6CAB-4A92-4F69-AF04-320011F12CE3}" destId="{53FA1167-84A8-4D3D-B859-09DFE4C25DE6}" srcOrd="4" destOrd="0" presId="urn:microsoft.com/office/officeart/2011/layout/CircleProcess"/>
    <dgm:cxn modelId="{1E7D74A2-9435-4F4B-829E-1284E15930FD}" type="presParOf" srcId="{53FA1167-84A8-4D3D-B859-09DFE4C25DE6}" destId="{674DB910-C360-42A7-A5C0-A9263112307A}" srcOrd="0" destOrd="0" presId="urn:microsoft.com/office/officeart/2011/layout/CircleProcess"/>
    <dgm:cxn modelId="{41B25408-2010-438C-9D76-10DA09D3419A}" type="presParOf" srcId="{923F6CAB-4A92-4F69-AF04-320011F12CE3}" destId="{47964EE4-08F6-478D-9214-F8C3DA9B22FF}" srcOrd="5" destOrd="0" presId="urn:microsoft.com/office/officeart/2011/layout/CircleProcess"/>
    <dgm:cxn modelId="{4A8E346D-FFF0-40F6-8816-9BC6CFF16A85}" type="presParOf" srcId="{923F6CAB-4A92-4F69-AF04-320011F12CE3}" destId="{4BDE6EC3-ACC9-49BB-A9D4-8CB3A3FB274B}" srcOrd="6" destOrd="0" presId="urn:microsoft.com/office/officeart/2011/layout/CircleProcess"/>
    <dgm:cxn modelId="{CB70F44B-27BE-45BE-9991-EA891165DF9A}" type="presParOf" srcId="{4BDE6EC3-ACC9-49BB-A9D4-8CB3A3FB274B}" destId="{78EF1C53-C02E-4A58-889C-C8D56700BA8D}" srcOrd="0" destOrd="0" presId="urn:microsoft.com/office/officeart/2011/layout/CircleProcess"/>
    <dgm:cxn modelId="{7F5D67E8-1E3A-45F0-88F7-D117DE793C1E}" type="presParOf" srcId="{923F6CAB-4A92-4F69-AF04-320011F12CE3}" destId="{5BA53BD7-3245-4BEE-ABB4-49AF7B7CBFA5}" srcOrd="7" destOrd="0" presId="urn:microsoft.com/office/officeart/2011/layout/CircleProcess"/>
    <dgm:cxn modelId="{C3EF1F39-348B-422C-9D33-0EE4EFEBA338}" type="presParOf" srcId="{5BA53BD7-3245-4BEE-ABB4-49AF7B7CBFA5}" destId="{83F23227-5A0E-4895-BF3A-BBD8147D2A25}" srcOrd="0" destOrd="0" presId="urn:microsoft.com/office/officeart/2011/layout/CircleProcess"/>
    <dgm:cxn modelId="{3AF57F75-A7E8-4149-BCBB-AEA4C6D48505}" type="presParOf" srcId="{923F6CAB-4A92-4F69-AF04-320011F12CE3}" destId="{86D0B82B-D15D-4A18-8767-6F7A5D88A776}" srcOrd="8" destOrd="0" presId="urn:microsoft.com/office/officeart/2011/layout/CircleProcess"/>
    <dgm:cxn modelId="{346AB45B-AE0F-46C9-AFE5-DFF3A1C64C36}" type="presParOf" srcId="{923F6CAB-4A92-4F69-AF04-320011F12CE3}" destId="{DE51998F-4B10-46BA-9903-9AE4025210D4}" srcOrd="9" destOrd="0" presId="urn:microsoft.com/office/officeart/2011/layout/CircleProcess"/>
    <dgm:cxn modelId="{E3C9C6E8-9057-44A6-B611-092AC857A3E3}" type="presParOf" srcId="{DE51998F-4B10-46BA-9903-9AE4025210D4}" destId="{1F41A63B-D807-41D9-96AE-842EA0C01A29}" srcOrd="0" destOrd="0" presId="urn:microsoft.com/office/officeart/2011/layout/CircleProcess"/>
    <dgm:cxn modelId="{AEF6B220-679D-4AC2-91C6-3FB4800D2D59}" type="presParOf" srcId="{923F6CAB-4A92-4F69-AF04-320011F12CE3}" destId="{E1B3DCDC-2160-466F-BA8F-CC7C8A1C5AAC}" srcOrd="10" destOrd="0" presId="urn:microsoft.com/office/officeart/2011/layout/CircleProcess"/>
    <dgm:cxn modelId="{9E414C01-F664-4B07-9EA0-760FD70165C4}" type="presParOf" srcId="{E1B3DCDC-2160-466F-BA8F-CC7C8A1C5AAC}" destId="{12668BD5-E23C-47A0-9C2C-BC800C38AE8F}" srcOrd="0" destOrd="0" presId="urn:microsoft.com/office/officeart/2011/layout/CircleProcess"/>
    <dgm:cxn modelId="{C604B158-A68C-4D22-A04A-B81B5837FD50}" type="presParOf" srcId="{923F6CAB-4A92-4F69-AF04-320011F12CE3}" destId="{55B0F528-F710-4680-ABFB-D8C72AF3A856}"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19AF1-0945-4AB8-93BF-016E7D88D1D4}">
      <dsp:nvSpPr>
        <dsp:cNvPr id="0" name=""/>
        <dsp:cNvSpPr/>
      </dsp:nvSpPr>
      <dsp:spPr>
        <a:xfrm>
          <a:off x="5357" y="1349474"/>
          <a:ext cx="1827014" cy="18270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Express Empathy</a:t>
          </a:r>
          <a:endParaRPr lang="en-US" sz="2100" kern="1200" dirty="0"/>
        </a:p>
      </dsp:txBody>
      <dsp:txXfrm>
        <a:off x="272917" y="1617034"/>
        <a:ext cx="1291894" cy="1291894"/>
      </dsp:txXfrm>
    </dsp:sp>
    <dsp:sp modelId="{61F8AD59-81AD-432A-AC37-1201F2E6D1BB}">
      <dsp:nvSpPr>
        <dsp:cNvPr id="0" name=""/>
        <dsp:cNvSpPr/>
      </dsp:nvSpPr>
      <dsp:spPr>
        <a:xfrm>
          <a:off x="1832371" y="1349474"/>
          <a:ext cx="1827014" cy="1827014"/>
        </a:xfrm>
        <a:prstGeom prst="ellipse">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Ask Good Questions</a:t>
          </a:r>
          <a:endParaRPr lang="en-US" sz="2100" kern="1200" dirty="0"/>
        </a:p>
      </dsp:txBody>
      <dsp:txXfrm>
        <a:off x="2099931" y="1617034"/>
        <a:ext cx="1291894" cy="1291894"/>
      </dsp:txXfrm>
    </dsp:sp>
    <dsp:sp modelId="{A253990B-3A07-4C5B-85F5-33BD6DF8D572}">
      <dsp:nvSpPr>
        <dsp:cNvPr id="0" name=""/>
        <dsp:cNvSpPr/>
      </dsp:nvSpPr>
      <dsp:spPr>
        <a:xfrm>
          <a:off x="3659385" y="1349474"/>
          <a:ext cx="1827014" cy="1827014"/>
        </a:xfrm>
        <a:prstGeom prst="ellipse">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Provide Information and Perspective</a:t>
          </a:r>
        </a:p>
      </dsp:txBody>
      <dsp:txXfrm>
        <a:off x="3926945" y="1617034"/>
        <a:ext cx="1291894" cy="1291894"/>
      </dsp:txXfrm>
    </dsp:sp>
    <dsp:sp modelId="{ACBD34DD-9751-458E-BC0C-6D581C7991F6}">
      <dsp:nvSpPr>
        <dsp:cNvPr id="0" name=""/>
        <dsp:cNvSpPr/>
      </dsp:nvSpPr>
      <dsp:spPr>
        <a:xfrm>
          <a:off x="5486400" y="1349474"/>
          <a:ext cx="1827014" cy="1827014"/>
        </a:xfrm>
        <a:prstGeom prst="ellipse">
          <a:avLst/>
        </a:prstGeom>
        <a:solidFill>
          <a:schemeClr val="accent2">
            <a:hueOff val="2808912"/>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Develop Strategies</a:t>
          </a:r>
          <a:endParaRPr lang="en-US" sz="2100" kern="1200" dirty="0"/>
        </a:p>
      </dsp:txBody>
      <dsp:txXfrm>
        <a:off x="5753960" y="1617034"/>
        <a:ext cx="1291894" cy="1291894"/>
      </dsp:txXfrm>
    </dsp:sp>
    <dsp:sp modelId="{501D0F70-072A-44DF-B62A-5B0595D42B3E}">
      <dsp:nvSpPr>
        <dsp:cNvPr id="0" name=""/>
        <dsp:cNvSpPr/>
      </dsp:nvSpPr>
      <dsp:spPr>
        <a:xfrm>
          <a:off x="7313414" y="1349474"/>
          <a:ext cx="1827014" cy="1827014"/>
        </a:xfrm>
        <a:prstGeom prst="ellipse">
          <a:avLst/>
        </a:prstGeom>
        <a:solidFill>
          <a:schemeClr val="accent2">
            <a:hueOff val="3745216"/>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Coach, Model and Mentor</a:t>
          </a:r>
          <a:endParaRPr lang="en-US" sz="2100" kern="1200" dirty="0"/>
        </a:p>
      </dsp:txBody>
      <dsp:txXfrm>
        <a:off x="7580974" y="1617034"/>
        <a:ext cx="1291894" cy="1291894"/>
      </dsp:txXfrm>
    </dsp:sp>
    <dsp:sp modelId="{A4F16A69-2A89-4B26-8FAC-AE846B77703B}">
      <dsp:nvSpPr>
        <dsp:cNvPr id="0" name=""/>
        <dsp:cNvSpPr/>
      </dsp:nvSpPr>
      <dsp:spPr>
        <a:xfrm>
          <a:off x="9140428" y="1349474"/>
          <a:ext cx="1827014" cy="1827014"/>
        </a:xfrm>
        <a:prstGeom prst="ellipse">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t>Lift up Successes</a:t>
          </a:r>
          <a:endParaRPr lang="en-US" sz="2100" kern="1200" dirty="0"/>
        </a:p>
      </dsp:txBody>
      <dsp:txXfrm>
        <a:off x="9407988" y="1617034"/>
        <a:ext cx="1291894" cy="1291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3037F-8A77-4E0A-B0CA-66B3C3C25717}">
      <dsp:nvSpPr>
        <dsp:cNvPr id="0" name=""/>
        <dsp:cNvSpPr/>
      </dsp:nvSpPr>
      <dsp:spPr>
        <a:xfrm>
          <a:off x="8407561" y="997175"/>
          <a:ext cx="2531926" cy="25320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48ECF8-A5BA-4217-95A2-4A99529BE453}">
      <dsp:nvSpPr>
        <dsp:cNvPr id="0" name=""/>
        <dsp:cNvSpPr/>
      </dsp:nvSpPr>
      <dsp:spPr>
        <a:xfrm>
          <a:off x="8492248" y="1081592"/>
          <a:ext cx="2363638" cy="2363223"/>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Empathize</a:t>
          </a:r>
          <a:endParaRPr lang="en-US" sz="2200" kern="1200" dirty="0"/>
        </a:p>
      </dsp:txBody>
      <dsp:txXfrm>
        <a:off x="8829911" y="1419258"/>
        <a:ext cx="1688313" cy="1687889"/>
      </dsp:txXfrm>
    </dsp:sp>
    <dsp:sp modelId="{C7C3CC65-903A-4A31-A8C2-6A1ADFA70107}">
      <dsp:nvSpPr>
        <dsp:cNvPr id="0" name=""/>
        <dsp:cNvSpPr/>
      </dsp:nvSpPr>
      <dsp:spPr>
        <a:xfrm rot="2700000">
          <a:off x="5780069" y="996997"/>
          <a:ext cx="2531968" cy="2531968"/>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DB910-C360-42A7-A5C0-A9263112307A}">
      <dsp:nvSpPr>
        <dsp:cNvPr id="0" name=""/>
        <dsp:cNvSpPr/>
      </dsp:nvSpPr>
      <dsp:spPr>
        <a:xfrm>
          <a:off x="5875634" y="1081592"/>
          <a:ext cx="2363638" cy="2363223"/>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Develop Strategies</a:t>
          </a:r>
          <a:endParaRPr lang="en-US" sz="2200" kern="1200" dirty="0"/>
        </a:p>
      </dsp:txBody>
      <dsp:txXfrm>
        <a:off x="6213297" y="1419258"/>
        <a:ext cx="1688313" cy="1687889"/>
      </dsp:txXfrm>
    </dsp:sp>
    <dsp:sp modelId="{78EF1C53-C02E-4A58-889C-C8D56700BA8D}">
      <dsp:nvSpPr>
        <dsp:cNvPr id="0" name=""/>
        <dsp:cNvSpPr/>
      </dsp:nvSpPr>
      <dsp:spPr>
        <a:xfrm rot="2700000">
          <a:off x="3174313" y="996997"/>
          <a:ext cx="2531968" cy="2531968"/>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23227-5A0E-4895-BF3A-BBD8147D2A25}">
      <dsp:nvSpPr>
        <dsp:cNvPr id="0" name=""/>
        <dsp:cNvSpPr/>
      </dsp:nvSpPr>
      <dsp:spPr>
        <a:xfrm>
          <a:off x="3259020" y="1081592"/>
          <a:ext cx="2363638" cy="2363223"/>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Control Response to Feelings</a:t>
          </a:r>
          <a:endParaRPr lang="en-US" sz="2200" kern="1200" dirty="0"/>
        </a:p>
      </dsp:txBody>
      <dsp:txXfrm>
        <a:off x="3596683" y="1419258"/>
        <a:ext cx="1688313" cy="1687889"/>
      </dsp:txXfrm>
    </dsp:sp>
    <dsp:sp modelId="{1F41A63B-D807-41D9-96AE-842EA0C01A29}">
      <dsp:nvSpPr>
        <dsp:cNvPr id="0" name=""/>
        <dsp:cNvSpPr/>
      </dsp:nvSpPr>
      <dsp:spPr>
        <a:xfrm rot="2700000">
          <a:off x="557699" y="996997"/>
          <a:ext cx="2531968" cy="2531968"/>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68BD5-E23C-47A0-9C2C-BC800C38AE8F}">
      <dsp:nvSpPr>
        <dsp:cNvPr id="0" name=""/>
        <dsp:cNvSpPr/>
      </dsp:nvSpPr>
      <dsp:spPr>
        <a:xfrm>
          <a:off x="642406" y="1081592"/>
          <a:ext cx="2363638" cy="2363223"/>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Recognize and Communicate Emotions</a:t>
          </a:r>
          <a:endParaRPr lang="en-US" sz="2200" kern="1200" dirty="0"/>
        </a:p>
      </dsp:txBody>
      <dsp:txXfrm>
        <a:off x="980069" y="1419258"/>
        <a:ext cx="1688313" cy="1687889"/>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365BB-8F7F-4F43-8802-3BFB8ED356F9}" type="datetimeFigureOut">
              <a:rPr lang="en-US" smtClean="0"/>
              <a:t>6/24/15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3926C-2800-4E8B-B326-A49B9EDD1388}" type="slidenum">
              <a:rPr lang="en-US" smtClean="0"/>
              <a:t>‹#›</a:t>
            </a:fld>
            <a:endParaRPr lang="en-US"/>
          </a:p>
        </p:txBody>
      </p:sp>
    </p:spTree>
    <p:extLst>
      <p:ext uri="{BB962C8B-B14F-4D97-AF65-F5344CB8AC3E}">
        <p14:creationId xmlns:p14="http://schemas.microsoft.com/office/powerpoint/2010/main" val="5098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1</a:t>
            </a:fld>
            <a:endParaRPr lang="en-US"/>
          </a:p>
        </p:txBody>
      </p:sp>
    </p:spTree>
    <p:extLst>
      <p:ext uri="{BB962C8B-B14F-4D97-AF65-F5344CB8AC3E}">
        <p14:creationId xmlns:p14="http://schemas.microsoft.com/office/powerpoint/2010/main" val="1081399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spc="-10" dirty="0" smtClean="0">
                <a:effectLst/>
                <a:latin typeface="Century Gothic" panose="020B0502020202020204" pitchFamily="34" charset="0"/>
                <a:ea typeface="Meiryo" panose="020B0604030504040204" pitchFamily="34" charset="-128"/>
                <a:cs typeface="Calibri" panose="020F0502020204030204" pitchFamily="34"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Who do you call when you need a breather or break or you just need a listening ear? This second protective factors is about those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SOCIAL CONNECTIONS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that we all need to thrive.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Several research studies have demonstrated that—for both mothers and fathers—high levels of emotional, informational, instrumental or spiritual support is associated with positive parental mood; positive perceptions of and responsiveness to one’s children; parental satisfaction, well-being and sense of competence; and lower levels of anger, anxiety and depression. Conversely, inadequate, conflicting or dissatisfying social connections can be the source of parental stress.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It isn’t about how many people an individual knows, but the quality of those relationships and the support received from them. When we talk about social connections, we are referring to parents’ healthy, sustained relationships with people, institutions, the community</a:t>
            </a:r>
            <a:r>
              <a:rPr lang="en-US" sz="1200" i="1" dirty="0" smtClean="0">
                <a:effectLst/>
                <a:latin typeface="Century Gothic" panose="020B0502020202020204" pitchFamily="34" charset="0"/>
                <a:ea typeface="Meiryo" panose="020B0604030504040204" pitchFamily="34" charset="-128"/>
                <a:cs typeface="Times New Roman" panose="02020603050405020304" pitchFamily="18" charset="0"/>
              </a:rPr>
              <a:t>,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or a force greater than oneself</a:t>
            </a:r>
            <a:r>
              <a:rPr lang="en-US" sz="1200" i="1" dirty="0" smtClean="0">
                <a:effectLst/>
                <a:latin typeface="Century Gothic" panose="020B0502020202020204" pitchFamily="34" charset="0"/>
                <a:ea typeface="Meiryo" panose="020B0604030504040204" pitchFamily="34" charset="-128"/>
                <a:cs typeface="Times New Roman" panose="02020603050405020304" pitchFamily="18" charset="0"/>
              </a:rPr>
              <a:t>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that promote: </a:t>
            </a:r>
          </a:p>
          <a:p>
            <a:pPr marL="342900" marR="0" lvl="0" indent="-342900">
              <a:lnSpc>
                <a:spcPct val="115000"/>
              </a:lnSpc>
              <a:spcBef>
                <a:spcPts val="300"/>
              </a:spcBef>
              <a:spcAft>
                <a:spcPts val="600"/>
              </a:spcAft>
              <a:buFont typeface="Wingdings" panose="05000000000000000000" pitchFamily="2"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 sense of trust and belonging, </a:t>
            </a:r>
          </a:p>
          <a:p>
            <a:pPr marL="342900" marR="0" lvl="0" indent="-342900">
              <a:lnSpc>
                <a:spcPct val="115000"/>
              </a:lnSpc>
              <a:spcBef>
                <a:spcPts val="300"/>
              </a:spcBef>
              <a:spcAft>
                <a:spcPts val="600"/>
              </a:spcAft>
              <a:buFont typeface="Wingdings" panose="05000000000000000000" pitchFamily="2"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feeling that one matters or “fits” with other people or organizations, </a:t>
            </a:r>
          </a:p>
          <a:p>
            <a:pPr marL="342900" marR="0" lvl="0" indent="-342900">
              <a:lnSpc>
                <a:spcPct val="115000"/>
              </a:lnSpc>
              <a:spcBef>
                <a:spcPts val="300"/>
              </a:spcBef>
              <a:spcAft>
                <a:spcPts val="600"/>
              </a:spcAft>
              <a:buFont typeface="Wingdings" panose="05000000000000000000" pitchFamily="2"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 sense of belongingness, </a:t>
            </a:r>
          </a:p>
          <a:p>
            <a:pPr marL="342900" marR="0" lvl="0" indent="-342900">
              <a:lnSpc>
                <a:spcPct val="115000"/>
              </a:lnSpc>
              <a:spcBef>
                <a:spcPts val="300"/>
              </a:spcBef>
              <a:spcAft>
                <a:spcPts val="600"/>
              </a:spcAft>
              <a:buFont typeface="Wingdings" panose="05000000000000000000" pitchFamily="2"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reciprocal positive regard,</a:t>
            </a:r>
          </a:p>
          <a:p>
            <a:pPr marL="342900" marR="0" lvl="0" indent="-342900">
              <a:lnSpc>
                <a:spcPct val="115000"/>
              </a:lnSpc>
              <a:spcBef>
                <a:spcPts val="300"/>
              </a:spcBef>
              <a:spcAft>
                <a:spcPts val="600"/>
              </a:spcAft>
              <a:buFont typeface="Wingdings" panose="05000000000000000000" pitchFamily="2"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potential for shared or complementary values and beliefs, and</a:t>
            </a:r>
          </a:p>
          <a:p>
            <a:pPr marL="342900" marR="0" lvl="0" indent="-342900">
              <a:lnSpc>
                <a:spcPct val="115000"/>
              </a:lnSpc>
              <a:spcBef>
                <a:spcPts val="300"/>
              </a:spcBef>
              <a:spcAft>
                <a:spcPts val="600"/>
              </a:spcAft>
              <a:buFont typeface="Wingdings" panose="05000000000000000000" pitchFamily="2"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opportunities to share joy, pain, and uncertainties. </a:t>
            </a:r>
          </a:p>
          <a:p>
            <a:pPr marL="0" marR="0" lvl="0" indent="0">
              <a:lnSpc>
                <a:spcPct val="115000"/>
              </a:lnSpc>
              <a:spcBef>
                <a:spcPts val="300"/>
              </a:spcBef>
              <a:spcAft>
                <a:spcPts val="600"/>
              </a:spcAft>
              <a:buFont typeface="Wingdings" panose="05000000000000000000" pitchFamily="2" charset="2"/>
              <a:buNone/>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tabLst>
                <a:tab pos="914400" algn="l"/>
              </a:tabLs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These connections support us personally as well as in our parenting role. To support strong parenting we want social networks that are infused with healthy, supportive, caring relationships. Supportive social connections help buffer parents from stressors and support nurturing parenting behaviors that promote secure attachments in children. Social isolation is a risk factor consistently associated with disengaged parenting, maternal depression and increased likelihood of child maltreatment.</a:t>
            </a:r>
          </a:p>
          <a:p>
            <a:endParaRPr lang="en-US" dirty="0" smtClean="0">
              <a:ea typeface="MS PGothic"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CD7DD2-FDF8-44F9-B322-9B2EE1412AEB}" type="slidenum">
              <a:rPr lang="en-US" smtClean="0"/>
              <a:pPr>
                <a:spcBef>
                  <a:spcPct val="0"/>
                </a:spcBef>
              </a:pPr>
              <a:t>10</a:t>
            </a:fld>
            <a:endParaRPr lang="en-US" smtClean="0"/>
          </a:p>
        </p:txBody>
      </p:sp>
    </p:spTree>
    <p:extLst>
      <p:ext uri="{BB962C8B-B14F-4D97-AF65-F5344CB8AC3E}">
        <p14:creationId xmlns:p14="http://schemas.microsoft.com/office/powerpoint/2010/main" val="2240854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spc="-10" dirty="0" smtClean="0">
                <a:effectLst/>
                <a:latin typeface="Century Gothic" panose="020B0502020202020204" pitchFamily="34" charset="0"/>
                <a:ea typeface="Meiryo" panose="020B0604030504040204" pitchFamily="34" charset="-128"/>
                <a:cs typeface="Calibri" panose="020F0502020204030204" pitchFamily="34"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everyday actions listed here are things that anyone can do to help families build their social connections. There are many things we can do to help parents connect to each other that are really only going to be effective with parents who already have a level of comfort in social situations. Those things can make a big difference for families who may just be isolated because they live far from their extended family, or are the first in their social circle to have children, or have recently moved to a new community.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However, we need to pay special attention to those families that are at the edge of the social fabric—they often don’t have the skills to integrate themselves into social environments and need </a:t>
            </a:r>
            <a:r>
              <a:rPr lang="en-US" sz="1200" dirty="0" err="1" smtClean="0">
                <a:effectLst/>
                <a:latin typeface="Century Gothic" panose="020B0502020202020204" pitchFamily="34" charset="0"/>
                <a:ea typeface="Meiryo" panose="020B0604030504040204" pitchFamily="34" charset="-128"/>
                <a:cs typeface="Times New Roman" panose="02020603050405020304" pitchFamily="18" charset="0"/>
              </a:rPr>
              <a:t>bridgers</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to help them. For parents who do not have a history of positive relationships or lack social skills, your role as a service provider can be to help them develop those skills – through modeling and role playing, for example – and then to provide support to help them enter into social interactions with other adults who will be a positive support to them. </a:t>
            </a:r>
          </a:p>
          <a:p>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11</a:t>
            </a:fld>
            <a:endParaRPr lang="en-US"/>
          </a:p>
        </p:txBody>
      </p:sp>
    </p:spTree>
    <p:extLst>
      <p:ext uri="{BB962C8B-B14F-4D97-AF65-F5344CB8AC3E}">
        <p14:creationId xmlns:p14="http://schemas.microsoft.com/office/powerpoint/2010/main" val="419555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PAUSE </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with only the title on screen if you will be completing the eco-map activity</a:t>
            </a:r>
          </a:p>
          <a:p>
            <a:pPr marL="0" marR="0">
              <a:lnSpc>
                <a:spcPct val="115000"/>
              </a:lnSpc>
              <a:spcBef>
                <a:spcPts val="300"/>
              </a:spcBef>
              <a:spcAft>
                <a:spcPts val="60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[CLICK </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through animation if you will not be completing the eco-map activity]</a:t>
            </a:r>
          </a:p>
          <a:p>
            <a:pPr marL="0" marR="0">
              <a:lnSpc>
                <a:spcPct val="115000"/>
              </a:lnSpc>
              <a:spcBef>
                <a:spcPts val="300"/>
              </a:spcBef>
              <a:spcAft>
                <a:spcPts val="60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 eco-map is a commonly used tool for mapping social relationships. Like the one shown here, an eco-map a simple visual representation that shows all of the systems at play in an individual’s or family’s life. The eco-map also provides a picture of the important nurturing or conflict-laden connections between the family and the world; demonstrates the flow of resources, or lacks and deprivations; and highlights points of conflict to be mediated, bridges to be built and resources to be explored.</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Optional</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I</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V</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I</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Y 2:</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Using an eco-map to understand social relationships </a:t>
            </a:r>
          </a:p>
          <a:p>
            <a:pPr marL="0" marR="0">
              <a:lnSpc>
                <a:spcPct val="115000"/>
              </a:lnSpc>
              <a:spcBef>
                <a:spcPts val="300"/>
              </a:spcBef>
              <a:spcAft>
                <a:spcPts val="600"/>
              </a:spcAft>
            </a:pP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[CLICK through animation as you go through the activity]</a:t>
            </a:r>
          </a:p>
          <a:p>
            <a:pPr marL="0" lvl="0" indent="0" algn="l">
              <a:buFont typeface="+mj-lt"/>
              <a:buNone/>
            </a:pPr>
            <a:endParaRPr lang="en-US" baseline="0"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12</a:t>
            </a:fld>
            <a:endParaRPr lang="en-US"/>
          </a:p>
        </p:txBody>
      </p:sp>
    </p:spTree>
    <p:extLst>
      <p:ext uri="{BB962C8B-B14F-4D97-AF65-F5344CB8AC3E}">
        <p14:creationId xmlns:p14="http://schemas.microsoft.com/office/powerpoint/2010/main" val="4105226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extLst/>
        </p:spPr>
        <p:txBody>
          <a:bodyPr wrap="square" numCol="1" anchor="t" anchorCtr="0" compatLnSpc="1">
            <a:prstTxWarp prst="textNoShape">
              <a:avLst/>
            </a:prstTxWarp>
          </a:bodyPr>
          <a:lstStyle/>
          <a:p>
            <a:pPr marL="0" marR="0">
              <a:lnSpc>
                <a:spcPct val="115000"/>
              </a:lnSpc>
              <a:spcBef>
                <a:spcPts val="300"/>
              </a:spcBef>
              <a:spcAft>
                <a:spcPts val="600"/>
              </a:spcAft>
              <a:tabLst>
                <a:tab pos="914400" algn="l"/>
              </a:tabLst>
            </a:pPr>
            <a:r>
              <a:rPr lang="en-US" sz="1200" b="1" spc="-10" dirty="0" smtClean="0">
                <a:effectLst/>
                <a:latin typeface="Century Gothic" panose="020B0502020202020204" pitchFamily="34" charset="0"/>
                <a:ea typeface="Meiryo" panose="020B0604030504040204" pitchFamily="34" charset="-128"/>
                <a:cs typeface="Calibri" panose="020F0502020204030204" pitchFamily="34"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Once again we need to remember that the families we see on a day-to-day basis in child welfare may be struggling with developing and maintaining relationships that support both taking care of self and positive parenting. Some of the special challenges system-involved parents may struggle with are listed on the left. </a:t>
            </a:r>
          </a:p>
          <a:p>
            <a:pPr marL="0" marR="0">
              <a:lnSpc>
                <a:spcPct val="115000"/>
              </a:lnSpc>
              <a:spcBef>
                <a:spcPts val="300"/>
              </a:spcBef>
              <a:spcAft>
                <a:spcPts val="600"/>
              </a:spcAft>
              <a:tabLst>
                <a:tab pos="914400" algn="l"/>
              </a:tabLs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tabLst>
                <a:tab pos="914400" algn="l"/>
              </a:tabLst>
            </a:pPr>
            <a:r>
              <a:rPr lang="en-US" sz="1200" dirty="0" smtClean="0">
                <a:effectLst/>
                <a:latin typeface="Century Gothic" panose="020B0502020202020204" pitchFamily="34" charset="0"/>
                <a:ea typeface="Meiryo" panose="020B0604030504040204" pitchFamily="34" charset="-128"/>
                <a:cs typeface="Avenir-Book"/>
              </a:rPr>
              <a:t>As the family’s caseworker you can help them to think critically about their social network and how to utilize it more effectively, as well as the skills and tools they need to expand it. Be sure to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take the time to understand the family’s existing social network and which parts of that network provide (or could provide) the quality connections a family needs. In some cases, you may also need to coach parents on how to reduce negative influences from existing relationships – by reducing their dependence, limiting contact or, when possible, ending a relationship that is not supporting them in being the parent they want to be.</a:t>
            </a:r>
          </a:p>
          <a:p>
            <a:pPr marL="0" marR="0">
              <a:lnSpc>
                <a:spcPct val="115000"/>
              </a:lnSpc>
              <a:spcBef>
                <a:spcPts val="300"/>
              </a:spcBef>
              <a:spcAft>
                <a:spcPts val="600"/>
              </a:spcAft>
              <a:tabLst>
                <a:tab pos="914400" algn="l"/>
              </a:tabLs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DISTRIBUTE: Handout 2.1b: Social Connections. </a:t>
            </a: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endPar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AI</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NE</a:t>
            </a:r>
            <a:r>
              <a:rPr lang="en-US" sz="1600" b="1" i="1" u="sng"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’S</a:t>
            </a: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N</a:t>
            </a:r>
            <a:r>
              <a:rPr lang="en-US" sz="1600" b="1" i="1" u="sng" spc="-1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O</a:t>
            </a: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E</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t>
            </a:r>
            <a:r>
              <a:rPr lang="en-US" sz="1600" b="1" baseline="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Handout 2.1b is meant to be a key take away for the training. It</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summarizes information on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social connections</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and provides guidance on questions to ask; and things to look for to better understand family’s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social connections</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as well as describing activities to do with families to build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social connections</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 alternate exercise would be to allow participants to review the handout and pick one action or activity they could take with a family they are working with. </a:t>
            </a:r>
          </a:p>
          <a:p>
            <a:pPr>
              <a:defRPr/>
            </a:pPr>
            <a:endParaRPr lang="en-US"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04B23E1-D999-4246-A292-FF25D12A5101}" type="slidenum">
              <a:rPr lang="en-US" altLang="en-US" smtClean="0">
                <a:latin typeface="Calibri" panose="020F0502020204030204" pitchFamily="34" charset="0"/>
              </a:rPr>
              <a:pPr/>
              <a:t>13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358596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The third protective factor is knowledge of parenting and child development. Knowledge of parenting and child development refers to parents’ understanding of development and strategies to support children’s development, as described on this slide.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It is not a surprise that learning more about parenting and child development would help a parent or caregiver be more effective. In fact, this is often our default response to family problems – providing or requiring parenting classes. We’ll talk in a minute about what other strategies we can use to help parents build their knowledge.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First, it is important to acknowledge that what is considered to be effective parenting is </a:t>
            </a:r>
            <a:r>
              <a:rPr lang="en-US" sz="1200" i="1" dirty="0" smtClean="0">
                <a:effectLst/>
                <a:latin typeface="Century Gothic" panose="020B0502020202020204" pitchFamily="34" charset="0"/>
                <a:ea typeface="Meiryo" panose="020B0604030504040204" pitchFamily="34" charset="-128"/>
                <a:cs typeface="Times New Roman" panose="02020603050405020304" pitchFamily="18" charset="0"/>
              </a:rPr>
              <a:t>contextual</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particularly with respect to culture and circumstances. For example, our systems often assume that poor families have poorer parenting skills. In fact, we know that the majority of poor families protect, nurture, and support their children. Parents raising their children in more challenging contexts may use a more controlling form of parenting, which is necessary to minimize exposure to potentially harmful influences. What defines good parenting may depend on the context.</a:t>
            </a:r>
          </a:p>
          <a:p>
            <a:endParaRPr lang="en-US" dirty="0" smtClean="0">
              <a:ea typeface="MS PGothic"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3D346E-4907-4863-B90A-13AEB31D377F}" type="slidenum">
              <a:rPr lang="en-US" smtClean="0"/>
              <a:pPr>
                <a:spcBef>
                  <a:spcPct val="0"/>
                </a:spcBef>
              </a:pPr>
              <a:t>14</a:t>
            </a:fld>
            <a:endParaRPr lang="en-US" smtClean="0"/>
          </a:p>
        </p:txBody>
      </p:sp>
    </p:spTree>
    <p:extLst>
      <p:ext uri="{BB962C8B-B14F-4D97-AF65-F5344CB8AC3E}">
        <p14:creationId xmlns:p14="http://schemas.microsoft.com/office/powerpoint/2010/main" val="87906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Some everyday actions anyone can take to help parents build their knowledge are listed here.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We as a field have struggled with how to deliver this knowledge in a way that will promote uptake and use of the information. When we talk about this protective factor in Strengthening Families, we stress that parents need information, perspective, and strategies they can use with their own children. The knowledge that parents need is not one-size-fits-all, and opportunities to increase their knowledge may not come from traditional parenting education classes.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We have good reason to believe that parenting classes cannot be our primary tool – research shows us that too many families don’t complete these courses and the change in behavior is low. This may be especially true for those who are required to complete parenting education courses. </a:t>
            </a: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Adult learning theory can guide us in our thinking. People are more likely to act on and use information when it is provided right when they are struggling with an issue; and when they have opportunities to not only learn it in a didactic manner—but to see it in action and test out how to use the knowledge themselves.</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For this reason, the everyday actions described here are things that can happen in a traditional parenting education class, but can also happen less formally in many other contexts. In fact, the ability of those who come into regular contact with families to provide “just in time” parenting education in informal ways may be a crucial way to get information to parents that they can and will act on. </a:t>
            </a:r>
          </a:p>
          <a:p>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15</a:t>
            </a:fld>
            <a:endParaRPr lang="en-US"/>
          </a:p>
        </p:txBody>
      </p:sp>
    </p:spTree>
    <p:extLst>
      <p:ext uri="{BB962C8B-B14F-4D97-AF65-F5344CB8AC3E}">
        <p14:creationId xmlns:p14="http://schemas.microsoft.com/office/powerpoint/2010/main" val="1933296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8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We wanted to take a moment to ask you what knowledge you see a need for among the parents you work with – or the parents you know in your personal life or see in the community. What parents need varies by the age of their children, but let’s focus particularly on what knowledge parents need when their children are young. Where do you see gaps?</a:t>
            </a:r>
          </a:p>
          <a:p>
            <a:pPr marL="0" marR="0">
              <a:lnSpc>
                <a:spcPct val="125000"/>
              </a:lnSpc>
              <a:spcBef>
                <a:spcPts val="0"/>
              </a:spcBef>
              <a:spcAft>
                <a:spcPts val="8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4000"/>
              </a:lnSpc>
              <a:spcBef>
                <a:spcPts val="2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FACILITATE </a:t>
            </a:r>
            <a:r>
              <a:rPr lang="en-US" sz="160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discussion</a:t>
            </a:r>
          </a:p>
          <a:p>
            <a:pPr marL="0" marR="0">
              <a:lnSpc>
                <a:spcPct val="114000"/>
              </a:lnSpc>
              <a:spcBef>
                <a:spcPts val="2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4000"/>
              </a:lnSpc>
              <a:spcBef>
                <a:spcPts val="2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BE PREPARED </a:t>
            </a:r>
            <a:r>
              <a:rPr lang="en-US" sz="160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to supplement answers from participants to ensure the following topics come up:</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25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Knowledge related to different developmental domains: Social emotional, physical, cognitive</a:t>
            </a:r>
          </a:p>
          <a:p>
            <a:pPr marL="342900" marR="0" lvl="0" indent="-342900">
              <a:lnSpc>
                <a:spcPct val="125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Understanding what is developmentally normal</a:t>
            </a:r>
          </a:p>
          <a:p>
            <a:pPr marL="342900" marR="0" lvl="0" indent="-342900">
              <a:lnSpc>
                <a:spcPct val="125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Positive behavior management strategies</a:t>
            </a:r>
          </a:p>
          <a:p>
            <a:pPr marL="342900" marR="0" lvl="0" indent="-342900">
              <a:lnSpc>
                <a:spcPct val="125000"/>
              </a:lnSpc>
              <a:spcBef>
                <a:spcPts val="0"/>
              </a:spcBef>
              <a:spcAft>
                <a:spcPts val="8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Particular challenges like chronic crying in infants, toilet training, tantrums</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16</a:t>
            </a:fld>
            <a:endParaRPr lang="en-US"/>
          </a:p>
        </p:txBody>
      </p:sp>
    </p:spTree>
    <p:extLst>
      <p:ext uri="{BB962C8B-B14F-4D97-AF65-F5344CB8AC3E}">
        <p14:creationId xmlns:p14="http://schemas.microsoft.com/office/powerpoint/2010/main" val="3091289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8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Advice we give to parents will be most effective when we are able to provide it “just in time” – right when a need arises or an issue is of particular concern. A parent of an infant who is not sleeping for more than an hour at a time will probably not be receptive to information about much of anything other than how to help their child sleep for longer stretches! And information about how to deal with a toddler biting will not be particularly interesting to parents until the day their toddler bites another child – at which point it becomes very, very important. The context in which we deliver this information also matters. </a:t>
            </a:r>
          </a:p>
          <a:p>
            <a:pPr marL="342900" marR="0" lvl="0" indent="-342900">
              <a:lnSpc>
                <a:spcPct val="125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When we see a parent or caregiver in need of parenting help, our first step should be to express empathy with them and/or their child for whatever they are struggling with. What adult neuroscience tells us is that when individuals feel threatened our limbic system is more likely to be engaged and our pre-frontal cortex less engaged. What this means is that our memory is impaired, we are more likely to fall back on routine and less likely to adopt new behavior. Because parenting is so core to our identity we can feel threatened if we feel our parenting strategies are being criticized. Expressing empathy can be an effective way to diffuse feelings of being threatened and judged. </a:t>
            </a:r>
          </a:p>
          <a:p>
            <a:pPr marL="342900" marR="0" lvl="0" indent="-342900">
              <a:lnSpc>
                <a:spcPct val="125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Next we can ask questions so that our response will be appropriate, and so that the parent knows we are making an effort to understand their situation. Remember, there are many nuances to parenting and child development and without really understanding the parent’s experience we risk providing the wrong information. Asking questions can also be an important teaching tool to help parents think about the different aspects of the situation. </a:t>
            </a:r>
          </a:p>
          <a:p>
            <a:pPr marL="342900" marR="0" lvl="0" indent="-342900">
              <a:lnSpc>
                <a:spcPct val="125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Once we understand the situation we can provide information – through conversation, lending a relevant book, handing them a brochure or referring them to a website, for example. </a:t>
            </a:r>
            <a:r>
              <a:rPr lang="en-US" sz="1200" i="1" dirty="0" smtClean="0">
                <a:effectLst/>
                <a:latin typeface="Century Gothic" panose="020B0502020202020204" pitchFamily="34" charset="0"/>
                <a:ea typeface="Meiryo" panose="020B0604030504040204" pitchFamily="34" charset="-128"/>
                <a:cs typeface="Times New Roman" panose="02020603050405020304" pitchFamily="18" charset="0"/>
              </a:rPr>
              <a:t>Information</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helps parents better understand their child’s current development or what to expect, or to see the significance of their role as a parent. Parents are much more likely to accept and use that information when we have first expressed empathy and asked the right questions. Providing information is also a helpful way to help a parent get </a:t>
            </a:r>
            <a:r>
              <a:rPr lang="en-US" sz="1200" i="1" dirty="0" smtClean="0">
                <a:effectLst/>
                <a:latin typeface="Century Gothic" panose="020B0502020202020204" pitchFamily="34" charset="0"/>
                <a:ea typeface="Meiryo" panose="020B0604030504040204" pitchFamily="34" charset="-128"/>
                <a:cs typeface="Times New Roman" panose="02020603050405020304" pitchFamily="18" charset="0"/>
              </a:rPr>
              <a:t>perspective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Parents may believe that no one else’s child has the same challenging behaviors as their child; or they may not be able to see a light at the end of the tunnel during a particularly challenging phase in their child’s life. We can often help by providing some perspective on the normal variations in child development and challenges faced by other families, or by reminding parents that “this too shall pass.”</a:t>
            </a:r>
          </a:p>
          <a:p>
            <a:pPr marL="342900" marR="0" lvl="0" indent="-342900">
              <a:lnSpc>
                <a:spcPct val="125000"/>
              </a:lnSpc>
              <a:spcBef>
                <a:spcPts val="0"/>
              </a:spcBef>
              <a:spcAft>
                <a:spcPts val="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Again, adult learning theory tells us that providing information is not enough. I f we want this information to result in behavior change we need to help the parent develop a plan for how they can put these concepts into practice in their day-to-day life. Parents need </a:t>
            </a:r>
            <a:r>
              <a:rPr lang="en-US" sz="1200" i="1" dirty="0" smtClean="0">
                <a:effectLst/>
                <a:latin typeface="Century Gothic" panose="020B0502020202020204" pitchFamily="34" charset="0"/>
                <a:ea typeface="Meiryo" panose="020B0604030504040204" pitchFamily="34" charset="-128"/>
                <a:cs typeface="Times New Roman" panose="02020603050405020304" pitchFamily="18" charset="0"/>
              </a:rPr>
              <a:t>strategies</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they can try with their particular children – and it’s very rare that one strategy will be enough. We all need a number of tools ready to try in different situations and depending on how a child responds. </a:t>
            </a:r>
          </a:p>
          <a:p>
            <a:pPr marL="342900" marR="0" lvl="0" indent="-342900">
              <a:lnSpc>
                <a:spcPct val="125000"/>
              </a:lnSpc>
              <a:spcBef>
                <a:spcPts val="0"/>
              </a:spcBef>
              <a:spcAft>
                <a:spcPts val="8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Ideally we also have the opportunity to coach parents in using the technique, model it with their child or another child, and/or serve as a mentor for them to come back to once they have tried to strategies. This type of interactive engagement with the parent around new knowledge helps them to internalize and engage with them. This also provides the way to help parents assess what is working and tweak strategies if needed. Finally by lifting up successes we help parents observe what is working for them thereby reinforcing effective strategies. </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17</a:t>
            </a:fld>
            <a:endParaRPr lang="en-US"/>
          </a:p>
        </p:txBody>
      </p:sp>
    </p:spTree>
    <p:extLst>
      <p:ext uri="{BB962C8B-B14F-4D97-AF65-F5344CB8AC3E}">
        <p14:creationId xmlns:p14="http://schemas.microsoft.com/office/powerpoint/2010/main" val="1038269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Once again, it is important to consider the circumstances of the families we come into contact with in child welfare systems. These parents may face particular challenges in the area of knowledge of parenting and child development, as listed on the left. On the right are actions caseworkers and others can take to support these parents.</a:t>
            </a: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t>
            </a:r>
          </a:p>
          <a:p>
            <a:pPr marL="0" marR="0">
              <a:lnSpc>
                <a:spcPct val="115000"/>
              </a:lnSpc>
              <a:spcBef>
                <a:spcPts val="300"/>
              </a:spcBef>
              <a:spcAft>
                <a:spcPts val="600"/>
              </a:spcAf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DISTRIBUTE: Handout 2.1c: Knowledge of Parenting and Child Development. </a:t>
            </a: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endPar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AI</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NE</a:t>
            </a:r>
            <a:r>
              <a:rPr lang="en-US" sz="1600" b="1" i="1" u="sng"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’S</a:t>
            </a: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N</a:t>
            </a:r>
            <a:r>
              <a:rPr lang="en-US" sz="1600" b="1" i="1" u="sng" spc="-1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O</a:t>
            </a: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E</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t>
            </a:r>
            <a:r>
              <a:rPr lang="en-US" sz="1200" b="0" baseline="0" dirty="0" smtClean="0">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Handout 2.1c is meant to be a key take away for the training. It</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summarizes information on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knowledge of parenting and child development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and provides guidance on questions to ask; and things to look for as well as describing activities to do with families to build their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knowledge of parenting and child development</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 alternate exercise would be to allow participants to review the handout and pick one action or activity they could take with a family they are working with. </a:t>
            </a:r>
          </a:p>
          <a:p>
            <a:pPr marL="0" marR="110490">
              <a:lnSpc>
                <a:spcPct val="115000"/>
              </a:lnSpc>
              <a:spcBef>
                <a:spcPts val="300"/>
              </a:spcBef>
              <a:spcAft>
                <a:spcPts val="600"/>
              </a:spcAft>
            </a:pP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300"/>
              </a:spcBef>
              <a:spcAft>
                <a:spcPts val="600"/>
              </a:spcAf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Optional</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I</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V</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I</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Y 3:</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Helping Parents Build Knowledge and Skills</a:t>
            </a: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1471A9D-ACA5-40F7-BBA3-BF4C2F0FD37F}" type="slidenum">
              <a:rPr lang="en-US" altLang="en-US" smtClean="0">
                <a:latin typeface="Calibri" panose="020F0502020204030204" pitchFamily="34" charset="0"/>
              </a:rPr>
              <a:pPr/>
              <a:t>18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226898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We all face times when we need support from others. When we have strong networks of social connections we may be able to get most of the support we need from those connections; but even socially connected families sometimes have to reach beyond their informal networks to the more formal set of community supports and services.</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Concrete support in times of need refers to having access to supports and services that minimize the stress caused by challenges a family faces.</a:t>
            </a:r>
          </a:p>
          <a:p>
            <a:pPr eaLnBrk="1" fontAlgn="auto" hangingPunct="1">
              <a:spcBef>
                <a:spcPts val="0"/>
              </a:spcBef>
              <a:spcAft>
                <a:spcPts val="0"/>
              </a:spcAft>
              <a:defRPr/>
            </a:pPr>
            <a:endParaRPr lang="en-US" dirty="0" smtClean="0">
              <a:ea typeface="ＭＳ Ｐゴシック"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C2BDAB-8FB0-41C1-90DD-F5EA1439974E}" type="slidenum">
              <a:rPr lang="en-US" smtClean="0"/>
              <a:pPr>
                <a:spcBef>
                  <a:spcPct val="0"/>
                </a:spcBef>
              </a:pPr>
              <a:t>19</a:t>
            </a:fld>
            <a:endParaRPr lang="en-US" smtClean="0"/>
          </a:p>
        </p:txBody>
      </p:sp>
    </p:spTree>
    <p:extLst>
      <p:ext uri="{BB962C8B-B14F-4D97-AF65-F5344CB8AC3E}">
        <p14:creationId xmlns:p14="http://schemas.microsoft.com/office/powerpoint/2010/main" val="28882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Welcome back. We ended our last module with this slide which listed each of the protective factors. In this section of the training we will be focused on building your understanding of each of the five protective factors.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DIRECT:</a:t>
            </a:r>
            <a:r>
              <a:rPr lang="en-US" sz="1200" kern="1200" dirty="0" smtClean="0">
                <a:solidFill>
                  <a:schemeClr val="tx1"/>
                </a:solidFill>
                <a:effectLst/>
                <a:latin typeface="+mn-lt"/>
                <a:ea typeface="+mn-ea"/>
                <a:cs typeface="+mn-cs"/>
              </a:rPr>
              <a:t> I want you to keep the piece of paper in front of you where you wrote down why you thought each protective factor was important. As we go I want you to put a star next to what you wrote when you hear things that reinforce what you said – and write down new concepts that add to what you said. </a:t>
            </a:r>
          </a:p>
          <a:p>
            <a:pPr eaLnBrk="1" hangingPunct="1">
              <a:spcBef>
                <a:spcPct val="0"/>
              </a:spcBef>
            </a:pPr>
            <a:endParaRPr lang="en-US" sz="1200" dirty="0" smtClean="0"/>
          </a:p>
        </p:txBody>
      </p:sp>
      <p:sp>
        <p:nvSpPr>
          <p:cNvPr id="4" name="Slide Number Placeholder 3"/>
          <p:cNvSpPr>
            <a:spLocks noGrp="1"/>
          </p:cNvSpPr>
          <p:nvPr>
            <p:ph type="sldNum" sz="quarter" idx="10"/>
          </p:nvPr>
        </p:nvSpPr>
        <p:spPr/>
        <p:txBody>
          <a:bodyPr/>
          <a:lstStyle/>
          <a:p>
            <a:fld id="{A0C3926C-2800-4E8B-B326-A49B9EDD1388}" type="slidenum">
              <a:rPr lang="en-US" smtClean="0"/>
              <a:t>2</a:t>
            </a:fld>
            <a:endParaRPr lang="en-US"/>
          </a:p>
        </p:txBody>
      </p:sp>
    </p:spTree>
    <p:extLst>
      <p:ext uri="{BB962C8B-B14F-4D97-AF65-F5344CB8AC3E}">
        <p14:creationId xmlns:p14="http://schemas.microsoft.com/office/powerpoint/2010/main" val="2681028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The idea that providing concrete supports to families would be helpful is not a surprise. What needs to be the focus is how to provide these supports so that they are used and can have a positive impact on families.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We know that many families do not get the services they are eligible for. Stigma is a significant barrier to families getting many services, including mental health and domestic violence services. There are many ways we can try to address the issue of stigma:</a:t>
            </a: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Sending the message that asking for help is a sign of strength</a:t>
            </a:r>
          </a:p>
          <a:p>
            <a:pPr marL="342900" marR="0" lvl="0" indent="-342900">
              <a:lnSpc>
                <a:spcPct val="115000"/>
              </a:lnSpc>
              <a:spcBef>
                <a:spcPts val="300"/>
              </a:spcBef>
              <a:spcAft>
                <a:spcPts val="600"/>
              </a:spcAft>
              <a:buFont typeface="Symbol" panose="05050102010706020507" pitchFamily="18" charset="2"/>
              <a:buChar char=""/>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Making sure that when families do ask for help that this information is not shared beyond those who need to be involved</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Navigation of service systems is hard for any family. Often families need coaching and support in understanding service systems and how to access the services they need. Families with problems with literacy or for whom English is not the first language may need particular help in navigating services.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Finally services are sometimes provided in a way that undermines families.</a:t>
            </a:r>
            <a:r>
              <a:rPr lang="en-US" sz="1200" spc="-5" dirty="0" smtClean="0">
                <a:effectLst/>
                <a:latin typeface="Century Gothic" panose="020B0502020202020204" pitchFamily="34" charset="0"/>
                <a:ea typeface="Meiryo" panose="020B0604030504040204" pitchFamily="34" charset="-128"/>
                <a:cs typeface="Calibri" panose="020F0502020204030204" pitchFamily="34" charset="0"/>
              </a:rPr>
              <a:t> Sometimes when we try to connect families to services we can get frustrated if they don’t follow through. What we sometime underestimate, however, are the barriers that can make it hard for families to get the services they need.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Providers can play a key role in reducing barriers to accessing services by helping families process negative experiences they may have had with service systems; advocate for themselves; and directing families toward providers that are more likely to treat them in a respectful and supportive way. </a:t>
            </a:r>
          </a:p>
          <a:p>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We will not always be there to help families get the concrete supports they need for families but ideally as we work with them we can help them to develop the internal skills to recognize when they need support, seek it out, and advocate for themselves and their children until they get what is needed.</a:t>
            </a:r>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20</a:t>
            </a:fld>
            <a:endParaRPr lang="en-US"/>
          </a:p>
        </p:txBody>
      </p:sp>
    </p:spTree>
    <p:extLst>
      <p:ext uri="{BB962C8B-B14F-4D97-AF65-F5344CB8AC3E}">
        <p14:creationId xmlns:p14="http://schemas.microsoft.com/office/powerpoint/2010/main" val="2867341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5038" eaLnBrk="0" hangingPunct="0">
              <a:defRPr sz="2000">
                <a:solidFill>
                  <a:schemeClr val="tx1"/>
                </a:solidFill>
                <a:latin typeface="Arial" panose="020B0604020202020204" pitchFamily="34" charset="0"/>
              </a:defRPr>
            </a:lvl1pPr>
            <a:lvl2pPr marL="742950" indent="-285750" defTabSz="935038" eaLnBrk="0" hangingPunct="0">
              <a:defRPr sz="2000">
                <a:solidFill>
                  <a:schemeClr val="tx1"/>
                </a:solidFill>
                <a:latin typeface="Arial" panose="020B0604020202020204" pitchFamily="34" charset="0"/>
              </a:defRPr>
            </a:lvl2pPr>
            <a:lvl3pPr marL="1143000" indent="-228600" defTabSz="935038" eaLnBrk="0" hangingPunct="0">
              <a:defRPr sz="2000">
                <a:solidFill>
                  <a:schemeClr val="tx1"/>
                </a:solidFill>
                <a:latin typeface="Arial" panose="020B0604020202020204" pitchFamily="34" charset="0"/>
              </a:defRPr>
            </a:lvl3pPr>
            <a:lvl4pPr marL="1600200" indent="-228600" defTabSz="935038" eaLnBrk="0" hangingPunct="0">
              <a:defRPr sz="2000">
                <a:solidFill>
                  <a:schemeClr val="tx1"/>
                </a:solidFill>
                <a:latin typeface="Arial" panose="020B0604020202020204" pitchFamily="34" charset="0"/>
              </a:defRPr>
            </a:lvl4pPr>
            <a:lvl5pPr marL="2057400" indent="-228600" defTabSz="935038" eaLnBrk="0" hangingPunct="0">
              <a:defRPr sz="2000">
                <a:solidFill>
                  <a:schemeClr val="tx1"/>
                </a:solidFill>
                <a:latin typeface="Arial" panose="020B0604020202020204" pitchFamily="34" charset="0"/>
              </a:defRPr>
            </a:lvl5pPr>
            <a:lvl6pPr marL="2514600" indent="-228600" algn="ctr" defTabSz="93503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503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503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50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24683726-833E-45AC-980B-19BAEB156530}" type="slidenum">
              <a:rPr lang="en-US" altLang="en-US" sz="1300">
                <a:latin typeface="Times New Roman" panose="02020603050405020304" pitchFamily="18" charset="0"/>
              </a:rPr>
              <a:pPr eaLnBrk="1" hangingPunct="1"/>
              <a:t>21</a:t>
            </a:fld>
            <a:endParaRPr lang="en-US" altLang="en-US" sz="130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681038" y="4437063"/>
            <a:ext cx="5403850" cy="4205287"/>
          </a:xfrm>
          <a:noFill/>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It is important to remember that no one agency can meet all the concrete needs that families have. But as an individual worker and as an agency, we can strive to improve our own knowledge of the services and supports that are available in the community – and to make better connections with and between those other services and supports. Ideally, any child and family-serving organization in the community can serve as a bridge to all of the other services available.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We can only do that when cross-systems efforts are in place to allow the workers in different systems to get to know what other services are available, what they offer families, and (in an ideal situation) even know someone by name at the other agencies so they can refer families directly to someone who can help – not just to a general phone number. </a:t>
            </a:r>
          </a:p>
          <a:p>
            <a:pPr eaLnBrk="1" hangingPunct="1"/>
            <a:endParaRPr lang="en-US" altLang="en-US" dirty="0" smtClean="0"/>
          </a:p>
        </p:txBody>
      </p:sp>
    </p:spTree>
    <p:extLst>
      <p:ext uri="{BB962C8B-B14F-4D97-AF65-F5344CB8AC3E}">
        <p14:creationId xmlns:p14="http://schemas.microsoft.com/office/powerpoint/2010/main" val="74789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For child welfare involved families, providing concrete supports can serve as an entry point for engagement. However, your ability to engage the caregiver may be influenced by their prior experiences with your agency or other systems. And a caregiver’s ability to take advantage of the services available is impacted by many other factors. Caseworkers can take some of the actions listed on the right to help families access concrete support and increase their likelihood of successfully accessing services in the future.</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focus is not just on providing immediate connections to services, but building the caregiver’s skills in understanding what services are available in order to improve one’s circumstances; understanding how to navigate the system in order to get what you need; not accepting the first “no”; and learning to better manage the associated stress and function well. Through all of this, parents can come to understand and overcome their own barriers to accessing services – and in the process build their resilience.</a:t>
            </a:r>
          </a:p>
          <a:p>
            <a:pPr marL="0" marR="0">
              <a:lnSpc>
                <a:spcPct val="114000"/>
              </a:lnSpc>
              <a:spcBef>
                <a:spcPts val="2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4000"/>
              </a:lnSpc>
              <a:spcBef>
                <a:spcPts val="2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OPTIONAL ACTIVITY 4: </a:t>
            </a:r>
            <a:r>
              <a:rPr lang="en-US" sz="160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How networked is your community?</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4000"/>
              </a:lnSpc>
              <a:spcBef>
                <a:spcPts val="2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4000"/>
              </a:lnSpc>
              <a:spcBef>
                <a:spcPts val="2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DISTRIBUTE: </a:t>
            </a:r>
            <a:r>
              <a:rPr lang="en-US" sz="160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Handout 2.1d: Concrete Supports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endPar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AI</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NE</a:t>
            </a:r>
            <a:r>
              <a:rPr lang="en-US" sz="1600" b="1" i="1" u="sng"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’S</a:t>
            </a: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N</a:t>
            </a:r>
            <a:r>
              <a:rPr lang="en-US" sz="1600" b="1" i="1" u="sng" spc="-1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O</a:t>
            </a: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E:</a:t>
            </a:r>
            <a:r>
              <a:rPr lang="en-US" sz="1600" b="1" i="1" u="none" baseline="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Handout 2.1d is meant to be a key take away for the training. It</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summarizes information on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concrete supports</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and provides guidance on questions to ask; and things to look for as well as describing activities to do with families to build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concrete supports</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 alternate exercise would be to allow participants to review the handout and pick one action or activity they could take with a family they are working with. </a:t>
            </a:r>
          </a:p>
          <a:p>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0B34956-D22B-487A-893E-9647F8CCBEE4}"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53795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Social emotional competence is a building block for learning and thriving throughout life. It is the only one of the Strengthening Families protective factors that refers directly to the child, but we know that it is built in the relationships and interactions that young children have with their caregivers – so this protective factor is very much about what parents can do to nurture their children’s social and emotional development, including building strong and secure attachments. As you’ll see on the left, we are looking for characteristics of both parent and child that indicate a child’s social and emotional competence is developing as it should.</a:t>
            </a:r>
          </a:p>
          <a:p>
            <a:pPr>
              <a:defRPr/>
            </a:pPr>
            <a:endParaRPr lang="en-US" dirty="0">
              <a:solidFill>
                <a:srgbClr val="FF0000"/>
              </a:solidFill>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927E5F-0A27-48FC-8B0D-6A975CFA2DB6}" type="slidenum">
              <a:rPr lang="en-US" smtClean="0"/>
              <a:pPr>
                <a:spcBef>
                  <a:spcPct val="0"/>
                </a:spcBef>
              </a:pPr>
              <a:t>23</a:t>
            </a:fld>
            <a:endParaRPr lang="en-US" smtClean="0"/>
          </a:p>
        </p:txBody>
      </p:sp>
    </p:spTree>
    <p:extLst>
      <p:ext uri="{BB962C8B-B14F-4D97-AF65-F5344CB8AC3E}">
        <p14:creationId xmlns:p14="http://schemas.microsoft.com/office/powerpoint/2010/main" val="1513234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 </a:t>
            </a:r>
            <a:r>
              <a:rPr lang="en-US" sz="1200" kern="1200" dirty="0" smtClean="0">
                <a:solidFill>
                  <a:schemeClr val="tx1"/>
                </a:solidFill>
                <a:effectLst/>
                <a:latin typeface="+mn-lt"/>
                <a:ea typeface="+mn-ea"/>
                <a:cs typeface="+mn-cs"/>
              </a:rPr>
              <a:t>A growing body of research is showing the fundamental importance of early social skills as a platform for many aspects of later development. </a:t>
            </a:r>
            <a:r>
              <a:rPr lang="en-US" sz="1200" b="1" kern="1200" dirty="0" smtClean="0">
                <a:solidFill>
                  <a:schemeClr val="tx1"/>
                </a:solidFill>
                <a:effectLst/>
                <a:latin typeface="+mn-lt"/>
                <a:ea typeface="+mn-ea"/>
                <a:cs typeface="+mn-cs"/>
              </a:rPr>
              <a:t>[Review bullets on slide.]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do you think are some of the long-term impacts of having some of the skills listed on this slide? What might be the long-term impact of not having some of these skills?</a:t>
            </a:r>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24</a:t>
            </a:fld>
            <a:endParaRPr lang="en-US"/>
          </a:p>
        </p:txBody>
      </p:sp>
    </p:spTree>
    <p:extLst>
      <p:ext uri="{BB962C8B-B14F-4D97-AF65-F5344CB8AC3E}">
        <p14:creationId xmlns:p14="http://schemas.microsoft.com/office/powerpoint/2010/main" val="1189134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Social-emotional competence is a foundational skill for children—and a key protective factor associated with good child outcomes. We know that early childhood mental health issues are more common than we think. Parents need support to facilitate healthy social and emotional development as well as to recognize and respond when a child’s development is not on-track. Everyday actions anyone can take to support this protective factor are listed on the slide. Whether our primary focus is on children or on parents, we all have opportunities to support families in building this protective factor.</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ASK: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Is there anything on this list that surprises you? Can you give some examples of concrete actions you have taken with families that connect to some of the things on this list?</a:t>
            </a:r>
          </a:p>
          <a:p>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25</a:t>
            </a:fld>
            <a:endParaRPr lang="en-US"/>
          </a:p>
        </p:txBody>
      </p:sp>
    </p:spTree>
    <p:extLst>
      <p:ext uri="{BB962C8B-B14F-4D97-AF65-F5344CB8AC3E}">
        <p14:creationId xmlns:p14="http://schemas.microsoft.com/office/powerpoint/2010/main" val="4210846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4000"/>
              </a:lnSpc>
              <a:spcBef>
                <a:spcPts val="200"/>
              </a:spcBef>
              <a:spcAft>
                <a:spcPts val="600"/>
              </a:spcAft>
            </a:pPr>
            <a:r>
              <a:rPr lang="en-US" sz="1200" b="1" dirty="0" smtClean="0">
                <a:solidFill>
                  <a:srgbClr val="000000"/>
                </a:solidFill>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solidFill>
                  <a:srgbClr val="000000"/>
                </a:solidFill>
                <a:effectLst/>
                <a:latin typeface="Century Gothic" panose="020B0502020202020204" pitchFamily="34" charset="0"/>
                <a:ea typeface="Meiryo" panose="020B0604030504040204" pitchFamily="34" charset="-128"/>
                <a:cs typeface="Times New Roman" panose="02020603050405020304" pitchFamily="18" charset="0"/>
              </a:rPr>
              <a:t>Supporting parents in building children’s social and emotional competence can sound challenging. But if you are a parent or interact with children at all, there are so many simple things that we can do to help a child build their social and emotional skill base. This slide lists four basic social emotional skills to build:</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200"/>
              </a:spcBef>
              <a:spcAft>
                <a:spcPts val="600"/>
              </a:spcAft>
              <a:buFont typeface="Symbol" panose="05050102010706020507" pitchFamily="18" charset="2"/>
              <a:buChar char=""/>
            </a:pPr>
            <a:r>
              <a:rPr lang="en-US" sz="1200" dirty="0" smtClean="0">
                <a:solidFill>
                  <a:srgbClr val="000000"/>
                </a:solidFill>
                <a:effectLst/>
                <a:latin typeface="Century Gothic" panose="020B0502020202020204" pitchFamily="34" charset="0"/>
                <a:ea typeface="Meiryo" panose="020B0604030504040204" pitchFamily="34" charset="-128"/>
                <a:cs typeface="Times New Roman" panose="02020603050405020304" pitchFamily="18" charset="0"/>
              </a:rPr>
              <a:t>Recognizing and communicating emotions: It is surprising, but knowing and being able to describe what we are feeling is a skill that we learn. Young children often experience strong emotion without fully understanding or being able to describe what they are feeling. Being self-aware of the emotions they are experiencing and being able to communicate them to others is an important building block for establishing relationships.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200"/>
              </a:spcBef>
              <a:spcAft>
                <a:spcPts val="600"/>
              </a:spcAft>
              <a:buFont typeface="Symbol" panose="05050102010706020507" pitchFamily="18" charset="2"/>
              <a:buChar char=""/>
            </a:pPr>
            <a:r>
              <a:rPr lang="en-US" sz="1200" dirty="0" smtClean="0">
                <a:solidFill>
                  <a:srgbClr val="000000"/>
                </a:solidFill>
                <a:effectLst/>
                <a:latin typeface="Century Gothic" panose="020B0502020202020204" pitchFamily="34" charset="0"/>
                <a:ea typeface="Meiryo" panose="020B0604030504040204" pitchFamily="34" charset="-128"/>
                <a:cs typeface="Times New Roman" panose="02020603050405020304" pitchFamily="18" charset="0"/>
              </a:rPr>
              <a:t>Control response to feelings: It is important for children to understand that while their emotions are valid, the need to control their responses. For example while it is okay for a child to be angry or upset, they need to learn how not to hit when they feel this way. At young ages it can be difficult for children to control strong emotions and they may need help either in the form of physical soothing, space to come to terms with their emotions or help channeling an emotion into an acceptable action (e.g. you can’t throw something when you are angry, but you can hit your pillow).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200"/>
              </a:spcBef>
              <a:spcAft>
                <a:spcPts val="600"/>
              </a:spcAft>
              <a:buFont typeface="Symbol" panose="05050102010706020507" pitchFamily="18" charset="2"/>
              <a:buChar char=""/>
            </a:pPr>
            <a:r>
              <a:rPr lang="en-US" sz="1200" dirty="0" smtClean="0">
                <a:solidFill>
                  <a:srgbClr val="000000"/>
                </a:solidFill>
                <a:effectLst/>
                <a:latin typeface="Century Gothic" panose="020B0502020202020204" pitchFamily="34" charset="0"/>
                <a:ea typeface="Meiryo" panose="020B0604030504040204" pitchFamily="34" charset="-128"/>
                <a:cs typeface="Times New Roman" panose="02020603050405020304" pitchFamily="18" charset="0"/>
              </a:rPr>
              <a:t>Once children begin to learn to control and manage their own feelings they can begin to think proactively—“what will I do if…” All children will experience disappointment, anger and sadness—having strategies in place for what they will do in these situations lessens the likelihood that these emotions will get beyond them.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marR="0" lvl="0" indent="-342900">
              <a:lnSpc>
                <a:spcPct val="114000"/>
              </a:lnSpc>
              <a:spcBef>
                <a:spcPts val="200"/>
              </a:spcBef>
              <a:spcAft>
                <a:spcPts val="600"/>
              </a:spcAft>
              <a:buFont typeface="Symbol" panose="05050102010706020507" pitchFamily="18" charset="2"/>
              <a:buChar char=""/>
            </a:pPr>
            <a:r>
              <a:rPr lang="en-US" sz="1200" dirty="0" smtClean="0">
                <a:solidFill>
                  <a:srgbClr val="000000"/>
                </a:solidFill>
                <a:effectLst/>
                <a:latin typeface="Century Gothic" panose="020B0502020202020204" pitchFamily="34" charset="0"/>
                <a:ea typeface="Meiryo" panose="020B0604030504040204" pitchFamily="34" charset="-128"/>
                <a:cs typeface="Times New Roman" panose="02020603050405020304" pitchFamily="18" charset="0"/>
              </a:rPr>
              <a:t>Finally it is crucial for children to make the transition from understanding and controlling their own emotions to learning to recognize and empathize with the emotions of others.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457200" marR="0">
              <a:lnSpc>
                <a:spcPct val="114000"/>
              </a:lnSpc>
              <a:spcBef>
                <a:spcPts val="200"/>
              </a:spcBef>
              <a:spcAft>
                <a:spcPts val="600"/>
              </a:spcAft>
            </a:pPr>
            <a:r>
              <a:rPr lang="en-US" sz="1200" dirty="0" smtClean="0">
                <a:solidFill>
                  <a:srgbClr val="000000"/>
                </a:solidFill>
                <a:effectLst/>
                <a:latin typeface="Century Gothic" panose="020B0502020202020204" pitchFamily="34" charset="0"/>
                <a:ea typeface="Meiryo" panose="020B0604030504040204" pitchFamily="34" charset="-128"/>
                <a:cs typeface="Times New Roman" panose="02020603050405020304" pitchFamily="18" charset="0"/>
              </a:rPr>
              <a:t>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4000"/>
              </a:lnSpc>
              <a:spcBef>
                <a:spcPts val="200"/>
              </a:spcBef>
              <a:spcAft>
                <a:spcPts val="600"/>
              </a:spcAft>
            </a:pP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OPTIONAL ACTIVITY 5: </a:t>
            </a:r>
            <a:r>
              <a:rPr lang="en-US" sz="160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Social Emotional Skill-building </a:t>
            </a: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26</a:t>
            </a:fld>
            <a:endParaRPr lang="en-US"/>
          </a:p>
        </p:txBody>
      </p:sp>
    </p:spTree>
    <p:extLst>
      <p:ext uri="{BB962C8B-B14F-4D97-AF65-F5344CB8AC3E}">
        <p14:creationId xmlns:p14="http://schemas.microsoft.com/office/powerpoint/2010/main" val="2181084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smtClean="0">
                <a:solidFill>
                  <a:schemeClr val="tx1"/>
                </a:solidFill>
                <a:effectLst/>
                <a:latin typeface="+mn-lt"/>
                <a:ea typeface="+mn-ea"/>
                <a:cs typeface="+mn-cs"/>
              </a:rPr>
              <a:t>STATE: </a:t>
            </a:r>
            <a:r>
              <a:rPr lang="en-US" sz="1200" kern="1200" dirty="0" smtClean="0">
                <a:solidFill>
                  <a:schemeClr val="tx1"/>
                </a:solidFill>
                <a:effectLst/>
                <a:latin typeface="+mn-lt"/>
                <a:ea typeface="+mn-ea"/>
                <a:cs typeface="+mn-cs"/>
              </a:rPr>
              <a:t>As with the other protective factors, we know that the families we work with in child welfare face special challenges to children’s social and emotional competence. The circumstances that brought them into contact with child welfare often reflect less than ideal early experiences for children’s social and emotional development. Furthermore, we know that children with behavioral challenges are more likely to be abused and neglected, so the children and families we serve may face these challenges disproportionately. And finally, involvement in the child welfare system often disrupts the attachment relationships that children do have, particularly when children are placed out of the home.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responses to the children and families we work with need to be informed by an understanding of the impact of trauma and toxic stress – which are the topic of a later module in this course. Other things caseworkers can do to support the social and emotional competence of children in the child welfare system are listed on the left.</a:t>
            </a:r>
          </a:p>
          <a:p>
            <a:endParaRPr lang="en-US"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FCE29BA-83BE-4A34-8A5A-B76095C5B8AE}" type="slidenum">
              <a:rPr lang="en-US" altLang="en-US" smtClean="0">
                <a:latin typeface="Calibri" panose="020F0502020204030204" pitchFamily="34" charset="0"/>
              </a:rPr>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5107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5038" eaLnBrk="0" hangingPunct="0">
              <a:defRPr sz="2000">
                <a:solidFill>
                  <a:schemeClr val="tx1"/>
                </a:solidFill>
                <a:latin typeface="Arial" panose="020B0604020202020204" pitchFamily="34" charset="0"/>
              </a:defRPr>
            </a:lvl1pPr>
            <a:lvl2pPr marL="742950" indent="-285750" defTabSz="935038" eaLnBrk="0" hangingPunct="0">
              <a:defRPr sz="2000">
                <a:solidFill>
                  <a:schemeClr val="tx1"/>
                </a:solidFill>
                <a:latin typeface="Arial" panose="020B0604020202020204" pitchFamily="34" charset="0"/>
              </a:defRPr>
            </a:lvl2pPr>
            <a:lvl3pPr marL="1143000" indent="-228600" defTabSz="935038" eaLnBrk="0" hangingPunct="0">
              <a:defRPr sz="2000">
                <a:solidFill>
                  <a:schemeClr val="tx1"/>
                </a:solidFill>
                <a:latin typeface="Arial" panose="020B0604020202020204" pitchFamily="34" charset="0"/>
              </a:defRPr>
            </a:lvl3pPr>
            <a:lvl4pPr marL="1600200" indent="-228600" defTabSz="935038" eaLnBrk="0" hangingPunct="0">
              <a:defRPr sz="2000">
                <a:solidFill>
                  <a:schemeClr val="tx1"/>
                </a:solidFill>
                <a:latin typeface="Arial" panose="020B0604020202020204" pitchFamily="34" charset="0"/>
              </a:defRPr>
            </a:lvl4pPr>
            <a:lvl5pPr marL="2057400" indent="-228600" defTabSz="935038" eaLnBrk="0" hangingPunct="0">
              <a:defRPr sz="2000">
                <a:solidFill>
                  <a:schemeClr val="tx1"/>
                </a:solidFill>
                <a:latin typeface="Arial" panose="020B0604020202020204" pitchFamily="34" charset="0"/>
              </a:defRPr>
            </a:lvl5pPr>
            <a:lvl6pPr marL="2514600" indent="-228600" algn="ctr" defTabSz="93503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3503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3503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35038"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EEFF80B2-F4A3-470B-B4AB-60897FC5B72C}" type="slidenum">
              <a:rPr lang="en-US" altLang="en-US" sz="1300">
                <a:latin typeface="Times New Roman" panose="02020603050405020304" pitchFamily="18" charset="0"/>
              </a:rPr>
              <a:pPr eaLnBrk="1" hangingPunct="1"/>
              <a:t>28</a:t>
            </a:fld>
            <a:endParaRPr lang="en-US" altLang="en-US" sz="1300">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325438" y="4437063"/>
            <a:ext cx="6191250" cy="4205287"/>
          </a:xfrm>
          <a:noFill/>
        </p:spPr>
        <p:txBody>
          <a:bodyPr/>
          <a:lstStyle/>
          <a:p>
            <a:pPr marL="0" marR="0">
              <a:lnSpc>
                <a:spcPct val="115000"/>
              </a:lnSpc>
              <a:spcBef>
                <a:spcPts val="3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 </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The pyramid on this slide illustrates a comprehensive approach to supporting children’s social and emotional development. At the base, we see positive relationships and supportive environments that support all children in developing social and emotional skills. We can provide those relationships and environments when we have contact with children – but in child welfare, our primary role is to help birth parents, kinship care providers, foster parents and adoptive parents provide these relationships and environments.</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At the second level are social-emotional teaching strategies. These are primarily carried out in early care and education programs – high quality child care centers and family child care providers. While we may not have opportunities to use these teaching strategies in our interactions with children, we know that these interventions are one of the main reasons that quality is so important in children’s early care and education placements. A quality early care and education program will provide the support that children need – whether they are typically developing or facing challenges. For that reason, it is imperative that young children involved in child welfare receive these supports through Head Start and other quality programs.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Finally, in the top pf the pyramid, we see the intensive individualized interventions that are necessary when a child’s social-emotional development is not on-track. The good news is that with early intervention and the right support, many children can get back on-track. The bad news is that many children’s needs for these services are not met either because their challenges are not recognized or because the services are not available or not affordable for the family. When children are involved in the child welfare system it is our job to identify any concerns and get them the services they need to address any developmental delays and challenges brought about by trauma or deprivation they have experienced – including the stressful experience of child welfare system involvement. </a:t>
            </a:r>
          </a:p>
          <a:p>
            <a:pPr marL="0" marR="0">
              <a:lnSpc>
                <a:spcPct val="115000"/>
              </a:lnSpc>
              <a:spcBef>
                <a:spcPts val="3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110490">
              <a:lnSpc>
                <a:spcPct val="115000"/>
              </a:lnSpc>
              <a:spcBef>
                <a:spcPts val="300"/>
              </a:spcBef>
              <a:spcAft>
                <a:spcPts val="600"/>
              </a:spcAft>
            </a:pPr>
            <a:r>
              <a:rPr lang="en-US" sz="1200" b="1" dirty="0" smtClean="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DISTRIBUTE: </a:t>
            </a:r>
            <a:r>
              <a:rPr lang="en-US" sz="1200" dirty="0" smtClean="0">
                <a:solidFill>
                  <a:srgbClr val="C00000"/>
                </a:solidFill>
                <a:effectLst/>
                <a:latin typeface="Century Gothic" panose="020B0502020202020204" pitchFamily="34" charset="0"/>
                <a:ea typeface="Calibri" panose="020F0502020204030204" pitchFamily="34" charset="0"/>
                <a:cs typeface="Times New Roman" panose="02020603050405020304" pitchFamily="18" charset="0"/>
              </a:rPr>
              <a:t>Handout 2.1e: Social Emotional Competence.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300"/>
              </a:spcBef>
              <a:spcAft>
                <a:spcPts val="600"/>
              </a:spcAft>
            </a:pPr>
            <a:endPar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AI</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NE</a:t>
            </a:r>
            <a:r>
              <a:rPr lang="en-US" sz="1600" b="1" i="1" u="sng"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’S</a:t>
            </a: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N</a:t>
            </a:r>
            <a:r>
              <a:rPr lang="en-US" sz="1600" b="1" i="1" u="sng" spc="-1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O</a:t>
            </a: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E</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t>
            </a:r>
            <a:r>
              <a:rPr lang="en-US" sz="1600" b="1" baseline="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Handout 2.1e is meant to be a key take away for the training. It</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summarizes information on children’s</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 social emotional competence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and provides guidance on questions to ask; things to look for and activities to do with families to build children’s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social emotional competence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 alternate exercise would be to allow participants to review the handout and pick one action or activity they could take with a family they are working with. </a:t>
            </a:r>
          </a:p>
          <a:p>
            <a:pPr eaLnBrk="1" hangingPunct="1"/>
            <a:endParaRPr lang="en-US" altLang="en-US" dirty="0" smtClean="0"/>
          </a:p>
        </p:txBody>
      </p:sp>
    </p:spTree>
    <p:extLst>
      <p:ext uri="{BB962C8B-B14F-4D97-AF65-F5344CB8AC3E}">
        <p14:creationId xmlns:p14="http://schemas.microsoft.com/office/powerpoint/2010/main" val="267941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As we think about how to apply the Strengthening Families Protective Factors approach in our practice, it is also important to think about how we can apply it in our own lives. Working in child welfare is not easy, and we need to remember to take care of ourselves. Thinking about our own protective factors is a good way to approach it.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DISTRIBUTE </a:t>
            </a:r>
            <a:r>
              <a:rPr lang="en-US" sz="1200" kern="1200" dirty="0" smtClean="0">
                <a:solidFill>
                  <a:schemeClr val="tx1"/>
                </a:solidFill>
                <a:effectLst/>
                <a:latin typeface="+mn-lt"/>
                <a:ea typeface="+mn-ea"/>
                <a:cs typeface="+mn-cs"/>
              </a:rPr>
              <a:t>Handout 2.5: Taking Care of Yourself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a:t>
            </a:r>
            <a:r>
              <a:rPr lang="en-US" sz="1200" kern="1200" dirty="0" smtClean="0">
                <a:solidFill>
                  <a:schemeClr val="tx1"/>
                </a:solidFill>
                <a:effectLst/>
                <a:latin typeface="+mn-lt"/>
                <a:ea typeface="+mn-ea"/>
                <a:cs typeface="+mn-cs"/>
              </a:rPr>
              <a:t> Take a few moments to quietly reflect as you read through these questions, and develop a personal plan for giving yourself what you need to deal with the stresses of child welfare case work.</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ALLOW </a:t>
            </a:r>
            <a:r>
              <a:rPr lang="en-US" sz="1200" kern="1200" dirty="0" smtClean="0">
                <a:solidFill>
                  <a:schemeClr val="tx1"/>
                </a:solidFill>
                <a:effectLst/>
                <a:latin typeface="+mn-lt"/>
                <a:ea typeface="+mn-ea"/>
                <a:cs typeface="+mn-cs"/>
              </a:rPr>
              <a:t>5 minutes for quiet reflection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Does anyone want to share some of what you included in your self-care plan?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FACILITATE </a:t>
            </a:r>
            <a:r>
              <a:rPr lang="en-US" sz="1200" kern="1200" dirty="0" smtClean="0">
                <a:solidFill>
                  <a:schemeClr val="tx1"/>
                </a:solidFill>
                <a:effectLst/>
                <a:latin typeface="+mn-lt"/>
                <a:ea typeface="+mn-ea"/>
                <a:cs typeface="+mn-cs"/>
              </a:rPr>
              <a:t>discussion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STATE: </a:t>
            </a:r>
            <a:r>
              <a:rPr lang="en-US" sz="1200" kern="1200" dirty="0" smtClean="0">
                <a:solidFill>
                  <a:schemeClr val="tx1"/>
                </a:solidFill>
                <a:effectLst/>
                <a:latin typeface="+mn-lt"/>
                <a:ea typeface="+mn-ea"/>
                <a:cs typeface="+mn-cs"/>
              </a:rPr>
              <a:t>Thank you for your attention and participation in this module. I hope you feel more prepared to apply a protective factors approach in your daily practice. </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29</a:t>
            </a:fld>
            <a:endParaRPr lang="en-US"/>
          </a:p>
        </p:txBody>
      </p:sp>
    </p:spTree>
    <p:extLst>
      <p:ext uri="{BB962C8B-B14F-4D97-AF65-F5344CB8AC3E}">
        <p14:creationId xmlns:p14="http://schemas.microsoft.com/office/powerpoint/2010/main" val="276880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4000"/>
              </a:lnSpc>
              <a:spcBef>
                <a:spcPts val="2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STATE: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Our goal is to give you an understanding of what each protective factor is—the individual skills and capacities that make up the protective factors – and the everyday actions that help families to build them. </a:t>
            </a:r>
          </a:p>
          <a:p>
            <a:pPr marL="0" marR="0">
              <a:lnSpc>
                <a:spcPct val="114000"/>
              </a:lnSpc>
              <a:spcBef>
                <a:spcPts val="200"/>
              </a:spcBef>
              <a:spcAft>
                <a:spcPts val="600"/>
              </a:spcAft>
            </a:pPr>
            <a:endParaRPr lang="en-US" sz="12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4000"/>
              </a:lnSpc>
              <a:spcBef>
                <a:spcPts val="200"/>
              </a:spcBef>
              <a:spcAft>
                <a:spcPts val="600"/>
              </a:spcAft>
            </a:pP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EXPAND:</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The Protective Factors Framework is universal and applies to all families – but we know that in child welfare, we work with families who face challenges related to the protective factors as well. So we will also discuss what we might see in child welfare-involved families related to each protective factor, and what the caseworker role can be in helping those families in particular to build each one.</a:t>
            </a:r>
          </a:p>
          <a:p>
            <a:endParaRPr lang="en-US" dirty="0"/>
          </a:p>
        </p:txBody>
      </p:sp>
      <p:sp>
        <p:nvSpPr>
          <p:cNvPr id="4" name="Slide Number Placeholder 3"/>
          <p:cNvSpPr>
            <a:spLocks noGrp="1"/>
          </p:cNvSpPr>
          <p:nvPr>
            <p:ph type="sldNum" sz="quarter" idx="10"/>
          </p:nvPr>
        </p:nvSpPr>
        <p:spPr/>
        <p:txBody>
          <a:bodyPr/>
          <a:lstStyle/>
          <a:p>
            <a:fld id="{A0C3926C-2800-4E8B-B326-A49B9EDD1388}" type="slidenum">
              <a:rPr lang="en-US" smtClean="0"/>
              <a:t>3</a:t>
            </a:fld>
            <a:endParaRPr lang="en-US"/>
          </a:p>
        </p:txBody>
      </p:sp>
    </p:spTree>
    <p:extLst>
      <p:ext uri="{BB962C8B-B14F-4D97-AF65-F5344CB8AC3E}">
        <p14:creationId xmlns:p14="http://schemas.microsoft.com/office/powerpoint/2010/main" val="2180431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110490">
              <a:lnSpc>
                <a:spcPct val="115000"/>
              </a:lnSpc>
              <a:spcBef>
                <a:spcPts val="300"/>
              </a:spcBef>
              <a:spcAft>
                <a:spcPts val="600"/>
              </a:spcAft>
            </a:pPr>
            <a:r>
              <a:rPr lang="en-US" sz="1200" b="1" dirty="0" smtClean="0">
                <a:effectLst/>
                <a:latin typeface="Century Gothic" panose="020B0502020202020204" pitchFamily="34" charset="0"/>
                <a:ea typeface="Calibri" panose="020F0502020204030204" pitchFamily="34" charset="0"/>
                <a:cs typeface="Calibri" panose="020F0502020204030204" pitchFamily="34" charset="0"/>
              </a:rPr>
              <a:t>STATE: </a:t>
            </a: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We are going to start by talking about parental resilience. Why is resilience important? We cannot prevent stress or crisis from happening to families—but we can give them the tools they need to respond effectively so crises do not escalate and the fall-out from crises does not negatively impact their parenting and their children. Resilient parents are able to recognize and acknowledge difficulties while maintaining a positive attitude. When parents are resilient, they have more patience with their children day-to-day and are less likely to take their frustrations out on their children and repeat negative patterns they may have learned in their own childhood.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smtClean="0">
              <a:solidFill>
                <a:schemeClr val="tx1"/>
              </a:solidFill>
              <a:effectLst/>
              <a:latin typeface="+mn-lt"/>
              <a:ea typeface="+mn-ea"/>
              <a:cs typeface="+mn-cs"/>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91BA5B6-F161-43D9-813A-25B09BDCCB7D}"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323545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110490">
              <a:lnSpc>
                <a:spcPct val="115000"/>
              </a:lnSpc>
              <a:spcBef>
                <a:spcPts val="300"/>
              </a:spcBef>
              <a:spcAft>
                <a:spcPts val="600"/>
              </a:spcAft>
            </a:pPr>
            <a:r>
              <a:rPr lang="en-US" sz="1200" b="1" spc="-10" dirty="0" smtClean="0">
                <a:effectLst/>
                <a:latin typeface="Century Gothic" panose="020B0502020202020204" pitchFamily="34" charset="0"/>
                <a:ea typeface="Calibri" panose="020F0502020204030204" pitchFamily="34" charset="0"/>
                <a:cs typeface="Calibri" panose="020F0502020204030204" pitchFamily="34" charset="0"/>
              </a:rPr>
              <a:t>STATE: </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When we consider a family’s resilience, it is important to think about both </a:t>
            </a:r>
            <a:r>
              <a:rPr lang="en-US" sz="1200" i="1" spc="-10" dirty="0" smtClean="0">
                <a:effectLst/>
                <a:latin typeface="Century Gothic" panose="020B0502020202020204" pitchFamily="34" charset="0"/>
                <a:ea typeface="Calibri" panose="020F0502020204030204" pitchFamily="34" charset="0"/>
                <a:cs typeface="Calibri" panose="020F0502020204030204" pitchFamily="34" charset="0"/>
              </a:rPr>
              <a:t>general life resilience</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 – the ability to function well at work when things are difficult at home, for example – and </a:t>
            </a:r>
            <a:r>
              <a:rPr lang="en-US" sz="1200" i="1" spc="-10" dirty="0" smtClean="0">
                <a:effectLst/>
                <a:latin typeface="Century Gothic" panose="020B0502020202020204" pitchFamily="34" charset="0"/>
                <a:ea typeface="Calibri" panose="020F0502020204030204" pitchFamily="34" charset="0"/>
                <a:cs typeface="Calibri" panose="020F0502020204030204" pitchFamily="34" charset="0"/>
              </a:rPr>
              <a:t>parenting resilience</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 – the ability to nurture and support one’s children in times of stress. Parents may be strong in one type of resilience and need support in another. While these two things are connected and reinforce each other they are also distinct.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110490">
              <a:lnSpc>
                <a:spcPct val="115000"/>
              </a:lnSpc>
              <a:spcBef>
                <a:spcPts val="300"/>
              </a:spcBef>
              <a:spcAft>
                <a:spcPts val="600"/>
              </a:spcAft>
            </a:pPr>
            <a:endParaRPr lang="en-US" sz="1600" spc="-1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110490">
              <a:lnSpc>
                <a:spcPct val="115000"/>
              </a:lnSpc>
              <a:spcBef>
                <a:spcPts val="300"/>
              </a:spcBef>
              <a:spcAft>
                <a:spcPts val="600"/>
              </a:spcAft>
            </a:pP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It is important to remember that resilience is not an innate trait or something you are born with. It is a capacity that involves behaviors, thoughts and actions that can be learned by and developed in anyone. Building and sustaining resilience is a life-long learning process. Another important concept is that our resilience is also sensitive to environment. We have all been in situations and/or with people where we don’t feel like our best selves. Part of this is simple brain science: When we are in situations where we feel threatened, or disrespected, it can cause the part of our brain that deals with fear to activate. When this happens it can make us more likely to be reactive, shutting down our problem solving skills.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ea typeface="MS PGothic"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FCC04A-E931-456C-BDB6-369CEF7062FA}" type="slidenum">
              <a:rPr lang="en-US" smtClean="0"/>
              <a:pPr>
                <a:spcBef>
                  <a:spcPct val="0"/>
                </a:spcBef>
              </a:pPr>
              <a:t>5</a:t>
            </a:fld>
            <a:endParaRPr lang="en-US" smtClean="0"/>
          </a:p>
        </p:txBody>
      </p:sp>
    </p:spTree>
    <p:extLst>
      <p:ext uri="{BB962C8B-B14F-4D97-AF65-F5344CB8AC3E}">
        <p14:creationId xmlns:p14="http://schemas.microsoft.com/office/powerpoint/2010/main" val="89281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10490">
              <a:lnSpc>
                <a:spcPct val="115000"/>
              </a:lnSpc>
              <a:spcBef>
                <a:spcPts val="300"/>
              </a:spcBef>
              <a:spcAft>
                <a:spcPts val="600"/>
              </a:spcAft>
            </a:pPr>
            <a:r>
              <a:rPr lang="en-US" sz="1200" b="1" spc="-10" dirty="0" smtClean="0">
                <a:effectLst/>
                <a:latin typeface="Century Gothic" panose="020B0502020202020204" pitchFamily="34" charset="0"/>
                <a:ea typeface="Calibri" panose="020F0502020204030204" pitchFamily="34" charset="0"/>
                <a:cs typeface="Calibri" panose="020F0502020204030204" pitchFamily="34" charset="0"/>
              </a:rPr>
              <a:t>STATE:</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 Thus, the everyday actions which are connected to building resilience focus on a number of things: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110490" lvl="0" indent="-342900">
              <a:lnSpc>
                <a:spcPct val="115000"/>
              </a:lnSpc>
              <a:spcBef>
                <a:spcPts val="300"/>
              </a:spcBef>
              <a:spcAft>
                <a:spcPts val="600"/>
              </a:spcAft>
              <a:buFont typeface="Arial" panose="020B0604020202020204" pitchFamily="34" charset="0"/>
              <a:buChar char="•"/>
              <a:tabLst>
                <a:tab pos="457200" algn="l"/>
              </a:tabLst>
            </a:pP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Interacting with parents in a way that is strengths-based, honors and supports them as individuals and as parents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110490" lvl="0" indent="-342900">
              <a:lnSpc>
                <a:spcPct val="115000"/>
              </a:lnSpc>
              <a:spcBef>
                <a:spcPts val="300"/>
              </a:spcBef>
              <a:spcAft>
                <a:spcPts val="600"/>
              </a:spcAft>
              <a:buFont typeface="Arial" panose="020B0604020202020204" pitchFamily="34" charset="0"/>
              <a:buChar char="•"/>
              <a:tabLst>
                <a:tab pos="457200" algn="l"/>
              </a:tabLst>
            </a:pP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Encouraging parents to recognize and plan for how they will respond to stressors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110490" lvl="0" indent="-342900">
              <a:lnSpc>
                <a:spcPct val="115000"/>
              </a:lnSpc>
              <a:spcBef>
                <a:spcPts val="300"/>
              </a:spcBef>
              <a:spcAft>
                <a:spcPts val="600"/>
              </a:spcAft>
              <a:buFont typeface="Arial" panose="020B0604020202020204" pitchFamily="34" charset="0"/>
              <a:buChar char="•"/>
              <a:tabLst>
                <a:tab pos="457200" algn="l"/>
              </a:tabLst>
            </a:pP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Helping to build the skills that will help during a crisis by providing ways for parents to learn and practice skills in every day circumstances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C4A15C22-5B2F-4235-AE13-D6180792C493}" type="slidenum">
              <a:rPr lang="en-US" smtClean="0"/>
              <a:pPr>
                <a:defRPr/>
              </a:pPr>
              <a:t>6</a:t>
            </a:fld>
            <a:endParaRPr lang="en-US"/>
          </a:p>
        </p:txBody>
      </p:sp>
    </p:spTree>
    <p:extLst>
      <p:ext uri="{BB962C8B-B14F-4D97-AF65-F5344CB8AC3E}">
        <p14:creationId xmlns:p14="http://schemas.microsoft.com/office/powerpoint/2010/main" val="401804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10490">
              <a:lnSpc>
                <a:spcPct val="115000"/>
              </a:lnSpc>
              <a:spcBef>
                <a:spcPts val="300"/>
              </a:spcBef>
              <a:spcAft>
                <a:spcPts val="600"/>
              </a:spcAft>
            </a:pPr>
            <a:r>
              <a:rPr lang="en-US" sz="1200" b="1" spc="-10" dirty="0" smtClean="0">
                <a:effectLst/>
                <a:latin typeface="Century Gothic" panose="020B0502020202020204" pitchFamily="34" charset="0"/>
                <a:ea typeface="Calibri" panose="020F0502020204030204" pitchFamily="34" charset="0"/>
                <a:cs typeface="Calibri" panose="020F0502020204030204" pitchFamily="34" charset="0"/>
              </a:rPr>
              <a:t>STATE: </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There are many components to resilience. This image is commonly used to give a visual description of what resilience might look like. It shows the skills and attitudes that are the building blocks of resilience.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110490" lvl="0" indent="-342900">
              <a:lnSpc>
                <a:spcPct val="115000"/>
              </a:lnSpc>
              <a:spcBef>
                <a:spcPts val="300"/>
              </a:spcBef>
              <a:spcAft>
                <a:spcPts val="600"/>
              </a:spcAft>
              <a:buFont typeface="Arial" panose="020B0604020202020204" pitchFamily="34" charset="0"/>
              <a:buChar char="•"/>
              <a:tabLst>
                <a:tab pos="457200" algn="l"/>
              </a:tabLs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[CLICK TO BRING UP LABEL]</a:t>
            </a:r>
            <a:r>
              <a:rPr lang="en-US" sz="1200" spc="-10" dirty="0" smtClean="0">
                <a:solidFill>
                  <a:srgbClr val="C00000"/>
                </a:solidFill>
                <a:effectLst/>
                <a:latin typeface="Century Gothic" panose="020B0502020202020204" pitchFamily="34" charset="0"/>
                <a:ea typeface="Calibri" panose="020F0502020204030204" pitchFamily="34" charset="0"/>
                <a:cs typeface="Calibri" panose="020F0502020204030204" pitchFamily="34" charset="0"/>
              </a:rPr>
              <a:t> </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The bottom level shows some characteristics and skills that lay the groundwork for resilience. These are foundational blocks – without them, it is hard to move forward.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110490" lvl="0" indent="-342900">
              <a:lnSpc>
                <a:spcPct val="115000"/>
              </a:lnSpc>
              <a:spcBef>
                <a:spcPts val="300"/>
              </a:spcBef>
              <a:spcAft>
                <a:spcPts val="600"/>
              </a:spcAft>
              <a:buFont typeface="Arial" panose="020B0604020202020204" pitchFamily="34" charset="0"/>
              <a:buChar char="•"/>
              <a:tabLst>
                <a:tab pos="457200" algn="l"/>
              </a:tabLs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[CLICK TO BRING UP LABEL] </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The 2</a:t>
            </a:r>
            <a:r>
              <a:rPr lang="en-US" sz="1200" spc="-10" baseline="30000" dirty="0" smtClean="0">
                <a:effectLst/>
                <a:latin typeface="Century Gothic" panose="020B0502020202020204" pitchFamily="34" charset="0"/>
                <a:ea typeface="Calibri" panose="020F0502020204030204" pitchFamily="34" charset="0"/>
                <a:cs typeface="Calibri" panose="020F0502020204030204" pitchFamily="34" charset="0"/>
              </a:rPr>
              <a:t>nd</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 level up shows actions that resilient people are able to take when faced with challenges. These are “internal” actions we move to as a result of our foundational strengths.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110490" lvl="0" indent="-342900">
              <a:lnSpc>
                <a:spcPct val="115000"/>
              </a:lnSpc>
              <a:spcBef>
                <a:spcPts val="300"/>
              </a:spcBef>
              <a:spcAft>
                <a:spcPts val="600"/>
              </a:spcAft>
              <a:buFont typeface="Arial" panose="020B0604020202020204" pitchFamily="34" charset="0"/>
              <a:buChar char="•"/>
              <a:tabLst>
                <a:tab pos="457200" algn="l"/>
              </a:tabLs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[CLICK TO BRING UP LABEL] </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The 3</a:t>
            </a:r>
            <a:r>
              <a:rPr lang="en-US" sz="1200" spc="-10" baseline="30000" dirty="0" smtClean="0">
                <a:effectLst/>
                <a:latin typeface="Century Gothic" panose="020B0502020202020204" pitchFamily="34" charset="0"/>
                <a:ea typeface="Calibri" panose="020F0502020204030204" pitchFamily="34" charset="0"/>
                <a:cs typeface="Calibri" panose="020F0502020204030204" pitchFamily="34" charset="0"/>
              </a:rPr>
              <a:t>rd</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 level represents the steps we begin to take based on what needs to get done.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110490" lvl="0" indent="-342900">
              <a:lnSpc>
                <a:spcPct val="115000"/>
              </a:lnSpc>
              <a:spcBef>
                <a:spcPts val="300"/>
              </a:spcBef>
              <a:spcAft>
                <a:spcPts val="600"/>
              </a:spcAft>
              <a:buFont typeface="Arial" panose="020B0604020202020204" pitchFamily="34" charset="0"/>
              <a:buChar char="•"/>
              <a:tabLst>
                <a:tab pos="457200" algn="l"/>
              </a:tabLst>
            </a:pP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Finally, the top level shows steps people take, based on their assessment of a problem, to get through a stressful situation. Up to this point, most of this reflection has been within ourselves. But by the time we reach the top level, we are involving people outside of ourselves.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110490">
              <a:lnSpc>
                <a:spcPct val="115000"/>
              </a:lnSpc>
              <a:spcBef>
                <a:spcPts val="300"/>
              </a:spcBef>
              <a:spcAft>
                <a:spcPts val="600"/>
              </a:spcAft>
            </a:pPr>
            <a:endParaRPr lang="en-US" sz="1200" spc="-10" dirty="0" smtClean="0">
              <a:effectLst/>
              <a:latin typeface="Century Gothic" panose="020B0502020202020204" pitchFamily="34" charset="0"/>
              <a:ea typeface="Calibri" panose="020F0502020204030204" pitchFamily="34" charset="0"/>
              <a:cs typeface="Calibri" panose="020F0502020204030204" pitchFamily="34" charset="0"/>
            </a:endParaRPr>
          </a:p>
          <a:p>
            <a:pPr marL="0" marR="110490">
              <a:lnSpc>
                <a:spcPct val="115000"/>
              </a:lnSpc>
              <a:spcBef>
                <a:spcPts val="300"/>
              </a:spcBef>
              <a:spcAft>
                <a:spcPts val="600"/>
              </a:spcAft>
            </a:pP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Each person may arrange these personal resilience blocks in different configurations. Arrangements that work for some, may not work for others. It is important that individuals and families design their own version of the resilience blocks.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A87E72E2-BDF8-4B2A-A154-4F95FDF0F0AC}" type="slidenum">
              <a:rPr lang="en-US" smtClean="0"/>
              <a:t>7</a:t>
            </a:fld>
            <a:endParaRPr lang="en-US"/>
          </a:p>
        </p:txBody>
      </p:sp>
    </p:spTree>
    <p:extLst>
      <p:ext uri="{BB962C8B-B14F-4D97-AF65-F5344CB8AC3E}">
        <p14:creationId xmlns:p14="http://schemas.microsoft.com/office/powerpoint/2010/main" val="1089704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10490">
              <a:lnSpc>
                <a:spcPct val="115000"/>
              </a:lnSpc>
              <a:spcBef>
                <a:spcPts val="300"/>
              </a:spcBef>
              <a:spcAft>
                <a:spcPts val="600"/>
              </a:spcAft>
            </a:pPr>
            <a:r>
              <a:rPr lang="en-US" sz="1200" b="1" spc="-10" dirty="0" smtClean="0">
                <a:effectLst/>
                <a:latin typeface="Century Gothic" panose="020B0502020202020204" pitchFamily="34" charset="0"/>
                <a:ea typeface="Calibri" panose="020F0502020204030204" pitchFamily="34" charset="0"/>
                <a:cs typeface="Calibri" panose="020F0502020204030204" pitchFamily="34" charset="0"/>
              </a:rPr>
              <a:t>STATE:</a:t>
            </a: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 As a caseworker, you can support parents in their development of resilience by first thinking about the building blocks they already have in place and encouraging them to build on those strengths. </a:t>
            </a:r>
          </a:p>
          <a:p>
            <a:pPr marL="0" marR="110490">
              <a:lnSpc>
                <a:spcPct val="115000"/>
              </a:lnSpc>
              <a:spcBef>
                <a:spcPts val="300"/>
              </a:spcBef>
              <a:spcAft>
                <a:spcPts val="60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110490">
              <a:lnSpc>
                <a:spcPct val="115000"/>
              </a:lnSpc>
              <a:spcBef>
                <a:spcPts val="300"/>
              </a:spcBef>
              <a:spcAft>
                <a:spcPts val="600"/>
              </a:spcAf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[CLICK TO BRING UP LABELS]</a:t>
            </a:r>
          </a:p>
          <a:p>
            <a:pPr marL="0" marR="110490">
              <a:lnSpc>
                <a:spcPct val="115000"/>
              </a:lnSpc>
              <a:spcBef>
                <a:spcPts val="300"/>
              </a:spcBef>
              <a:spcAft>
                <a:spcPts val="60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110490">
              <a:lnSpc>
                <a:spcPct val="115000"/>
              </a:lnSpc>
              <a:spcBef>
                <a:spcPts val="300"/>
              </a:spcBef>
              <a:spcAft>
                <a:spcPts val="600"/>
              </a:spcAft>
            </a:pP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This is the same idea that we call “scaffolding” when adults help young children develop new skills by supporting them to achieve things just a notch more difficult than what we already know they can do. Meeting parents where they are, you can help them build up more and more blocks as you support them in building their skills, and reinforce the positive actions they take to resolve conflicts and solve problems. </a:t>
            </a:r>
          </a:p>
          <a:p>
            <a:pPr marL="0" marR="110490">
              <a:lnSpc>
                <a:spcPct val="115000"/>
              </a:lnSpc>
              <a:spcBef>
                <a:spcPts val="300"/>
              </a:spcBef>
              <a:spcAft>
                <a:spcPts val="60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300"/>
              </a:spcBef>
              <a:spcAft>
                <a:spcPts val="600"/>
              </a:spcAf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Optional</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I</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V</a:t>
            </a:r>
            <a:r>
              <a:rPr lang="en-US" sz="1600" b="1"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I</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Y 1:</a:t>
            </a:r>
            <a:r>
              <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Focus on Self—Building Blocks of Resilience</a:t>
            </a:r>
          </a:p>
          <a:p>
            <a:endParaRPr lang="en-US" b="1" dirty="0"/>
          </a:p>
        </p:txBody>
      </p:sp>
      <p:sp>
        <p:nvSpPr>
          <p:cNvPr id="4" name="Slide Number Placeholder 3"/>
          <p:cNvSpPr>
            <a:spLocks noGrp="1"/>
          </p:cNvSpPr>
          <p:nvPr>
            <p:ph type="sldNum" sz="quarter" idx="10"/>
          </p:nvPr>
        </p:nvSpPr>
        <p:spPr/>
        <p:txBody>
          <a:bodyPr/>
          <a:lstStyle/>
          <a:p>
            <a:fld id="{A87E72E2-BDF8-4B2A-A154-4F95FDF0F0AC}" type="slidenum">
              <a:rPr lang="en-US" smtClean="0"/>
              <a:t>8</a:t>
            </a:fld>
            <a:endParaRPr lang="en-US"/>
          </a:p>
        </p:txBody>
      </p:sp>
    </p:spTree>
    <p:extLst>
      <p:ext uri="{BB962C8B-B14F-4D97-AF65-F5344CB8AC3E}">
        <p14:creationId xmlns:p14="http://schemas.microsoft.com/office/powerpoint/2010/main" val="82280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110490">
              <a:lnSpc>
                <a:spcPct val="115000"/>
              </a:lnSpc>
              <a:spcBef>
                <a:spcPts val="300"/>
              </a:spcBef>
              <a:spcAft>
                <a:spcPts val="600"/>
              </a:spcAft>
            </a:pPr>
            <a:r>
              <a:rPr lang="en-US" sz="1200" b="1" spc="-10" dirty="0" smtClean="0">
                <a:effectLst/>
                <a:latin typeface="Century Gothic" panose="020B0502020202020204" pitchFamily="34" charset="0"/>
                <a:ea typeface="Calibri" panose="020F0502020204030204" pitchFamily="34" charset="0"/>
                <a:cs typeface="Calibri" panose="020F0502020204030204" pitchFamily="34" charset="0"/>
              </a:rPr>
              <a:t>STATE: </a:t>
            </a:r>
            <a:r>
              <a:rPr lang="en-US" sz="1200" dirty="0" smtClean="0">
                <a:effectLst/>
                <a:latin typeface="Century Gothic" panose="020B0502020202020204" pitchFamily="34" charset="0"/>
                <a:ea typeface="Calibri" panose="020F0502020204030204" pitchFamily="34" charset="0"/>
                <a:cs typeface="Times New Roman" panose="02020603050405020304" pitchFamily="18" charset="0"/>
              </a:rPr>
              <a:t>For parents involved with the child welfare system, resilience is particularly important. We know that many of the parents we are working with are living from crisis to crisis. Helping to plan for what they will do in a crisis situation, providing them with tools for dealing with crisis and helping them to identify the processes and strategies for keeping themselves centered and strong in a moment of crisis is important for the ongoing well-being of both the parent and the child. Parental stress is a known risk factor for child maltreatment—resilience is about being able to deal effectively with stress, crisis and adversity. This is why resilience is considered a protective factor against child maltreatment.</a:t>
            </a:r>
          </a:p>
          <a:p>
            <a:pPr marL="0" marR="110490">
              <a:lnSpc>
                <a:spcPct val="115000"/>
              </a:lnSpc>
              <a:spcBef>
                <a:spcPts val="300"/>
              </a:spcBef>
              <a:spcAft>
                <a:spcPts val="60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110490">
              <a:lnSpc>
                <a:spcPct val="115000"/>
              </a:lnSpc>
              <a:spcBef>
                <a:spcPts val="300"/>
              </a:spcBef>
              <a:spcAft>
                <a:spcPts val="600"/>
              </a:spcAft>
            </a:pPr>
            <a:r>
              <a:rPr lang="en-US" sz="1200" spc="-10" dirty="0" smtClean="0">
                <a:effectLst/>
                <a:latin typeface="Century Gothic" panose="020B0502020202020204" pitchFamily="34" charset="0"/>
                <a:ea typeface="Calibri" panose="020F0502020204030204" pitchFamily="34" charset="0"/>
                <a:cs typeface="Calibri" panose="020F0502020204030204" pitchFamily="34" charset="0"/>
              </a:rPr>
              <a:t>Many parents, however, who come into contact with the child welfare system face challenges to their resilience. It is important to note that many of these parents grew up in environments of toxic stress, and because of this, their capacity for resilience may have been compromised. As children, they themselves may have experienced strong, frequent and prolonged adversity without the buffering protection of nurturing adult support. As a result, these parents may display symptoms of depression, anxiety or other clinical disorders that inhibit their ability to respond consistently, warmly and sensitively to their own child’s needs. Parents can be helped to manage clinical symptoms and reactions to their own histories of poor attachments and trauma. In this way, they become stronger and more able to protect their own children from adversity, and to provide the more nurturing care necessary for secure emotional attachment and healthy development in their children. Ask for additional support from your supervisor or others if you feel that a caregiver you are working with is showing signs of stress, depression or mental health issues.</a:t>
            </a:r>
          </a:p>
          <a:p>
            <a:pPr marL="0" marR="110490">
              <a:lnSpc>
                <a:spcPct val="115000"/>
              </a:lnSpc>
              <a:spcBef>
                <a:spcPts val="300"/>
              </a:spcBef>
              <a:spcAft>
                <a:spcPts val="60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300"/>
              </a:spcBef>
              <a:spcAft>
                <a:spcPts val="600"/>
              </a:spcAft>
            </a:pPr>
            <a:r>
              <a:rPr lang="en-US" sz="1600" b="1" cap="all"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DISTRIBUTE: Handout 2.1a: Parental Resilience </a:t>
            </a:r>
            <a:endParaRPr lang="en-US" sz="1600" b="1"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endParaRPr lang="en-US" sz="1600" b="1"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a:p>
            <a:pPr marL="0" marR="0">
              <a:lnSpc>
                <a:spcPct val="115000"/>
              </a:lnSpc>
              <a:spcBef>
                <a:spcPts val="300"/>
              </a:spcBef>
              <a:spcAft>
                <a:spcPts val="600"/>
              </a:spcAft>
            </a:pP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AI</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NE</a:t>
            </a:r>
            <a:r>
              <a:rPr lang="en-US" sz="1600" b="1" i="1" u="sng" spc="-1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R</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’S</a:t>
            </a: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N</a:t>
            </a:r>
            <a:r>
              <a:rPr lang="en-US" sz="1600" b="1" i="1" u="sng" spc="-1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O</a:t>
            </a:r>
            <a:r>
              <a:rPr lang="en-US" sz="1600" b="1" i="1" u="sng" spc="5"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a:t>
            </a:r>
            <a:r>
              <a:rPr lang="en-US" sz="1600" b="1" i="1" u="sng"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E:</a:t>
            </a:r>
            <a:r>
              <a:rPr lang="en-US" sz="1600" b="1" i="1" u="none" baseline="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 </a:t>
            </a:r>
            <a:r>
              <a:rPr lang="en-US" sz="1200" spc="-5" dirty="0" smtClean="0">
                <a:effectLst/>
                <a:latin typeface="Century Gothic" panose="020B0502020202020204" pitchFamily="34" charset="0"/>
                <a:ea typeface="Meiryo" panose="020B0604030504040204" pitchFamily="34" charset="-128"/>
                <a:cs typeface="Times New Roman" panose="02020603050405020304" pitchFamily="18" charset="0"/>
              </a:rPr>
              <a:t>Handout 2.1a is meant to be a key take away for the training. It</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summarizes information on</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 resilience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and provides guidance on questions to ask; and things to look for to better understand family’s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resilience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as well as describing activities to do with families to build </a:t>
            </a:r>
            <a:r>
              <a:rPr lang="en-US" sz="1200" b="1" dirty="0" smtClean="0">
                <a:effectLst/>
                <a:latin typeface="Century Gothic" panose="020B0502020202020204" pitchFamily="34" charset="0"/>
                <a:ea typeface="Meiryo" panose="020B0604030504040204" pitchFamily="34" charset="-128"/>
                <a:cs typeface="Times New Roman" panose="02020603050405020304" pitchFamily="18" charset="0"/>
              </a:rPr>
              <a:t>resilience</a:t>
            </a:r>
            <a:r>
              <a:rPr lang="en-US" sz="1200" dirty="0" smtClean="0">
                <a:effectLst/>
                <a:latin typeface="Century Gothic" panose="020B0502020202020204" pitchFamily="34" charset="0"/>
                <a:ea typeface="Meiryo" panose="020B0604030504040204" pitchFamily="34" charset="-128"/>
                <a:cs typeface="Times New Roman" panose="02020603050405020304" pitchFamily="18" charset="0"/>
              </a:rPr>
              <a:t>. An alternate exercise would be to allow participants to review the handout and pick one action or activity they could take with a family they are working with. </a:t>
            </a:r>
          </a:p>
          <a:p>
            <a:endParaRPr lang="en-US" altLang="en-US" dirty="0"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16E58DE-2AF5-4E0A-946C-E448DC3CE62E}"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2395741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5486400"/>
            <a:ext cx="8449492" cy="125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ctrTitle"/>
          </p:nvPr>
        </p:nvSpPr>
        <p:spPr>
          <a:xfrm>
            <a:off x="914400" y="1371601"/>
            <a:ext cx="10363200" cy="1470025"/>
          </a:xfrm>
        </p:spPr>
        <p:txBody>
          <a:bodyPr/>
          <a:lstStyle>
            <a:lvl1pPr>
              <a:defRPr>
                <a:latin typeface="Georgia" panose="02040502050405020303"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413981"/>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4286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FE7B6BA-9C56-46D4-8A0F-F8DF43D1D7B5}" type="datetimeFigureOut">
              <a:rPr lang="en-US" smtClean="0"/>
              <a:t>6/24/15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113966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FE7B6BA-9C56-46D4-8A0F-F8DF43D1D7B5}" type="datetimeFigureOut">
              <a:rPr lang="en-US" smtClean="0"/>
              <a:t>6/24/15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51859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172207"/>
            <a:ext cx="41020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18936586"/>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662413" y="4626781"/>
            <a:ext cx="42163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93432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172207"/>
            <a:ext cx="42671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9268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172207"/>
            <a:ext cx="42544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3751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6172207"/>
            <a:ext cx="4216395" cy="650939"/>
          </a:xfrm>
          <a:prstGeom prst="rect">
            <a:avLst/>
          </a:prstGeom>
        </p:spPr>
      </p:pic>
      <p:sp>
        <p:nvSpPr>
          <p:cNvPr id="5" name="Rectangle 4"/>
          <p:cNvSpPr/>
          <p:nvPr userDrawn="1"/>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8" name="Title 7"/>
          <p:cNvSpPr>
            <a:spLocks noGrp="1"/>
          </p:cNvSpPr>
          <p:nvPr>
            <p:ph type="title"/>
          </p:nvPr>
        </p:nvSpPr>
        <p:spPr/>
        <p:txBody>
          <a:bodyPr/>
          <a:lstStyle>
            <a:lvl1pPr>
              <a:defRPr baseline="0">
                <a:solidFill>
                  <a:srgbClr val="B64326"/>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2674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strengtheningfamili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1" y="6276977"/>
            <a:ext cx="38354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sz="4400" b="0">
                <a:solidFill>
                  <a:srgbClr val="B64326"/>
                </a:solidFill>
                <a:latin typeface="Georgia" panose="02040502050405020303" pitchFamily="18"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952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98976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6260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1390081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p:txBody>
          <a:bodyPr/>
          <a:lstStyle>
            <a:lvl1pPr>
              <a:defRPr>
                <a:solidFill>
                  <a:srgbClr val="B64326"/>
                </a:solidFill>
              </a:defRPr>
            </a:lvl1pPr>
          </a:lstStyle>
          <a:p>
            <a:r>
              <a:rPr lang="en-US" smtClean="0"/>
              <a:t>Click to edit Master title style</a:t>
            </a:r>
            <a:endParaRPr lang="en-US" dirty="0"/>
          </a:p>
        </p:txBody>
      </p:sp>
      <p:sp>
        <p:nvSpPr>
          <p:cNvPr id="4"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309685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3" name="Footer Placeholder 4"/>
          <p:cNvSpPr>
            <a:spLocks noGrp="1"/>
          </p:cNvSpPr>
          <p:nvPr>
            <p:ph type="ftr" sz="quarter" idx="10"/>
          </p:nvPr>
        </p:nvSpPr>
        <p:spPr>
          <a:xfrm>
            <a:off x="2641600" y="6356351"/>
            <a:ext cx="7416800" cy="365125"/>
          </a:xfrm>
        </p:spPr>
        <p:txBody>
          <a:bodyPr/>
          <a:lstStyle>
            <a:lvl1pPr>
              <a:defRPr/>
            </a:lvl1pPr>
          </a:lstStyle>
          <a:p>
            <a:endParaRPr lang="en-US"/>
          </a:p>
        </p:txBody>
      </p:sp>
    </p:spTree>
    <p:extLst>
      <p:ext uri="{BB962C8B-B14F-4D97-AF65-F5344CB8AC3E}">
        <p14:creationId xmlns:p14="http://schemas.microsoft.com/office/powerpoint/2010/main" val="249394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6/24/15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587927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noFill/>
          <a:ln w="57150">
            <a:solidFill>
              <a:srgbClr val="00266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1FE7B6BA-9C56-46D4-8A0F-F8DF43D1D7B5}" type="datetimeFigureOut">
              <a:rPr lang="en-US" smtClean="0"/>
              <a:t>6/24/15</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32699854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fld id="{1FE7B6BA-9C56-46D4-8A0F-F8DF43D1D7B5}" type="datetimeFigureOut">
              <a:rPr lang="en-US" smtClean="0"/>
              <a:t>6/24/15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F1E2827-553F-4607-A847-1117D9548D15}" type="slidenum">
              <a:rPr lang="en-US" smtClean="0"/>
              <a:t>‹#›</a:t>
            </a:fld>
            <a:endParaRPr lang="en-US"/>
          </a:p>
        </p:txBody>
      </p:sp>
    </p:spTree>
    <p:extLst>
      <p:ext uri="{BB962C8B-B14F-4D97-AF65-F5344CB8AC3E}">
        <p14:creationId xmlns:p14="http://schemas.microsoft.com/office/powerpoint/2010/main" val="2799392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 id="2147483691" r:id="rId13"/>
    <p:sldLayoutId id="2147483692" r:id="rId14"/>
    <p:sldLayoutId id="2147483693" r:id="rId15"/>
    <p:sldLayoutId id="2147483694" r:id="rId16"/>
  </p:sldLayoutIdLst>
  <p:txStyles>
    <p:titleStyle>
      <a:lvl1pPr algn="ctr" rtl="0" eaLnBrk="1" fontAlgn="base" hangingPunct="1">
        <a:spcBef>
          <a:spcPct val="0"/>
        </a:spcBef>
        <a:spcAft>
          <a:spcPct val="0"/>
        </a:spcAft>
        <a:defRPr sz="4400" kern="1200">
          <a:solidFill>
            <a:schemeClr val="tx1"/>
          </a:solidFill>
          <a:latin typeface="Georgia" panose="02040502050405020303"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9.jpeg"/><Relationship Id="rId12" Type="http://schemas.openxmlformats.org/officeDocument/2006/relationships/hyperlink" Target="http://www.edutopia.org/user/69152" TargetMode="External"/><Relationship Id="rId13" Type="http://schemas.openxmlformats.org/officeDocument/2006/relationships/hyperlink" Target="http://www.edutopia.org/blog/project-happiness-empathy-randy-taran%23comments" TargetMode="External"/><Relationship Id="rId14" Type="http://schemas.openxmlformats.org/officeDocument/2006/relationships/image" Target="../media/image10.gif"/><Relationship Id="rId1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6.PNG"/><Relationship Id="rId9" Type="http://schemas.openxmlformats.org/officeDocument/2006/relationships/image" Target="../media/image7.WMF"/><Relationship Id="rId10"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442" y="2227929"/>
            <a:ext cx="11093116" cy="1470025"/>
          </a:xfrm>
        </p:spPr>
        <p:txBody>
          <a:bodyPr/>
          <a:lstStyle/>
          <a:p>
            <a:r>
              <a:rPr lang="en-US" dirty="0" smtClean="0">
                <a:solidFill>
                  <a:srgbClr val="B64326"/>
                </a:solidFill>
              </a:rPr>
              <a:t/>
            </a:r>
            <a:br>
              <a:rPr lang="en-US" dirty="0" smtClean="0">
                <a:solidFill>
                  <a:srgbClr val="B64326"/>
                </a:solidFill>
              </a:rPr>
            </a:br>
            <a:r>
              <a:rPr lang="en-US" b="1" dirty="0" smtClean="0">
                <a:solidFill>
                  <a:srgbClr val="B64326"/>
                </a:solidFill>
              </a:rPr>
              <a:t>Understanding </a:t>
            </a:r>
            <a:r>
              <a:rPr lang="en-US" b="1" dirty="0">
                <a:solidFill>
                  <a:srgbClr val="B64326"/>
                </a:solidFill>
              </a:rPr>
              <a:t>the </a:t>
            </a:r>
            <a:r>
              <a:rPr lang="en-US" b="1" dirty="0" smtClean="0">
                <a:solidFill>
                  <a:srgbClr val="B64326"/>
                </a:solidFill>
              </a:rPr>
              <a:t/>
            </a:r>
            <a:br>
              <a:rPr lang="en-US" b="1" dirty="0" smtClean="0">
                <a:solidFill>
                  <a:srgbClr val="B64326"/>
                </a:solidFill>
              </a:rPr>
            </a:br>
            <a:r>
              <a:rPr lang="en-US" b="1" dirty="0" smtClean="0">
                <a:solidFill>
                  <a:srgbClr val="B64326"/>
                </a:solidFill>
              </a:rPr>
              <a:t>Strengthening Families </a:t>
            </a:r>
            <a:br>
              <a:rPr lang="en-US" b="1" dirty="0" smtClean="0">
                <a:solidFill>
                  <a:srgbClr val="B64326"/>
                </a:solidFill>
              </a:rPr>
            </a:br>
            <a:r>
              <a:rPr lang="en-US" b="1" dirty="0" smtClean="0">
                <a:solidFill>
                  <a:srgbClr val="B64326"/>
                </a:solidFill>
              </a:rPr>
              <a:t>Protective </a:t>
            </a:r>
            <a:r>
              <a:rPr lang="en-US" b="1" dirty="0">
                <a:solidFill>
                  <a:srgbClr val="B64326"/>
                </a:solidFill>
              </a:rPr>
              <a:t>Factors</a:t>
            </a:r>
            <a:r>
              <a:rPr lang="en-US" dirty="0">
                <a:solidFill>
                  <a:srgbClr val="B64326"/>
                </a:solidFill>
              </a:rPr>
              <a:t/>
            </a:r>
            <a:br>
              <a:rPr lang="en-US" dirty="0">
                <a:solidFill>
                  <a:srgbClr val="B64326"/>
                </a:solidFill>
              </a:rPr>
            </a:br>
            <a:endParaRPr lang="en-US" dirty="0">
              <a:solidFill>
                <a:srgbClr val="B64326"/>
              </a:solidFill>
            </a:endParaRPr>
          </a:p>
        </p:txBody>
      </p:sp>
    </p:spTree>
    <p:extLst>
      <p:ext uri="{BB962C8B-B14F-4D97-AF65-F5344CB8AC3E}">
        <p14:creationId xmlns:p14="http://schemas.microsoft.com/office/powerpoint/2010/main" val="20163686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228600"/>
            <a:ext cx="8229600" cy="715962"/>
          </a:xfrm>
          <a:prstGeom prst="rect">
            <a:avLst/>
          </a:prstGeom>
        </p:spPr>
        <p:txBody>
          <a:bodyPr/>
          <a:lstStyle/>
          <a:p>
            <a:pPr algn="ctr" eaLnBrk="1" hangingPunct="1">
              <a:defRPr/>
            </a:pPr>
            <a:r>
              <a:rPr lang="en-US" sz="4400" dirty="0">
                <a:solidFill>
                  <a:srgbClr val="B64326"/>
                </a:solidFill>
                <a:latin typeface="Georgia" panose="02040502050405020303" pitchFamily="18" charset="0"/>
                <a:ea typeface="+mj-ea"/>
                <a:cs typeface="+mj-cs"/>
              </a:rPr>
              <a:t>Social connections</a:t>
            </a:r>
          </a:p>
        </p:txBody>
      </p:sp>
      <p:sp>
        <p:nvSpPr>
          <p:cNvPr id="3" name="Content Placeholder 3"/>
          <p:cNvSpPr txBox="1">
            <a:spLocks/>
          </p:cNvSpPr>
          <p:nvPr/>
        </p:nvSpPr>
        <p:spPr>
          <a:xfrm>
            <a:off x="2057401" y="2091950"/>
            <a:ext cx="8000999" cy="4461251"/>
          </a:xfrm>
          <a:prstGeom prst="rect">
            <a:avLst/>
          </a:prstGeom>
        </p:spPr>
        <p:txBody>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What it looks like</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Multiple friendships and supportive relationships with others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Feeling respected and appreciated</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Accepting help from others, and giving help to others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Skills for establishing and maintaining connections</a:t>
            </a:r>
          </a:p>
          <a:p>
            <a:pPr marL="342900" indent="-342900" eaLnBrk="1" hangingPunct="1">
              <a:spcBef>
                <a:spcPct val="20000"/>
              </a:spcBef>
              <a:buFont typeface="Arial" panose="020B0604020202020204" pitchFamily="34" charset="0"/>
              <a:buChar char="•"/>
              <a:defRPr/>
            </a:pPr>
            <a:endParaRPr lang="en-US" sz="2600" dirty="0"/>
          </a:p>
        </p:txBody>
      </p:sp>
      <p:sp>
        <p:nvSpPr>
          <p:cNvPr id="10246" name="TextBox 5"/>
          <p:cNvSpPr txBox="1">
            <a:spLocks noChangeArrowheads="1"/>
          </p:cNvSpPr>
          <p:nvPr/>
        </p:nvSpPr>
        <p:spPr bwMode="auto">
          <a:xfrm>
            <a:off x="2133600" y="931863"/>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sz="2800" dirty="0">
                <a:latin typeface="Arial" panose="020B0604020202020204" pitchFamily="34" charset="0"/>
              </a:rPr>
              <a:t>Positive relationships that provide emotional, informational, instrumental and spiritual support</a:t>
            </a:r>
          </a:p>
        </p:txBody>
      </p:sp>
      <p:cxnSp>
        <p:nvCxnSpPr>
          <p:cNvPr id="7" name="Straight Connector 6"/>
          <p:cNvCxnSpPr/>
          <p:nvPr/>
        </p:nvCxnSpPr>
        <p:spPr>
          <a:xfrm>
            <a:off x="2057400" y="19812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3010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defRPr/>
            </a:pPr>
            <a:r>
              <a:rPr lang="en-US" dirty="0">
                <a:latin typeface="Georgia" panose="02040502050405020303" pitchFamily="18" charset="0"/>
                <a:ea typeface="+mn-ea"/>
                <a:cs typeface="Arial" panose="020B0604020202020204" pitchFamily="34" charset="0"/>
              </a:rPr>
              <a:t>Social </a:t>
            </a:r>
            <a:r>
              <a:rPr lang="en-US" dirty="0" smtClean="0">
                <a:latin typeface="Georgia" panose="02040502050405020303" pitchFamily="18" charset="0"/>
                <a:ea typeface="+mn-ea"/>
                <a:cs typeface="Arial" panose="020B0604020202020204" pitchFamily="34" charset="0"/>
              </a:rPr>
              <a:t>connections</a:t>
            </a:r>
            <a:endParaRPr lang="en-US" dirty="0"/>
          </a:p>
        </p:txBody>
      </p:sp>
      <p:cxnSp>
        <p:nvCxnSpPr>
          <p:cNvPr id="3" name="Straight Connector 2"/>
          <p:cNvCxnSpPr/>
          <p:nvPr/>
        </p:nvCxnSpPr>
        <p:spPr>
          <a:xfrm>
            <a:off x="2133600" y="1455738"/>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133600" y="1813174"/>
            <a:ext cx="7924800" cy="3305520"/>
          </a:xfrm>
          <a:prstGeom prst="rect">
            <a:avLst/>
          </a:prstGeom>
        </p:spPr>
        <p:txBody>
          <a:bodyPr wrap="square">
            <a:spAutoFit/>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Everyday actions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Help families value, build, sustain and use social connections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Create an inclusive environment </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Facilitate mutual support </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Promote engagement in the community and participation in community activities</a:t>
            </a:r>
          </a:p>
        </p:txBody>
      </p:sp>
    </p:spTree>
    <p:extLst>
      <p:ext uri="{BB962C8B-B14F-4D97-AF65-F5344CB8AC3E}">
        <p14:creationId xmlns:p14="http://schemas.microsoft.com/office/powerpoint/2010/main" val="25967452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 Eco-map</a:t>
            </a:r>
            <a:endParaRPr lang="en-US" dirty="0"/>
          </a:p>
        </p:txBody>
      </p:sp>
      <p:sp>
        <p:nvSpPr>
          <p:cNvPr id="4" name="Oval 3"/>
          <p:cNvSpPr/>
          <p:nvPr/>
        </p:nvSpPr>
        <p:spPr>
          <a:xfrm>
            <a:off x="5019040" y="2743200"/>
            <a:ext cx="1910080" cy="1747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a:t>
            </a:r>
            <a:endParaRPr lang="en-US" dirty="0"/>
          </a:p>
        </p:txBody>
      </p:sp>
      <p:sp>
        <p:nvSpPr>
          <p:cNvPr id="5" name="Oval 4"/>
          <p:cNvSpPr/>
          <p:nvPr/>
        </p:nvSpPr>
        <p:spPr>
          <a:xfrm>
            <a:off x="2438400" y="2743200"/>
            <a:ext cx="1280160"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Friend</a:t>
            </a:r>
            <a:endParaRPr lang="en-US" dirty="0"/>
          </a:p>
        </p:txBody>
      </p:sp>
      <p:sp>
        <p:nvSpPr>
          <p:cNvPr id="6" name="Oval 5"/>
          <p:cNvSpPr/>
          <p:nvPr/>
        </p:nvSpPr>
        <p:spPr>
          <a:xfrm>
            <a:off x="7152640" y="3642042"/>
            <a:ext cx="1280160" cy="121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Friend</a:t>
            </a:r>
            <a:endParaRPr lang="en-US" dirty="0"/>
          </a:p>
        </p:txBody>
      </p:sp>
      <p:sp>
        <p:nvSpPr>
          <p:cNvPr id="7" name="Oval 6"/>
          <p:cNvSpPr/>
          <p:nvPr/>
        </p:nvSpPr>
        <p:spPr>
          <a:xfrm>
            <a:off x="7792720" y="1899920"/>
            <a:ext cx="1280160" cy="1219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Sister</a:t>
            </a:r>
            <a:endParaRPr lang="en-US" dirty="0"/>
          </a:p>
        </p:txBody>
      </p:sp>
      <p:sp>
        <p:nvSpPr>
          <p:cNvPr id="8" name="Oval 7"/>
          <p:cNvSpPr/>
          <p:nvPr/>
        </p:nvSpPr>
        <p:spPr>
          <a:xfrm>
            <a:off x="5351780" y="5064442"/>
            <a:ext cx="1280160" cy="1219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Spouse</a:t>
            </a:r>
            <a:endParaRPr lang="en-US" dirty="0"/>
          </a:p>
        </p:txBody>
      </p:sp>
      <p:sp>
        <p:nvSpPr>
          <p:cNvPr id="9" name="Oval 8"/>
          <p:cNvSpPr/>
          <p:nvPr/>
        </p:nvSpPr>
        <p:spPr>
          <a:xfrm>
            <a:off x="4185920" y="1295718"/>
            <a:ext cx="1280160" cy="1219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a:t>
            </a:r>
            <a:endParaRPr lang="en-US" dirty="0"/>
          </a:p>
        </p:txBody>
      </p:sp>
      <p:sp>
        <p:nvSpPr>
          <p:cNvPr id="10" name="Oval 9"/>
          <p:cNvSpPr/>
          <p:nvPr/>
        </p:nvSpPr>
        <p:spPr>
          <a:xfrm>
            <a:off x="7528560" y="5384164"/>
            <a:ext cx="1280160"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Co-worker</a:t>
            </a:r>
            <a:endParaRPr lang="en-US" dirty="0"/>
          </a:p>
        </p:txBody>
      </p:sp>
      <p:sp>
        <p:nvSpPr>
          <p:cNvPr id="11" name="Oval 10"/>
          <p:cNvSpPr/>
          <p:nvPr/>
        </p:nvSpPr>
        <p:spPr>
          <a:xfrm>
            <a:off x="9499600" y="2743200"/>
            <a:ext cx="1280160"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 at your child’s school</a:t>
            </a:r>
            <a:endParaRPr lang="en-US" dirty="0"/>
          </a:p>
        </p:txBody>
      </p:sp>
      <p:sp>
        <p:nvSpPr>
          <p:cNvPr id="14" name="Oval 13"/>
          <p:cNvSpPr/>
          <p:nvPr/>
        </p:nvSpPr>
        <p:spPr>
          <a:xfrm>
            <a:off x="3505200" y="4109402"/>
            <a:ext cx="1280160" cy="1219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Co-worker</a:t>
            </a:r>
            <a:endParaRPr lang="en-US" dirty="0"/>
          </a:p>
        </p:txBody>
      </p:sp>
      <p:cxnSp>
        <p:nvCxnSpPr>
          <p:cNvPr id="16" name="Straight Connector 15"/>
          <p:cNvCxnSpPr/>
          <p:nvPr/>
        </p:nvCxnSpPr>
        <p:spPr>
          <a:xfrm>
            <a:off x="5278120" y="2509520"/>
            <a:ext cx="187960" cy="233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974080" y="4617402"/>
            <a:ext cx="0" cy="370522"/>
          </a:xfrm>
          <a:prstGeom prst="line">
            <a:avLst/>
          </a:prstGeom>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4653277" y="4066381"/>
            <a:ext cx="508007" cy="325120"/>
          </a:xfrm>
          <a:custGeom>
            <a:avLst/>
            <a:gdLst>
              <a:gd name="connsiteX0" fmla="*/ 63304 w 508007"/>
              <a:gd name="connsiteY0" fmla="*/ 325120 h 325120"/>
              <a:gd name="connsiteX1" fmla="*/ 22664 w 508007"/>
              <a:gd name="connsiteY1" fmla="*/ 223520 h 325120"/>
              <a:gd name="connsiteX2" fmla="*/ 2344 w 508007"/>
              <a:gd name="connsiteY2" fmla="*/ 162560 h 325120"/>
              <a:gd name="connsiteX3" fmla="*/ 63304 w 508007"/>
              <a:gd name="connsiteY3" fmla="*/ 142240 h 325120"/>
              <a:gd name="connsiteX4" fmla="*/ 144584 w 508007"/>
              <a:gd name="connsiteY4" fmla="*/ 243840 h 325120"/>
              <a:gd name="connsiteX5" fmla="*/ 185224 w 508007"/>
              <a:gd name="connsiteY5" fmla="*/ 182880 h 325120"/>
              <a:gd name="connsiteX6" fmla="*/ 225864 w 508007"/>
              <a:gd name="connsiteY6" fmla="*/ 101600 h 325120"/>
              <a:gd name="connsiteX7" fmla="*/ 347784 w 508007"/>
              <a:gd name="connsiteY7" fmla="*/ 182880 h 325120"/>
              <a:gd name="connsiteX8" fmla="*/ 368104 w 508007"/>
              <a:gd name="connsiteY8" fmla="*/ 121920 h 325120"/>
              <a:gd name="connsiteX9" fmla="*/ 368104 w 508007"/>
              <a:gd name="connsiteY9" fmla="*/ 60960 h 325120"/>
              <a:gd name="connsiteX10" fmla="*/ 429064 w 508007"/>
              <a:gd name="connsiteY10" fmla="*/ 81280 h 325120"/>
              <a:gd name="connsiteX11" fmla="*/ 490024 w 508007"/>
              <a:gd name="connsiteY11" fmla="*/ 121920 h 325120"/>
              <a:gd name="connsiteX12" fmla="*/ 429064 w 508007"/>
              <a:gd name="connsiteY12" fmla="*/ 0 h 3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007" h="325120">
                <a:moveTo>
                  <a:pt x="63304" y="325120"/>
                </a:moveTo>
                <a:cubicBezTo>
                  <a:pt x="49757" y="291253"/>
                  <a:pt x="35471" y="257673"/>
                  <a:pt x="22664" y="223520"/>
                </a:cubicBezTo>
                <a:cubicBezTo>
                  <a:pt x="15143" y="203465"/>
                  <a:pt x="-7235" y="181718"/>
                  <a:pt x="2344" y="162560"/>
                </a:cubicBezTo>
                <a:cubicBezTo>
                  <a:pt x="11923" y="143402"/>
                  <a:pt x="42984" y="149013"/>
                  <a:pt x="63304" y="142240"/>
                </a:cubicBezTo>
                <a:cubicBezTo>
                  <a:pt x="72633" y="170228"/>
                  <a:pt x="87139" y="255329"/>
                  <a:pt x="144584" y="243840"/>
                </a:cubicBezTo>
                <a:cubicBezTo>
                  <a:pt x="168531" y="239051"/>
                  <a:pt x="171677" y="203200"/>
                  <a:pt x="185224" y="182880"/>
                </a:cubicBezTo>
                <a:cubicBezTo>
                  <a:pt x="178451" y="162560"/>
                  <a:pt x="124264" y="67733"/>
                  <a:pt x="225864" y="101600"/>
                </a:cubicBezTo>
                <a:cubicBezTo>
                  <a:pt x="272201" y="117046"/>
                  <a:pt x="347784" y="182880"/>
                  <a:pt x="347784" y="182880"/>
                </a:cubicBezTo>
                <a:cubicBezTo>
                  <a:pt x="354557" y="162560"/>
                  <a:pt x="376059" y="141807"/>
                  <a:pt x="368104" y="121920"/>
                </a:cubicBezTo>
                <a:cubicBezTo>
                  <a:pt x="340299" y="52407"/>
                  <a:pt x="239266" y="103906"/>
                  <a:pt x="368104" y="60960"/>
                </a:cubicBezTo>
                <a:cubicBezTo>
                  <a:pt x="388424" y="67733"/>
                  <a:pt x="409906" y="71701"/>
                  <a:pt x="429064" y="81280"/>
                </a:cubicBezTo>
                <a:cubicBezTo>
                  <a:pt x="450907" y="92202"/>
                  <a:pt x="476477" y="142240"/>
                  <a:pt x="490024" y="121920"/>
                </a:cubicBezTo>
                <a:cubicBezTo>
                  <a:pt x="542427" y="43315"/>
                  <a:pt x="467401" y="19169"/>
                  <a:pt x="4290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929120" y="2885439"/>
            <a:ext cx="863600" cy="377871"/>
          </a:xfrm>
          <a:custGeom>
            <a:avLst/>
            <a:gdLst>
              <a:gd name="connsiteX0" fmla="*/ 63304 w 508007"/>
              <a:gd name="connsiteY0" fmla="*/ 325120 h 325120"/>
              <a:gd name="connsiteX1" fmla="*/ 22664 w 508007"/>
              <a:gd name="connsiteY1" fmla="*/ 223520 h 325120"/>
              <a:gd name="connsiteX2" fmla="*/ 2344 w 508007"/>
              <a:gd name="connsiteY2" fmla="*/ 162560 h 325120"/>
              <a:gd name="connsiteX3" fmla="*/ 63304 w 508007"/>
              <a:gd name="connsiteY3" fmla="*/ 142240 h 325120"/>
              <a:gd name="connsiteX4" fmla="*/ 144584 w 508007"/>
              <a:gd name="connsiteY4" fmla="*/ 243840 h 325120"/>
              <a:gd name="connsiteX5" fmla="*/ 185224 w 508007"/>
              <a:gd name="connsiteY5" fmla="*/ 182880 h 325120"/>
              <a:gd name="connsiteX6" fmla="*/ 225864 w 508007"/>
              <a:gd name="connsiteY6" fmla="*/ 101600 h 325120"/>
              <a:gd name="connsiteX7" fmla="*/ 347784 w 508007"/>
              <a:gd name="connsiteY7" fmla="*/ 182880 h 325120"/>
              <a:gd name="connsiteX8" fmla="*/ 368104 w 508007"/>
              <a:gd name="connsiteY8" fmla="*/ 121920 h 325120"/>
              <a:gd name="connsiteX9" fmla="*/ 368104 w 508007"/>
              <a:gd name="connsiteY9" fmla="*/ 60960 h 325120"/>
              <a:gd name="connsiteX10" fmla="*/ 429064 w 508007"/>
              <a:gd name="connsiteY10" fmla="*/ 81280 h 325120"/>
              <a:gd name="connsiteX11" fmla="*/ 490024 w 508007"/>
              <a:gd name="connsiteY11" fmla="*/ 121920 h 325120"/>
              <a:gd name="connsiteX12" fmla="*/ 429064 w 508007"/>
              <a:gd name="connsiteY12" fmla="*/ 0 h 32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007" h="325120">
                <a:moveTo>
                  <a:pt x="63304" y="325120"/>
                </a:moveTo>
                <a:cubicBezTo>
                  <a:pt x="49757" y="291253"/>
                  <a:pt x="35471" y="257673"/>
                  <a:pt x="22664" y="223520"/>
                </a:cubicBezTo>
                <a:cubicBezTo>
                  <a:pt x="15143" y="203465"/>
                  <a:pt x="-7235" y="181718"/>
                  <a:pt x="2344" y="162560"/>
                </a:cubicBezTo>
                <a:cubicBezTo>
                  <a:pt x="11923" y="143402"/>
                  <a:pt x="42984" y="149013"/>
                  <a:pt x="63304" y="142240"/>
                </a:cubicBezTo>
                <a:cubicBezTo>
                  <a:pt x="72633" y="170228"/>
                  <a:pt x="87139" y="255329"/>
                  <a:pt x="144584" y="243840"/>
                </a:cubicBezTo>
                <a:cubicBezTo>
                  <a:pt x="168531" y="239051"/>
                  <a:pt x="171677" y="203200"/>
                  <a:pt x="185224" y="182880"/>
                </a:cubicBezTo>
                <a:cubicBezTo>
                  <a:pt x="178451" y="162560"/>
                  <a:pt x="124264" y="67733"/>
                  <a:pt x="225864" y="101600"/>
                </a:cubicBezTo>
                <a:cubicBezTo>
                  <a:pt x="272201" y="117046"/>
                  <a:pt x="347784" y="182880"/>
                  <a:pt x="347784" y="182880"/>
                </a:cubicBezTo>
                <a:cubicBezTo>
                  <a:pt x="354557" y="162560"/>
                  <a:pt x="376059" y="141807"/>
                  <a:pt x="368104" y="121920"/>
                </a:cubicBezTo>
                <a:cubicBezTo>
                  <a:pt x="340299" y="52407"/>
                  <a:pt x="239266" y="103906"/>
                  <a:pt x="368104" y="60960"/>
                </a:cubicBezTo>
                <a:cubicBezTo>
                  <a:pt x="388424" y="67733"/>
                  <a:pt x="409906" y="71701"/>
                  <a:pt x="429064" y="81280"/>
                </a:cubicBezTo>
                <a:cubicBezTo>
                  <a:pt x="450907" y="92202"/>
                  <a:pt x="476477" y="142240"/>
                  <a:pt x="490024" y="121920"/>
                </a:cubicBezTo>
                <a:cubicBezTo>
                  <a:pt x="542427" y="43315"/>
                  <a:pt x="467401" y="19169"/>
                  <a:pt x="4290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6631940" y="2743200"/>
            <a:ext cx="1160780" cy="14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5" idx="6"/>
          </p:cNvCxnSpPr>
          <p:nvPr/>
        </p:nvCxnSpPr>
        <p:spPr>
          <a:xfrm>
            <a:off x="3718560" y="3352800"/>
            <a:ext cx="1300480" cy="81280"/>
          </a:xfrm>
          <a:prstGeom prst="line">
            <a:avLst/>
          </a:prstGeom>
          <a:ln>
            <a:solidFill>
              <a:schemeClr val="accent1">
                <a:shade val="95000"/>
                <a:satMod val="10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10" idx="1"/>
          </p:cNvCxnSpPr>
          <p:nvPr/>
        </p:nvCxnSpPr>
        <p:spPr>
          <a:xfrm>
            <a:off x="6563364" y="4335303"/>
            <a:ext cx="1152671" cy="1227409"/>
          </a:xfrm>
          <a:prstGeom prst="line">
            <a:avLst/>
          </a:prstGeom>
          <a:ln>
            <a:solidFill>
              <a:schemeClr val="accent1">
                <a:shade val="95000"/>
                <a:satMod val="105000"/>
              </a:schemeClr>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8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5"/>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50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grpId="0" nodeType="afterEffect">
                                  <p:stCondLst>
                                    <p:cond delay="50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50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75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100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125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nodeType="withEffect">
                                  <p:stCondLst>
                                    <p:cond delay="150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4"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63713" y="306388"/>
            <a:ext cx="9023350" cy="792162"/>
          </a:xfrm>
          <a:prstGeom prst="rect">
            <a:avLst/>
          </a:prstGeom>
        </p:spPr>
        <p:txBody>
          <a:bodyPr/>
          <a:lstStyle/>
          <a:p>
            <a:pPr algn="ctr" fontAlgn="base">
              <a:spcBef>
                <a:spcPct val="0"/>
              </a:spcBef>
              <a:spcAft>
                <a:spcPct val="0"/>
              </a:spcAft>
              <a:defRPr/>
            </a:pPr>
            <a:r>
              <a:rPr lang="en-US" sz="4400" dirty="0" smtClean="0">
                <a:solidFill>
                  <a:srgbClr val="B64326"/>
                </a:solidFill>
                <a:latin typeface="Georgia" panose="02040502050405020303" pitchFamily="18" charset="0"/>
                <a:ea typeface="+mj-ea"/>
                <a:cs typeface="Arial" panose="020B0604020202020204" pitchFamily="34" charset="0"/>
              </a:rPr>
              <a:t>Social connections</a:t>
            </a:r>
            <a:endParaRPr lang="en-US" sz="4400" dirty="0">
              <a:solidFill>
                <a:srgbClr val="B64326"/>
              </a:solidFill>
              <a:latin typeface="Georgia" panose="02040502050405020303" pitchFamily="18" charset="0"/>
              <a:ea typeface="+mj-ea"/>
              <a:cs typeface="Arial" panose="020B0604020202020204" pitchFamily="34" charset="0"/>
            </a:endParaRPr>
          </a:p>
        </p:txBody>
      </p:sp>
      <p:sp>
        <p:nvSpPr>
          <p:cNvPr id="69635" name="Content Placeholder 3"/>
          <p:cNvSpPr txBox="1">
            <a:spLocks/>
          </p:cNvSpPr>
          <p:nvPr/>
        </p:nvSpPr>
        <p:spPr bwMode="auto">
          <a:xfrm>
            <a:off x="990599" y="1981200"/>
            <a:ext cx="415891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2400" b="1" dirty="0">
                <a:latin typeface="Arial" panose="020B0604020202020204" pitchFamily="34" charset="0"/>
              </a:rPr>
              <a:t>Parents may…</a:t>
            </a:r>
          </a:p>
          <a:p>
            <a:pPr eaLnBrk="1" hangingPunct="1"/>
            <a:r>
              <a:rPr lang="en-US" altLang="en-US" sz="2400" dirty="0">
                <a:latin typeface="Arial" panose="020B0604020202020204" pitchFamily="34" charset="0"/>
              </a:rPr>
              <a:t>Be socially isolated </a:t>
            </a:r>
          </a:p>
          <a:p>
            <a:pPr eaLnBrk="1" hangingPunct="1"/>
            <a:r>
              <a:rPr lang="en-US" altLang="en-US" sz="2400" dirty="0">
                <a:latin typeface="Arial" panose="020B0604020202020204" pitchFamily="34" charset="0"/>
              </a:rPr>
              <a:t>Have a history of conflicted relationships</a:t>
            </a:r>
          </a:p>
          <a:p>
            <a:pPr eaLnBrk="1" hangingPunct="1"/>
            <a:r>
              <a:rPr lang="en-US" altLang="en-US" sz="2400" dirty="0">
                <a:latin typeface="Arial" panose="020B0604020202020204" pitchFamily="34" charset="0"/>
              </a:rPr>
              <a:t>Not have the skills and tools to develop or recognize positive relationships</a:t>
            </a:r>
          </a:p>
          <a:p>
            <a:pPr eaLnBrk="1" hangingPunct="1"/>
            <a:endParaRPr lang="en-US" altLang="en-US" sz="2400" dirty="0">
              <a:latin typeface="Arial" panose="020B0604020202020204" pitchFamily="34" charset="0"/>
            </a:endParaRPr>
          </a:p>
          <a:p>
            <a:pPr eaLnBrk="1" hangingPunct="1"/>
            <a:endParaRPr lang="en-US" altLang="en-US" sz="2400" dirty="0">
              <a:latin typeface="Arial" panose="020B0604020202020204" pitchFamily="34" charset="0"/>
            </a:endParaRPr>
          </a:p>
          <a:p>
            <a:pPr eaLnBrk="1" hangingPunct="1"/>
            <a:endParaRPr lang="en-US" altLang="en-US" sz="2000" dirty="0">
              <a:latin typeface="Arial" panose="020B0604020202020204" pitchFamily="34" charset="0"/>
            </a:endParaRPr>
          </a:p>
          <a:p>
            <a:pPr eaLnBrk="1" hangingPunct="1"/>
            <a:endParaRPr lang="en-US" altLang="en-US" sz="2000" dirty="0">
              <a:latin typeface="Arial" panose="020B0604020202020204" pitchFamily="34" charset="0"/>
            </a:endParaRPr>
          </a:p>
        </p:txBody>
      </p:sp>
      <p:sp>
        <p:nvSpPr>
          <p:cNvPr id="69636" name="Content Placeholder 4"/>
          <p:cNvSpPr txBox="1">
            <a:spLocks/>
          </p:cNvSpPr>
          <p:nvPr/>
        </p:nvSpPr>
        <p:spPr bwMode="auto">
          <a:xfrm>
            <a:off x="5149517" y="1981201"/>
            <a:ext cx="6970294" cy="476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2400" b="1" dirty="0">
                <a:latin typeface="Arial" panose="020B0604020202020204" pitchFamily="34" charset="0"/>
              </a:rPr>
              <a:t>Case worker role</a:t>
            </a:r>
          </a:p>
          <a:p>
            <a:pPr>
              <a:spcBef>
                <a:spcPct val="0"/>
              </a:spcBef>
              <a:spcAft>
                <a:spcPts val="600"/>
              </a:spcAft>
            </a:pPr>
            <a:r>
              <a:rPr lang="en-US" altLang="en-US" sz="2400" dirty="0">
                <a:latin typeface="Arial" panose="020B0604020202020204" pitchFamily="34" charset="0"/>
              </a:rPr>
              <a:t>Model good relational behavior </a:t>
            </a:r>
          </a:p>
          <a:p>
            <a:pPr>
              <a:spcBef>
                <a:spcPct val="0"/>
              </a:spcBef>
              <a:spcAft>
                <a:spcPts val="600"/>
              </a:spcAft>
            </a:pPr>
            <a:r>
              <a:rPr lang="en-US" altLang="en-US" sz="2400" dirty="0">
                <a:latin typeface="Arial" panose="020B0604020202020204" pitchFamily="34" charset="0"/>
              </a:rPr>
              <a:t>Help the caregiver develop stronger relational skills</a:t>
            </a:r>
          </a:p>
          <a:p>
            <a:pPr>
              <a:spcBef>
                <a:spcPct val="0"/>
              </a:spcBef>
              <a:spcAft>
                <a:spcPts val="600"/>
              </a:spcAft>
            </a:pPr>
            <a:r>
              <a:rPr lang="en-US" altLang="en-US" sz="2400" dirty="0">
                <a:latin typeface="Arial" panose="020B0604020202020204" pitchFamily="34" charset="0"/>
              </a:rPr>
              <a:t>Engage the </a:t>
            </a:r>
            <a:r>
              <a:rPr lang="en-US" altLang="en-US" sz="2400" dirty="0" smtClean="0">
                <a:latin typeface="Arial" panose="020B0604020202020204" pitchFamily="34" charset="0"/>
              </a:rPr>
              <a:t>family’</a:t>
            </a:r>
            <a:r>
              <a:rPr lang="en-US" altLang="ja-JP" sz="2400" dirty="0" smtClean="0">
                <a:latin typeface="Arial" panose="020B0604020202020204" pitchFamily="34" charset="0"/>
              </a:rPr>
              <a:t>s </a:t>
            </a:r>
            <a:r>
              <a:rPr lang="en-US" altLang="ja-JP" sz="2400" dirty="0">
                <a:latin typeface="Arial" panose="020B0604020202020204" pitchFamily="34" charset="0"/>
              </a:rPr>
              <a:t>broader network </a:t>
            </a:r>
          </a:p>
          <a:p>
            <a:pPr>
              <a:spcBef>
                <a:spcPct val="0"/>
              </a:spcBef>
              <a:spcAft>
                <a:spcPts val="600"/>
              </a:spcAft>
            </a:pPr>
            <a:r>
              <a:rPr lang="en-US" altLang="en-US" sz="2400" dirty="0">
                <a:latin typeface="Arial" panose="020B0604020202020204" pitchFamily="34" charset="0"/>
              </a:rPr>
              <a:t>Help the family identify supporters in their network who will contribute positively</a:t>
            </a:r>
          </a:p>
          <a:p>
            <a:pPr>
              <a:spcBef>
                <a:spcPct val="0"/>
              </a:spcBef>
              <a:spcAft>
                <a:spcPts val="600"/>
              </a:spcAft>
            </a:pPr>
            <a:r>
              <a:rPr lang="en-US" altLang="en-US" sz="2400" dirty="0">
                <a:latin typeface="Arial" panose="020B0604020202020204" pitchFamily="34" charset="0"/>
              </a:rPr>
              <a:t>Encourage the caregiver to expand or deepen their social network as part of the case plan </a:t>
            </a:r>
          </a:p>
          <a:p>
            <a:pPr>
              <a:spcBef>
                <a:spcPct val="0"/>
              </a:spcBef>
              <a:spcAft>
                <a:spcPts val="600"/>
              </a:spcAft>
            </a:pPr>
            <a:r>
              <a:rPr lang="en-US" altLang="en-US" sz="2400" dirty="0">
                <a:latin typeface="Arial" panose="020B0604020202020204" pitchFamily="34" charset="0"/>
              </a:rPr>
              <a:t>Encourage caregiver to address barriers to developing healthy social connections such as anxiety or </a:t>
            </a:r>
            <a:r>
              <a:rPr lang="en-US" altLang="en-US" sz="2400" dirty="0" smtClean="0">
                <a:latin typeface="Arial" panose="020B0604020202020204" pitchFamily="34" charset="0"/>
              </a:rPr>
              <a:t>depression</a:t>
            </a:r>
            <a:endParaRPr lang="en-US" altLang="en-US" sz="2400" dirty="0"/>
          </a:p>
        </p:txBody>
      </p:sp>
      <p:sp>
        <p:nvSpPr>
          <p:cNvPr id="69638" name="TextBox 1"/>
          <p:cNvSpPr txBox="1">
            <a:spLocks noChangeArrowheads="1"/>
          </p:cNvSpPr>
          <p:nvPr/>
        </p:nvSpPr>
        <p:spPr bwMode="auto">
          <a:xfrm>
            <a:off x="1981200" y="1219201"/>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latin typeface="Arial" panose="020B0604020202020204" pitchFamily="34" charset="0"/>
              </a:rPr>
              <a:t>For child welfare involved families…</a:t>
            </a:r>
          </a:p>
        </p:txBody>
      </p:sp>
      <p:cxnSp>
        <p:nvCxnSpPr>
          <p:cNvPr id="8" name="Straight Connector 7"/>
          <p:cNvCxnSpPr/>
          <p:nvPr/>
        </p:nvCxnSpPr>
        <p:spPr>
          <a:xfrm flipV="1">
            <a:off x="1402080" y="1981200"/>
            <a:ext cx="9702800" cy="1"/>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0626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1524000" y="2179638"/>
            <a:ext cx="9277350" cy="4525962"/>
          </a:xfrm>
          <a:prstGeom prst="rect">
            <a:avLst/>
          </a:prstGeom>
        </p:spPr>
        <p:txBody>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What it looks like</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Nurturing parenting behavior</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Appropriate developmental expectations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Ability to create a developmentally supportive environment for child</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Positive discipline techniques; ability to effectively manage child behavior</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Recognizing and responding to your child’s specific needs</a:t>
            </a:r>
          </a:p>
          <a:p>
            <a:pPr marL="342900" indent="-342900" eaLnBrk="1" fontAlgn="auto" hangingPunct="1">
              <a:spcBef>
                <a:spcPct val="20000"/>
              </a:spcBef>
              <a:spcAft>
                <a:spcPts val="0"/>
              </a:spcAft>
              <a:buFont typeface="Arial" pitchFamily="34" charset="0"/>
              <a:buChar char="•"/>
              <a:defRPr/>
            </a:pPr>
            <a:endParaRPr lang="en-US" dirty="0">
              <a:latin typeface="+mn-lt"/>
            </a:endParaRPr>
          </a:p>
        </p:txBody>
      </p:sp>
      <p:sp>
        <p:nvSpPr>
          <p:cNvPr id="12294" name="TextBox 5"/>
          <p:cNvSpPr txBox="1">
            <a:spLocks noChangeArrowheads="1"/>
          </p:cNvSpPr>
          <p:nvPr/>
        </p:nvSpPr>
        <p:spPr bwMode="auto">
          <a:xfrm>
            <a:off x="990600" y="685801"/>
            <a:ext cx="10210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dirty="0">
                <a:latin typeface="Arial" panose="020B0604020202020204" pitchFamily="34" charset="0"/>
              </a:rPr>
              <a:t>Understanding child development and parenting strategies that support physical, cognitive, language, social and emotional development</a:t>
            </a:r>
          </a:p>
        </p:txBody>
      </p:sp>
      <p:cxnSp>
        <p:nvCxnSpPr>
          <p:cNvPr id="7" name="Straight Connector 6"/>
          <p:cNvCxnSpPr/>
          <p:nvPr/>
        </p:nvCxnSpPr>
        <p:spPr>
          <a:xfrm>
            <a:off x="2133600" y="21336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685800" y="152400"/>
            <a:ext cx="10515600" cy="533401"/>
          </a:xfrm>
        </p:spPr>
        <p:txBody>
          <a:bodyPr/>
          <a:lstStyle/>
          <a:p>
            <a:pPr lvl="0" eaLnBrk="1" hangingPunct="1">
              <a:defRPr/>
            </a:pPr>
            <a:r>
              <a:rPr lang="en-US" sz="4000" dirty="0">
                <a:latin typeface="Georgia" panose="02040502050405020303" pitchFamily="18" charset="0"/>
                <a:ea typeface="+mn-ea"/>
                <a:cs typeface="Arial" panose="020B0604020202020204" pitchFamily="34" charset="0"/>
              </a:rPr>
              <a:t>Knowledge of parenting &amp; child </a:t>
            </a:r>
            <a:r>
              <a:rPr lang="en-US" sz="4000" dirty="0" smtClean="0">
                <a:latin typeface="Georgia" panose="02040502050405020303" pitchFamily="18" charset="0"/>
                <a:ea typeface="+mn-ea"/>
                <a:cs typeface="Arial" panose="020B0604020202020204" pitchFamily="34" charset="0"/>
              </a:rPr>
              <a:t>development</a:t>
            </a:r>
            <a:endParaRPr lang="en-US" sz="4800" dirty="0"/>
          </a:p>
        </p:txBody>
      </p:sp>
    </p:spTree>
    <p:extLst>
      <p:ext uri="{BB962C8B-B14F-4D97-AF65-F5344CB8AC3E}">
        <p14:creationId xmlns:p14="http://schemas.microsoft.com/office/powerpoint/2010/main" val="39946073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0515600" cy="990600"/>
          </a:xfrm>
        </p:spPr>
        <p:txBody>
          <a:bodyPr/>
          <a:lstStyle/>
          <a:p>
            <a:pPr lvl="0" eaLnBrk="1" hangingPunct="1">
              <a:defRPr/>
            </a:pPr>
            <a:r>
              <a:rPr lang="en-US" sz="4000" dirty="0">
                <a:latin typeface="Georgia" panose="02040502050405020303" pitchFamily="18" charset="0"/>
                <a:ea typeface="+mn-ea"/>
                <a:cs typeface="Arial" panose="020B0604020202020204" pitchFamily="34" charset="0"/>
              </a:rPr>
              <a:t>Knowledge of parenting &amp; child </a:t>
            </a:r>
            <a:r>
              <a:rPr lang="en-US" sz="4000" dirty="0" smtClean="0">
                <a:latin typeface="Georgia" panose="02040502050405020303" pitchFamily="18" charset="0"/>
                <a:ea typeface="+mn-ea"/>
                <a:cs typeface="Arial" panose="020B0604020202020204" pitchFamily="34" charset="0"/>
              </a:rPr>
              <a:t>development</a:t>
            </a:r>
            <a:endParaRPr lang="en-US" sz="4800" dirty="0"/>
          </a:p>
        </p:txBody>
      </p:sp>
      <p:cxnSp>
        <p:nvCxnSpPr>
          <p:cNvPr id="3" name="Straight Connector 2"/>
          <p:cNvCxnSpPr/>
          <p:nvPr/>
        </p:nvCxnSpPr>
        <p:spPr>
          <a:xfrm>
            <a:off x="1981200" y="11430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981200" y="1295400"/>
            <a:ext cx="7924800" cy="4512004"/>
          </a:xfrm>
          <a:prstGeom prst="rect">
            <a:avLst/>
          </a:prstGeom>
        </p:spPr>
        <p:txBody>
          <a:bodyPr wrap="square">
            <a:spAutoFit/>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Everyday actions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Model developmentally appropriate interactions with children</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Provide information and resources on parenting and child development</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Encourage parents to observe, ask questions, explore parenting issues and try out new strategies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Address parenting issues from a strength-based perspective</a:t>
            </a:r>
          </a:p>
        </p:txBody>
      </p:sp>
    </p:spTree>
    <p:extLst>
      <p:ext uri="{BB962C8B-B14F-4D97-AF65-F5344CB8AC3E}">
        <p14:creationId xmlns:p14="http://schemas.microsoft.com/office/powerpoint/2010/main" val="16635208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knowledge do parents need?</a:t>
            </a:r>
            <a:endParaRPr lang="en-US" dirty="0"/>
          </a:p>
        </p:txBody>
      </p:sp>
      <p:sp>
        <p:nvSpPr>
          <p:cNvPr id="3" name="Content Placeholder 2"/>
          <p:cNvSpPr>
            <a:spLocks noGrp="1"/>
          </p:cNvSpPr>
          <p:nvPr>
            <p:ph idx="1"/>
          </p:nvPr>
        </p:nvSpPr>
        <p:spPr/>
        <p:txBody>
          <a:bodyPr/>
          <a:lstStyle/>
          <a:p>
            <a:r>
              <a:rPr lang="en-US" dirty="0" smtClean="0"/>
              <a:t>Where do we see inappropriate developmental expectations?</a:t>
            </a:r>
          </a:p>
          <a:p>
            <a:r>
              <a:rPr lang="en-US" dirty="0" smtClean="0"/>
              <a:t>Where do we see a lack of strategies?</a:t>
            </a:r>
          </a:p>
          <a:p>
            <a:r>
              <a:rPr lang="en-US" dirty="0" smtClean="0"/>
              <a:t>Where do we see parents getting frustrated?</a:t>
            </a:r>
            <a:endParaRPr lang="en-US" dirty="0"/>
          </a:p>
        </p:txBody>
      </p:sp>
    </p:spTree>
    <p:extLst>
      <p:ext uri="{BB962C8B-B14F-4D97-AF65-F5344CB8AC3E}">
        <p14:creationId xmlns:p14="http://schemas.microsoft.com/office/powerpoint/2010/main" val="25734998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Providing “just in time” parenting education</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9015772"/>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3121" y="1763211"/>
            <a:ext cx="1714500" cy="171450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3401" y="1424005"/>
            <a:ext cx="1535005" cy="1415143"/>
          </a:xfrm>
          <a:prstGeom prst="rect">
            <a:avLst/>
          </a:prstGeom>
        </p:spPr>
      </p:pic>
      <p:pic>
        <p:nvPicPr>
          <p:cNvPr id="1026" name="Picture 2" descr="http://www.goffredoconsulting.com/wp-content/uploads/2014/12/asking-questions-who-wha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62542" y="4555746"/>
            <a:ext cx="1485900" cy="988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heresematthys.files.wordpress.com/2013/05/succes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13874" y="4518319"/>
            <a:ext cx="1342968" cy="10072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0"/>
            <a:ext cx="0" cy="0"/>
          </a:xfrm>
          <a:prstGeom prst="rect">
            <a:avLst/>
          </a:prstGeom>
          <a:solidFill>
            <a:srgbClr val="ED00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4436" tIns="0" rIns="44436" bIns="179331" numCol="1" anchor="t" anchorCtr="0" compatLnSpc="1">
            <a:prstTxWarp prst="textNoShape">
              <a:avLst/>
            </a:prstTxWarp>
            <a:spAutoFit/>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hlinkClick r:id="rId12"/>
              </a:rPr>
              <a:t>  </a:t>
            </a:r>
            <a:endParaRPr kumimoji="0" lang="en-US" altLang="en-US" sz="1300" b="1" i="1" u="none" strike="noStrike" cap="none" normalizeH="0" baseline="0" smtClean="0">
              <a:ln>
                <a:noFill/>
              </a:ln>
              <a:solidFill>
                <a:srgbClr val="6A6A6A"/>
              </a:solidFill>
              <a:effectLst/>
              <a:latin typeface="Arial" panose="020B060402020202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300" b="1" i="1" u="none" strike="noStrike" cap="none" normalizeH="0" baseline="0" smtClean="0">
                <a:ln>
                  <a:noFill/>
                </a:ln>
                <a:solidFill>
                  <a:srgbClr val="6A6A6A"/>
                </a:solidFill>
                <a:effectLst/>
                <a:latin typeface="Arial" panose="020B0604020202020204" pitchFamily="34" charset="0"/>
                <a:cs typeface="Arial" panose="020B0604020202020204" pitchFamily="34" charset="0"/>
                <a:hlinkClick r:id="rId12"/>
              </a:rPr>
              <a:t>RANDY TARAN</a:t>
            </a:r>
            <a:endParaRPr kumimoji="0" lang="en-US" altLang="en-US" sz="1100" b="0" i="0" u="none" strike="noStrike" cap="none" normalizeH="0" baseline="0" smtClean="0">
              <a:ln>
                <a:noFill/>
              </a:ln>
              <a:solidFill>
                <a:schemeClr val="tx1"/>
              </a:solidFill>
              <a:effectLst/>
            </a:endParaRPr>
          </a:p>
          <a:p>
            <a:pPr marL="0" marR="0" lvl="0" indent="0" algn="r" defTabSz="914400" rtl="0" eaLnBrk="0" fontAlgn="t"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chemeClr val="tx1"/>
                </a:solidFill>
                <a:effectLst/>
                <a:latin typeface="Arial" panose="020B0604020202020204" pitchFamily="34" charset="0"/>
              </a:rPr>
              <a:t>Filmmaker, Project Happiness</a:t>
            </a:r>
            <a:endParaRPr kumimoji="0" lang="en-US" altLang="en-US" sz="1100" b="0" i="0" u="none" strike="noStrike" cap="none" normalizeH="0" baseline="0" smtClean="0">
              <a:ln>
                <a:noFill/>
              </a:ln>
              <a:solidFill>
                <a:schemeClr val="tx1"/>
              </a:solidFill>
              <a:effectLst/>
              <a:latin typeface="Arial" panose="020B0604020202020204" pitchFamily="34" charset="0"/>
            </a:endParaRPr>
          </a:p>
          <a:p>
            <a:pPr marL="0" marR="0" lvl="0" indent="0" algn="r" defTabSz="914400" rtl="0" eaLnBrk="0" fontAlgn="ctr"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a:rPr>
              <a:t>  </a:t>
            </a:r>
            <a:r>
              <a:rPr kumimoji="0" lang="en-US" altLang="en-US" sz="700" b="0" i="0" u="none" strike="noStrike" cap="none" normalizeH="0" baseline="0" smtClean="0">
                <a:ln>
                  <a:noFill/>
                </a:ln>
                <a:solidFill>
                  <a:srgbClr val="4F4F4F"/>
                </a:solidFill>
                <a:effectLst/>
                <a:latin typeface="Arial" panose="020B0604020202020204" pitchFamily="34" charset="0"/>
                <a:cs typeface="Arial" panose="020B0604020202020204" pitchFamily="34" charset="0"/>
              </a:rPr>
              <a:t> S</a:t>
            </a:r>
            <a:r>
              <a:rPr kumimoji="0" lang="en-US" altLang="en-US" sz="700" b="0"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a:rPr>
              <a:t>hare</a:t>
            </a:r>
            <a:r>
              <a:rPr kumimoji="0" lang="en-US" altLang="en-US" sz="1200" b="1"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a:rPr>
              <a:t>852</a:t>
            </a:r>
            <a:endParaRPr kumimoji="0" lang="en-US" altLang="en-US" sz="1100" b="0" i="0" u="none" strike="noStrike" cap="none" normalizeH="0" baseline="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hlinkClick r:id="rId13"/>
              </a:rPr>
              <a:t>3</a:t>
            </a:r>
            <a:endParaRPr kumimoji="0" lang="en-US" altLang="en-US"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r" defTabSz="914400" rtl="0" eaLnBrk="0" fontAlgn="ctr"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SHARE</a:t>
            </a:r>
            <a:r>
              <a:rPr kumimoji="0" lang="en-US" altLang="en-US" sz="700" b="0"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tooltip="Facebook"/>
              </a:rPr>
              <a:t>  </a:t>
            </a:r>
            <a:r>
              <a:rPr kumimoji="0" lang="en-US" altLang="en-US" sz="1900" b="0"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tooltip="Tweet"/>
              </a:rPr>
              <a:t> </a:t>
            </a:r>
            <a:r>
              <a:rPr kumimoji="0" lang="en-US" altLang="en-US" sz="700" b="0"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tooltip="Tweet"/>
              </a:rPr>
              <a:t> </a:t>
            </a:r>
            <a:r>
              <a:rPr kumimoji="0" lang="en-US" altLang="en-US" sz="1900" b="0"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tooltip="Email"/>
              </a:rPr>
              <a:t> </a:t>
            </a:r>
            <a:r>
              <a:rPr kumimoji="0" lang="en-US" altLang="en-US" sz="700" b="0"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tooltip="Email"/>
              </a:rPr>
              <a:t> </a:t>
            </a:r>
            <a:r>
              <a:rPr kumimoji="0" lang="en-US" altLang="en-US" sz="1900" b="0"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a:rPr>
              <a:t> </a:t>
            </a:r>
            <a:r>
              <a:rPr kumimoji="0" lang="en-US" altLang="en-US" sz="700" b="0"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a:rPr>
              <a:t> </a:t>
            </a:r>
            <a:r>
              <a:rPr kumimoji="0" lang="en-US" altLang="en-US" sz="1900" b="1"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a:rPr>
              <a:t>8</a:t>
            </a:r>
            <a:r>
              <a:rPr kumimoji="0" lang="en-US" altLang="en-US" sz="1200" b="1" i="0" u="none" strike="noStrike" cap="none" normalizeH="0" baseline="0" smtClean="0">
                <a:ln>
                  <a:noFill/>
                </a:ln>
                <a:solidFill>
                  <a:srgbClr val="4F4F4F"/>
                </a:solidFill>
                <a:effectLst/>
                <a:latin typeface="Arial" panose="020B0604020202020204" pitchFamily="34" charset="0"/>
                <a:cs typeface="Arial" panose="020B0604020202020204" pitchFamily="34" charset="0"/>
                <a:hlinkClick r:id=""/>
              </a:rPr>
              <a:t>52</a:t>
            </a:r>
            <a:endParaRPr kumimoji="0" lang="en-US" altLang="en-US" sz="1100" b="0" i="0" u="none" strike="noStrike" cap="none" normalizeH="0" baseline="0" smtClean="0">
              <a:ln>
                <a:noFill/>
              </a:ln>
              <a:solidFill>
                <a:schemeClr val="tx1"/>
              </a:solidFill>
              <a:effectLst/>
            </a:endParaRPr>
          </a:p>
          <a:p>
            <a:pPr marL="0" marR="0" lvl="0" indent="0" algn="r" defTabSz="914400" rtl="0" eaLnBrk="0" fontAlgn="b"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&lt;IMG CLASS=" FIELD-COVER-MEDIA" SRC="/SITES/DEFAULT/FILES/STYLES/FEATURE_IMAGE_BREAKPOINTS_THEME_EDUTOPIA_DESKTOP_1X/PUBLIC/SLATES/TARAN-EMPATHY.GIF?ITOK=TGMWXTVP" ALT="" /&gt;  </a:t>
            </a:r>
            <a:endParaRPr kumimoji="0" lang="en-US" altLang="en-US" sz="18600" b="0" i="0" u="none" strike="noStrike" cap="none" normalizeH="0" baseline="0" smtClean="0">
              <a:ln>
                <a:noFill/>
              </a:ln>
              <a:solidFill>
                <a:srgbClr val="000000"/>
              </a:solidFill>
              <a:effectLst/>
              <a:latin typeface="Arial" panose="020B0604020202020204" pitchFamily="34" charset="0"/>
              <a:cs typeface="Arial" panose="020B0604020202020204" pitchFamily="34" charset="0"/>
            </a:endParaRPr>
          </a:p>
        </p:txBody>
      </p:sp>
      <p:pic>
        <p:nvPicPr>
          <p:cNvPr id="2057" name="Picture 9" descr="http://www.edutopia.org/sites/default/files/styles/feature_image_breakpoints_theme_edutopia_desktop_1x/public/slates/taran-empathy.gif?itok=tgmWXtVP"/>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6860" y="2357247"/>
            <a:ext cx="1425560" cy="96380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www.allmarketingsites.com/news/gallery/how-to-develop-a-successful-marketing-strategy/successful_marketing_strategy.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4803070"/>
            <a:ext cx="1977401" cy="148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9156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228601"/>
            <a:ext cx="8229600" cy="792163"/>
          </a:xfrm>
          <a:prstGeom prst="rect">
            <a:avLst/>
          </a:prstGeom>
        </p:spPr>
        <p:txBody>
          <a:bodyPr/>
          <a:lstStyle/>
          <a:p>
            <a:pPr algn="ctr">
              <a:defRPr/>
            </a:pPr>
            <a:endParaRPr lang="en-US" sz="4400" dirty="0">
              <a:solidFill>
                <a:srgbClr val="B64326"/>
              </a:solidFill>
              <a:latin typeface="+mj-lt"/>
              <a:ea typeface="+mj-ea"/>
              <a:cs typeface="+mj-cs"/>
            </a:endParaRPr>
          </a:p>
        </p:txBody>
      </p:sp>
      <p:sp>
        <p:nvSpPr>
          <p:cNvPr id="75779" name="Content Placeholder 3"/>
          <p:cNvSpPr txBox="1">
            <a:spLocks/>
          </p:cNvSpPr>
          <p:nvPr/>
        </p:nvSpPr>
        <p:spPr bwMode="auto">
          <a:xfrm>
            <a:off x="399012" y="1828800"/>
            <a:ext cx="397348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2800" b="1" dirty="0">
                <a:latin typeface="Arial" panose="020B0604020202020204" pitchFamily="34" charset="0"/>
              </a:rPr>
              <a:t>Parents may…</a:t>
            </a:r>
          </a:p>
          <a:p>
            <a:pPr eaLnBrk="1" hangingPunct="1"/>
            <a:r>
              <a:rPr lang="en-US" altLang="en-US" sz="2300" dirty="0">
                <a:latin typeface="Arial" panose="020B0604020202020204" pitchFamily="34" charset="0"/>
              </a:rPr>
              <a:t>Have conflicting demands which make participation in parenting classes hard</a:t>
            </a:r>
          </a:p>
          <a:p>
            <a:pPr eaLnBrk="1" hangingPunct="1"/>
            <a:r>
              <a:rPr lang="en-US" altLang="en-US" sz="2300" dirty="0">
                <a:latin typeface="Arial" panose="020B0604020202020204" pitchFamily="34" charset="0"/>
              </a:rPr>
              <a:t>Have developmental and processing challenges</a:t>
            </a:r>
          </a:p>
          <a:p>
            <a:pPr eaLnBrk="1" hangingPunct="1"/>
            <a:r>
              <a:rPr lang="en-US" altLang="en-US" sz="2300" dirty="0">
                <a:latin typeface="Arial" panose="020B0604020202020204" pitchFamily="34" charset="0"/>
              </a:rPr>
              <a:t>Be parenting children with atypical behavior</a:t>
            </a:r>
          </a:p>
          <a:p>
            <a:pPr eaLnBrk="1" hangingPunct="1"/>
            <a:r>
              <a:rPr lang="en-US" altLang="en-US" sz="2300" dirty="0">
                <a:latin typeface="Arial" panose="020B0604020202020204" pitchFamily="34" charset="0"/>
              </a:rPr>
              <a:t>Have negative parenting </a:t>
            </a:r>
            <a:r>
              <a:rPr lang="en-US" altLang="en-US" sz="2300" dirty="0" smtClean="0">
                <a:latin typeface="Arial" panose="020B0604020202020204" pitchFamily="34" charset="0"/>
              </a:rPr>
              <a:t>models</a:t>
            </a:r>
            <a:endParaRPr lang="en-US" altLang="en-US" sz="2300" dirty="0">
              <a:latin typeface="Arial" panose="020B0604020202020204" pitchFamily="34" charset="0"/>
            </a:endParaRPr>
          </a:p>
          <a:p>
            <a:pPr eaLnBrk="1" hangingPunct="1"/>
            <a:endParaRPr lang="en-US" altLang="en-US" sz="2300" dirty="0">
              <a:latin typeface="Arial" panose="020B0604020202020204" pitchFamily="34" charset="0"/>
            </a:endParaRPr>
          </a:p>
          <a:p>
            <a:pPr eaLnBrk="1" hangingPunct="1"/>
            <a:endParaRPr lang="en-US" altLang="en-US" sz="2300" dirty="0">
              <a:latin typeface="Arial" panose="020B0604020202020204" pitchFamily="34" charset="0"/>
            </a:endParaRPr>
          </a:p>
          <a:p>
            <a:pPr eaLnBrk="1" hangingPunct="1"/>
            <a:endParaRPr lang="en-US" altLang="en-US" sz="2400" dirty="0">
              <a:latin typeface="Arial" panose="020B0604020202020204" pitchFamily="34" charset="0"/>
            </a:endParaRPr>
          </a:p>
          <a:p>
            <a:pPr eaLnBrk="1" hangingPunct="1"/>
            <a:endParaRPr lang="en-US" altLang="en-US" sz="2400" dirty="0">
              <a:latin typeface="Arial" panose="020B0604020202020204" pitchFamily="34" charset="0"/>
            </a:endParaRPr>
          </a:p>
        </p:txBody>
      </p:sp>
      <p:sp>
        <p:nvSpPr>
          <p:cNvPr id="75780" name="Content Placeholder 4"/>
          <p:cNvSpPr txBox="1">
            <a:spLocks/>
          </p:cNvSpPr>
          <p:nvPr/>
        </p:nvSpPr>
        <p:spPr bwMode="auto">
          <a:xfrm>
            <a:off x="4488873" y="1828801"/>
            <a:ext cx="7703127"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2800" b="1" dirty="0">
                <a:latin typeface="Arial" panose="020B0604020202020204" pitchFamily="34" charset="0"/>
              </a:rPr>
              <a:t>Case worker role</a:t>
            </a:r>
          </a:p>
          <a:p>
            <a:pPr>
              <a:spcBef>
                <a:spcPct val="0"/>
              </a:spcBef>
              <a:spcAft>
                <a:spcPts val="600"/>
              </a:spcAft>
            </a:pPr>
            <a:r>
              <a:rPr lang="en-US" altLang="en-US" sz="2300" dirty="0">
                <a:latin typeface="Arial" panose="020B0604020202020204" pitchFamily="34" charset="0"/>
              </a:rPr>
              <a:t>Connect parents to parenting education classes or resources</a:t>
            </a:r>
          </a:p>
          <a:p>
            <a:pPr>
              <a:spcBef>
                <a:spcPct val="0"/>
              </a:spcBef>
              <a:spcAft>
                <a:spcPts val="600"/>
              </a:spcAft>
            </a:pPr>
            <a:r>
              <a:rPr lang="en-US" altLang="en-US" sz="2300" dirty="0">
                <a:latin typeface="Arial" panose="020B0604020202020204" pitchFamily="34" charset="0"/>
              </a:rPr>
              <a:t>Model appropriate expectations and parenting behavior</a:t>
            </a:r>
          </a:p>
          <a:p>
            <a:pPr>
              <a:spcBef>
                <a:spcPct val="0"/>
              </a:spcBef>
              <a:spcAft>
                <a:spcPts val="600"/>
              </a:spcAft>
            </a:pPr>
            <a:r>
              <a:rPr lang="en-US" altLang="en-US" sz="2300" dirty="0">
                <a:latin typeface="Arial" panose="020B0604020202020204" pitchFamily="34" charset="0"/>
              </a:rPr>
              <a:t>Underline the importance of nurturing care &amp; help the parent value their role</a:t>
            </a:r>
          </a:p>
          <a:p>
            <a:pPr>
              <a:spcBef>
                <a:spcPct val="0"/>
              </a:spcBef>
              <a:spcAft>
                <a:spcPts val="600"/>
              </a:spcAft>
            </a:pPr>
            <a:r>
              <a:rPr lang="en-US" altLang="en-US" sz="2300" dirty="0">
                <a:latin typeface="Arial" panose="020B0604020202020204" pitchFamily="34" charset="0"/>
              </a:rPr>
              <a:t>Provide </a:t>
            </a:r>
            <a:r>
              <a:rPr lang="en-US" altLang="en-US" sz="2300" dirty="0" smtClean="0">
                <a:latin typeface="Arial" panose="020B0604020202020204" pitchFamily="34" charset="0"/>
              </a:rPr>
              <a:t>“</a:t>
            </a:r>
            <a:r>
              <a:rPr lang="en-US" altLang="ja-JP" sz="2300" dirty="0" smtClean="0">
                <a:latin typeface="Arial" panose="020B0604020202020204" pitchFamily="34" charset="0"/>
              </a:rPr>
              <a:t>just </a:t>
            </a:r>
            <a:r>
              <a:rPr lang="en-US" altLang="ja-JP" sz="2300" dirty="0">
                <a:latin typeface="Arial" panose="020B0604020202020204" pitchFamily="34" charset="0"/>
              </a:rPr>
              <a:t>in </a:t>
            </a:r>
            <a:r>
              <a:rPr lang="en-US" altLang="ja-JP" sz="2300" dirty="0" smtClean="0">
                <a:latin typeface="Arial" panose="020B0604020202020204" pitchFamily="34" charset="0"/>
              </a:rPr>
              <a:t>time” </a:t>
            </a:r>
            <a:r>
              <a:rPr lang="en-US" altLang="ja-JP" sz="2300" dirty="0">
                <a:latin typeface="Arial" panose="020B0604020202020204" pitchFamily="34" charset="0"/>
              </a:rPr>
              <a:t>parenting education</a:t>
            </a:r>
          </a:p>
          <a:p>
            <a:pPr>
              <a:spcBef>
                <a:spcPct val="0"/>
              </a:spcBef>
              <a:spcAft>
                <a:spcPts val="600"/>
              </a:spcAft>
            </a:pPr>
            <a:r>
              <a:rPr lang="en-US" altLang="en-US" sz="2300" dirty="0">
                <a:latin typeface="Arial" panose="020B0604020202020204" pitchFamily="34" charset="0"/>
              </a:rPr>
              <a:t>Help the caregiver identify a series of trusted informants that they can turn to when they need parenting information</a:t>
            </a:r>
          </a:p>
          <a:p>
            <a:pPr>
              <a:spcBef>
                <a:spcPct val="0"/>
              </a:spcBef>
              <a:spcAft>
                <a:spcPts val="600"/>
              </a:spcAft>
            </a:pPr>
            <a:r>
              <a:rPr lang="en-US" altLang="en-US" sz="2300" dirty="0">
                <a:latin typeface="Arial" panose="020B0604020202020204" pitchFamily="34" charset="0"/>
              </a:rPr>
              <a:t>Provide information on trauma and its impact on development</a:t>
            </a:r>
          </a:p>
          <a:p>
            <a:pPr>
              <a:spcBef>
                <a:spcPct val="0"/>
              </a:spcBef>
              <a:spcAft>
                <a:spcPts val="600"/>
              </a:spcAft>
            </a:pPr>
            <a:endParaRPr lang="en-US" altLang="en-US" sz="2400" dirty="0">
              <a:latin typeface="Arial" panose="020B0604020202020204" pitchFamily="34" charset="0"/>
            </a:endParaRPr>
          </a:p>
        </p:txBody>
      </p:sp>
      <p:sp>
        <p:nvSpPr>
          <p:cNvPr id="75782" name="TextBox 1"/>
          <p:cNvSpPr txBox="1">
            <a:spLocks noChangeArrowheads="1"/>
          </p:cNvSpPr>
          <p:nvPr/>
        </p:nvSpPr>
        <p:spPr bwMode="auto">
          <a:xfrm>
            <a:off x="2114550" y="1166813"/>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latin typeface="Arial" panose="020B0604020202020204" pitchFamily="34" charset="0"/>
              </a:rPr>
              <a:t>For child welfare involved families…</a:t>
            </a:r>
          </a:p>
        </p:txBody>
      </p:sp>
      <p:cxnSp>
        <p:nvCxnSpPr>
          <p:cNvPr id="8" name="Straight Connector 7"/>
          <p:cNvCxnSpPr/>
          <p:nvPr/>
        </p:nvCxnSpPr>
        <p:spPr>
          <a:xfrm>
            <a:off x="2133600" y="1751013"/>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85800" y="152400"/>
            <a:ext cx="10515600" cy="990600"/>
          </a:xfrm>
        </p:spPr>
        <p:txBody>
          <a:bodyPr/>
          <a:lstStyle/>
          <a:p>
            <a:pPr lvl="0" eaLnBrk="1" hangingPunct="1">
              <a:defRPr/>
            </a:pPr>
            <a:r>
              <a:rPr lang="en-US" sz="4000" dirty="0">
                <a:latin typeface="Georgia" panose="02040502050405020303" pitchFamily="18" charset="0"/>
                <a:ea typeface="+mn-ea"/>
                <a:cs typeface="Arial" panose="020B0604020202020204" pitchFamily="34" charset="0"/>
              </a:rPr>
              <a:t>Knowledge of parenting &amp; child </a:t>
            </a:r>
            <a:r>
              <a:rPr lang="en-US" sz="4000" dirty="0" smtClean="0">
                <a:latin typeface="Georgia" panose="02040502050405020303" pitchFamily="18" charset="0"/>
                <a:ea typeface="+mn-ea"/>
                <a:cs typeface="Arial" panose="020B0604020202020204" pitchFamily="34" charset="0"/>
              </a:rPr>
              <a:t>development</a:t>
            </a:r>
            <a:endParaRPr lang="en-US" sz="4800" dirty="0"/>
          </a:p>
        </p:txBody>
      </p:sp>
    </p:spTree>
    <p:extLst>
      <p:ext uri="{BB962C8B-B14F-4D97-AF65-F5344CB8AC3E}">
        <p14:creationId xmlns:p14="http://schemas.microsoft.com/office/powerpoint/2010/main" val="38618253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76200"/>
            <a:ext cx="8686800" cy="762000"/>
          </a:xfrm>
          <a:prstGeom prst="rect">
            <a:avLst/>
          </a:prstGeom>
        </p:spPr>
        <p:txBody>
          <a:bodyPr/>
          <a:lstStyle/>
          <a:p>
            <a:pPr algn="ctr" eaLnBrk="1" hangingPunct="1">
              <a:defRPr/>
            </a:pPr>
            <a:r>
              <a:rPr lang="en-US" sz="4400" dirty="0">
                <a:solidFill>
                  <a:srgbClr val="B64326"/>
                </a:solidFill>
                <a:latin typeface="Georgia" panose="02040502050405020303" pitchFamily="18" charset="0"/>
                <a:ea typeface="+mj-ea"/>
                <a:cs typeface="+mj-cs"/>
              </a:rPr>
              <a:t>Concrete support in times of need</a:t>
            </a:r>
          </a:p>
        </p:txBody>
      </p:sp>
      <p:sp>
        <p:nvSpPr>
          <p:cNvPr id="14339" name="Content Placeholder 3"/>
          <p:cNvSpPr txBox="1">
            <a:spLocks/>
          </p:cNvSpPr>
          <p:nvPr/>
        </p:nvSpPr>
        <p:spPr bwMode="auto">
          <a:xfrm>
            <a:off x="1943100" y="2093893"/>
            <a:ext cx="8496300" cy="426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auto" hangingPunct="1">
              <a:spcAft>
                <a:spcPts val="0"/>
              </a:spcAft>
              <a:buNone/>
              <a:defRPr/>
            </a:pPr>
            <a:r>
              <a:rPr lang="en-US" b="1" dirty="0">
                <a:solidFill>
                  <a:srgbClr val="B64326"/>
                </a:solidFill>
                <a:latin typeface="Georgia" panose="02040502050405020303" pitchFamily="18" charset="0"/>
              </a:rPr>
              <a:t>What it looks like</a:t>
            </a:r>
          </a:p>
          <a:p>
            <a:pPr eaLnBrk="1" hangingPunct="1"/>
            <a:r>
              <a:rPr lang="en-US" sz="2600" dirty="0">
                <a:latin typeface="Arial" panose="020B0604020202020204" pitchFamily="34" charset="0"/>
              </a:rPr>
              <a:t>Seeking and receiving support when needed</a:t>
            </a:r>
          </a:p>
          <a:p>
            <a:pPr eaLnBrk="1" hangingPunct="1"/>
            <a:r>
              <a:rPr lang="en-US" sz="2600" dirty="0">
                <a:latin typeface="Arial" panose="020B0604020202020204" pitchFamily="34" charset="0"/>
              </a:rPr>
              <a:t>Knowing what services are available and how to access them</a:t>
            </a:r>
          </a:p>
          <a:p>
            <a:pPr eaLnBrk="1" hangingPunct="1"/>
            <a:r>
              <a:rPr lang="en-US" sz="2600" dirty="0">
                <a:latin typeface="Arial" panose="020B0604020202020204" pitchFamily="34" charset="0"/>
              </a:rPr>
              <a:t>Adequate financial security; basic needs being met</a:t>
            </a:r>
          </a:p>
          <a:p>
            <a:pPr eaLnBrk="1" hangingPunct="1"/>
            <a:r>
              <a:rPr lang="en-US" sz="2600" dirty="0">
                <a:latin typeface="Arial" panose="020B0604020202020204" pitchFamily="34" charset="0"/>
              </a:rPr>
              <a:t>Persistence</a:t>
            </a:r>
          </a:p>
          <a:p>
            <a:pPr eaLnBrk="1" hangingPunct="1"/>
            <a:r>
              <a:rPr lang="en-US" sz="2600" dirty="0">
                <a:latin typeface="Arial" panose="020B0604020202020204" pitchFamily="34" charset="0"/>
              </a:rPr>
              <a:t>Advocating effectively for self and child to receive necessary help</a:t>
            </a:r>
          </a:p>
          <a:p>
            <a:pPr eaLnBrk="1" hangingPunct="1"/>
            <a:endParaRPr lang="en-US" sz="2600" dirty="0">
              <a:latin typeface="Arial" panose="020B0604020202020204" pitchFamily="34" charset="0"/>
            </a:endParaRPr>
          </a:p>
        </p:txBody>
      </p:sp>
      <p:sp>
        <p:nvSpPr>
          <p:cNvPr id="14342" name="TextBox 7"/>
          <p:cNvSpPr txBox="1">
            <a:spLocks noChangeArrowheads="1"/>
          </p:cNvSpPr>
          <p:nvPr/>
        </p:nvSpPr>
        <p:spPr bwMode="auto">
          <a:xfrm>
            <a:off x="1085850" y="838201"/>
            <a:ext cx="100203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dirty="0">
                <a:latin typeface="Arial" panose="020B0604020202020204" pitchFamily="34" charset="0"/>
              </a:rPr>
              <a:t>Access to concrete support and services that address a family’s needs and help minimize stress caused by challenges</a:t>
            </a:r>
          </a:p>
        </p:txBody>
      </p:sp>
      <p:cxnSp>
        <p:nvCxnSpPr>
          <p:cNvPr id="9" name="Straight Connector 8"/>
          <p:cNvCxnSpPr/>
          <p:nvPr/>
        </p:nvCxnSpPr>
        <p:spPr>
          <a:xfrm>
            <a:off x="2133600" y="19431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1630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86384"/>
          </a:xfrm>
        </p:spPr>
        <p:txBody>
          <a:bodyPr/>
          <a:lstStyle/>
          <a:p>
            <a:r>
              <a:rPr lang="en-US" dirty="0" smtClean="0"/>
              <a:t>Five Protective Factors </a:t>
            </a:r>
            <a:endParaRPr lang="en-US" dirty="0"/>
          </a:p>
        </p:txBody>
      </p:sp>
      <p:sp>
        <p:nvSpPr>
          <p:cNvPr id="3" name="Content Placeholder 2"/>
          <p:cNvSpPr>
            <a:spLocks noGrp="1"/>
          </p:cNvSpPr>
          <p:nvPr>
            <p:ph idx="1"/>
          </p:nvPr>
        </p:nvSpPr>
        <p:spPr>
          <a:xfrm>
            <a:off x="1676400" y="1165364"/>
            <a:ext cx="4712209" cy="4900867"/>
          </a:xfrm>
        </p:spPr>
        <p:txBody>
          <a:bodyPr/>
          <a:lstStyle/>
          <a:p>
            <a:pPr marL="0" indent="0" algn="r">
              <a:spcBef>
                <a:spcPts val="600"/>
              </a:spcBef>
              <a:spcAft>
                <a:spcPts val="1500"/>
              </a:spcAft>
              <a:buNone/>
            </a:pPr>
            <a:r>
              <a:rPr lang="en-US" sz="2700" dirty="0"/>
              <a:t>PARENTAL RESILIENCE</a:t>
            </a:r>
          </a:p>
          <a:p>
            <a:pPr marL="0" indent="0" algn="r">
              <a:spcBef>
                <a:spcPts val="600"/>
              </a:spcBef>
              <a:spcAft>
                <a:spcPts val="1500"/>
              </a:spcAft>
              <a:buNone/>
            </a:pPr>
            <a:r>
              <a:rPr lang="en-US" sz="2700" dirty="0"/>
              <a:t>SOCIAL CONNECTIONS</a:t>
            </a:r>
          </a:p>
          <a:p>
            <a:pPr marL="0" indent="0" algn="r">
              <a:spcBef>
                <a:spcPts val="600"/>
              </a:spcBef>
              <a:spcAft>
                <a:spcPts val="1500"/>
              </a:spcAft>
              <a:buNone/>
            </a:pPr>
            <a:r>
              <a:rPr lang="en-US" sz="2700" dirty="0"/>
              <a:t>KNOWLEDGE of PARENTING and CHILD DEVELOPMENT</a:t>
            </a:r>
          </a:p>
          <a:p>
            <a:pPr marL="0" indent="0" algn="r">
              <a:spcBef>
                <a:spcPts val="600"/>
              </a:spcBef>
              <a:spcAft>
                <a:spcPts val="1500"/>
              </a:spcAft>
              <a:buNone/>
            </a:pPr>
            <a:r>
              <a:rPr lang="en-US" sz="2700" dirty="0"/>
              <a:t>CONCRETE SUPPORT in TIMES of NEED</a:t>
            </a:r>
          </a:p>
          <a:p>
            <a:pPr marL="0" indent="0" algn="r">
              <a:spcBef>
                <a:spcPts val="600"/>
              </a:spcBef>
              <a:spcAft>
                <a:spcPts val="1500"/>
              </a:spcAft>
              <a:buNone/>
            </a:pPr>
            <a:r>
              <a:rPr lang="en-US" sz="2700" dirty="0"/>
              <a:t>SOCIAL and EMOTIONAL COMPETENCE of CHILDREN</a:t>
            </a:r>
          </a:p>
        </p:txBody>
      </p:sp>
      <p:pic>
        <p:nvPicPr>
          <p:cNvPr id="4" name="Picture 3"/>
          <p:cNvPicPr>
            <a:picLocks noChangeAspect="1"/>
          </p:cNvPicPr>
          <p:nvPr/>
        </p:nvPicPr>
        <p:blipFill>
          <a:blip r:embed="rId3"/>
          <a:stretch>
            <a:fillRect/>
          </a:stretch>
        </p:blipFill>
        <p:spPr>
          <a:xfrm>
            <a:off x="6388609" y="1165364"/>
            <a:ext cx="3517697" cy="4688230"/>
          </a:xfrm>
          <a:prstGeom prst="rect">
            <a:avLst/>
          </a:prstGeom>
        </p:spPr>
      </p:pic>
    </p:spTree>
    <p:extLst>
      <p:ext uri="{BB962C8B-B14F-4D97-AF65-F5344CB8AC3E}">
        <p14:creationId xmlns:p14="http://schemas.microsoft.com/office/powerpoint/2010/main" val="32795153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1"/>
            <a:ext cx="8686800" cy="928539"/>
          </a:xfrm>
        </p:spPr>
        <p:txBody>
          <a:bodyPr/>
          <a:lstStyle/>
          <a:p>
            <a:pPr lvl="0" eaLnBrk="1" hangingPunct="1">
              <a:defRPr/>
            </a:pPr>
            <a:r>
              <a:rPr lang="en-US" dirty="0">
                <a:latin typeface="Georgia" panose="02040502050405020303" pitchFamily="18" charset="0"/>
              </a:rPr>
              <a:t>Concrete support in times of need</a:t>
            </a:r>
          </a:p>
        </p:txBody>
      </p:sp>
      <p:cxnSp>
        <p:nvCxnSpPr>
          <p:cNvPr id="3" name="Straight Connector 2"/>
          <p:cNvCxnSpPr/>
          <p:nvPr/>
        </p:nvCxnSpPr>
        <p:spPr>
          <a:xfrm>
            <a:off x="2133600" y="16002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133600" y="1967062"/>
            <a:ext cx="7924800" cy="2825389"/>
          </a:xfrm>
          <a:prstGeom prst="rect">
            <a:avLst/>
          </a:prstGeom>
        </p:spPr>
        <p:txBody>
          <a:bodyPr wrap="square">
            <a:spAutoFit/>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Everyday actions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Respond immediately when families are in crisis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Provide information and connections to services in the community</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Help families to develop skills and tools they need to identify their needs and connect to supports</a:t>
            </a:r>
          </a:p>
        </p:txBody>
      </p:sp>
    </p:spTree>
    <p:extLst>
      <p:ext uri="{BB962C8B-B14F-4D97-AF65-F5344CB8AC3E}">
        <p14:creationId xmlns:p14="http://schemas.microsoft.com/office/powerpoint/2010/main" val="18141835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5" name="Text Box 1031"/>
          <p:cNvSpPr txBox="1">
            <a:spLocks noChangeArrowheads="1"/>
          </p:cNvSpPr>
          <p:nvPr/>
        </p:nvSpPr>
        <p:spPr bwMode="auto">
          <a:xfrm>
            <a:off x="9003986" y="1021705"/>
            <a:ext cx="127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dirty="0">
                <a:latin typeface="Arial Black" panose="020B0A04020102020204" pitchFamily="34" charset="0"/>
              </a:rPr>
              <a:t>FOOD</a:t>
            </a:r>
          </a:p>
        </p:txBody>
      </p:sp>
      <p:sp>
        <p:nvSpPr>
          <p:cNvPr id="124936" name="Text Box 1032"/>
          <p:cNvSpPr txBox="1">
            <a:spLocks noChangeArrowheads="1"/>
          </p:cNvSpPr>
          <p:nvPr/>
        </p:nvSpPr>
        <p:spPr bwMode="auto">
          <a:xfrm>
            <a:off x="5208706" y="1118598"/>
            <a:ext cx="19288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folHlink"/>
                </a:solidFill>
                <a:latin typeface="Arial Black" panose="020B0A04020102020204" pitchFamily="34" charset="0"/>
              </a:rPr>
              <a:t>JOB TRAINING</a:t>
            </a:r>
          </a:p>
        </p:txBody>
      </p:sp>
      <p:sp>
        <p:nvSpPr>
          <p:cNvPr id="124937" name="Text Box 1033"/>
          <p:cNvSpPr txBox="1">
            <a:spLocks noChangeArrowheads="1"/>
          </p:cNvSpPr>
          <p:nvPr/>
        </p:nvSpPr>
        <p:spPr bwMode="auto">
          <a:xfrm>
            <a:off x="6875023" y="2443943"/>
            <a:ext cx="2333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folHlink"/>
                </a:solidFill>
                <a:latin typeface="Arial Black" panose="020B0A04020102020204" pitchFamily="34" charset="0"/>
              </a:rPr>
              <a:t>EDUCATION</a:t>
            </a:r>
          </a:p>
        </p:txBody>
      </p:sp>
      <p:sp>
        <p:nvSpPr>
          <p:cNvPr id="124938" name="Text Box 1034"/>
          <p:cNvSpPr txBox="1">
            <a:spLocks noChangeArrowheads="1"/>
          </p:cNvSpPr>
          <p:nvPr/>
        </p:nvSpPr>
        <p:spPr bwMode="auto">
          <a:xfrm>
            <a:off x="7330761" y="1508486"/>
            <a:ext cx="1673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folHlink"/>
                </a:solidFill>
                <a:latin typeface="Arial Black" panose="020B0A04020102020204" pitchFamily="34" charset="0"/>
              </a:rPr>
              <a:t>HEALTH CARE</a:t>
            </a:r>
          </a:p>
        </p:txBody>
      </p:sp>
      <p:sp>
        <p:nvSpPr>
          <p:cNvPr id="124939" name="Text Box 1035"/>
          <p:cNvSpPr txBox="1">
            <a:spLocks noChangeArrowheads="1"/>
          </p:cNvSpPr>
          <p:nvPr/>
        </p:nvSpPr>
        <p:spPr bwMode="auto">
          <a:xfrm>
            <a:off x="9442364" y="2517553"/>
            <a:ext cx="1992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dirty="0">
                <a:latin typeface="Arial Black" panose="020B0A04020102020204" pitchFamily="34" charset="0"/>
              </a:rPr>
              <a:t>CLOTHING</a:t>
            </a:r>
          </a:p>
        </p:txBody>
      </p:sp>
      <p:sp>
        <p:nvSpPr>
          <p:cNvPr id="124940" name="Text Box 1036"/>
          <p:cNvSpPr txBox="1">
            <a:spLocks noChangeArrowheads="1"/>
          </p:cNvSpPr>
          <p:nvPr/>
        </p:nvSpPr>
        <p:spPr bwMode="auto">
          <a:xfrm>
            <a:off x="9208648" y="1742073"/>
            <a:ext cx="1928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dirty="0">
                <a:latin typeface="Arial Black" panose="020B0A04020102020204" pitchFamily="34" charset="0"/>
              </a:rPr>
              <a:t>SHELTER</a:t>
            </a:r>
          </a:p>
        </p:txBody>
      </p:sp>
      <p:sp>
        <p:nvSpPr>
          <p:cNvPr id="124941" name="Text Box 1037"/>
          <p:cNvSpPr txBox="1">
            <a:spLocks noChangeArrowheads="1"/>
          </p:cNvSpPr>
          <p:nvPr/>
        </p:nvSpPr>
        <p:spPr bwMode="auto">
          <a:xfrm>
            <a:off x="1953282" y="1774424"/>
            <a:ext cx="24606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hlink"/>
                </a:solidFill>
                <a:latin typeface="Arial Black" panose="020B0A04020102020204" pitchFamily="34" charset="0"/>
              </a:rPr>
              <a:t>DOMESTIC </a:t>
            </a:r>
            <a:r>
              <a:rPr lang="en-US" altLang="en-US" sz="2400" dirty="0" smtClean="0">
                <a:solidFill>
                  <a:schemeClr val="hlink"/>
                </a:solidFill>
                <a:latin typeface="Arial Black" panose="020B0A04020102020204" pitchFamily="34" charset="0"/>
              </a:rPr>
              <a:t>VIOLENCE SERVICES</a:t>
            </a:r>
            <a:endParaRPr lang="en-US" altLang="en-US" sz="2400" dirty="0">
              <a:solidFill>
                <a:schemeClr val="hlink"/>
              </a:solidFill>
              <a:latin typeface="Arial Black" panose="020B0A04020102020204" pitchFamily="34" charset="0"/>
            </a:endParaRPr>
          </a:p>
        </p:txBody>
      </p:sp>
      <p:sp>
        <p:nvSpPr>
          <p:cNvPr id="124942" name="Text Box 1038"/>
          <p:cNvSpPr txBox="1">
            <a:spLocks noChangeArrowheads="1"/>
          </p:cNvSpPr>
          <p:nvPr/>
        </p:nvSpPr>
        <p:spPr bwMode="auto">
          <a:xfrm>
            <a:off x="2040955" y="232375"/>
            <a:ext cx="27162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hlink"/>
                </a:solidFill>
                <a:latin typeface="Arial Black" panose="020B0A04020102020204" pitchFamily="34" charset="0"/>
              </a:rPr>
              <a:t>SUBSTANCE </a:t>
            </a:r>
            <a:r>
              <a:rPr lang="en-US" altLang="en-US" sz="2400" dirty="0" smtClean="0">
                <a:solidFill>
                  <a:schemeClr val="hlink"/>
                </a:solidFill>
                <a:latin typeface="Arial Black" panose="020B0A04020102020204" pitchFamily="34" charset="0"/>
              </a:rPr>
              <a:t>ABUSE SERVICES</a:t>
            </a:r>
            <a:endParaRPr lang="en-US" altLang="en-US" sz="2400" dirty="0">
              <a:solidFill>
                <a:schemeClr val="hlink"/>
              </a:solidFill>
              <a:latin typeface="Arial Black" panose="020B0A04020102020204" pitchFamily="34" charset="0"/>
            </a:endParaRPr>
          </a:p>
        </p:txBody>
      </p:sp>
      <p:sp>
        <p:nvSpPr>
          <p:cNvPr id="124943" name="Text Box 1039"/>
          <p:cNvSpPr txBox="1">
            <a:spLocks noChangeArrowheads="1"/>
          </p:cNvSpPr>
          <p:nvPr/>
        </p:nvSpPr>
        <p:spPr bwMode="auto">
          <a:xfrm>
            <a:off x="403016" y="951403"/>
            <a:ext cx="1981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hlink"/>
                </a:solidFill>
                <a:latin typeface="Arial Black" panose="020B0A04020102020204" pitchFamily="34" charset="0"/>
              </a:rPr>
              <a:t>MENTAL </a:t>
            </a:r>
            <a:r>
              <a:rPr lang="en-US" altLang="en-US" sz="2400" dirty="0" smtClean="0">
                <a:solidFill>
                  <a:schemeClr val="hlink"/>
                </a:solidFill>
                <a:latin typeface="Arial Black" panose="020B0A04020102020204" pitchFamily="34" charset="0"/>
              </a:rPr>
              <a:t>HEALTH CARE</a:t>
            </a:r>
            <a:endParaRPr lang="en-US" altLang="en-US" sz="2400" dirty="0">
              <a:solidFill>
                <a:schemeClr val="hlink"/>
              </a:solidFill>
              <a:latin typeface="Arial Black" panose="020B0A04020102020204" pitchFamily="34" charset="0"/>
            </a:endParaRPr>
          </a:p>
        </p:txBody>
      </p:sp>
      <p:sp>
        <p:nvSpPr>
          <p:cNvPr id="124944" name="Text Box 1040"/>
          <p:cNvSpPr txBox="1">
            <a:spLocks noChangeArrowheads="1"/>
          </p:cNvSpPr>
          <p:nvPr/>
        </p:nvSpPr>
        <p:spPr bwMode="auto">
          <a:xfrm>
            <a:off x="4215102" y="2195162"/>
            <a:ext cx="27384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B64326"/>
                </a:solidFill>
                <a:latin typeface="Arial Black" panose="020B0A04020102020204" pitchFamily="34" charset="0"/>
              </a:rPr>
              <a:t>SPECIALIZED SERVICES FOR CHILDREN</a:t>
            </a:r>
          </a:p>
        </p:txBody>
      </p:sp>
      <p:sp>
        <p:nvSpPr>
          <p:cNvPr id="16400" name="Freeform 1042"/>
          <p:cNvSpPr>
            <a:spLocks/>
          </p:cNvSpPr>
          <p:nvPr/>
        </p:nvSpPr>
        <p:spPr bwMode="auto">
          <a:xfrm flipH="1">
            <a:off x="66067" y="3231810"/>
            <a:ext cx="5287329" cy="660005"/>
          </a:xfrm>
          <a:custGeom>
            <a:avLst/>
            <a:gdLst>
              <a:gd name="T0" fmla="*/ 0 w 3215"/>
              <a:gd name="T1" fmla="*/ 3496 h 3496"/>
              <a:gd name="T2" fmla="*/ 549 w 3215"/>
              <a:gd name="T3" fmla="*/ 1487 h 3496"/>
              <a:gd name="T4" fmla="*/ 2732 w 3215"/>
              <a:gd name="T5" fmla="*/ 723 h 3496"/>
              <a:gd name="T6" fmla="*/ 3215 w 3215"/>
              <a:gd name="T7" fmla="*/ 0 h 34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15" h="3496">
                <a:moveTo>
                  <a:pt x="0" y="3496"/>
                </a:moveTo>
                <a:cubicBezTo>
                  <a:pt x="47" y="2722"/>
                  <a:pt x="94" y="1949"/>
                  <a:pt x="549" y="1487"/>
                </a:cubicBezTo>
                <a:cubicBezTo>
                  <a:pt x="1004" y="1025"/>
                  <a:pt x="2288" y="971"/>
                  <a:pt x="2732" y="723"/>
                </a:cubicBezTo>
                <a:cubicBezTo>
                  <a:pt x="3176" y="475"/>
                  <a:pt x="3195" y="237"/>
                  <a:pt x="3215"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16401" name="Freeform 1045"/>
          <p:cNvSpPr>
            <a:spLocks/>
          </p:cNvSpPr>
          <p:nvPr/>
        </p:nvSpPr>
        <p:spPr bwMode="auto">
          <a:xfrm>
            <a:off x="5925717" y="2875025"/>
            <a:ext cx="6266283" cy="1023952"/>
          </a:xfrm>
          <a:custGeom>
            <a:avLst/>
            <a:gdLst>
              <a:gd name="T0" fmla="*/ 0 w 3199"/>
              <a:gd name="T1" fmla="*/ 2919 h 3107"/>
              <a:gd name="T2" fmla="*/ 942 w 3199"/>
              <a:gd name="T3" fmla="*/ 1396 h 3107"/>
              <a:gd name="T4" fmla="*/ 2155 w 3199"/>
              <a:gd name="T5" fmla="*/ 616 h 3107"/>
              <a:gd name="T6" fmla="*/ 2376 w 3199"/>
              <a:gd name="T7" fmla="*/ 0 h 3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99" h="3107">
                <a:moveTo>
                  <a:pt x="0" y="3107"/>
                </a:moveTo>
                <a:cubicBezTo>
                  <a:pt x="389" y="2500"/>
                  <a:pt x="779" y="1894"/>
                  <a:pt x="1259" y="1486"/>
                </a:cubicBezTo>
                <a:cubicBezTo>
                  <a:pt x="1739" y="1078"/>
                  <a:pt x="2561" y="904"/>
                  <a:pt x="2880" y="656"/>
                </a:cubicBezTo>
                <a:cubicBezTo>
                  <a:pt x="3199" y="408"/>
                  <a:pt x="3187" y="204"/>
                  <a:pt x="3175"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itle 1"/>
          <p:cNvSpPr txBox="1">
            <a:spLocks/>
          </p:cNvSpPr>
          <p:nvPr/>
        </p:nvSpPr>
        <p:spPr>
          <a:xfrm>
            <a:off x="4757168" y="5250481"/>
            <a:ext cx="7263036" cy="1143000"/>
          </a:xfrm>
          <a:prstGeom prst="rect">
            <a:avLst/>
          </a:prstGeom>
        </p:spPr>
        <p:txBody>
          <a:bodyPr/>
          <a:lstStyle>
            <a:lvl1pPr algn="ctr" rtl="0" eaLnBrk="0" fontAlgn="base" hangingPunct="0">
              <a:spcBef>
                <a:spcPct val="0"/>
              </a:spcBef>
              <a:spcAft>
                <a:spcPct val="0"/>
              </a:spcAft>
              <a:defRPr sz="4400" kern="1200">
                <a:solidFill>
                  <a:srgbClr val="B64326"/>
                </a:solidFill>
                <a:latin typeface="Georgia" panose="02040502050405020303" pitchFamily="18" charset="0"/>
                <a:ea typeface="ＭＳ Ｐゴシック" charset="0"/>
                <a:cs typeface="Georgia" panose="02040502050405020303" pitchFamily="18"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A bridge to services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42" y="3471078"/>
            <a:ext cx="5944073" cy="3180079"/>
          </a:xfrm>
          <a:prstGeom prst="rect">
            <a:avLst/>
          </a:prstGeom>
        </p:spPr>
      </p:pic>
    </p:spTree>
    <p:extLst>
      <p:ext uri="{BB962C8B-B14F-4D97-AF65-F5344CB8AC3E}">
        <p14:creationId xmlns:p14="http://schemas.microsoft.com/office/powerpoint/2010/main" val="179918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24935"/>
                                        </p:tgtEl>
                                        <p:attrNameLst>
                                          <p:attrName>style.visibility</p:attrName>
                                        </p:attrNameLst>
                                      </p:cBhvr>
                                      <p:to>
                                        <p:strVal val="visible"/>
                                      </p:to>
                                    </p:set>
                                    <p:anim calcmode="lin" valueType="num">
                                      <p:cBhvr additive="base">
                                        <p:cTn id="7" dur="500" fill="hold"/>
                                        <p:tgtEl>
                                          <p:spTgt spid="124935"/>
                                        </p:tgtEl>
                                        <p:attrNameLst>
                                          <p:attrName>ppt_x</p:attrName>
                                        </p:attrNameLst>
                                      </p:cBhvr>
                                      <p:tavLst>
                                        <p:tav tm="0">
                                          <p:val>
                                            <p:strVal val="0-#ppt_w/2"/>
                                          </p:val>
                                        </p:tav>
                                        <p:tav tm="100000">
                                          <p:val>
                                            <p:strVal val="#ppt_x"/>
                                          </p:val>
                                        </p:tav>
                                      </p:tavLst>
                                    </p:anim>
                                    <p:anim calcmode="lin" valueType="num">
                                      <p:cBhvr additive="base">
                                        <p:cTn id="8" dur="500" fill="hold"/>
                                        <p:tgtEl>
                                          <p:spTgt spid="12493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124940"/>
                                        </p:tgtEl>
                                        <p:attrNameLst>
                                          <p:attrName>style.visibility</p:attrName>
                                        </p:attrNameLst>
                                      </p:cBhvr>
                                      <p:to>
                                        <p:strVal val="visible"/>
                                      </p:to>
                                    </p:set>
                                    <p:anim calcmode="lin" valueType="num">
                                      <p:cBhvr additive="base">
                                        <p:cTn id="12" dur="500" fill="hold"/>
                                        <p:tgtEl>
                                          <p:spTgt spid="124940"/>
                                        </p:tgtEl>
                                        <p:attrNameLst>
                                          <p:attrName>ppt_x</p:attrName>
                                        </p:attrNameLst>
                                      </p:cBhvr>
                                      <p:tavLst>
                                        <p:tav tm="0">
                                          <p:val>
                                            <p:strVal val="0-#ppt_w/2"/>
                                          </p:val>
                                        </p:tav>
                                        <p:tav tm="100000">
                                          <p:val>
                                            <p:strVal val="#ppt_x"/>
                                          </p:val>
                                        </p:tav>
                                      </p:tavLst>
                                    </p:anim>
                                    <p:anim calcmode="lin" valueType="num">
                                      <p:cBhvr additive="base">
                                        <p:cTn id="13" dur="500" fill="hold"/>
                                        <p:tgtEl>
                                          <p:spTgt spid="12494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12" fill="hold" grpId="0" nodeType="afterEffect">
                                  <p:stCondLst>
                                    <p:cond delay="0"/>
                                  </p:stCondLst>
                                  <p:childTnLst>
                                    <p:set>
                                      <p:cBhvr>
                                        <p:cTn id="16" dur="1" fill="hold">
                                          <p:stCondLst>
                                            <p:cond delay="0"/>
                                          </p:stCondLst>
                                        </p:cTn>
                                        <p:tgtEl>
                                          <p:spTgt spid="124939"/>
                                        </p:tgtEl>
                                        <p:attrNameLst>
                                          <p:attrName>style.visibility</p:attrName>
                                        </p:attrNameLst>
                                      </p:cBhvr>
                                      <p:to>
                                        <p:strVal val="visible"/>
                                      </p:to>
                                    </p:set>
                                    <p:anim calcmode="lin" valueType="num">
                                      <p:cBhvr additive="base">
                                        <p:cTn id="17" dur="500" fill="hold"/>
                                        <p:tgtEl>
                                          <p:spTgt spid="124939"/>
                                        </p:tgtEl>
                                        <p:attrNameLst>
                                          <p:attrName>ppt_x</p:attrName>
                                        </p:attrNameLst>
                                      </p:cBhvr>
                                      <p:tavLst>
                                        <p:tav tm="0">
                                          <p:val>
                                            <p:strVal val="0-#ppt_w/2"/>
                                          </p:val>
                                        </p:tav>
                                        <p:tav tm="100000">
                                          <p:val>
                                            <p:strVal val="#ppt_x"/>
                                          </p:val>
                                        </p:tav>
                                      </p:tavLst>
                                    </p:anim>
                                    <p:anim calcmode="lin" valueType="num">
                                      <p:cBhvr additive="base">
                                        <p:cTn id="18" dur="500" fill="hold"/>
                                        <p:tgtEl>
                                          <p:spTgt spid="124939"/>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124936"/>
                                        </p:tgtEl>
                                        <p:attrNameLst>
                                          <p:attrName>style.visibility</p:attrName>
                                        </p:attrNameLst>
                                      </p:cBhvr>
                                      <p:to>
                                        <p:strVal val="visible"/>
                                      </p:to>
                                    </p:set>
                                    <p:anim calcmode="lin" valueType="num">
                                      <p:cBhvr additive="base">
                                        <p:cTn id="22" dur="500" fill="hold"/>
                                        <p:tgtEl>
                                          <p:spTgt spid="124936"/>
                                        </p:tgtEl>
                                        <p:attrNameLst>
                                          <p:attrName>ppt_x</p:attrName>
                                        </p:attrNameLst>
                                      </p:cBhvr>
                                      <p:tavLst>
                                        <p:tav tm="0">
                                          <p:val>
                                            <p:strVal val="0-#ppt_w/2"/>
                                          </p:val>
                                        </p:tav>
                                        <p:tav tm="100000">
                                          <p:val>
                                            <p:strVal val="#ppt_x"/>
                                          </p:val>
                                        </p:tav>
                                      </p:tavLst>
                                    </p:anim>
                                    <p:anim calcmode="lin" valueType="num">
                                      <p:cBhvr additive="base">
                                        <p:cTn id="23" dur="500" fill="hold"/>
                                        <p:tgtEl>
                                          <p:spTgt spid="12493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124937"/>
                                        </p:tgtEl>
                                        <p:attrNameLst>
                                          <p:attrName>style.visibility</p:attrName>
                                        </p:attrNameLst>
                                      </p:cBhvr>
                                      <p:to>
                                        <p:strVal val="visible"/>
                                      </p:to>
                                    </p:set>
                                    <p:anim calcmode="lin" valueType="num">
                                      <p:cBhvr additive="base">
                                        <p:cTn id="27" dur="500" fill="hold"/>
                                        <p:tgtEl>
                                          <p:spTgt spid="124937"/>
                                        </p:tgtEl>
                                        <p:attrNameLst>
                                          <p:attrName>ppt_x</p:attrName>
                                        </p:attrNameLst>
                                      </p:cBhvr>
                                      <p:tavLst>
                                        <p:tav tm="0">
                                          <p:val>
                                            <p:strVal val="0-#ppt_w/2"/>
                                          </p:val>
                                        </p:tav>
                                        <p:tav tm="100000">
                                          <p:val>
                                            <p:strVal val="#ppt_x"/>
                                          </p:val>
                                        </p:tav>
                                      </p:tavLst>
                                    </p:anim>
                                    <p:anim calcmode="lin" valueType="num">
                                      <p:cBhvr additive="base">
                                        <p:cTn id="28" dur="500" fill="hold"/>
                                        <p:tgtEl>
                                          <p:spTgt spid="124937"/>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12" fill="hold" grpId="0" nodeType="afterEffect">
                                  <p:stCondLst>
                                    <p:cond delay="0"/>
                                  </p:stCondLst>
                                  <p:childTnLst>
                                    <p:set>
                                      <p:cBhvr>
                                        <p:cTn id="31" dur="1" fill="hold">
                                          <p:stCondLst>
                                            <p:cond delay="0"/>
                                          </p:stCondLst>
                                        </p:cTn>
                                        <p:tgtEl>
                                          <p:spTgt spid="124938"/>
                                        </p:tgtEl>
                                        <p:attrNameLst>
                                          <p:attrName>style.visibility</p:attrName>
                                        </p:attrNameLst>
                                      </p:cBhvr>
                                      <p:to>
                                        <p:strVal val="visible"/>
                                      </p:to>
                                    </p:set>
                                    <p:anim calcmode="lin" valueType="num">
                                      <p:cBhvr additive="base">
                                        <p:cTn id="32" dur="500" fill="hold"/>
                                        <p:tgtEl>
                                          <p:spTgt spid="124938"/>
                                        </p:tgtEl>
                                        <p:attrNameLst>
                                          <p:attrName>ppt_x</p:attrName>
                                        </p:attrNameLst>
                                      </p:cBhvr>
                                      <p:tavLst>
                                        <p:tav tm="0">
                                          <p:val>
                                            <p:strVal val="0-#ppt_w/2"/>
                                          </p:val>
                                        </p:tav>
                                        <p:tav tm="100000">
                                          <p:val>
                                            <p:strVal val="#ppt_x"/>
                                          </p:val>
                                        </p:tav>
                                      </p:tavLst>
                                    </p:anim>
                                    <p:anim calcmode="lin" valueType="num">
                                      <p:cBhvr additive="base">
                                        <p:cTn id="33" dur="500" fill="hold"/>
                                        <p:tgtEl>
                                          <p:spTgt spid="124938"/>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12" fill="hold" grpId="0" nodeType="afterEffect">
                                  <p:stCondLst>
                                    <p:cond delay="0"/>
                                  </p:stCondLst>
                                  <p:childTnLst>
                                    <p:set>
                                      <p:cBhvr>
                                        <p:cTn id="36" dur="1" fill="hold">
                                          <p:stCondLst>
                                            <p:cond delay="0"/>
                                          </p:stCondLst>
                                        </p:cTn>
                                        <p:tgtEl>
                                          <p:spTgt spid="124942"/>
                                        </p:tgtEl>
                                        <p:attrNameLst>
                                          <p:attrName>style.visibility</p:attrName>
                                        </p:attrNameLst>
                                      </p:cBhvr>
                                      <p:to>
                                        <p:strVal val="visible"/>
                                      </p:to>
                                    </p:set>
                                    <p:anim calcmode="lin" valueType="num">
                                      <p:cBhvr additive="base">
                                        <p:cTn id="37" dur="500" fill="hold"/>
                                        <p:tgtEl>
                                          <p:spTgt spid="124942"/>
                                        </p:tgtEl>
                                        <p:attrNameLst>
                                          <p:attrName>ppt_x</p:attrName>
                                        </p:attrNameLst>
                                      </p:cBhvr>
                                      <p:tavLst>
                                        <p:tav tm="0">
                                          <p:val>
                                            <p:strVal val="0-#ppt_w/2"/>
                                          </p:val>
                                        </p:tav>
                                        <p:tav tm="100000">
                                          <p:val>
                                            <p:strVal val="#ppt_x"/>
                                          </p:val>
                                        </p:tav>
                                      </p:tavLst>
                                    </p:anim>
                                    <p:anim calcmode="lin" valueType="num">
                                      <p:cBhvr additive="base">
                                        <p:cTn id="38" dur="500" fill="hold"/>
                                        <p:tgtEl>
                                          <p:spTgt spid="124942"/>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12" fill="hold" grpId="0" nodeType="afterEffect">
                                  <p:stCondLst>
                                    <p:cond delay="0"/>
                                  </p:stCondLst>
                                  <p:childTnLst>
                                    <p:set>
                                      <p:cBhvr>
                                        <p:cTn id="41" dur="1" fill="hold">
                                          <p:stCondLst>
                                            <p:cond delay="0"/>
                                          </p:stCondLst>
                                        </p:cTn>
                                        <p:tgtEl>
                                          <p:spTgt spid="124943"/>
                                        </p:tgtEl>
                                        <p:attrNameLst>
                                          <p:attrName>style.visibility</p:attrName>
                                        </p:attrNameLst>
                                      </p:cBhvr>
                                      <p:to>
                                        <p:strVal val="visible"/>
                                      </p:to>
                                    </p:set>
                                    <p:anim calcmode="lin" valueType="num">
                                      <p:cBhvr additive="base">
                                        <p:cTn id="42" dur="500" fill="hold"/>
                                        <p:tgtEl>
                                          <p:spTgt spid="124943"/>
                                        </p:tgtEl>
                                        <p:attrNameLst>
                                          <p:attrName>ppt_x</p:attrName>
                                        </p:attrNameLst>
                                      </p:cBhvr>
                                      <p:tavLst>
                                        <p:tav tm="0">
                                          <p:val>
                                            <p:strVal val="0-#ppt_w/2"/>
                                          </p:val>
                                        </p:tav>
                                        <p:tav tm="100000">
                                          <p:val>
                                            <p:strVal val="#ppt_x"/>
                                          </p:val>
                                        </p:tav>
                                      </p:tavLst>
                                    </p:anim>
                                    <p:anim calcmode="lin" valueType="num">
                                      <p:cBhvr additive="base">
                                        <p:cTn id="43" dur="500" fill="hold"/>
                                        <p:tgtEl>
                                          <p:spTgt spid="124943"/>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12" fill="hold" grpId="0" nodeType="afterEffect">
                                  <p:stCondLst>
                                    <p:cond delay="0"/>
                                  </p:stCondLst>
                                  <p:childTnLst>
                                    <p:set>
                                      <p:cBhvr>
                                        <p:cTn id="46" dur="1" fill="hold">
                                          <p:stCondLst>
                                            <p:cond delay="0"/>
                                          </p:stCondLst>
                                        </p:cTn>
                                        <p:tgtEl>
                                          <p:spTgt spid="124941"/>
                                        </p:tgtEl>
                                        <p:attrNameLst>
                                          <p:attrName>style.visibility</p:attrName>
                                        </p:attrNameLst>
                                      </p:cBhvr>
                                      <p:to>
                                        <p:strVal val="visible"/>
                                      </p:to>
                                    </p:set>
                                    <p:anim calcmode="lin" valueType="num">
                                      <p:cBhvr additive="base">
                                        <p:cTn id="47" dur="500" fill="hold"/>
                                        <p:tgtEl>
                                          <p:spTgt spid="124941"/>
                                        </p:tgtEl>
                                        <p:attrNameLst>
                                          <p:attrName>ppt_x</p:attrName>
                                        </p:attrNameLst>
                                      </p:cBhvr>
                                      <p:tavLst>
                                        <p:tav tm="0">
                                          <p:val>
                                            <p:strVal val="0-#ppt_w/2"/>
                                          </p:val>
                                        </p:tav>
                                        <p:tav tm="100000">
                                          <p:val>
                                            <p:strVal val="#ppt_x"/>
                                          </p:val>
                                        </p:tav>
                                      </p:tavLst>
                                    </p:anim>
                                    <p:anim calcmode="lin" valueType="num">
                                      <p:cBhvr additive="base">
                                        <p:cTn id="48" dur="500" fill="hold"/>
                                        <p:tgtEl>
                                          <p:spTgt spid="124941"/>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12" fill="hold" grpId="0" nodeType="afterEffect">
                                  <p:stCondLst>
                                    <p:cond delay="0"/>
                                  </p:stCondLst>
                                  <p:childTnLst>
                                    <p:set>
                                      <p:cBhvr>
                                        <p:cTn id="51" dur="1" fill="hold">
                                          <p:stCondLst>
                                            <p:cond delay="0"/>
                                          </p:stCondLst>
                                        </p:cTn>
                                        <p:tgtEl>
                                          <p:spTgt spid="124944"/>
                                        </p:tgtEl>
                                        <p:attrNameLst>
                                          <p:attrName>style.visibility</p:attrName>
                                        </p:attrNameLst>
                                      </p:cBhvr>
                                      <p:to>
                                        <p:strVal val="visible"/>
                                      </p:to>
                                    </p:set>
                                    <p:anim calcmode="lin" valueType="num">
                                      <p:cBhvr additive="base">
                                        <p:cTn id="52" dur="500" fill="hold"/>
                                        <p:tgtEl>
                                          <p:spTgt spid="124944"/>
                                        </p:tgtEl>
                                        <p:attrNameLst>
                                          <p:attrName>ppt_x</p:attrName>
                                        </p:attrNameLst>
                                      </p:cBhvr>
                                      <p:tavLst>
                                        <p:tav tm="0">
                                          <p:val>
                                            <p:strVal val="0-#ppt_w/2"/>
                                          </p:val>
                                        </p:tav>
                                        <p:tav tm="100000">
                                          <p:val>
                                            <p:strVal val="#ppt_x"/>
                                          </p:val>
                                        </p:tav>
                                      </p:tavLst>
                                    </p:anim>
                                    <p:anim calcmode="lin" valueType="num">
                                      <p:cBhvr additive="base">
                                        <p:cTn id="53" dur="500" fill="hold"/>
                                        <p:tgtEl>
                                          <p:spTgt spid="124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p:bldP spid="124936" grpId="0"/>
      <p:bldP spid="124937" grpId="0"/>
      <p:bldP spid="124938" grpId="0"/>
      <p:bldP spid="124939" grpId="0"/>
      <p:bldP spid="124940" grpId="0"/>
      <p:bldP spid="124941" grpId="0"/>
      <p:bldP spid="124942" grpId="0"/>
      <p:bldP spid="124943" grpId="0"/>
      <p:bldP spid="1249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3"/>
          <p:cNvSpPr txBox="1">
            <a:spLocks/>
          </p:cNvSpPr>
          <p:nvPr/>
        </p:nvSpPr>
        <p:spPr bwMode="auto">
          <a:xfrm>
            <a:off x="1885950" y="19812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2400" b="1" dirty="0">
                <a:latin typeface="Arial" panose="020B0604020202020204" pitchFamily="34" charset="0"/>
                <a:cs typeface="Arial" panose="020B0604020202020204" pitchFamily="34" charset="0"/>
              </a:rPr>
              <a:t>Parents may…</a:t>
            </a:r>
          </a:p>
          <a:p>
            <a:pPr eaLnBrk="1" hangingPunct="1"/>
            <a:r>
              <a:rPr lang="en-US" altLang="en-US" sz="2200" dirty="0">
                <a:latin typeface="Arial" panose="020B0604020202020204" pitchFamily="34" charset="0"/>
                <a:cs typeface="Arial" panose="020B0604020202020204" pitchFamily="34" charset="0"/>
              </a:rPr>
              <a:t>Be mistrustful of services and systems</a:t>
            </a:r>
          </a:p>
          <a:p>
            <a:pPr eaLnBrk="1" hangingPunct="1"/>
            <a:r>
              <a:rPr lang="en-US" altLang="en-US" sz="2200" dirty="0">
                <a:latin typeface="Arial" panose="020B0604020202020204" pitchFamily="34" charset="0"/>
                <a:cs typeface="Arial" panose="020B0604020202020204" pitchFamily="34" charset="0"/>
              </a:rPr>
              <a:t>Face concrete barriers to accessing services</a:t>
            </a:r>
          </a:p>
          <a:p>
            <a:pPr eaLnBrk="1" hangingPunct="1"/>
            <a:endParaRPr lang="en-US" altLang="en-US" sz="2200" dirty="0">
              <a:latin typeface="Arial" panose="020B0604020202020204" pitchFamily="34" charset="0"/>
              <a:cs typeface="Arial" panose="020B0604020202020204" pitchFamily="34" charset="0"/>
            </a:endParaRPr>
          </a:p>
          <a:p>
            <a:pPr eaLnBrk="1" hangingPunct="1">
              <a:buFontTx/>
              <a:buNone/>
            </a:pPr>
            <a:endParaRPr lang="en-US" altLang="en-US" sz="2200" dirty="0">
              <a:latin typeface="Arial" panose="020B0604020202020204" pitchFamily="34" charset="0"/>
              <a:cs typeface="Arial" panose="020B0604020202020204" pitchFamily="34" charset="0"/>
            </a:endParaRPr>
          </a:p>
          <a:p>
            <a:pPr eaLnBrk="1" hangingPunct="1"/>
            <a:endParaRPr lang="en-US" altLang="en-US" sz="2200" dirty="0">
              <a:latin typeface="Arial" panose="020B0604020202020204" pitchFamily="34" charset="0"/>
              <a:cs typeface="Arial" panose="020B0604020202020204" pitchFamily="34" charset="0"/>
            </a:endParaRPr>
          </a:p>
          <a:p>
            <a:pPr eaLnBrk="1" hangingPunct="1"/>
            <a:endParaRPr lang="en-US" altLang="en-US" sz="2200" dirty="0">
              <a:latin typeface="Arial" panose="020B0604020202020204" pitchFamily="34" charset="0"/>
              <a:cs typeface="Arial" panose="020B0604020202020204" pitchFamily="34" charset="0"/>
            </a:endParaRPr>
          </a:p>
          <a:p>
            <a:pPr eaLnBrk="1" hangingPunct="1"/>
            <a:endParaRPr lang="en-US" altLang="en-US" sz="2200" dirty="0">
              <a:latin typeface="Arial" panose="020B0604020202020204" pitchFamily="34" charset="0"/>
              <a:cs typeface="Arial" panose="020B0604020202020204" pitchFamily="34" charset="0"/>
            </a:endParaRPr>
          </a:p>
          <a:p>
            <a:pPr eaLnBrk="1" hangingPunct="1"/>
            <a:endParaRPr lang="en-US" altLang="en-US" sz="2200" dirty="0">
              <a:latin typeface="Arial" panose="020B0604020202020204" pitchFamily="34" charset="0"/>
              <a:cs typeface="Arial" panose="020B0604020202020204" pitchFamily="34" charset="0"/>
            </a:endParaRPr>
          </a:p>
          <a:p>
            <a:pPr eaLnBrk="1" hangingPunct="1"/>
            <a:endParaRPr lang="en-US" altLang="en-US" sz="2200" dirty="0">
              <a:latin typeface="Arial" panose="020B0604020202020204" pitchFamily="34" charset="0"/>
              <a:cs typeface="Arial" panose="020B0604020202020204" pitchFamily="34" charset="0"/>
            </a:endParaRPr>
          </a:p>
          <a:p>
            <a:pPr eaLnBrk="1" hangingPunct="1"/>
            <a:endParaRPr lang="en-US" altLang="en-US" sz="2200" dirty="0">
              <a:latin typeface="Arial" panose="020B0604020202020204" pitchFamily="34" charset="0"/>
              <a:cs typeface="Arial" panose="020B0604020202020204" pitchFamily="34" charset="0"/>
            </a:endParaRPr>
          </a:p>
          <a:p>
            <a:pPr eaLnBrk="1" hangingPunct="1"/>
            <a:endParaRPr lang="en-US" altLang="en-US" sz="2200" dirty="0">
              <a:latin typeface="Arial" panose="020B0604020202020204" pitchFamily="34" charset="0"/>
              <a:cs typeface="Arial" panose="020B0604020202020204" pitchFamily="34" charset="0"/>
            </a:endParaRPr>
          </a:p>
          <a:p>
            <a:pPr eaLnBrk="1" hangingPunct="1"/>
            <a:endParaRPr lang="en-US" altLang="en-US" sz="2200" dirty="0">
              <a:latin typeface="Arial" panose="020B0604020202020204" pitchFamily="34" charset="0"/>
              <a:cs typeface="Arial" panose="020B0604020202020204" pitchFamily="34" charset="0"/>
            </a:endParaRPr>
          </a:p>
        </p:txBody>
      </p:sp>
      <p:sp>
        <p:nvSpPr>
          <p:cNvPr id="5" name="Content Placeholder 4"/>
          <p:cNvSpPr txBox="1">
            <a:spLocks/>
          </p:cNvSpPr>
          <p:nvPr/>
        </p:nvSpPr>
        <p:spPr>
          <a:xfrm>
            <a:off x="6019800" y="1981201"/>
            <a:ext cx="5124450" cy="3611563"/>
          </a:xfrm>
          <a:prstGeom prst="rect">
            <a:avLst/>
          </a:prstGeom>
        </p:spPr>
        <p:txBody>
          <a:bodyPr/>
          <a:lstStyle/>
          <a:p>
            <a:pPr marL="342900" indent="-342900">
              <a:spcBef>
                <a:spcPct val="20000"/>
              </a:spcBef>
              <a:defRPr/>
            </a:pPr>
            <a:r>
              <a:rPr lang="en-US" sz="2400" b="1" dirty="0">
                <a:latin typeface="Arial" panose="020B0604020202020204" pitchFamily="34" charset="0"/>
                <a:cs typeface="Arial" panose="020B0604020202020204" pitchFamily="34" charset="0"/>
              </a:rPr>
              <a:t>Case worker role</a:t>
            </a:r>
          </a:p>
          <a:p>
            <a:pPr marL="285750" indent="-285750">
              <a:spcAft>
                <a:spcPts val="60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Encourage help seeking behavior</a:t>
            </a:r>
          </a:p>
          <a:p>
            <a:pPr marL="285750" indent="-285750">
              <a:spcAft>
                <a:spcPts val="60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Working with the family to understand their past experience with service systems</a:t>
            </a:r>
          </a:p>
          <a:p>
            <a:pPr marL="285750" indent="-285750">
              <a:spcAft>
                <a:spcPts val="60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Help the family to navigate complex systems</a:t>
            </a:r>
          </a:p>
          <a:p>
            <a:pPr marL="285750" indent="-285750">
              <a:spcAft>
                <a:spcPts val="60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Help the caregiver understand their role as an advocate for themselves and their child </a:t>
            </a:r>
          </a:p>
        </p:txBody>
      </p:sp>
      <p:sp>
        <p:nvSpPr>
          <p:cNvPr id="81925" name="TextBox 1"/>
          <p:cNvSpPr txBox="1">
            <a:spLocks noChangeArrowheads="1"/>
          </p:cNvSpPr>
          <p:nvPr/>
        </p:nvSpPr>
        <p:spPr bwMode="auto">
          <a:xfrm>
            <a:off x="1981200" y="1295401"/>
            <a:ext cx="822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dirty="0">
                <a:latin typeface="Arial" panose="020B0604020202020204" pitchFamily="34" charset="0"/>
              </a:rPr>
              <a:t>For child welfare involved families…</a:t>
            </a:r>
          </a:p>
        </p:txBody>
      </p:sp>
      <p:cxnSp>
        <p:nvCxnSpPr>
          <p:cNvPr id="8" name="Straight Connector 7"/>
          <p:cNvCxnSpPr/>
          <p:nvPr/>
        </p:nvCxnSpPr>
        <p:spPr>
          <a:xfrm>
            <a:off x="2133600" y="1960563"/>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1447800" y="258765"/>
            <a:ext cx="9296400" cy="762000"/>
          </a:xfrm>
          <a:prstGeom prst="rect">
            <a:avLst/>
          </a:prstGeom>
        </p:spPr>
        <p:txBody>
          <a:bodyPr/>
          <a:lstStyle/>
          <a:p>
            <a:pPr algn="ctr" fontAlgn="base">
              <a:spcBef>
                <a:spcPct val="0"/>
              </a:spcBef>
              <a:spcAft>
                <a:spcPct val="0"/>
              </a:spcAft>
              <a:defRPr/>
            </a:pPr>
            <a:r>
              <a:rPr lang="en-US" sz="4400" dirty="0">
                <a:solidFill>
                  <a:srgbClr val="B64326"/>
                </a:solidFill>
                <a:latin typeface="Georgia" panose="02040502050405020303" pitchFamily="18" charset="0"/>
                <a:ea typeface="+mj-ea"/>
                <a:cs typeface="Arial" panose="020B0604020202020204" pitchFamily="34" charset="0"/>
              </a:rPr>
              <a:t>Concrete Support in Times of Need</a:t>
            </a:r>
          </a:p>
        </p:txBody>
      </p:sp>
    </p:spTree>
    <p:extLst>
      <p:ext uri="{BB962C8B-B14F-4D97-AF65-F5344CB8AC3E}">
        <p14:creationId xmlns:p14="http://schemas.microsoft.com/office/powerpoint/2010/main" val="36900679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4850" y="152400"/>
            <a:ext cx="10725150" cy="838200"/>
          </a:xfrm>
          <a:prstGeom prst="rect">
            <a:avLst/>
          </a:prstGeom>
        </p:spPr>
        <p:txBody>
          <a:bodyPr/>
          <a:lstStyle/>
          <a:p>
            <a:pPr algn="ctr" eaLnBrk="1" hangingPunct="1">
              <a:defRPr/>
            </a:pPr>
            <a:r>
              <a:rPr lang="en-US" sz="4400" dirty="0">
                <a:solidFill>
                  <a:srgbClr val="B64326"/>
                </a:solidFill>
                <a:latin typeface="Georgia" panose="02040502050405020303" pitchFamily="18" charset="0"/>
                <a:ea typeface="+mj-ea"/>
                <a:cs typeface="+mj-cs"/>
              </a:rPr>
              <a:t>Social &amp; emotional competence of children</a:t>
            </a:r>
          </a:p>
        </p:txBody>
      </p:sp>
      <p:sp>
        <p:nvSpPr>
          <p:cNvPr id="3" name="Content Placeholder 3"/>
          <p:cNvSpPr txBox="1">
            <a:spLocks/>
          </p:cNvSpPr>
          <p:nvPr/>
        </p:nvSpPr>
        <p:spPr>
          <a:xfrm>
            <a:off x="1238250" y="2171700"/>
            <a:ext cx="4857750" cy="3962400"/>
          </a:xfrm>
          <a:prstGeom prst="rect">
            <a:avLst/>
          </a:prstGeom>
        </p:spPr>
        <p:txBody>
          <a:bodyPr/>
          <a:lstStyle/>
          <a:p>
            <a:pPr marL="342900" indent="-342900" eaLnBrk="1" fontAlgn="auto" hangingPunct="1">
              <a:spcBef>
                <a:spcPct val="20000"/>
              </a:spcBef>
              <a:spcAft>
                <a:spcPts val="0"/>
              </a:spcAft>
              <a:defRPr/>
            </a:pPr>
            <a:r>
              <a:rPr lang="en-US" sz="3000" b="1" dirty="0">
                <a:solidFill>
                  <a:srgbClr val="B64326"/>
                </a:solidFill>
                <a:latin typeface="Georgia" panose="02040502050405020303" pitchFamily="18" charset="0"/>
              </a:rPr>
              <a:t>What it looks like</a:t>
            </a:r>
          </a:p>
          <a:p>
            <a:pPr eaLnBrk="1" fontAlgn="auto" hangingPunct="1">
              <a:spcBef>
                <a:spcPct val="20000"/>
              </a:spcBef>
              <a:spcAft>
                <a:spcPts val="0"/>
              </a:spcAft>
              <a:defRPr/>
            </a:pPr>
            <a:r>
              <a:rPr lang="en-US" sz="2600" b="1" i="1" dirty="0">
                <a:latin typeface="Arial" panose="020B0604020202020204" pitchFamily="34" charset="0"/>
                <a:cs typeface="Arial" panose="020B0604020202020204" pitchFamily="34" charset="0"/>
              </a:rPr>
              <a:t>For the parent</a:t>
            </a:r>
            <a:r>
              <a:rPr lang="en-US" sz="2600" b="1" dirty="0">
                <a:latin typeface="Arial" panose="020B0604020202020204" pitchFamily="34" charset="0"/>
                <a:cs typeface="Arial" panose="020B0604020202020204" pitchFamily="34" charset="0"/>
              </a:rPr>
              <a:t>:</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Warm and consistent responses that foster a strong and secure attachment with the child</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Encouraging and reinforcing social skills; setting limits</a:t>
            </a:r>
          </a:p>
        </p:txBody>
      </p:sp>
      <p:sp>
        <p:nvSpPr>
          <p:cNvPr id="16390" name="TextBox 6"/>
          <p:cNvSpPr txBox="1">
            <a:spLocks noChangeArrowheads="1"/>
          </p:cNvSpPr>
          <p:nvPr/>
        </p:nvSpPr>
        <p:spPr bwMode="auto">
          <a:xfrm>
            <a:off x="838200" y="764738"/>
            <a:ext cx="10591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2600" dirty="0">
                <a:latin typeface="Arial" panose="020B0604020202020204" pitchFamily="34" charset="0"/>
              </a:rPr>
              <a:t>Family and child interactions that help children develop the ability to communicate clearly, recognize and regulate their emotions and establish and maintain relationships</a:t>
            </a:r>
          </a:p>
        </p:txBody>
      </p:sp>
      <p:cxnSp>
        <p:nvCxnSpPr>
          <p:cNvPr id="8" name="Straight Connector 7"/>
          <p:cNvCxnSpPr/>
          <p:nvPr/>
        </p:nvCxnSpPr>
        <p:spPr>
          <a:xfrm>
            <a:off x="1066800" y="2057400"/>
            <a:ext cx="100584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096000" y="2705101"/>
            <a:ext cx="5162550" cy="2813078"/>
          </a:xfrm>
          <a:prstGeom prst="rect">
            <a:avLst/>
          </a:prstGeom>
        </p:spPr>
        <p:txBody>
          <a:bodyPr wrap="square">
            <a:spAutoFit/>
          </a:bodyPr>
          <a:lstStyle/>
          <a:p>
            <a:pPr eaLnBrk="1" fontAlgn="auto" hangingPunct="1">
              <a:spcBef>
                <a:spcPct val="20000"/>
              </a:spcBef>
              <a:spcAft>
                <a:spcPts val="0"/>
              </a:spcAft>
              <a:defRPr/>
            </a:pPr>
            <a:r>
              <a:rPr lang="en-US" sz="2600" b="1" i="1" dirty="0">
                <a:latin typeface="Arial" panose="020B0604020202020204" pitchFamily="34" charset="0"/>
                <a:cs typeface="Arial" panose="020B0604020202020204" pitchFamily="34" charset="0"/>
              </a:rPr>
              <a:t>For the child:</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Age appropriate self-regulation</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Ability to form and maintain relationships with others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Positive interactions with others</a:t>
            </a:r>
          </a:p>
          <a:p>
            <a:pPr marL="342900" indent="-342900" eaLnBrk="1" hangingPunct="1">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Effective </a:t>
            </a:r>
            <a:r>
              <a:rPr lang="en-US" sz="2600" dirty="0" smtClean="0">
                <a:latin typeface="Arial" panose="020B0604020202020204" pitchFamily="34" charset="0"/>
                <a:cs typeface="Arial" panose="020B0604020202020204" pitchFamily="34" charset="0"/>
              </a:rPr>
              <a:t>communication</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36850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Social Emotional Competence is Important</a:t>
            </a:r>
            <a:endParaRPr lang="en-US" sz="3600" dirty="0"/>
          </a:p>
        </p:txBody>
      </p:sp>
      <p:sp>
        <p:nvSpPr>
          <p:cNvPr id="3" name="Content Placeholder 2"/>
          <p:cNvSpPr>
            <a:spLocks noGrp="1"/>
          </p:cNvSpPr>
          <p:nvPr>
            <p:ph idx="1"/>
          </p:nvPr>
        </p:nvSpPr>
        <p:spPr/>
        <p:txBody>
          <a:bodyPr/>
          <a:lstStyle/>
          <a:p>
            <a:pPr marL="0" indent="0">
              <a:buNone/>
            </a:pPr>
            <a:r>
              <a:rPr lang="en-US" dirty="0"/>
              <a:t>Children with a strong foundation in </a:t>
            </a:r>
            <a:r>
              <a:rPr lang="en-US" dirty="0" smtClean="0"/>
              <a:t>emotional vocabulary</a:t>
            </a:r>
            <a:r>
              <a:rPr lang="en-US" dirty="0"/>
              <a:t>:</a:t>
            </a:r>
          </a:p>
          <a:p>
            <a:pPr marL="854075"/>
            <a:r>
              <a:rPr lang="en-US" sz="2400" dirty="0" smtClean="0"/>
              <a:t>tolerate </a:t>
            </a:r>
            <a:r>
              <a:rPr lang="en-US" sz="2400" dirty="0"/>
              <a:t>frustration better</a:t>
            </a:r>
          </a:p>
          <a:p>
            <a:pPr marL="854075"/>
            <a:r>
              <a:rPr lang="en-US" sz="2400" dirty="0" smtClean="0"/>
              <a:t>get </a:t>
            </a:r>
            <a:r>
              <a:rPr lang="en-US" sz="2400" dirty="0"/>
              <a:t>into fewer fights</a:t>
            </a:r>
          </a:p>
          <a:p>
            <a:pPr marL="854075"/>
            <a:r>
              <a:rPr lang="en-US" sz="2400" dirty="0" smtClean="0"/>
              <a:t>engage </a:t>
            </a:r>
            <a:r>
              <a:rPr lang="en-US" sz="2400" dirty="0"/>
              <a:t>in less destructive behavior</a:t>
            </a:r>
          </a:p>
          <a:p>
            <a:pPr marL="854075"/>
            <a:r>
              <a:rPr lang="en-US" sz="2400" dirty="0" smtClean="0"/>
              <a:t>are </a:t>
            </a:r>
            <a:r>
              <a:rPr lang="en-US" sz="2400" dirty="0"/>
              <a:t>healthier</a:t>
            </a:r>
          </a:p>
          <a:p>
            <a:pPr marL="854075"/>
            <a:r>
              <a:rPr lang="en-US" sz="2400" dirty="0" smtClean="0"/>
              <a:t>are </a:t>
            </a:r>
            <a:r>
              <a:rPr lang="en-US" sz="2400" dirty="0"/>
              <a:t>less lonely</a:t>
            </a:r>
          </a:p>
          <a:p>
            <a:pPr marL="854075"/>
            <a:r>
              <a:rPr lang="en-US" sz="2400" dirty="0" smtClean="0"/>
              <a:t>are </a:t>
            </a:r>
            <a:r>
              <a:rPr lang="en-US" sz="2400" dirty="0"/>
              <a:t>less impulsive</a:t>
            </a:r>
          </a:p>
          <a:p>
            <a:pPr marL="854075"/>
            <a:r>
              <a:rPr lang="en-US" sz="2400" dirty="0" smtClean="0"/>
              <a:t>are </a:t>
            </a:r>
            <a:r>
              <a:rPr lang="en-US" sz="2400" dirty="0"/>
              <a:t>more focused</a:t>
            </a:r>
          </a:p>
          <a:p>
            <a:pPr marL="854075"/>
            <a:r>
              <a:rPr lang="en-US" sz="2400" dirty="0" smtClean="0"/>
              <a:t>have </a:t>
            </a:r>
            <a:r>
              <a:rPr lang="en-US" sz="2400" dirty="0"/>
              <a:t>greater academic </a:t>
            </a:r>
            <a:r>
              <a:rPr lang="en-US" sz="2400" dirty="0" smtClean="0"/>
              <a:t>achievement</a:t>
            </a:r>
          </a:p>
          <a:p>
            <a:pPr marL="511175" indent="0" algn="r">
              <a:buNone/>
            </a:pPr>
            <a:r>
              <a:rPr lang="en-US" sz="1600" dirty="0" smtClean="0"/>
              <a:t>(Center for the Social Emotional Foundation for Early Learning)</a:t>
            </a:r>
            <a:endParaRPr lang="en-US" sz="1600" dirty="0"/>
          </a:p>
        </p:txBody>
      </p:sp>
      <p:cxnSp>
        <p:nvCxnSpPr>
          <p:cNvPr id="4" name="Straight Connector 3"/>
          <p:cNvCxnSpPr/>
          <p:nvPr/>
        </p:nvCxnSpPr>
        <p:spPr>
          <a:xfrm>
            <a:off x="1163320" y="1417638"/>
            <a:ext cx="992505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9237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0"/>
            <a:ext cx="10858500" cy="1219200"/>
          </a:xfrm>
        </p:spPr>
        <p:txBody>
          <a:bodyPr/>
          <a:lstStyle/>
          <a:p>
            <a:pPr lvl="0" eaLnBrk="1" hangingPunct="1">
              <a:defRPr/>
            </a:pPr>
            <a:r>
              <a:rPr lang="en-US" dirty="0">
                <a:ea typeface="+mn-ea"/>
                <a:cs typeface="Arial" panose="020B0604020202020204" pitchFamily="34" charset="0"/>
              </a:rPr>
              <a:t>Social &amp; emotional competence of children</a:t>
            </a:r>
            <a:endParaRPr lang="en-US" dirty="0"/>
          </a:p>
        </p:txBody>
      </p:sp>
      <p:cxnSp>
        <p:nvCxnSpPr>
          <p:cNvPr id="3" name="Straight Connector 2"/>
          <p:cNvCxnSpPr/>
          <p:nvPr/>
        </p:nvCxnSpPr>
        <p:spPr>
          <a:xfrm>
            <a:off x="1143000" y="1219200"/>
            <a:ext cx="992505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43000" y="1390650"/>
            <a:ext cx="9925050" cy="4862870"/>
          </a:xfrm>
          <a:prstGeom prst="rect">
            <a:avLst/>
          </a:prstGeom>
        </p:spPr>
        <p:txBody>
          <a:bodyPr wrap="square">
            <a:spAutoFit/>
          </a:bodyPr>
          <a:lstStyle/>
          <a:p>
            <a:pPr marL="342900" indent="-342900" eaLnBrk="1" fontAlgn="auto" hangingPunct="1">
              <a:spcBef>
                <a:spcPct val="20000"/>
              </a:spcBef>
              <a:spcAft>
                <a:spcPts val="0"/>
              </a:spcAft>
              <a:defRPr/>
            </a:pPr>
            <a:r>
              <a:rPr lang="en-US" sz="3200" b="1" dirty="0">
                <a:solidFill>
                  <a:srgbClr val="B64326"/>
                </a:solidFill>
                <a:latin typeface="Georgia" panose="02040502050405020303" pitchFamily="18" charset="0"/>
              </a:rPr>
              <a:t>Everyday actions</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Help parents foster their child’s social emotional development</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Model nurturing care to children</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Include children’s social and emotional development activities in programming</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Help children develop a positive cultural identity and interact in a diverse society</a:t>
            </a:r>
          </a:p>
          <a:p>
            <a:pPr marL="342900" indent="-342900" eaLnBrk="1" hangingPunct="1">
              <a:spcBef>
                <a:spcPct val="20000"/>
              </a:spcBef>
              <a:buFont typeface="Arial" panose="020B0604020202020204" pitchFamily="34" charset="0"/>
              <a:buChar char="•"/>
              <a:defRPr/>
            </a:pPr>
            <a:r>
              <a:rPr lang="en-US" sz="2800" dirty="0">
                <a:latin typeface="Arial" panose="020B0604020202020204" pitchFamily="34" charset="0"/>
                <a:cs typeface="Arial" panose="020B0604020202020204" pitchFamily="34" charset="0"/>
              </a:rPr>
              <a:t>Respond proactively when social or emotional development needs extra support</a:t>
            </a:r>
          </a:p>
        </p:txBody>
      </p:sp>
    </p:spTree>
    <p:extLst>
      <p:ext uri="{BB962C8B-B14F-4D97-AF65-F5344CB8AC3E}">
        <p14:creationId xmlns:p14="http://schemas.microsoft.com/office/powerpoint/2010/main" val="28573131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Social Emotional Skills to Build</a:t>
            </a:r>
            <a:endParaRPr lang="en-US" dirty="0"/>
          </a:p>
        </p:txBody>
      </p:sp>
      <p:graphicFrame>
        <p:nvGraphicFramePr>
          <p:cNvPr id="4" name="Content Placeholder 3"/>
          <p:cNvGraphicFramePr>
            <a:graphicFrameLocks noGrp="1"/>
          </p:cNvGraphicFramePr>
          <p:nvPr>
            <p:ph idx="1"/>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80813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Content Placeholder 3"/>
          <p:cNvSpPr txBox="1">
            <a:spLocks/>
          </p:cNvSpPr>
          <p:nvPr/>
        </p:nvSpPr>
        <p:spPr bwMode="auto">
          <a:xfrm>
            <a:off x="1028700" y="1981200"/>
            <a:ext cx="49911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2400" b="1" dirty="0">
                <a:latin typeface="Arial" panose="020B0604020202020204" pitchFamily="34" charset="0"/>
              </a:rPr>
              <a:t>Children may…</a:t>
            </a:r>
          </a:p>
          <a:p>
            <a:pPr eaLnBrk="1" hangingPunct="1"/>
            <a:r>
              <a:rPr lang="en-US" altLang="en-US" sz="2200" dirty="0">
                <a:latin typeface="Arial" panose="020B0604020202020204" pitchFamily="34" charset="0"/>
              </a:rPr>
              <a:t>Be struggling with the impact of trauma, loss and separation</a:t>
            </a:r>
          </a:p>
          <a:p>
            <a:pPr eaLnBrk="1" hangingPunct="1"/>
            <a:r>
              <a:rPr lang="en-US" altLang="en-US" sz="2200" dirty="0">
                <a:latin typeface="Arial" panose="020B0604020202020204" pitchFamily="34" charset="0"/>
              </a:rPr>
              <a:t>Have experienced disruption to core attachment relationships</a:t>
            </a:r>
          </a:p>
          <a:p>
            <a:pPr eaLnBrk="1" hangingPunct="1"/>
            <a:r>
              <a:rPr lang="en-US" altLang="en-US" sz="2200" dirty="0">
                <a:latin typeface="Arial" panose="020B0604020202020204" pitchFamily="34" charset="0"/>
              </a:rPr>
              <a:t>May not have received the nurturing needed to set a strong foundation for social emotional development</a:t>
            </a:r>
          </a:p>
          <a:p>
            <a:pPr eaLnBrk="1" hangingPunct="1">
              <a:buFontTx/>
              <a:buNone/>
            </a:pPr>
            <a:endParaRPr lang="en-US" altLang="en-US" sz="2200" dirty="0">
              <a:latin typeface="Arial" panose="020B0604020202020204" pitchFamily="34" charset="0"/>
            </a:endParaRPr>
          </a:p>
          <a:p>
            <a:pPr eaLnBrk="1" hangingPunct="1"/>
            <a:endParaRPr lang="en-US" altLang="en-US" sz="2200" dirty="0">
              <a:latin typeface="Arial" panose="020B0604020202020204" pitchFamily="34" charset="0"/>
            </a:endParaRPr>
          </a:p>
          <a:p>
            <a:pPr eaLnBrk="1" hangingPunct="1"/>
            <a:endParaRPr lang="en-US" altLang="en-US" sz="2200" dirty="0">
              <a:latin typeface="Arial" panose="020B0604020202020204" pitchFamily="34" charset="0"/>
            </a:endParaRPr>
          </a:p>
          <a:p>
            <a:pPr eaLnBrk="1" hangingPunct="1"/>
            <a:endParaRPr lang="en-US" altLang="en-US" sz="2200" dirty="0">
              <a:latin typeface="Arial" panose="020B0604020202020204" pitchFamily="34" charset="0"/>
            </a:endParaRPr>
          </a:p>
          <a:p>
            <a:pPr eaLnBrk="1" hangingPunct="1"/>
            <a:endParaRPr lang="en-US" altLang="en-US" sz="2200" dirty="0">
              <a:latin typeface="Arial" panose="020B0604020202020204" pitchFamily="34" charset="0"/>
            </a:endParaRPr>
          </a:p>
          <a:p>
            <a:pPr eaLnBrk="1" hangingPunct="1"/>
            <a:endParaRPr lang="en-US" altLang="en-US" sz="2200" dirty="0">
              <a:latin typeface="Arial" panose="020B0604020202020204" pitchFamily="34" charset="0"/>
            </a:endParaRPr>
          </a:p>
          <a:p>
            <a:pPr eaLnBrk="1" hangingPunct="1"/>
            <a:endParaRPr lang="en-US" altLang="en-US" sz="2200" dirty="0">
              <a:latin typeface="Arial" panose="020B0604020202020204" pitchFamily="34" charset="0"/>
            </a:endParaRPr>
          </a:p>
          <a:p>
            <a:pPr eaLnBrk="1" hangingPunct="1"/>
            <a:endParaRPr lang="en-US" altLang="en-US" sz="2200" dirty="0">
              <a:latin typeface="Arial" panose="020B0604020202020204" pitchFamily="34" charset="0"/>
            </a:endParaRPr>
          </a:p>
          <a:p>
            <a:pPr eaLnBrk="1" hangingPunct="1"/>
            <a:endParaRPr lang="en-US" altLang="en-US" sz="2200" dirty="0">
              <a:latin typeface="Arial" panose="020B0604020202020204" pitchFamily="34" charset="0"/>
            </a:endParaRPr>
          </a:p>
        </p:txBody>
      </p:sp>
      <p:sp>
        <p:nvSpPr>
          <p:cNvPr id="88067" name="Content Placeholder 4"/>
          <p:cNvSpPr txBox="1">
            <a:spLocks/>
          </p:cNvSpPr>
          <p:nvPr/>
        </p:nvSpPr>
        <p:spPr bwMode="auto">
          <a:xfrm>
            <a:off x="6019799" y="1981201"/>
            <a:ext cx="5457825" cy="361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None/>
            </a:pPr>
            <a:r>
              <a:rPr lang="en-US" altLang="en-US" sz="2400" b="1" dirty="0">
                <a:latin typeface="Arial" panose="020B0604020202020204" pitchFamily="34" charset="0"/>
              </a:rPr>
              <a:t>Case worker role</a:t>
            </a:r>
          </a:p>
          <a:p>
            <a:pPr>
              <a:spcBef>
                <a:spcPct val="0"/>
              </a:spcBef>
              <a:spcAft>
                <a:spcPts val="600"/>
              </a:spcAft>
            </a:pPr>
            <a:r>
              <a:rPr lang="en-US" altLang="en-US" sz="2200" dirty="0">
                <a:latin typeface="Arial" panose="020B0604020202020204" pitchFamily="34" charset="0"/>
              </a:rPr>
              <a:t>Stay attuned to trauma and how it impacts the </a:t>
            </a:r>
            <a:r>
              <a:rPr lang="en-US" altLang="en-US" sz="2200" dirty="0" smtClean="0">
                <a:latin typeface="Arial" panose="020B0604020202020204" pitchFamily="34" charset="0"/>
              </a:rPr>
              <a:t>child’</a:t>
            </a:r>
            <a:r>
              <a:rPr lang="en-US" altLang="ja-JP" sz="2200" dirty="0" smtClean="0">
                <a:latin typeface="Arial" panose="020B0604020202020204" pitchFamily="34" charset="0"/>
              </a:rPr>
              <a:t>s </a:t>
            </a:r>
            <a:r>
              <a:rPr lang="en-US" altLang="ja-JP" sz="2200" dirty="0">
                <a:latin typeface="Arial" panose="020B0604020202020204" pitchFamily="34" charset="0"/>
              </a:rPr>
              <a:t>relationships</a:t>
            </a:r>
          </a:p>
          <a:p>
            <a:pPr>
              <a:spcBef>
                <a:spcPct val="0"/>
              </a:spcBef>
              <a:spcAft>
                <a:spcPts val="600"/>
              </a:spcAft>
            </a:pPr>
            <a:r>
              <a:rPr lang="en-US" altLang="en-US" sz="2200" dirty="0">
                <a:latin typeface="Arial" panose="020B0604020202020204" pitchFamily="34" charset="0"/>
              </a:rPr>
              <a:t>Increase </a:t>
            </a:r>
            <a:r>
              <a:rPr lang="en-US" altLang="en-US" sz="2200" dirty="0" smtClean="0">
                <a:latin typeface="Arial" panose="020B0604020202020204" pitchFamily="34" charset="0"/>
              </a:rPr>
              <a:t>caregiver’</a:t>
            </a:r>
            <a:r>
              <a:rPr lang="en-US" altLang="ja-JP" sz="2200" dirty="0" smtClean="0">
                <a:latin typeface="Arial" panose="020B0604020202020204" pitchFamily="34" charset="0"/>
              </a:rPr>
              <a:t>s </a:t>
            </a:r>
            <a:r>
              <a:rPr lang="en-US" altLang="ja-JP" sz="2200" dirty="0">
                <a:latin typeface="Arial" panose="020B0604020202020204" pitchFamily="34" charset="0"/>
              </a:rPr>
              <a:t>capacity to nurture </a:t>
            </a:r>
            <a:r>
              <a:rPr lang="en-US" altLang="ja-JP" sz="2200" dirty="0" smtClean="0">
                <a:latin typeface="Arial" panose="020B0604020202020204" pitchFamily="34" charset="0"/>
              </a:rPr>
              <a:t>social-emotional </a:t>
            </a:r>
            <a:r>
              <a:rPr lang="en-US" altLang="ja-JP" sz="2200" dirty="0">
                <a:latin typeface="Arial" panose="020B0604020202020204" pitchFamily="34" charset="0"/>
              </a:rPr>
              <a:t>competence</a:t>
            </a:r>
          </a:p>
          <a:p>
            <a:pPr>
              <a:spcBef>
                <a:spcPct val="0"/>
              </a:spcBef>
              <a:spcAft>
                <a:spcPts val="600"/>
              </a:spcAft>
            </a:pPr>
            <a:r>
              <a:rPr lang="en-US" altLang="en-US" sz="2200" dirty="0">
                <a:latin typeface="Arial" panose="020B0604020202020204" pitchFamily="34" charset="0"/>
              </a:rPr>
              <a:t>Connect the family to resources that can help support the </a:t>
            </a:r>
            <a:r>
              <a:rPr lang="en-US" altLang="en-US" sz="2200" dirty="0" smtClean="0">
                <a:latin typeface="Arial" panose="020B0604020202020204" pitchFamily="34" charset="0"/>
              </a:rPr>
              <a:t>child’</a:t>
            </a:r>
            <a:r>
              <a:rPr lang="en-US" altLang="ja-JP" sz="2200" dirty="0" smtClean="0">
                <a:latin typeface="Arial" panose="020B0604020202020204" pitchFamily="34" charset="0"/>
              </a:rPr>
              <a:t>s </a:t>
            </a:r>
            <a:r>
              <a:rPr lang="en-US" altLang="ja-JP" sz="2200" dirty="0">
                <a:latin typeface="Arial" panose="020B0604020202020204" pitchFamily="34" charset="0"/>
              </a:rPr>
              <a:t>social-emotional development</a:t>
            </a:r>
          </a:p>
          <a:p>
            <a:pPr>
              <a:spcBef>
                <a:spcPct val="0"/>
              </a:spcBef>
              <a:spcAft>
                <a:spcPts val="600"/>
              </a:spcAft>
            </a:pPr>
            <a:r>
              <a:rPr lang="en-US" altLang="en-US" sz="2200" dirty="0">
                <a:latin typeface="Arial" panose="020B0604020202020204" pitchFamily="34" charset="0"/>
              </a:rPr>
              <a:t>Provide families with support in dealing with </a:t>
            </a:r>
            <a:r>
              <a:rPr lang="en-US" altLang="en-US" sz="2200" dirty="0" smtClean="0">
                <a:latin typeface="Arial" panose="020B0604020202020204" pitchFamily="34" charset="0"/>
              </a:rPr>
              <a:t>children’</a:t>
            </a:r>
            <a:r>
              <a:rPr lang="en-US" altLang="ja-JP" sz="2200" dirty="0" smtClean="0">
                <a:latin typeface="Arial" panose="020B0604020202020204" pitchFamily="34" charset="0"/>
              </a:rPr>
              <a:t>s </a:t>
            </a:r>
            <a:r>
              <a:rPr lang="en-US" altLang="ja-JP" sz="2200" dirty="0">
                <a:latin typeface="Arial" panose="020B0604020202020204" pitchFamily="34" charset="0"/>
              </a:rPr>
              <a:t>attachment issues and/or challenging behaviors</a:t>
            </a:r>
          </a:p>
          <a:p>
            <a:pPr>
              <a:spcBef>
                <a:spcPct val="0"/>
              </a:spcBef>
              <a:spcAft>
                <a:spcPts val="600"/>
              </a:spcAft>
              <a:buNone/>
            </a:pPr>
            <a:endParaRPr lang="en-US" altLang="en-US" sz="2200" dirty="0">
              <a:latin typeface="Arial" panose="020B0604020202020204" pitchFamily="34" charset="0"/>
            </a:endParaRPr>
          </a:p>
        </p:txBody>
      </p:sp>
      <p:sp>
        <p:nvSpPr>
          <p:cNvPr id="88069" name="TextBox 1"/>
          <p:cNvSpPr txBox="1">
            <a:spLocks noChangeArrowheads="1"/>
          </p:cNvSpPr>
          <p:nvPr/>
        </p:nvSpPr>
        <p:spPr bwMode="auto">
          <a:xfrm>
            <a:off x="1981200" y="1233488"/>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400" dirty="0">
                <a:latin typeface="Arial" panose="020B0604020202020204" pitchFamily="34" charset="0"/>
              </a:rPr>
              <a:t>For child welfare involved families…</a:t>
            </a:r>
          </a:p>
        </p:txBody>
      </p:sp>
      <p:cxnSp>
        <p:nvCxnSpPr>
          <p:cNvPr id="8" name="Straight Connector 7"/>
          <p:cNvCxnSpPr/>
          <p:nvPr/>
        </p:nvCxnSpPr>
        <p:spPr>
          <a:xfrm>
            <a:off x="2133600" y="1751013"/>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88071" name="Title 1"/>
          <p:cNvSpPr txBox="1">
            <a:spLocks/>
          </p:cNvSpPr>
          <p:nvPr/>
        </p:nvSpPr>
        <p:spPr bwMode="auto">
          <a:xfrm>
            <a:off x="714375" y="330202"/>
            <a:ext cx="107632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FontTx/>
              <a:buNone/>
            </a:pPr>
            <a:r>
              <a:rPr lang="en-US" altLang="en-US" sz="4400" dirty="0" smtClean="0">
                <a:solidFill>
                  <a:srgbClr val="B64326"/>
                </a:solidFill>
                <a:latin typeface="Georgia" panose="02040502050405020303" pitchFamily="18" charset="0"/>
                <a:ea typeface="+mj-ea"/>
                <a:cs typeface="Arial" panose="020B0604020202020204" pitchFamily="34" charset="0"/>
              </a:rPr>
              <a:t>Social-Emotional Competence of Children</a:t>
            </a:r>
            <a:endParaRPr lang="en-US" altLang="en-US" sz="4400" dirty="0">
              <a:solidFill>
                <a:srgbClr val="B64326"/>
              </a:solidFill>
              <a:latin typeface="Georgia" panose="02040502050405020303" pitchFamily="18" charset="0"/>
              <a:ea typeface="+mj-ea"/>
              <a:cs typeface="Arial" panose="020B0604020202020204" pitchFamily="34" charset="0"/>
            </a:endParaRPr>
          </a:p>
        </p:txBody>
      </p:sp>
    </p:spTree>
    <p:extLst>
      <p:ext uri="{BB962C8B-B14F-4D97-AF65-F5344CB8AC3E}">
        <p14:creationId xmlns:p14="http://schemas.microsoft.com/office/powerpoint/2010/main" val="38232579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4294967295"/>
          </p:nvPr>
        </p:nvSpPr>
        <p:spPr>
          <a:xfrm>
            <a:off x="8737600" y="6356351"/>
            <a:ext cx="2844800" cy="365125"/>
          </a:xfrm>
          <a:prstGeom prst="rect">
            <a:avLst/>
          </a:prstGeom>
          <a:noFill/>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2F8D337F-EFFC-4A9B-A7DA-4102953E9694}" type="slidenum">
              <a:rPr lang="en-US" altLang="en-US" sz="1400">
                <a:latin typeface="Comic Sans MS" panose="030F0702030302020204" pitchFamily="66" charset="0"/>
              </a:rPr>
              <a:pPr eaLnBrk="1" hangingPunct="1"/>
              <a:t>28</a:t>
            </a:fld>
            <a:endParaRPr lang="en-US" altLang="en-US" sz="1400">
              <a:latin typeface="Comic Sans MS" panose="030F0702030302020204" pitchFamily="66" charset="0"/>
            </a:endParaRPr>
          </a:p>
        </p:txBody>
      </p:sp>
      <p:grpSp>
        <p:nvGrpSpPr>
          <p:cNvPr id="125986" name="Group 34"/>
          <p:cNvGrpSpPr>
            <a:grpSpLocks/>
          </p:cNvGrpSpPr>
          <p:nvPr/>
        </p:nvGrpSpPr>
        <p:grpSpPr bwMode="auto">
          <a:xfrm>
            <a:off x="2289176" y="1174751"/>
            <a:ext cx="7313613" cy="4498975"/>
            <a:chOff x="482" y="740"/>
            <a:chExt cx="4607" cy="2834"/>
          </a:xfrm>
        </p:grpSpPr>
        <p:sp>
          <p:nvSpPr>
            <p:cNvPr id="7180" name="AutoShape 17"/>
            <p:cNvSpPr>
              <a:spLocks noChangeArrowheads="1"/>
            </p:cNvSpPr>
            <p:nvPr/>
          </p:nvSpPr>
          <p:spPr bwMode="auto">
            <a:xfrm>
              <a:off x="482" y="740"/>
              <a:ext cx="4607" cy="2834"/>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nchorCtr="1"/>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endParaRPr lang="en-US" altLang="en-US" b="1">
                <a:solidFill>
                  <a:schemeClr val="bg1"/>
                </a:solidFill>
              </a:endParaRPr>
            </a:p>
          </p:txBody>
        </p:sp>
        <p:sp>
          <p:nvSpPr>
            <p:cNvPr id="7181" name="Rectangle 31"/>
            <p:cNvSpPr>
              <a:spLocks noChangeArrowheads="1"/>
            </p:cNvSpPr>
            <p:nvPr/>
          </p:nvSpPr>
          <p:spPr bwMode="auto">
            <a:xfrm>
              <a:off x="1204" y="2947"/>
              <a:ext cx="316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r>
                <a:rPr lang="en-US" altLang="en-US" b="1" dirty="0">
                  <a:solidFill>
                    <a:schemeClr val="bg1"/>
                  </a:solidFill>
                </a:rPr>
                <a:t>POSITIVE RELATIONSHIPS AND SUPPORTIVE ENVIRONMENTS</a:t>
              </a:r>
            </a:p>
          </p:txBody>
        </p:sp>
      </p:grpSp>
      <p:sp>
        <p:nvSpPr>
          <p:cNvPr id="7172" name="Rectangle 4"/>
          <p:cNvSpPr>
            <a:spLocks noChangeArrowheads="1"/>
          </p:cNvSpPr>
          <p:nvPr/>
        </p:nvSpPr>
        <p:spPr bwMode="auto">
          <a:xfrm>
            <a:off x="1182688" y="300832"/>
            <a:ext cx="95250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4000" dirty="0">
                <a:solidFill>
                  <a:srgbClr val="B64326"/>
                </a:solidFill>
                <a:latin typeface="Georgia" panose="02040502050405020303" pitchFamily="18" charset="0"/>
              </a:rPr>
              <a:t>Social-emotional competence</a:t>
            </a:r>
          </a:p>
        </p:txBody>
      </p:sp>
      <p:grpSp>
        <p:nvGrpSpPr>
          <p:cNvPr id="125987" name="Group 35"/>
          <p:cNvGrpSpPr>
            <a:grpSpLocks/>
          </p:cNvGrpSpPr>
          <p:nvPr/>
        </p:nvGrpSpPr>
        <p:grpSpPr bwMode="auto">
          <a:xfrm>
            <a:off x="3357563" y="1101725"/>
            <a:ext cx="5175250" cy="3263900"/>
            <a:chOff x="1155" y="694"/>
            <a:chExt cx="3260" cy="2056"/>
          </a:xfrm>
        </p:grpSpPr>
        <p:sp>
          <p:nvSpPr>
            <p:cNvPr id="7178" name="AutoShape 18"/>
            <p:cNvSpPr>
              <a:spLocks noChangeArrowheads="1"/>
            </p:cNvSpPr>
            <p:nvPr/>
          </p:nvSpPr>
          <p:spPr bwMode="auto">
            <a:xfrm>
              <a:off x="1155" y="694"/>
              <a:ext cx="3260" cy="2056"/>
            </a:xfrm>
            <a:prstGeom prst="triangle">
              <a:avLst>
                <a:gd name="adj" fmla="val 5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endParaRPr lang="en-US" altLang="en-US" b="1">
                <a:solidFill>
                  <a:schemeClr val="accent1"/>
                </a:solidFill>
              </a:endParaRPr>
            </a:p>
          </p:txBody>
        </p:sp>
        <p:sp>
          <p:nvSpPr>
            <p:cNvPr id="7179" name="Rectangle 32"/>
            <p:cNvSpPr>
              <a:spLocks noChangeArrowheads="1"/>
            </p:cNvSpPr>
            <p:nvPr/>
          </p:nvSpPr>
          <p:spPr bwMode="auto">
            <a:xfrm>
              <a:off x="1655" y="2227"/>
              <a:ext cx="226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b="1" dirty="0">
                  <a:solidFill>
                    <a:schemeClr val="accent1"/>
                  </a:solidFill>
                </a:rPr>
                <a:t>SOCIAL EMOTIONAL TEACHING STRATEGIES </a:t>
              </a:r>
            </a:p>
          </p:txBody>
        </p:sp>
      </p:grpSp>
      <p:sp>
        <p:nvSpPr>
          <p:cNvPr id="7174" name="Rectangle 30"/>
          <p:cNvSpPr>
            <a:spLocks noChangeArrowheads="1"/>
          </p:cNvSpPr>
          <p:nvPr/>
        </p:nvSpPr>
        <p:spPr bwMode="auto">
          <a:xfrm>
            <a:off x="5141119" y="5936456"/>
            <a:ext cx="4529137"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eaLnBrk="1" hangingPunct="1"/>
            <a:r>
              <a:rPr lang="en-US" altLang="en-US" sz="1200" dirty="0"/>
              <a:t>Adapted from: Fox, L., Dunlap, G., </a:t>
            </a:r>
            <a:r>
              <a:rPr lang="en-US" altLang="en-US" sz="1200" dirty="0" err="1"/>
              <a:t>Hemmeter</a:t>
            </a:r>
            <a:r>
              <a:rPr lang="en-US" altLang="en-US" sz="1200" dirty="0"/>
              <a:t>, M. L., Joseph, G. &amp; Strain, P. (2003). The teaching pyramid: A model supporting social competence and preventing challenging behavior in young children. </a:t>
            </a:r>
            <a:r>
              <a:rPr lang="en-US" altLang="en-US" sz="1200" i="1" dirty="0"/>
              <a:t>Young Children, 58</a:t>
            </a:r>
            <a:r>
              <a:rPr lang="en-US" altLang="en-US" sz="1200" dirty="0"/>
              <a:t>(4), 48-52 </a:t>
            </a:r>
          </a:p>
        </p:txBody>
      </p:sp>
      <p:grpSp>
        <p:nvGrpSpPr>
          <p:cNvPr id="125988" name="Group 36"/>
          <p:cNvGrpSpPr>
            <a:grpSpLocks/>
          </p:cNvGrpSpPr>
          <p:nvPr/>
        </p:nvGrpSpPr>
        <p:grpSpPr bwMode="auto">
          <a:xfrm>
            <a:off x="4535488" y="1100138"/>
            <a:ext cx="2870200" cy="1751012"/>
            <a:chOff x="1897" y="693"/>
            <a:chExt cx="1808" cy="1103"/>
          </a:xfrm>
        </p:grpSpPr>
        <p:sp>
          <p:nvSpPr>
            <p:cNvPr id="7176" name="AutoShape 13"/>
            <p:cNvSpPr>
              <a:spLocks noChangeArrowheads="1"/>
            </p:cNvSpPr>
            <p:nvPr/>
          </p:nvSpPr>
          <p:spPr bwMode="auto">
            <a:xfrm>
              <a:off x="1936" y="693"/>
              <a:ext cx="1698" cy="1081"/>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50000"/>
                </a:spcBef>
              </a:pPr>
              <a:endParaRPr lang="en-US" altLang="en-US" b="1">
                <a:solidFill>
                  <a:schemeClr val="folHlink"/>
                </a:solidFill>
              </a:endParaRPr>
            </a:p>
          </p:txBody>
        </p:sp>
        <p:sp>
          <p:nvSpPr>
            <p:cNvPr id="7177" name="Rectangle 33"/>
            <p:cNvSpPr>
              <a:spLocks noChangeArrowheads="1"/>
            </p:cNvSpPr>
            <p:nvPr/>
          </p:nvSpPr>
          <p:spPr bwMode="auto">
            <a:xfrm>
              <a:off x="1897" y="1219"/>
              <a:ext cx="1808"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800" b="1">
                  <a:solidFill>
                    <a:schemeClr val="folHlink"/>
                  </a:solidFill>
                </a:rPr>
                <a:t>INTENSIVE INDIVIDUALIZED INTERVENTIONS</a:t>
              </a:r>
            </a:p>
          </p:txBody>
        </p:sp>
      </p:grpSp>
    </p:spTree>
    <p:extLst>
      <p:ext uri="{BB962C8B-B14F-4D97-AF65-F5344CB8AC3E}">
        <p14:creationId xmlns:p14="http://schemas.microsoft.com/office/powerpoint/2010/main" val="3057631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500"/>
                                  </p:stCondLst>
                                  <p:childTnLst>
                                    <p:set>
                                      <p:cBhvr>
                                        <p:cTn id="6" dur="1" fill="hold">
                                          <p:stCondLst>
                                            <p:cond delay="0"/>
                                          </p:stCondLst>
                                        </p:cTn>
                                        <p:tgtEl>
                                          <p:spTgt spid="125986"/>
                                        </p:tgtEl>
                                        <p:attrNameLst>
                                          <p:attrName>style.visibility</p:attrName>
                                        </p:attrNameLst>
                                      </p:cBhvr>
                                      <p:to>
                                        <p:strVal val="visible"/>
                                      </p:to>
                                    </p:set>
                                    <p:anim calcmode="lin" valueType="num">
                                      <p:cBhvr additive="base">
                                        <p:cTn id="7" dur="500" fill="hold"/>
                                        <p:tgtEl>
                                          <p:spTgt spid="125986"/>
                                        </p:tgtEl>
                                        <p:attrNameLst>
                                          <p:attrName>ppt_x</p:attrName>
                                        </p:attrNameLst>
                                      </p:cBhvr>
                                      <p:tavLst>
                                        <p:tav tm="0">
                                          <p:val>
                                            <p:strVal val="#ppt_x"/>
                                          </p:val>
                                        </p:tav>
                                        <p:tav tm="100000">
                                          <p:val>
                                            <p:strVal val="#ppt_x"/>
                                          </p:val>
                                        </p:tav>
                                      </p:tavLst>
                                    </p:anim>
                                    <p:anim calcmode="lin" valueType="num">
                                      <p:cBhvr additive="base">
                                        <p:cTn id="8" dur="500" fill="hold"/>
                                        <p:tgtEl>
                                          <p:spTgt spid="12598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500"/>
                                  </p:stCondLst>
                                  <p:childTnLst>
                                    <p:set>
                                      <p:cBhvr>
                                        <p:cTn id="11" dur="1" fill="hold">
                                          <p:stCondLst>
                                            <p:cond delay="0"/>
                                          </p:stCondLst>
                                        </p:cTn>
                                        <p:tgtEl>
                                          <p:spTgt spid="125987"/>
                                        </p:tgtEl>
                                        <p:attrNameLst>
                                          <p:attrName>style.visibility</p:attrName>
                                        </p:attrNameLst>
                                      </p:cBhvr>
                                      <p:to>
                                        <p:strVal val="visible"/>
                                      </p:to>
                                    </p:set>
                                    <p:anim calcmode="lin" valueType="num">
                                      <p:cBhvr additive="base">
                                        <p:cTn id="12" dur="500" fill="hold"/>
                                        <p:tgtEl>
                                          <p:spTgt spid="125987"/>
                                        </p:tgtEl>
                                        <p:attrNameLst>
                                          <p:attrName>ppt_x</p:attrName>
                                        </p:attrNameLst>
                                      </p:cBhvr>
                                      <p:tavLst>
                                        <p:tav tm="0">
                                          <p:val>
                                            <p:strVal val="#ppt_x"/>
                                          </p:val>
                                        </p:tav>
                                        <p:tav tm="100000">
                                          <p:val>
                                            <p:strVal val="#ppt_x"/>
                                          </p:val>
                                        </p:tav>
                                      </p:tavLst>
                                    </p:anim>
                                    <p:anim calcmode="lin" valueType="num">
                                      <p:cBhvr additive="base">
                                        <p:cTn id="13" dur="500" fill="hold"/>
                                        <p:tgtEl>
                                          <p:spTgt spid="125987"/>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4" fill="hold" nodeType="afterEffect">
                                  <p:stCondLst>
                                    <p:cond delay="500"/>
                                  </p:stCondLst>
                                  <p:childTnLst>
                                    <p:set>
                                      <p:cBhvr>
                                        <p:cTn id="16" dur="1" fill="hold">
                                          <p:stCondLst>
                                            <p:cond delay="0"/>
                                          </p:stCondLst>
                                        </p:cTn>
                                        <p:tgtEl>
                                          <p:spTgt spid="125988"/>
                                        </p:tgtEl>
                                        <p:attrNameLst>
                                          <p:attrName>style.visibility</p:attrName>
                                        </p:attrNameLst>
                                      </p:cBhvr>
                                      <p:to>
                                        <p:strVal val="visible"/>
                                      </p:to>
                                    </p:set>
                                    <p:anim calcmode="lin" valueType="num">
                                      <p:cBhvr additive="base">
                                        <p:cTn id="17" dur="500" fill="hold"/>
                                        <p:tgtEl>
                                          <p:spTgt spid="125988"/>
                                        </p:tgtEl>
                                        <p:attrNameLst>
                                          <p:attrName>ppt_x</p:attrName>
                                        </p:attrNameLst>
                                      </p:cBhvr>
                                      <p:tavLst>
                                        <p:tav tm="0">
                                          <p:val>
                                            <p:strVal val="#ppt_x"/>
                                          </p:val>
                                        </p:tav>
                                        <p:tav tm="100000">
                                          <p:val>
                                            <p:strVal val="#ppt_x"/>
                                          </p:val>
                                        </p:tav>
                                      </p:tavLst>
                                    </p:anim>
                                    <p:anim calcmode="lin" valueType="num">
                                      <p:cBhvr additive="base">
                                        <p:cTn id="18" dur="500" fill="hold"/>
                                        <p:tgtEl>
                                          <p:spTgt spid="125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6" descr="MPj040111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589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239000" y="685800"/>
            <a:ext cx="4343400" cy="4906962"/>
          </a:xfrm>
        </p:spPr>
        <p:txBody>
          <a:bodyPr/>
          <a:lstStyle/>
          <a:p>
            <a:r>
              <a:rPr lang="en-US" dirty="0" smtClean="0"/>
              <a:t>Reflections – Taking Care of Yourself</a:t>
            </a:r>
            <a:endParaRPr lang="en-US" dirty="0"/>
          </a:p>
        </p:txBody>
      </p:sp>
    </p:spTree>
    <p:extLst>
      <p:ext uri="{BB962C8B-B14F-4D97-AF65-F5344CB8AC3E}">
        <p14:creationId xmlns:p14="http://schemas.microsoft.com/office/powerpoint/2010/main" val="38125129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dirty="0"/>
              <a:t>Upon completion of this module </a:t>
            </a:r>
            <a:r>
              <a:rPr lang="en-US" dirty="0" smtClean="0"/>
              <a:t>participants </a:t>
            </a:r>
            <a:r>
              <a:rPr lang="en-US" dirty="0"/>
              <a:t>will be able </a:t>
            </a:r>
            <a:r>
              <a:rPr lang="en-US" dirty="0" smtClean="0"/>
              <a:t>to:</a:t>
            </a:r>
            <a:endParaRPr lang="en-US" dirty="0"/>
          </a:p>
          <a:p>
            <a:pPr lvl="0"/>
            <a:r>
              <a:rPr lang="en-US" dirty="0"/>
              <a:t>Be able to define and describe each of the five protective factors</a:t>
            </a:r>
          </a:p>
          <a:p>
            <a:pPr lvl="0"/>
            <a:r>
              <a:rPr lang="en-US" dirty="0"/>
              <a:t>Understand how they can </a:t>
            </a:r>
            <a:r>
              <a:rPr lang="en-US" dirty="0" smtClean="0"/>
              <a:t>use everyday actions to support </a:t>
            </a:r>
            <a:r>
              <a:rPr lang="en-US" dirty="0"/>
              <a:t>the families they touch in building their own protective factors</a:t>
            </a:r>
          </a:p>
          <a:p>
            <a:endParaRPr lang="en-US" dirty="0" smtClean="0"/>
          </a:p>
          <a:p>
            <a:endParaRPr lang="en-US" dirty="0" smtClean="0"/>
          </a:p>
          <a:p>
            <a:endParaRPr lang="en-US" dirty="0"/>
          </a:p>
        </p:txBody>
      </p:sp>
    </p:spTree>
    <p:extLst>
      <p:ext uri="{BB962C8B-B14F-4D97-AF65-F5344CB8AC3E}">
        <p14:creationId xmlns:p14="http://schemas.microsoft.com/office/powerpoint/2010/main" val="8974406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p:cNvPicPr>
            <a:picLocks noChangeArrowheads="1"/>
          </p:cNvPicPr>
          <p:nvPr/>
        </p:nvPicPr>
        <p:blipFill>
          <a:blip r:embed="rId3"/>
          <a:srcRect/>
          <a:stretch>
            <a:fillRect/>
          </a:stretch>
        </p:blipFill>
        <p:spPr bwMode="auto">
          <a:xfrm>
            <a:off x="6580094" y="2232212"/>
            <a:ext cx="4114800" cy="3238500"/>
          </a:xfrm>
          <a:prstGeom prst="rect">
            <a:avLst/>
          </a:prstGeom>
          <a:noFill/>
          <a:ln w="9525">
            <a:noFill/>
            <a:miter lim="800000"/>
            <a:headEnd/>
            <a:tailEnd/>
          </a:ln>
          <a:effectLst>
            <a:outerShdw dist="76199" dir="2700000" algn="ctr" rotWithShape="0">
              <a:schemeClr val="bg2">
                <a:alpha val="75000"/>
              </a:schemeClr>
            </a:outerShdw>
          </a:effectLst>
        </p:spPr>
      </p:pic>
      <p:sp>
        <p:nvSpPr>
          <p:cNvPr id="5" name="Title 1"/>
          <p:cNvSpPr txBox="1">
            <a:spLocks/>
          </p:cNvSpPr>
          <p:nvPr/>
        </p:nvSpPr>
        <p:spPr>
          <a:xfrm>
            <a:off x="2057400" y="762001"/>
            <a:ext cx="8229600" cy="792163"/>
          </a:xfrm>
          <a:prstGeom prst="rect">
            <a:avLst/>
          </a:prstGeom>
        </p:spPr>
        <p:txBody>
          <a:bodyPr/>
          <a:lstStyle/>
          <a:p>
            <a:pPr algn="ctr" fontAlgn="base">
              <a:spcBef>
                <a:spcPct val="0"/>
              </a:spcBef>
              <a:spcAft>
                <a:spcPct val="0"/>
              </a:spcAft>
              <a:defRPr/>
            </a:pPr>
            <a:r>
              <a:rPr lang="en-US" sz="4400" dirty="0" smtClean="0">
                <a:solidFill>
                  <a:srgbClr val="B64326"/>
                </a:solidFill>
                <a:latin typeface="Georgia" panose="02040502050405020303" pitchFamily="18" charset="0"/>
                <a:ea typeface="+mj-ea"/>
                <a:cs typeface="Arial" panose="020B0604020202020204" pitchFamily="34" charset="0"/>
              </a:rPr>
              <a:t>Resilience</a:t>
            </a:r>
            <a:endParaRPr lang="en-US" sz="4400" dirty="0">
              <a:solidFill>
                <a:srgbClr val="B64326"/>
              </a:solidFill>
              <a:latin typeface="Georgia" panose="02040502050405020303" pitchFamily="18" charset="0"/>
              <a:ea typeface="+mj-ea"/>
              <a:cs typeface="Arial" panose="020B0604020202020204" pitchFamily="34" charset="0"/>
            </a:endParaRPr>
          </a:p>
        </p:txBody>
      </p:sp>
      <p:sp>
        <p:nvSpPr>
          <p:cNvPr id="2" name="Rectangle 1"/>
          <p:cNvSpPr/>
          <p:nvPr/>
        </p:nvSpPr>
        <p:spPr>
          <a:xfrm>
            <a:off x="1129552" y="2232212"/>
            <a:ext cx="5450542" cy="2862322"/>
          </a:xfrm>
          <a:prstGeom prst="rect">
            <a:avLst/>
          </a:prstGeom>
        </p:spPr>
        <p:txBody>
          <a:bodyPr wrap="square">
            <a:spAutoFit/>
          </a:bodyPr>
          <a:lstStyle/>
          <a:p>
            <a:r>
              <a:rPr lang="en-US" sz="3600" i="1" dirty="0" smtClean="0">
                <a:effectLst/>
                <a:latin typeface="Cambria" panose="02040503050406030204" pitchFamily="18" charset="0"/>
                <a:ea typeface="MS ??"/>
                <a:cs typeface="Times New Roman" panose="02020603050405020304" pitchFamily="18" charset="0"/>
              </a:rPr>
              <a:t>The human capacity to face, overcome, be strengthened by and even transformed by the adversities of life.</a:t>
            </a:r>
            <a:endParaRPr lang="en-US" sz="3600" i="1" dirty="0"/>
          </a:p>
        </p:txBody>
      </p:sp>
    </p:spTree>
    <p:extLst>
      <p:ext uri="{BB962C8B-B14F-4D97-AF65-F5344CB8AC3E}">
        <p14:creationId xmlns:p14="http://schemas.microsoft.com/office/powerpoint/2010/main" val="42130129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81200" y="76200"/>
            <a:ext cx="8229600" cy="792162"/>
          </a:xfrm>
          <a:prstGeom prst="rect">
            <a:avLst/>
          </a:prstGeom>
        </p:spPr>
        <p:txBody>
          <a:bodyPr/>
          <a:lstStyle/>
          <a:p>
            <a:pPr algn="ctr">
              <a:defRPr/>
            </a:pPr>
            <a:r>
              <a:rPr lang="en-US" sz="4400" dirty="0">
                <a:solidFill>
                  <a:srgbClr val="B64326"/>
                </a:solidFill>
                <a:latin typeface="Georgia" panose="02040502050405020303" pitchFamily="18" charset="0"/>
                <a:ea typeface="+mj-ea"/>
              </a:rPr>
              <a:t>Parental</a:t>
            </a:r>
            <a:r>
              <a:rPr lang="en-US" sz="4600" dirty="0">
                <a:solidFill>
                  <a:srgbClr val="B64326"/>
                </a:solidFill>
                <a:latin typeface="Georgia" panose="02040502050405020303" pitchFamily="18" charset="0"/>
                <a:ea typeface="+mj-ea"/>
              </a:rPr>
              <a:t> resilience</a:t>
            </a:r>
          </a:p>
        </p:txBody>
      </p:sp>
      <p:sp>
        <p:nvSpPr>
          <p:cNvPr id="4" name="Content Placeholder 3"/>
          <p:cNvSpPr txBox="1">
            <a:spLocks/>
          </p:cNvSpPr>
          <p:nvPr/>
        </p:nvSpPr>
        <p:spPr>
          <a:xfrm>
            <a:off x="2133600" y="2057400"/>
            <a:ext cx="8077200" cy="4267200"/>
          </a:xfrm>
          <a:prstGeom prst="rect">
            <a:avLst/>
          </a:prstGeom>
        </p:spPr>
        <p:txBody>
          <a:bodyPr/>
          <a:lstStyle/>
          <a:p>
            <a:pPr marL="342900" indent="-342900">
              <a:spcBef>
                <a:spcPct val="20000"/>
              </a:spcBef>
              <a:defRPr/>
            </a:pPr>
            <a:r>
              <a:rPr lang="en-US" sz="2600" b="1" dirty="0">
                <a:solidFill>
                  <a:srgbClr val="B64326"/>
                </a:solidFill>
                <a:latin typeface="Georgia" panose="02040502050405020303" pitchFamily="18" charset="0"/>
              </a:rPr>
              <a:t>What it looks like</a:t>
            </a:r>
          </a:p>
          <a:p>
            <a:pPr>
              <a:spcBef>
                <a:spcPct val="20000"/>
              </a:spcBef>
              <a:defRPr/>
            </a:pPr>
            <a:r>
              <a:rPr lang="en-US" sz="2400" b="1" i="1" dirty="0">
                <a:latin typeface="Arial" panose="020B0604020202020204" pitchFamily="34" charset="0"/>
                <a:cs typeface="Arial" panose="020B0604020202020204" pitchFamily="34" charset="0"/>
              </a:rPr>
              <a:t>Resilience to general life stress</a:t>
            </a:r>
          </a:p>
          <a:p>
            <a:pPr marL="342900" indent="-342900">
              <a:spcBef>
                <a:spcPct val="20000"/>
              </a:spcBef>
              <a:buFont typeface="Arial" pitchFamily="34" charset="0"/>
              <a:buChar char="•"/>
              <a:defRPr/>
            </a:pPr>
            <a:r>
              <a:rPr lang="en-US" sz="2600" dirty="0">
                <a:latin typeface="Arial" panose="020B0604020202020204" pitchFamily="34" charset="0"/>
                <a:cs typeface="Arial" panose="020B0604020202020204" pitchFamily="34" charset="0"/>
              </a:rPr>
              <a:t>Hope, optimism, self confidence</a:t>
            </a:r>
          </a:p>
          <a:p>
            <a:pPr marL="342900" indent="-342900">
              <a:spcBef>
                <a:spcPct val="20000"/>
              </a:spcBef>
              <a:buFont typeface="Arial" pitchFamily="34" charset="0"/>
              <a:buChar char="•"/>
              <a:defRPr/>
            </a:pPr>
            <a:r>
              <a:rPr lang="en-US" sz="2600" dirty="0">
                <a:latin typeface="Arial" panose="020B0604020202020204" pitchFamily="34" charset="0"/>
                <a:cs typeface="Arial" panose="020B0604020202020204" pitchFamily="34" charset="0"/>
              </a:rPr>
              <a:t>Problem solving skills</a:t>
            </a:r>
          </a:p>
          <a:p>
            <a:pPr marL="342900" indent="-342900">
              <a:spcBef>
                <a:spcPct val="20000"/>
              </a:spcBef>
              <a:buFont typeface="Arial" pitchFamily="34" charset="0"/>
              <a:buChar char="•"/>
              <a:defRPr/>
            </a:pPr>
            <a:r>
              <a:rPr lang="en-US" sz="2600" dirty="0">
                <a:latin typeface="Arial" panose="020B0604020202020204" pitchFamily="34" charset="0"/>
                <a:cs typeface="Arial" panose="020B0604020202020204" pitchFamily="34" charset="0"/>
              </a:rPr>
              <a:t>Self care and willingness to ask for help</a:t>
            </a:r>
          </a:p>
          <a:p>
            <a:pPr marL="342900" indent="-342900">
              <a:spcBef>
                <a:spcPct val="20000"/>
              </a:spcBef>
              <a:buFont typeface="Arial" pitchFamily="34" charset="0"/>
              <a:buChar char="•"/>
              <a:defRPr/>
            </a:pPr>
            <a:r>
              <a:rPr lang="en-US" sz="2600" dirty="0">
                <a:latin typeface="Arial" panose="020B0604020202020204" pitchFamily="34" charset="0"/>
                <a:cs typeface="Arial" panose="020B0604020202020204" pitchFamily="34" charset="0"/>
              </a:rPr>
              <a:t>Ability to manage negative emotions</a:t>
            </a:r>
          </a:p>
          <a:p>
            <a:pPr>
              <a:spcBef>
                <a:spcPct val="20000"/>
              </a:spcBef>
              <a:defRPr/>
            </a:pPr>
            <a:r>
              <a:rPr lang="en-US" sz="2400" b="1" i="1" dirty="0">
                <a:latin typeface="Arial" panose="020B0604020202020204" pitchFamily="34" charset="0"/>
                <a:cs typeface="Arial" panose="020B0604020202020204" pitchFamily="34" charset="0"/>
              </a:rPr>
              <a:t>Resilience to parenting stress</a:t>
            </a:r>
          </a:p>
          <a:p>
            <a:pPr marL="342900" indent="-342900">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Not allowing stress to interfere with nurturing</a:t>
            </a:r>
          </a:p>
          <a:p>
            <a:pPr marL="342900" indent="-342900">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Positive attitude about parenting and child</a:t>
            </a:r>
          </a:p>
        </p:txBody>
      </p:sp>
      <p:sp>
        <p:nvSpPr>
          <p:cNvPr id="8198" name="TextBox 1"/>
          <p:cNvSpPr txBox="1">
            <a:spLocks noChangeArrowheads="1"/>
          </p:cNvSpPr>
          <p:nvPr/>
        </p:nvSpPr>
        <p:spPr bwMode="auto">
          <a:xfrm>
            <a:off x="2133600" y="838201"/>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800" dirty="0">
                <a:latin typeface="Arial" panose="020B0604020202020204" pitchFamily="34" charset="0"/>
              </a:rPr>
              <a:t>Managing stress and functioning well when faced with challenges, adversity and trauma</a:t>
            </a:r>
          </a:p>
        </p:txBody>
      </p:sp>
      <p:cxnSp>
        <p:nvCxnSpPr>
          <p:cNvPr id="8" name="Straight Connector 7"/>
          <p:cNvCxnSpPr/>
          <p:nvPr/>
        </p:nvCxnSpPr>
        <p:spPr>
          <a:xfrm>
            <a:off x="2133600" y="19050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0459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62150" y="1219200"/>
            <a:ext cx="8229600" cy="4493538"/>
          </a:xfrm>
          <a:prstGeom prst="rect">
            <a:avLst/>
          </a:prstGeom>
        </p:spPr>
        <p:txBody>
          <a:bodyPr wrap="square">
            <a:spAutoFit/>
          </a:bodyPr>
          <a:lstStyle/>
          <a:p>
            <a:pPr marL="342900" indent="-342900">
              <a:spcBef>
                <a:spcPct val="20000"/>
              </a:spcBef>
              <a:defRPr/>
            </a:pPr>
            <a:r>
              <a:rPr lang="en-US" sz="2600" b="1" dirty="0">
                <a:solidFill>
                  <a:srgbClr val="B64326"/>
                </a:solidFill>
                <a:latin typeface="Georgia" panose="02040502050405020303" pitchFamily="18" charset="0"/>
              </a:rPr>
              <a:t>Everyday actions</a:t>
            </a:r>
          </a:p>
          <a:p>
            <a:pPr marL="342900" indent="-342900">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Demonstrate in multiple ways that parents are valued</a:t>
            </a:r>
          </a:p>
          <a:p>
            <a:pPr marL="342900" indent="-342900">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Honor each family’s race, language, culture, history and approach to parenting</a:t>
            </a:r>
          </a:p>
          <a:p>
            <a:pPr marL="342900" indent="-342900">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Encourage parents to manage stress effectively</a:t>
            </a:r>
          </a:p>
          <a:p>
            <a:pPr marL="342900" indent="-342900">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Support parents as decision-makers and help build decision-making and leadership skills</a:t>
            </a:r>
          </a:p>
          <a:p>
            <a:pPr marL="342900" indent="-342900">
              <a:spcBef>
                <a:spcPct val="20000"/>
              </a:spcBef>
              <a:buFont typeface="Arial" panose="020B0604020202020204" pitchFamily="34" charset="0"/>
              <a:buChar char="•"/>
              <a:defRPr/>
            </a:pPr>
            <a:r>
              <a:rPr lang="en-US" sz="2600" dirty="0">
                <a:latin typeface="Arial" panose="020B0604020202020204" pitchFamily="34" charset="0"/>
                <a:cs typeface="Arial" panose="020B0604020202020204" pitchFamily="34" charset="0"/>
              </a:rPr>
              <a:t>Help parents understand how to buffer their child during stressful times</a:t>
            </a:r>
          </a:p>
        </p:txBody>
      </p:sp>
      <p:cxnSp>
        <p:nvCxnSpPr>
          <p:cNvPr id="5" name="Straight Connector 4"/>
          <p:cNvCxnSpPr/>
          <p:nvPr/>
        </p:nvCxnSpPr>
        <p:spPr>
          <a:xfrm>
            <a:off x="2133600" y="1066800"/>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981200" y="76200"/>
            <a:ext cx="8229600" cy="792162"/>
          </a:xfrm>
          <a:prstGeom prst="rect">
            <a:avLst/>
          </a:prstGeom>
        </p:spPr>
        <p:txBody>
          <a:bodyPr/>
          <a:lstStyle/>
          <a:p>
            <a:pPr algn="ctr">
              <a:defRPr/>
            </a:pPr>
            <a:r>
              <a:rPr lang="en-US" sz="4400" dirty="0">
                <a:solidFill>
                  <a:srgbClr val="B64326"/>
                </a:solidFill>
                <a:latin typeface="Georgia" panose="02040502050405020303" pitchFamily="18" charset="0"/>
                <a:ea typeface="+mj-ea"/>
              </a:rPr>
              <a:t>Parental</a:t>
            </a:r>
            <a:r>
              <a:rPr lang="en-US" sz="4600" dirty="0">
                <a:solidFill>
                  <a:srgbClr val="B64326"/>
                </a:solidFill>
                <a:latin typeface="Georgia" panose="02040502050405020303" pitchFamily="18" charset="0"/>
                <a:ea typeface="+mj-ea"/>
              </a:rPr>
              <a:t> resilience</a:t>
            </a:r>
          </a:p>
        </p:txBody>
      </p:sp>
    </p:spTree>
    <p:extLst>
      <p:ext uri="{BB962C8B-B14F-4D97-AF65-F5344CB8AC3E}">
        <p14:creationId xmlns:p14="http://schemas.microsoft.com/office/powerpoint/2010/main" val="20472229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0260"/>
            <a:ext cx="10972800" cy="1143000"/>
          </a:xfrm>
        </p:spPr>
        <p:txBody>
          <a:bodyPr/>
          <a:lstStyle/>
          <a:p>
            <a:r>
              <a:rPr lang="en-US" dirty="0">
                <a:cs typeface="Arial" panose="020B0604020202020204" pitchFamily="34" charset="0"/>
              </a:rPr>
              <a:t>Building blocks of resilience</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3978977" y="1027906"/>
            <a:ext cx="7350760" cy="5230654"/>
          </a:xfrm>
          <a:prstGeom prst="rect">
            <a:avLst/>
          </a:prstGeom>
          <a:noFill/>
          <a:ln>
            <a:noFill/>
          </a:ln>
        </p:spPr>
      </p:pic>
      <p:sp>
        <p:nvSpPr>
          <p:cNvPr id="4" name="TextBox 3"/>
          <p:cNvSpPr txBox="1"/>
          <p:nvPr/>
        </p:nvSpPr>
        <p:spPr>
          <a:xfrm>
            <a:off x="465146" y="5222240"/>
            <a:ext cx="2486334" cy="400110"/>
          </a:xfrm>
          <a:prstGeom prst="rect">
            <a:avLst/>
          </a:prstGeom>
          <a:noFill/>
          <a:ln>
            <a:solidFill>
              <a:schemeClr val="accent2"/>
            </a:solidFill>
          </a:ln>
        </p:spPr>
        <p:txBody>
          <a:bodyPr wrap="square" rtlCol="0">
            <a:spAutoFit/>
          </a:bodyPr>
          <a:lstStyle/>
          <a:p>
            <a:pPr algn="ctr"/>
            <a:r>
              <a:rPr lang="en-US" sz="2000" dirty="0" smtClean="0">
                <a:latin typeface="Arial" panose="020B0604020202020204" pitchFamily="34" charset="0"/>
                <a:cs typeface="Arial" panose="020B0604020202020204" pitchFamily="34" charset="0"/>
              </a:rPr>
              <a:t>Skills and Attitudes</a:t>
            </a:r>
            <a:endParaRPr lang="en-US" sz="2000" dirty="0">
              <a:latin typeface="Arial" panose="020B0604020202020204" pitchFamily="34" charset="0"/>
              <a:cs typeface="Arial" panose="020B0604020202020204" pitchFamily="34" charset="0"/>
            </a:endParaRPr>
          </a:p>
        </p:txBody>
      </p:sp>
      <p:cxnSp>
        <p:nvCxnSpPr>
          <p:cNvPr id="6" name="Straight Arrow Connector 5"/>
          <p:cNvCxnSpPr>
            <a:stCxn id="4" idx="3"/>
          </p:cNvCxnSpPr>
          <p:nvPr/>
        </p:nvCxnSpPr>
        <p:spPr>
          <a:xfrm flipV="1">
            <a:off x="2951480" y="5406906"/>
            <a:ext cx="645160" cy="1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08484" y="4003040"/>
            <a:ext cx="2345356" cy="400110"/>
          </a:xfrm>
          <a:prstGeom prst="rect">
            <a:avLst/>
          </a:prstGeom>
          <a:noFill/>
          <a:ln>
            <a:solidFill>
              <a:schemeClr val="accent2"/>
            </a:solidFill>
          </a:ln>
        </p:spPr>
        <p:txBody>
          <a:bodyPr wrap="square" rtlCol="0">
            <a:spAutoFit/>
          </a:bodyPr>
          <a:lstStyle/>
          <a:p>
            <a:pPr algn="ctr"/>
            <a:r>
              <a:rPr lang="en-US" sz="2000" dirty="0" smtClean="0">
                <a:latin typeface="Arial" panose="020B0604020202020204" pitchFamily="34" charset="0"/>
                <a:cs typeface="Arial" panose="020B0604020202020204" pitchFamily="34" charset="0"/>
              </a:rPr>
              <a:t>Internal Inventory</a:t>
            </a:r>
            <a:endParaRPr lang="en-US" sz="2000" dirty="0">
              <a:latin typeface="Arial" panose="020B0604020202020204" pitchFamily="34" charset="0"/>
              <a:cs typeface="Arial" panose="020B0604020202020204" pitchFamily="34" charset="0"/>
            </a:endParaRPr>
          </a:p>
        </p:txBody>
      </p:sp>
      <p:cxnSp>
        <p:nvCxnSpPr>
          <p:cNvPr id="8" name="Straight Arrow Connector 7"/>
          <p:cNvCxnSpPr>
            <a:stCxn id="7" idx="3"/>
          </p:cNvCxnSpPr>
          <p:nvPr/>
        </p:nvCxnSpPr>
        <p:spPr>
          <a:xfrm flipV="1">
            <a:off x="4053840" y="4157226"/>
            <a:ext cx="645160" cy="45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81346" y="2747328"/>
            <a:ext cx="2486334" cy="400110"/>
          </a:xfrm>
          <a:prstGeom prst="rect">
            <a:avLst/>
          </a:prstGeom>
          <a:noFill/>
          <a:ln>
            <a:solidFill>
              <a:schemeClr val="accent2"/>
            </a:solidFill>
          </a:ln>
        </p:spPr>
        <p:txBody>
          <a:bodyPr wrap="square" rtlCol="0">
            <a:spAutoFit/>
          </a:bodyPr>
          <a:lstStyle/>
          <a:p>
            <a:pPr algn="ctr"/>
            <a:r>
              <a:rPr lang="en-US" sz="2000" dirty="0" smtClean="0">
                <a:latin typeface="Arial" panose="020B0604020202020204" pitchFamily="34" charset="0"/>
                <a:cs typeface="Arial" panose="020B0604020202020204" pitchFamily="34" charset="0"/>
              </a:rPr>
              <a:t>Prepare for Action</a:t>
            </a:r>
            <a:endParaRPr lang="en-US" sz="2000" dirty="0">
              <a:latin typeface="Arial" panose="020B0604020202020204" pitchFamily="34" charset="0"/>
              <a:cs typeface="Arial" panose="020B0604020202020204" pitchFamily="34" charset="0"/>
            </a:endParaRPr>
          </a:p>
        </p:txBody>
      </p:sp>
      <p:cxnSp>
        <p:nvCxnSpPr>
          <p:cNvPr id="12" name="Straight Arrow Connector 11"/>
          <p:cNvCxnSpPr>
            <a:stCxn id="11" idx="3"/>
          </p:cNvCxnSpPr>
          <p:nvPr/>
        </p:nvCxnSpPr>
        <p:spPr>
          <a:xfrm flipV="1">
            <a:off x="5567680" y="2931994"/>
            <a:ext cx="645160" cy="153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50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040" y="161925"/>
            <a:ext cx="11445240" cy="1325563"/>
          </a:xfrm>
        </p:spPr>
        <p:txBody>
          <a:bodyPr>
            <a:normAutofit fontScale="90000"/>
          </a:bodyPr>
          <a:lstStyle/>
          <a:p>
            <a:r>
              <a:rPr lang="en-US" dirty="0" smtClean="0"/>
              <a:t>Actively supporting resilience: A caseworker’s role</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69240" y="1434862"/>
            <a:ext cx="7350760" cy="5230654"/>
          </a:xfrm>
          <a:prstGeom prst="rect">
            <a:avLst/>
          </a:prstGeom>
          <a:noFill/>
          <a:ln>
            <a:noFill/>
          </a:ln>
        </p:spPr>
      </p:pic>
      <p:sp>
        <p:nvSpPr>
          <p:cNvPr id="4" name="TextBox 3"/>
          <p:cNvSpPr txBox="1"/>
          <p:nvPr/>
        </p:nvSpPr>
        <p:spPr>
          <a:xfrm>
            <a:off x="8453120" y="5696107"/>
            <a:ext cx="3361700" cy="400110"/>
          </a:xfrm>
          <a:prstGeom prst="rect">
            <a:avLst/>
          </a:prstGeom>
          <a:noFill/>
          <a:ln>
            <a:solidFill>
              <a:schemeClr val="accent2"/>
            </a:solidFill>
          </a:ln>
        </p:spPr>
        <p:txBody>
          <a:bodyPr wrap="square" rtlCol="0">
            <a:spAutoFit/>
          </a:bodyPr>
          <a:lstStyle/>
          <a:p>
            <a:pPr algn="ctr"/>
            <a:r>
              <a:rPr lang="en-US" sz="2000" dirty="0" smtClean="0">
                <a:latin typeface="Arial" panose="020B0604020202020204" pitchFamily="34" charset="0"/>
                <a:cs typeface="Arial" panose="020B0604020202020204" pitchFamily="34" charset="0"/>
              </a:rPr>
              <a:t>Build on parent strengths</a:t>
            </a:r>
            <a:endParaRPr lang="en-US" sz="2000" dirty="0">
              <a:latin typeface="Arial" panose="020B0604020202020204" pitchFamily="34" charset="0"/>
              <a:cs typeface="Arial" panose="020B0604020202020204" pitchFamily="34" charset="0"/>
            </a:endParaRPr>
          </a:p>
        </p:txBody>
      </p:sp>
      <p:cxnSp>
        <p:nvCxnSpPr>
          <p:cNvPr id="6" name="Straight Arrow Connector 5"/>
          <p:cNvCxnSpPr>
            <a:stCxn id="4" idx="1"/>
          </p:cNvCxnSpPr>
          <p:nvPr/>
        </p:nvCxnSpPr>
        <p:spPr>
          <a:xfrm flipH="1">
            <a:off x="7620000" y="5896162"/>
            <a:ext cx="833120" cy="4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453120" y="4556998"/>
            <a:ext cx="2928754" cy="400110"/>
          </a:xfrm>
          <a:prstGeom prst="rect">
            <a:avLst/>
          </a:prstGeom>
          <a:noFill/>
          <a:ln>
            <a:solidFill>
              <a:schemeClr val="accent2"/>
            </a:solidFill>
          </a:ln>
        </p:spPr>
        <p:txBody>
          <a:bodyPr wrap="square" rtlCol="0">
            <a:spAutoFit/>
          </a:bodyPr>
          <a:lstStyle/>
          <a:p>
            <a:pPr algn="ctr"/>
            <a:r>
              <a:rPr lang="en-US" sz="2000" dirty="0" smtClean="0">
                <a:latin typeface="Arial" panose="020B0604020202020204" pitchFamily="34" charset="0"/>
                <a:cs typeface="Arial" panose="020B0604020202020204" pitchFamily="34" charset="0"/>
              </a:rPr>
              <a:t>Support skills building</a:t>
            </a:r>
            <a:endParaRPr lang="en-US" sz="2000" dirty="0">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7335520" y="4741665"/>
            <a:ext cx="1117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0" y="3190240"/>
            <a:ext cx="2648612" cy="400110"/>
          </a:xfrm>
          <a:prstGeom prst="rect">
            <a:avLst/>
          </a:prstGeom>
          <a:noFill/>
          <a:ln>
            <a:solidFill>
              <a:schemeClr val="accent2"/>
            </a:solidFill>
          </a:ln>
        </p:spPr>
        <p:txBody>
          <a:bodyPr wrap="square" rtlCol="0">
            <a:spAutoFit/>
          </a:bodyPr>
          <a:lstStyle/>
          <a:p>
            <a:pPr algn="ctr"/>
            <a:r>
              <a:rPr lang="en-US" sz="2000" dirty="0" smtClean="0">
                <a:latin typeface="Arial" panose="020B0604020202020204" pitchFamily="34" charset="0"/>
                <a:cs typeface="Arial" panose="020B0604020202020204" pitchFamily="34" charset="0"/>
              </a:rPr>
              <a:t>Reinforce Action</a:t>
            </a:r>
            <a:endParaRPr lang="en-US" sz="2000" dirty="0">
              <a:latin typeface="Arial" panose="020B0604020202020204" pitchFamily="34" charset="0"/>
              <a:cs typeface="Arial" panose="020B0604020202020204" pitchFamily="34" charset="0"/>
            </a:endParaRPr>
          </a:p>
        </p:txBody>
      </p:sp>
      <p:cxnSp>
        <p:nvCxnSpPr>
          <p:cNvPr id="12" name="Straight Arrow Connector 11"/>
          <p:cNvCxnSpPr>
            <a:stCxn id="11" idx="1"/>
          </p:cNvCxnSpPr>
          <p:nvPr/>
        </p:nvCxnSpPr>
        <p:spPr>
          <a:xfrm flipH="1">
            <a:off x="6624320" y="3390295"/>
            <a:ext cx="995680" cy="212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616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5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57400" y="381001"/>
            <a:ext cx="8229600" cy="792163"/>
          </a:xfrm>
          <a:prstGeom prst="rect">
            <a:avLst/>
          </a:prstGeom>
        </p:spPr>
        <p:txBody>
          <a:bodyPr/>
          <a:lstStyle/>
          <a:p>
            <a:pPr algn="ctr" fontAlgn="base">
              <a:spcBef>
                <a:spcPct val="0"/>
              </a:spcBef>
              <a:spcAft>
                <a:spcPct val="0"/>
              </a:spcAft>
              <a:defRPr/>
            </a:pPr>
            <a:r>
              <a:rPr lang="en-US" sz="4400" dirty="0" smtClean="0">
                <a:solidFill>
                  <a:srgbClr val="B64326"/>
                </a:solidFill>
                <a:latin typeface="Georgia" panose="02040502050405020303" pitchFamily="18" charset="0"/>
                <a:ea typeface="+mj-ea"/>
                <a:cs typeface="Arial" panose="020B0604020202020204" pitchFamily="34" charset="0"/>
              </a:rPr>
              <a:t>Parental </a:t>
            </a:r>
            <a:r>
              <a:rPr lang="en-US" sz="4400" dirty="0">
                <a:solidFill>
                  <a:srgbClr val="B64326"/>
                </a:solidFill>
                <a:latin typeface="Georgia" panose="02040502050405020303" pitchFamily="18" charset="0"/>
                <a:ea typeface="+mj-ea"/>
                <a:cs typeface="Arial" panose="020B0604020202020204" pitchFamily="34" charset="0"/>
              </a:rPr>
              <a:t>Resilience</a:t>
            </a:r>
          </a:p>
        </p:txBody>
      </p:sp>
      <p:sp>
        <p:nvSpPr>
          <p:cNvPr id="37891" name="Content Placeholder 3"/>
          <p:cNvSpPr txBox="1">
            <a:spLocks/>
          </p:cNvSpPr>
          <p:nvPr/>
        </p:nvSpPr>
        <p:spPr bwMode="auto">
          <a:xfrm>
            <a:off x="541020" y="1847850"/>
            <a:ext cx="557403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None/>
            </a:pPr>
            <a:r>
              <a:rPr lang="en-US" altLang="en-US" sz="2400" b="1" dirty="0"/>
              <a:t>Parents may…</a:t>
            </a:r>
          </a:p>
          <a:p>
            <a:pPr eaLnBrk="1" hangingPunct="1">
              <a:spcBef>
                <a:spcPct val="20000"/>
              </a:spcBef>
              <a:buFont typeface="Arial" panose="020B0604020202020204" pitchFamily="34" charset="0"/>
              <a:buChar char="•"/>
            </a:pPr>
            <a:r>
              <a:rPr lang="en-US" altLang="en-US" sz="2200" dirty="0"/>
              <a:t>Have their own trauma history</a:t>
            </a:r>
          </a:p>
          <a:p>
            <a:pPr eaLnBrk="1" hangingPunct="1">
              <a:spcBef>
                <a:spcPct val="20000"/>
              </a:spcBef>
              <a:buFont typeface="Arial" panose="020B0604020202020204" pitchFamily="34" charset="0"/>
              <a:buChar char="•"/>
            </a:pPr>
            <a:r>
              <a:rPr lang="en-US" altLang="en-US" sz="2200" dirty="0"/>
              <a:t>Have co-occurring issues (DV, substance abuse, etc.)</a:t>
            </a:r>
          </a:p>
          <a:p>
            <a:pPr eaLnBrk="1" hangingPunct="1">
              <a:spcBef>
                <a:spcPct val="20000"/>
              </a:spcBef>
              <a:buFont typeface="Arial" panose="020B0604020202020204" pitchFamily="34" charset="0"/>
              <a:buChar char="•"/>
            </a:pPr>
            <a:r>
              <a:rPr lang="en-US" altLang="en-US" sz="2200" dirty="0"/>
              <a:t>Feel negative about themselves</a:t>
            </a:r>
          </a:p>
          <a:p>
            <a:pPr eaLnBrk="1" hangingPunct="1">
              <a:spcBef>
                <a:spcPct val="20000"/>
              </a:spcBef>
              <a:buFont typeface="Arial" panose="020B0604020202020204" pitchFamily="34" charset="0"/>
              <a:buChar char="•"/>
            </a:pPr>
            <a:r>
              <a:rPr lang="en-US" altLang="en-US" sz="2200" dirty="0" smtClean="0"/>
              <a:t>Worry </a:t>
            </a:r>
            <a:r>
              <a:rPr lang="en-US" altLang="en-US" sz="2200" dirty="0"/>
              <a:t>about seeking help for their child</a:t>
            </a:r>
          </a:p>
          <a:p>
            <a:pPr eaLnBrk="1" hangingPunct="1">
              <a:spcBef>
                <a:spcPct val="20000"/>
              </a:spcBef>
              <a:buFont typeface="Arial" panose="020B0604020202020204" pitchFamily="34" charset="0"/>
              <a:buChar char="•"/>
            </a:pPr>
            <a:r>
              <a:rPr lang="en-US" altLang="en-US" sz="2200" dirty="0"/>
              <a:t>Be parenting children who have experienced trauma</a:t>
            </a:r>
          </a:p>
          <a:p>
            <a:pPr eaLnBrk="1" hangingPunct="1">
              <a:spcBef>
                <a:spcPct val="20000"/>
              </a:spcBef>
              <a:buFont typeface="Arial" panose="020B0604020202020204" pitchFamily="34" charset="0"/>
              <a:buChar char="•"/>
            </a:pPr>
            <a:r>
              <a:rPr lang="en-US" altLang="en-US" sz="2200" dirty="0"/>
              <a:t>Be parenting children with special needs</a:t>
            </a:r>
          </a:p>
          <a:p>
            <a:pPr eaLnBrk="1" hangingPunct="1">
              <a:spcBef>
                <a:spcPct val="20000"/>
              </a:spcBef>
              <a:buFont typeface="Arial" panose="020B0604020202020204" pitchFamily="34" charset="0"/>
              <a:buChar char="•"/>
            </a:pPr>
            <a:r>
              <a:rPr lang="en-US" altLang="en-US" sz="2200" dirty="0"/>
              <a:t>Worry about what could happen to their children in hostile environments</a:t>
            </a:r>
          </a:p>
          <a:p>
            <a:pPr eaLnBrk="1" hangingPunct="1">
              <a:spcBef>
                <a:spcPct val="20000"/>
              </a:spcBef>
              <a:buFont typeface="Arial" panose="020B0604020202020204" pitchFamily="34" charset="0"/>
              <a:buChar char="•"/>
            </a:pPr>
            <a:endParaRPr lang="en-US" altLang="en-US" sz="2200" dirty="0"/>
          </a:p>
          <a:p>
            <a:pPr eaLnBrk="1" hangingPunct="1">
              <a:spcBef>
                <a:spcPct val="20000"/>
              </a:spcBef>
              <a:buFont typeface="Arial" panose="020B0604020202020204" pitchFamily="34" charset="0"/>
              <a:buChar char="•"/>
            </a:pPr>
            <a:endParaRPr lang="en-US" altLang="en-US" sz="2200" dirty="0"/>
          </a:p>
        </p:txBody>
      </p:sp>
      <p:sp>
        <p:nvSpPr>
          <p:cNvPr id="5" name="Content Placeholder 4"/>
          <p:cNvSpPr txBox="1">
            <a:spLocks/>
          </p:cNvSpPr>
          <p:nvPr/>
        </p:nvSpPr>
        <p:spPr>
          <a:xfrm>
            <a:off x="6096000" y="1847850"/>
            <a:ext cx="6096000" cy="3611563"/>
          </a:xfrm>
          <a:prstGeom prst="rect">
            <a:avLst/>
          </a:prstGeom>
        </p:spPr>
        <p:txBody>
          <a:bodyPr/>
          <a:lstStyle/>
          <a:p>
            <a:pPr marL="342900" indent="-342900">
              <a:spcBef>
                <a:spcPct val="20000"/>
              </a:spcBef>
              <a:defRPr/>
            </a:pPr>
            <a:r>
              <a:rPr lang="en-US" sz="2400" b="1" dirty="0">
                <a:latin typeface="Arial" panose="020B0604020202020204" pitchFamily="34" charset="0"/>
                <a:cs typeface="Arial" panose="020B0604020202020204" pitchFamily="34" charset="0"/>
              </a:rPr>
              <a:t>Case worker role</a:t>
            </a:r>
          </a:p>
          <a:p>
            <a:pPr marL="285750" indent="-285750">
              <a:spcAft>
                <a:spcPts val="60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Project a positive and strengths-based approach to the family</a:t>
            </a:r>
          </a:p>
          <a:p>
            <a:pPr marL="285750" indent="-285750">
              <a:spcAft>
                <a:spcPts val="60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Support the family as key decision-makers and validating and supporting good decisions</a:t>
            </a:r>
          </a:p>
          <a:p>
            <a:pPr marL="285750" indent="-285750">
              <a:spcAft>
                <a:spcPts val="60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Make self-care a part of the case plan </a:t>
            </a:r>
          </a:p>
          <a:p>
            <a:pPr marL="285750" indent="-285750">
              <a:spcAft>
                <a:spcPts val="60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Encouraging the parent to explore &amp; address their own past experiences of trauma</a:t>
            </a:r>
          </a:p>
          <a:p>
            <a:pPr marL="285750" indent="-285750">
              <a:spcAft>
                <a:spcPts val="60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Normalize that parenting is stressful and help parent plan proactively for stressful parenting situations</a:t>
            </a:r>
          </a:p>
          <a:p>
            <a:pPr marL="285750" indent="-285750">
              <a:spcAft>
                <a:spcPts val="600"/>
              </a:spcAft>
              <a:buFont typeface="Arial" panose="020B0604020202020204" pitchFamily="34" charset="0"/>
              <a:buChar char="•"/>
              <a:defRPr/>
            </a:pPr>
            <a:r>
              <a:rPr lang="en-US" sz="2200" dirty="0">
                <a:latin typeface="Arial" panose="020B0604020202020204" pitchFamily="34" charset="0"/>
                <a:cs typeface="Arial" panose="020B0604020202020204" pitchFamily="34" charset="0"/>
              </a:rPr>
              <a:t>Acknowledge / be </a:t>
            </a:r>
            <a:r>
              <a:rPr lang="en-US" sz="2200" dirty="0" smtClean="0">
                <a:latin typeface="Arial" panose="020B0604020202020204" pitchFamily="34" charset="0"/>
                <a:cs typeface="Arial" panose="020B0604020202020204" pitchFamily="34" charset="0"/>
              </a:rPr>
              <a:t>aware of </a:t>
            </a:r>
            <a:r>
              <a:rPr lang="en-US" sz="2200" dirty="0">
                <a:latin typeface="Arial" panose="020B0604020202020204" pitchFamily="34" charset="0"/>
                <a:cs typeface="Arial" panose="020B0604020202020204" pitchFamily="34" charset="0"/>
              </a:rPr>
              <a:t>societal trends that have had a negative impact</a:t>
            </a:r>
          </a:p>
        </p:txBody>
      </p:sp>
      <p:sp>
        <p:nvSpPr>
          <p:cNvPr id="37894" name="TextBox 1"/>
          <p:cNvSpPr txBox="1">
            <a:spLocks noChangeArrowheads="1"/>
          </p:cNvSpPr>
          <p:nvPr/>
        </p:nvSpPr>
        <p:spPr bwMode="auto">
          <a:xfrm>
            <a:off x="2080950" y="1143001"/>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t>For child welfare involved families…</a:t>
            </a:r>
          </a:p>
        </p:txBody>
      </p:sp>
      <p:cxnSp>
        <p:nvCxnSpPr>
          <p:cNvPr id="8" name="Straight Connector 7"/>
          <p:cNvCxnSpPr/>
          <p:nvPr/>
        </p:nvCxnSpPr>
        <p:spPr>
          <a:xfrm>
            <a:off x="2133600" y="1655763"/>
            <a:ext cx="7924800" cy="0"/>
          </a:xfrm>
          <a:prstGeom prst="line">
            <a:avLst/>
          </a:prstGeom>
          <a:ln w="31750">
            <a:solidFill>
              <a:srgbClr val="B643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7563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F new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Final Leading- new template [Compatibility Mode]" id="{D60C3BC9-DA73-4F4B-B870-01EEA8ADDA78}" vid="{F57C2F52-7737-475A-972A-90DF8093D5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 new template</Template>
  <TotalTime>17448</TotalTime>
  <Words>7481</Words>
  <Application>Microsoft Macintosh PowerPoint</Application>
  <PresentationFormat>Custom</PresentationFormat>
  <Paragraphs>441</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SF new template</vt:lpstr>
      <vt:lpstr> Understanding the  Strengthening Families  Protective Factors </vt:lpstr>
      <vt:lpstr>Five Protective Factors </vt:lpstr>
      <vt:lpstr>Learning Objectives</vt:lpstr>
      <vt:lpstr>PowerPoint Presentation</vt:lpstr>
      <vt:lpstr>PowerPoint Presentation</vt:lpstr>
      <vt:lpstr>PowerPoint Presentation</vt:lpstr>
      <vt:lpstr>Building blocks of resilience</vt:lpstr>
      <vt:lpstr>Actively supporting resilience: A caseworker’s role</vt:lpstr>
      <vt:lpstr>PowerPoint Presentation</vt:lpstr>
      <vt:lpstr>PowerPoint Presentation</vt:lpstr>
      <vt:lpstr>Social connections</vt:lpstr>
      <vt:lpstr>Building an Eco-map</vt:lpstr>
      <vt:lpstr>PowerPoint Presentation</vt:lpstr>
      <vt:lpstr>Knowledge of parenting &amp; child development</vt:lpstr>
      <vt:lpstr>Knowledge of parenting &amp; child development</vt:lpstr>
      <vt:lpstr>What knowledge do parents need?</vt:lpstr>
      <vt:lpstr>Providing “just in time” parenting education</vt:lpstr>
      <vt:lpstr>Knowledge of parenting &amp; child development</vt:lpstr>
      <vt:lpstr>PowerPoint Presentation</vt:lpstr>
      <vt:lpstr>Concrete support in times of need</vt:lpstr>
      <vt:lpstr>PowerPoint Presentation</vt:lpstr>
      <vt:lpstr>PowerPoint Presentation</vt:lpstr>
      <vt:lpstr>PowerPoint Presentation</vt:lpstr>
      <vt:lpstr>Why Social Emotional Competence is Important</vt:lpstr>
      <vt:lpstr>Social &amp; emotional competence of children</vt:lpstr>
      <vt:lpstr>Children’s Social Emotional Skills to Build</vt:lpstr>
      <vt:lpstr>PowerPoint Presentation</vt:lpstr>
      <vt:lpstr>PowerPoint Presentation</vt:lpstr>
      <vt:lpstr>Reflections – Taking Care of Yourself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STRENGTHENING FAMILIES</dc:title>
  <dc:creator>Lauren Lewis</dc:creator>
  <cp:lastModifiedBy>Kelsey Johnson</cp:lastModifiedBy>
  <cp:revision>104</cp:revision>
  <dcterms:created xsi:type="dcterms:W3CDTF">2014-01-16T06:34:53Z</dcterms:created>
  <dcterms:modified xsi:type="dcterms:W3CDTF">2015-06-24T22:13:13Z</dcterms:modified>
</cp:coreProperties>
</file>