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6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E9651-978A-AF4C-B4D5-4FF61D78AC48}" type="doc">
      <dgm:prSet loTypeId="urn:microsoft.com/office/officeart/2005/8/layout/matrix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FAE355-7B2E-3943-8412-43BDADDCE0CA}">
      <dgm:prSet phldrT="[Text]" custT="1"/>
      <dgm:spPr>
        <a:solidFill>
          <a:srgbClr val="FFFFFF"/>
        </a:solidFill>
        <a:ln>
          <a:solidFill>
            <a:srgbClr val="008000"/>
          </a:solidFill>
        </a:ln>
      </dgm:spPr>
      <dgm:t>
        <a:bodyPr/>
        <a:lstStyle/>
        <a:p>
          <a:pPr algn="ctr"/>
          <a:r>
            <a:rPr lang="en-US" sz="1600" b="1" dirty="0"/>
            <a:t>How much did we do?</a:t>
          </a:r>
        </a:p>
        <a:p>
          <a:pPr algn="l"/>
          <a:r>
            <a:rPr lang="en-US" sz="1200" dirty="0"/>
            <a:t>- # of training participants</a:t>
          </a:r>
        </a:p>
        <a:p>
          <a:pPr algn="l"/>
          <a:r>
            <a:rPr lang="en-US" sz="1200" dirty="0"/>
            <a:t>- # of community spaces created</a:t>
          </a:r>
        </a:p>
        <a:p>
          <a:pPr algn="l"/>
          <a:r>
            <a:rPr lang="en-US" sz="1200" dirty="0"/>
            <a:t>- # of outreach and education materials developed</a:t>
          </a:r>
        </a:p>
        <a:p>
          <a:pPr algn="l"/>
          <a:r>
            <a:rPr lang="en-US" sz="1200" dirty="0"/>
            <a:t>- # of partnerships developed</a:t>
          </a:r>
        </a:p>
        <a:p>
          <a:pPr algn="l"/>
          <a:r>
            <a:rPr lang="en-US" sz="1200" dirty="0"/>
            <a:t>- # of doctors, nonprofit orgs, child care providers trained</a:t>
          </a:r>
        </a:p>
        <a:p>
          <a:pPr algn="ctr"/>
          <a:endParaRPr lang="en-US" sz="1200" dirty="0"/>
        </a:p>
      </dgm:t>
    </dgm:pt>
    <dgm:pt modelId="{E7F1726B-D5D6-3B42-9617-D7C1AB0825B9}" type="parTrans" cxnId="{B4656313-18CD-BB41-855A-94BC395F1462}">
      <dgm:prSet/>
      <dgm:spPr/>
      <dgm:t>
        <a:bodyPr/>
        <a:lstStyle/>
        <a:p>
          <a:endParaRPr lang="en-US"/>
        </a:p>
      </dgm:t>
    </dgm:pt>
    <dgm:pt modelId="{92874321-1288-A44C-9614-833E56AE73ED}" type="sibTrans" cxnId="{B4656313-18CD-BB41-855A-94BC395F1462}">
      <dgm:prSet/>
      <dgm:spPr/>
      <dgm:t>
        <a:bodyPr/>
        <a:lstStyle/>
        <a:p>
          <a:endParaRPr lang="en-US"/>
        </a:p>
      </dgm:t>
    </dgm:pt>
    <dgm:pt modelId="{6BAD5C64-941D-4D46-916F-D657208608A7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pPr algn="ctr"/>
          <a:r>
            <a:rPr lang="en-US" sz="1600" b="1" dirty="0"/>
            <a:t>How well did we do it?</a:t>
          </a:r>
        </a:p>
        <a:p>
          <a:pPr algn="l"/>
          <a:r>
            <a:rPr lang="en-US" sz="1200" dirty="0"/>
            <a:t>- % that were satisfied with the training</a:t>
          </a:r>
        </a:p>
        <a:p>
          <a:pPr algn="l"/>
          <a:endParaRPr lang="en-US" sz="200" dirty="0"/>
        </a:p>
        <a:p>
          <a:pPr algn="l"/>
          <a:r>
            <a:rPr lang="en-US" sz="1200" dirty="0"/>
            <a:t>- % that would invite a friend to attend the training</a:t>
          </a:r>
        </a:p>
        <a:p>
          <a:pPr algn="l"/>
          <a:endParaRPr lang="en-US" sz="200" dirty="0"/>
        </a:p>
        <a:p>
          <a:pPr algn="l"/>
          <a:r>
            <a:rPr lang="en-US" sz="1200" dirty="0"/>
            <a:t>- % of people who shared the educational materials</a:t>
          </a:r>
        </a:p>
      </dgm:t>
    </dgm:pt>
    <dgm:pt modelId="{9A9D161F-3FD3-F645-BC29-4C943E72BA82}" type="parTrans" cxnId="{7193E479-E205-5043-8F1C-A851A954263F}">
      <dgm:prSet/>
      <dgm:spPr/>
      <dgm:t>
        <a:bodyPr/>
        <a:lstStyle/>
        <a:p>
          <a:endParaRPr lang="en-US"/>
        </a:p>
      </dgm:t>
    </dgm:pt>
    <dgm:pt modelId="{996DACEC-8B99-9843-B562-5425B06FA9C1}" type="sibTrans" cxnId="{7193E479-E205-5043-8F1C-A851A954263F}">
      <dgm:prSet/>
      <dgm:spPr/>
      <dgm:t>
        <a:bodyPr/>
        <a:lstStyle/>
        <a:p>
          <a:endParaRPr lang="en-US"/>
        </a:p>
      </dgm:t>
    </dgm:pt>
    <dgm:pt modelId="{18F19902-4924-5A4A-A7FF-5BD6145C7997}">
      <dgm:prSet phldrT="[Text]" custT="1"/>
      <dgm:spPr>
        <a:solidFill>
          <a:srgbClr val="FFFFFF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en-US" sz="1600" b="1" dirty="0"/>
            <a:t>Is anyone better off? </a:t>
          </a:r>
          <a:r>
            <a:rPr lang="en-US" sz="1600" b="1" u="sng" dirty="0"/>
            <a:t>#</a:t>
          </a:r>
        </a:p>
        <a:p>
          <a:pPr algn="l"/>
          <a:r>
            <a:rPr lang="en-US" sz="1200" dirty="0"/>
            <a:t> - # of people who report they increased their knowledge</a:t>
          </a:r>
        </a:p>
        <a:p>
          <a:pPr algn="l"/>
          <a:r>
            <a:rPr lang="en-US" sz="1200" dirty="0"/>
            <a:t>-# Number of organizations who increased their knowledge or skills</a:t>
          </a:r>
        </a:p>
        <a:p>
          <a:pPr algn="l"/>
          <a:r>
            <a:rPr lang="en-US" sz="1200" dirty="0"/>
            <a:t>- # people who report building new skills</a:t>
          </a:r>
        </a:p>
        <a:p>
          <a:pPr algn="l"/>
          <a:r>
            <a:rPr lang="en-US" sz="1200" dirty="0"/>
            <a:t>- # organizations who adopted family-strengthening policies </a:t>
          </a:r>
        </a:p>
      </dgm:t>
    </dgm:pt>
    <dgm:pt modelId="{D86543FF-B7D6-144E-868B-35AEBCD616E4}" type="parTrans" cxnId="{CC4ED258-B2B7-1442-859A-B63BC3C10FA3}">
      <dgm:prSet/>
      <dgm:spPr/>
      <dgm:t>
        <a:bodyPr/>
        <a:lstStyle/>
        <a:p>
          <a:endParaRPr lang="en-US"/>
        </a:p>
      </dgm:t>
    </dgm:pt>
    <dgm:pt modelId="{A6EAEE46-BBF5-454E-A372-EEAEC5E50A43}" type="sibTrans" cxnId="{CC4ED258-B2B7-1442-859A-B63BC3C10FA3}">
      <dgm:prSet/>
      <dgm:spPr/>
      <dgm:t>
        <a:bodyPr/>
        <a:lstStyle/>
        <a:p>
          <a:endParaRPr lang="en-US"/>
        </a:p>
      </dgm:t>
    </dgm:pt>
    <dgm:pt modelId="{4A54B01E-4F9C-0240-AC98-6B35D095B74E}">
      <dgm:prSet phldrT="[Text]" custT="1"/>
      <dgm:spPr>
        <a:solidFill>
          <a:srgbClr val="FFFFFF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en-US" sz="1600" b="1" dirty="0"/>
            <a:t>Is anyone better off? </a:t>
          </a:r>
          <a:r>
            <a:rPr lang="en-US" sz="1600" b="1" u="sng" dirty="0"/>
            <a:t>%</a:t>
          </a:r>
        </a:p>
        <a:p>
          <a:pPr algn="l"/>
          <a:r>
            <a:rPr lang="en-US" sz="1200" dirty="0"/>
            <a:t>- % who report they increased their knowledge about violence prevention</a:t>
          </a:r>
        </a:p>
        <a:p>
          <a:pPr algn="l"/>
          <a:r>
            <a:rPr lang="en-US" sz="1200" dirty="0"/>
            <a:t>- % who report being able to better nurture children </a:t>
          </a:r>
        </a:p>
        <a:p>
          <a:pPr algn="l"/>
          <a:r>
            <a:rPr lang="en-US" sz="1200" dirty="0"/>
            <a:t>-% who report building new skills</a:t>
          </a:r>
        </a:p>
      </dgm:t>
    </dgm:pt>
    <dgm:pt modelId="{367D615C-4E7B-5441-9840-06B2AC477E7F}" type="parTrans" cxnId="{B99CE53D-3F0D-814D-8016-3D091E33AF26}">
      <dgm:prSet/>
      <dgm:spPr/>
      <dgm:t>
        <a:bodyPr/>
        <a:lstStyle/>
        <a:p>
          <a:endParaRPr lang="en-US"/>
        </a:p>
      </dgm:t>
    </dgm:pt>
    <dgm:pt modelId="{4F9139F6-FF65-194F-B4DF-894AC234A8E6}" type="sibTrans" cxnId="{B99CE53D-3F0D-814D-8016-3D091E33AF26}">
      <dgm:prSet/>
      <dgm:spPr/>
      <dgm:t>
        <a:bodyPr/>
        <a:lstStyle/>
        <a:p>
          <a:endParaRPr lang="en-US"/>
        </a:p>
      </dgm:t>
    </dgm:pt>
    <dgm:pt modelId="{2C5A771A-F16E-3D48-A247-2E3173AA9017}" type="pres">
      <dgm:prSet presAssocID="{C8AE9651-978A-AF4C-B4D5-4FF61D78AC4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35421C-52C0-2449-8122-451660511975}" type="pres">
      <dgm:prSet presAssocID="{C8AE9651-978A-AF4C-B4D5-4FF61D78AC48}" presName="axisShape" presStyleLbl="bgShp" presStyleIdx="0" presStyleCnt="1" custScaleX="111941" custLinFactNeighborX="1493"/>
      <dgm:spPr/>
    </dgm:pt>
    <dgm:pt modelId="{FC97538B-83F0-3345-B4D1-F4CC2A09651D}" type="pres">
      <dgm:prSet presAssocID="{C8AE9651-978A-AF4C-B4D5-4FF61D78AC48}" presName="rect1" presStyleLbl="node1" presStyleIdx="0" presStyleCnt="4" custScaleX="117575" custScaleY="102649" custLinFactNeighborX="-3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BD20D-15EA-EB45-BA9C-04F6011F2F58}" type="pres">
      <dgm:prSet presAssocID="{C8AE9651-978A-AF4C-B4D5-4FF61D78AC48}" presName="rect2" presStyleLbl="node1" presStyleIdx="1" presStyleCnt="4" custScaleX="102649" custScaleY="102649" custLinFactNeighborX="3732" custLinFactNeighborY="1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C995F-5FF0-D44D-85BF-778F3B4A2DC8}" type="pres">
      <dgm:prSet presAssocID="{C8AE9651-978A-AF4C-B4D5-4FF61D78AC48}" presName="rect3" presStyleLbl="node1" presStyleIdx="2" presStyleCnt="4" custScaleX="110112" custScaleY="110112" custLinFactNeighborY="3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C3ACC-8094-E04A-B7AE-61CE4303F104}" type="pres">
      <dgm:prSet presAssocID="{C8AE9651-978A-AF4C-B4D5-4FF61D78AC48}" presName="rect4" presStyleLbl="node1" presStyleIdx="3" presStyleCnt="4" custScaleX="110111" custScaleY="113769" custLinFactNeighborX="7463" custLinFactNeighborY="56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0F64B9-1F2C-3147-926E-17F5E77BB24A}" type="presOf" srcId="{18F19902-4924-5A4A-A7FF-5BD6145C7997}" destId="{8EAC995F-5FF0-D44D-85BF-778F3B4A2DC8}" srcOrd="0" destOrd="0" presId="urn:microsoft.com/office/officeart/2005/8/layout/matrix2"/>
    <dgm:cxn modelId="{466EF047-485D-214E-B5E7-8072C3F998C4}" type="presOf" srcId="{9FFAE355-7B2E-3943-8412-43BDADDCE0CA}" destId="{FC97538B-83F0-3345-B4D1-F4CC2A09651D}" srcOrd="0" destOrd="0" presId="urn:microsoft.com/office/officeart/2005/8/layout/matrix2"/>
    <dgm:cxn modelId="{7193E479-E205-5043-8F1C-A851A954263F}" srcId="{C8AE9651-978A-AF4C-B4D5-4FF61D78AC48}" destId="{6BAD5C64-941D-4D46-916F-D657208608A7}" srcOrd="1" destOrd="0" parTransId="{9A9D161F-3FD3-F645-BC29-4C943E72BA82}" sibTransId="{996DACEC-8B99-9843-B562-5425B06FA9C1}"/>
    <dgm:cxn modelId="{09689116-BEB8-114E-86B0-FF022288F018}" type="presOf" srcId="{6BAD5C64-941D-4D46-916F-D657208608A7}" destId="{C09BD20D-15EA-EB45-BA9C-04F6011F2F58}" srcOrd="0" destOrd="0" presId="urn:microsoft.com/office/officeart/2005/8/layout/matrix2"/>
    <dgm:cxn modelId="{B99CE53D-3F0D-814D-8016-3D091E33AF26}" srcId="{C8AE9651-978A-AF4C-B4D5-4FF61D78AC48}" destId="{4A54B01E-4F9C-0240-AC98-6B35D095B74E}" srcOrd="3" destOrd="0" parTransId="{367D615C-4E7B-5441-9840-06B2AC477E7F}" sibTransId="{4F9139F6-FF65-194F-B4DF-894AC234A8E6}"/>
    <dgm:cxn modelId="{CC4ED258-B2B7-1442-859A-B63BC3C10FA3}" srcId="{C8AE9651-978A-AF4C-B4D5-4FF61D78AC48}" destId="{18F19902-4924-5A4A-A7FF-5BD6145C7997}" srcOrd="2" destOrd="0" parTransId="{D86543FF-B7D6-144E-868B-35AEBCD616E4}" sibTransId="{A6EAEE46-BBF5-454E-A372-EEAEC5E50A43}"/>
    <dgm:cxn modelId="{B4656313-18CD-BB41-855A-94BC395F1462}" srcId="{C8AE9651-978A-AF4C-B4D5-4FF61D78AC48}" destId="{9FFAE355-7B2E-3943-8412-43BDADDCE0CA}" srcOrd="0" destOrd="0" parTransId="{E7F1726B-D5D6-3B42-9617-D7C1AB0825B9}" sibTransId="{92874321-1288-A44C-9614-833E56AE73ED}"/>
    <dgm:cxn modelId="{00EA2F09-FF2E-6A43-AB07-C02474DF9E50}" type="presOf" srcId="{4A54B01E-4F9C-0240-AC98-6B35D095B74E}" destId="{24FC3ACC-8094-E04A-B7AE-61CE4303F104}" srcOrd="0" destOrd="0" presId="urn:microsoft.com/office/officeart/2005/8/layout/matrix2"/>
    <dgm:cxn modelId="{F1122756-296E-7B44-B005-367BC989F2BE}" type="presOf" srcId="{C8AE9651-978A-AF4C-B4D5-4FF61D78AC48}" destId="{2C5A771A-F16E-3D48-A247-2E3173AA9017}" srcOrd="0" destOrd="0" presId="urn:microsoft.com/office/officeart/2005/8/layout/matrix2"/>
    <dgm:cxn modelId="{33D87444-E962-F449-ABB1-0B3E6944FC3D}" type="presParOf" srcId="{2C5A771A-F16E-3D48-A247-2E3173AA9017}" destId="{FE35421C-52C0-2449-8122-451660511975}" srcOrd="0" destOrd="0" presId="urn:microsoft.com/office/officeart/2005/8/layout/matrix2"/>
    <dgm:cxn modelId="{FEC70FC8-2C8D-B745-9694-6A8B7894D5DD}" type="presParOf" srcId="{2C5A771A-F16E-3D48-A247-2E3173AA9017}" destId="{FC97538B-83F0-3345-B4D1-F4CC2A09651D}" srcOrd="1" destOrd="0" presId="urn:microsoft.com/office/officeart/2005/8/layout/matrix2"/>
    <dgm:cxn modelId="{D62A071F-BC8E-E54B-BC4F-AF3D467C4836}" type="presParOf" srcId="{2C5A771A-F16E-3D48-A247-2E3173AA9017}" destId="{C09BD20D-15EA-EB45-BA9C-04F6011F2F58}" srcOrd="2" destOrd="0" presId="urn:microsoft.com/office/officeart/2005/8/layout/matrix2"/>
    <dgm:cxn modelId="{29FBE225-4008-7E46-8A8B-5B999DADAE0B}" type="presParOf" srcId="{2C5A771A-F16E-3D48-A247-2E3173AA9017}" destId="{8EAC995F-5FF0-D44D-85BF-778F3B4A2DC8}" srcOrd="3" destOrd="0" presId="urn:microsoft.com/office/officeart/2005/8/layout/matrix2"/>
    <dgm:cxn modelId="{94010E19-8ED8-DE44-B3E1-7249201A4CD9}" type="presParOf" srcId="{2C5A771A-F16E-3D48-A247-2E3173AA9017}" destId="{24FC3ACC-8094-E04A-B7AE-61CE4303F10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AE9651-978A-AF4C-B4D5-4FF61D78AC48}" type="doc">
      <dgm:prSet loTypeId="urn:microsoft.com/office/officeart/2005/8/layout/matrix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FAE355-7B2E-3943-8412-43BDADDCE0CA}">
      <dgm:prSet phldrT="[Text]" custT="1"/>
      <dgm:spPr>
        <a:solidFill>
          <a:srgbClr val="FFFFFF"/>
        </a:solidFill>
        <a:ln>
          <a:solidFill>
            <a:srgbClr val="008000"/>
          </a:solidFill>
        </a:ln>
      </dgm:spPr>
      <dgm:t>
        <a:bodyPr/>
        <a:lstStyle/>
        <a:p>
          <a:pPr algn="ctr"/>
          <a:r>
            <a:rPr lang="en-US" sz="1600" b="1" dirty="0"/>
            <a:t>¿</a:t>
          </a:r>
          <a:r>
            <a:rPr lang="en-US" sz="1600" b="1" dirty="0" err="1"/>
            <a:t>Cuánto</a:t>
          </a:r>
          <a:r>
            <a:rPr lang="en-US" sz="1600" b="1" dirty="0"/>
            <a:t> </a:t>
          </a:r>
          <a:r>
            <a:rPr lang="en-US" sz="1600" b="1" dirty="0" err="1"/>
            <a:t>hicimos</a:t>
          </a:r>
          <a:r>
            <a:rPr lang="en-US" sz="1600" b="1" dirty="0"/>
            <a:t>?</a:t>
          </a:r>
        </a:p>
        <a:p>
          <a:pPr algn="ctr"/>
          <a:r>
            <a:rPr lang="en-US" sz="1100" dirty="0"/>
            <a:t>-</a:t>
          </a:r>
          <a:r>
            <a:rPr lang="en-US" sz="1100" b="1" dirty="0"/>
            <a:t>el </a:t>
          </a:r>
          <a:r>
            <a:rPr lang="en-US" sz="1100" b="1" dirty="0" err="1"/>
            <a:t>número</a:t>
          </a:r>
          <a:r>
            <a:rPr lang="en-US" sz="1100" b="1" dirty="0"/>
            <a:t> de </a:t>
          </a:r>
          <a:r>
            <a:rPr lang="en-US" sz="1100" b="1" dirty="0" err="1"/>
            <a:t>participantes</a:t>
          </a:r>
          <a:r>
            <a:rPr lang="en-US" sz="1100" dirty="0"/>
            <a:t/>
          </a:r>
          <a:br>
            <a:rPr lang="en-US" sz="1100" dirty="0"/>
          </a:br>
          <a:r>
            <a:rPr lang="en-US" sz="1100" dirty="0"/>
            <a:t>-el </a:t>
          </a:r>
          <a:r>
            <a:rPr lang="en-US" sz="1100" dirty="0" err="1"/>
            <a:t>número</a:t>
          </a:r>
          <a:r>
            <a:rPr lang="en-US" sz="1100" dirty="0"/>
            <a:t> de </a:t>
          </a:r>
          <a:r>
            <a:rPr lang="en-US" sz="1100" dirty="0" err="1"/>
            <a:t>nuevos</a:t>
          </a:r>
          <a:r>
            <a:rPr lang="en-US" sz="1100" dirty="0"/>
            <a:t> </a:t>
          </a:r>
          <a:r>
            <a:rPr lang="en-US" sz="1100" dirty="0" err="1"/>
            <a:t>programas</a:t>
          </a:r>
          <a:r>
            <a:rPr lang="en-US" sz="1100" dirty="0"/>
            <a:t> en la </a:t>
          </a:r>
          <a:r>
            <a:rPr lang="en-US" sz="1100" dirty="0" err="1"/>
            <a:t>comunidad</a:t>
          </a:r>
          <a:r>
            <a:rPr lang="en-US" sz="1100" dirty="0"/>
            <a:t/>
          </a:r>
          <a:br>
            <a:rPr lang="en-US" sz="1100" dirty="0"/>
          </a:br>
          <a:r>
            <a:rPr lang="en-US" sz="1100" b="1" dirty="0"/>
            <a:t>-el </a:t>
          </a:r>
          <a:r>
            <a:rPr lang="en-US" sz="1100" b="1" dirty="0" err="1"/>
            <a:t>número</a:t>
          </a:r>
          <a:r>
            <a:rPr lang="en-US" sz="1100" b="1" dirty="0"/>
            <a:t> de </a:t>
          </a:r>
          <a:r>
            <a:rPr lang="en-US" sz="1100" b="1" dirty="0" err="1"/>
            <a:t>materiales</a:t>
          </a:r>
          <a:r>
            <a:rPr lang="en-US" sz="1100" b="1" dirty="0"/>
            <a:t> </a:t>
          </a:r>
          <a:r>
            <a:rPr lang="en-US" sz="1100" b="1" dirty="0" err="1"/>
            <a:t>que</a:t>
          </a:r>
          <a:r>
            <a:rPr lang="en-US" sz="1100" b="1" dirty="0"/>
            <a:t> </a:t>
          </a:r>
          <a:r>
            <a:rPr lang="en-US" sz="1100" b="1" dirty="0" err="1"/>
            <a:t>nosotros</a:t>
          </a:r>
          <a:r>
            <a:rPr lang="en-US" sz="1100" b="1" dirty="0"/>
            <a:t> </a:t>
          </a:r>
          <a:r>
            <a:rPr lang="en-US" sz="1100" b="1" dirty="0" err="1"/>
            <a:t>hemos</a:t>
          </a:r>
          <a:r>
            <a:rPr lang="en-US" sz="1100" b="1" dirty="0"/>
            <a:t> </a:t>
          </a:r>
          <a:r>
            <a:rPr lang="en-US" sz="1100" b="1" dirty="0" err="1"/>
            <a:t>desarrollado</a:t>
          </a:r>
          <a:r>
            <a:rPr lang="en-US" sz="1100" dirty="0"/>
            <a:t> </a:t>
          </a:r>
        </a:p>
        <a:p>
          <a:pPr algn="ctr"/>
          <a:r>
            <a:rPr lang="en-US" sz="1100" dirty="0"/>
            <a:t>-el </a:t>
          </a:r>
          <a:r>
            <a:rPr lang="en-US" sz="1100" dirty="0" err="1"/>
            <a:t>número</a:t>
          </a:r>
          <a:r>
            <a:rPr lang="en-US" sz="1100" dirty="0"/>
            <a:t> de </a:t>
          </a:r>
          <a:r>
            <a:rPr lang="en-US" sz="1100" dirty="0" err="1"/>
            <a:t>nuevos</a:t>
          </a:r>
          <a:r>
            <a:rPr lang="en-US" sz="1100" dirty="0"/>
            <a:t> </a:t>
          </a:r>
          <a:r>
            <a:rPr lang="en-US" sz="1100" dirty="0" err="1"/>
            <a:t>relaciones</a:t>
          </a:r>
          <a:r>
            <a:rPr lang="en-US" sz="1100" dirty="0"/>
            <a:t> entre </a:t>
          </a:r>
          <a:r>
            <a:rPr lang="en-US" sz="1100" dirty="0" err="1"/>
            <a:t>miembros</a:t>
          </a:r>
          <a:r>
            <a:rPr lang="en-US" sz="1100" dirty="0"/>
            <a:t> de la </a:t>
          </a:r>
          <a:r>
            <a:rPr lang="en-US" sz="1100" dirty="0" err="1"/>
            <a:t>comunidad</a:t>
          </a:r>
          <a:r>
            <a:rPr lang="en-US" sz="1100" dirty="0"/>
            <a:t> y </a:t>
          </a:r>
          <a:r>
            <a:rPr lang="en-US" sz="1100" dirty="0" err="1"/>
            <a:t>organizaciones</a:t>
          </a:r>
          <a:r>
            <a:rPr lang="en-US" sz="1100" dirty="0"/>
            <a:t/>
          </a:r>
          <a:br>
            <a:rPr lang="en-US" sz="1100" dirty="0"/>
          </a:br>
          <a:r>
            <a:rPr lang="en-US" sz="1100" dirty="0"/>
            <a:t>-</a:t>
          </a:r>
          <a:r>
            <a:rPr lang="en-US" sz="1100" b="1" dirty="0"/>
            <a:t>el </a:t>
          </a:r>
          <a:r>
            <a:rPr lang="en-US" sz="1100" b="1" dirty="0" err="1"/>
            <a:t>número</a:t>
          </a:r>
          <a:r>
            <a:rPr lang="en-US" sz="1100" b="1" dirty="0"/>
            <a:t> de </a:t>
          </a:r>
          <a:r>
            <a:rPr lang="en-US" sz="1100" b="1" dirty="0" err="1"/>
            <a:t>reuniones</a:t>
          </a:r>
          <a:r>
            <a:rPr lang="en-US" sz="1100" b="1" dirty="0"/>
            <a:t> or </a:t>
          </a:r>
          <a:r>
            <a:rPr lang="en-US" sz="1100" b="1" dirty="0" err="1"/>
            <a:t>eventos</a:t>
          </a:r>
          <a:endParaRPr lang="en-US" sz="1100" b="1" dirty="0"/>
        </a:p>
        <a:p>
          <a:pPr algn="ctr"/>
          <a:endParaRPr lang="en-US" sz="1100" b="1" dirty="0"/>
        </a:p>
      </dgm:t>
    </dgm:pt>
    <dgm:pt modelId="{E7F1726B-D5D6-3B42-9617-D7C1AB0825B9}" type="parTrans" cxnId="{B4656313-18CD-BB41-855A-94BC395F1462}">
      <dgm:prSet/>
      <dgm:spPr/>
      <dgm:t>
        <a:bodyPr/>
        <a:lstStyle/>
        <a:p>
          <a:endParaRPr lang="en-US"/>
        </a:p>
      </dgm:t>
    </dgm:pt>
    <dgm:pt modelId="{92874321-1288-A44C-9614-833E56AE73ED}" type="sibTrans" cxnId="{B4656313-18CD-BB41-855A-94BC395F1462}">
      <dgm:prSet/>
      <dgm:spPr/>
      <dgm:t>
        <a:bodyPr/>
        <a:lstStyle/>
        <a:p>
          <a:endParaRPr lang="en-US"/>
        </a:p>
      </dgm:t>
    </dgm:pt>
    <dgm:pt modelId="{6BAD5C64-941D-4D46-916F-D657208608A7}">
      <dgm:prSet phldrT="[Text]" custT="1"/>
      <dgm:spPr>
        <a:solidFill>
          <a:srgbClr val="FFFFFF"/>
        </a:solidFill>
        <a:ln>
          <a:solidFill>
            <a:srgbClr val="0000FF"/>
          </a:solidFill>
        </a:ln>
      </dgm:spPr>
      <dgm:t>
        <a:bodyPr/>
        <a:lstStyle/>
        <a:p>
          <a:pPr algn="ctr"/>
          <a:r>
            <a:rPr lang="en-US" sz="1400" b="1" dirty="0"/>
            <a:t>¿Como </a:t>
          </a:r>
          <a:r>
            <a:rPr lang="en-US" sz="1400" b="1" dirty="0" err="1"/>
            <a:t>bien</a:t>
          </a:r>
          <a:r>
            <a:rPr lang="en-US" sz="1400" b="1" dirty="0"/>
            <a:t> lo </a:t>
          </a:r>
          <a:r>
            <a:rPr lang="en-US" sz="1400" b="1" dirty="0" err="1"/>
            <a:t>hicimos</a:t>
          </a:r>
          <a:r>
            <a:rPr lang="en-US" sz="1400" b="1" dirty="0"/>
            <a:t>?</a:t>
          </a:r>
        </a:p>
        <a:p>
          <a:pPr algn="ctr"/>
          <a:r>
            <a:rPr lang="en-US" sz="1050" dirty="0"/>
            <a:t>- el </a:t>
          </a:r>
          <a:r>
            <a:rPr lang="en-US" sz="1050" dirty="0" err="1"/>
            <a:t>porcentaje</a:t>
          </a:r>
          <a:r>
            <a:rPr lang="en-US" sz="1050" dirty="0"/>
            <a:t> (%) de los </a:t>
          </a:r>
          <a:r>
            <a:rPr lang="en-US" sz="1050" dirty="0" err="1"/>
            <a:t>participantes</a:t>
          </a:r>
          <a:r>
            <a:rPr lang="en-US" sz="1050" dirty="0"/>
            <a:t> </a:t>
          </a:r>
          <a:r>
            <a:rPr lang="en-US" sz="1050" dirty="0" err="1"/>
            <a:t>que</a:t>
          </a:r>
          <a:r>
            <a:rPr lang="en-US" sz="1050" dirty="0"/>
            <a:t> </a:t>
          </a:r>
          <a:r>
            <a:rPr lang="en-US" sz="1050" dirty="0" err="1"/>
            <a:t>estuvieron</a:t>
          </a:r>
          <a:r>
            <a:rPr lang="en-US" sz="1050" dirty="0"/>
            <a:t> </a:t>
          </a:r>
          <a:r>
            <a:rPr lang="en-US" sz="1050" dirty="0" err="1"/>
            <a:t>satisfechos</a:t>
          </a:r>
          <a:r>
            <a:rPr lang="en-US" sz="1050" dirty="0"/>
            <a:t> </a:t>
          </a:r>
          <a:r>
            <a:rPr lang="en-US" sz="1050" dirty="0" err="1"/>
            <a:t>por</a:t>
          </a:r>
          <a:r>
            <a:rPr lang="en-US" sz="1050" dirty="0"/>
            <a:t> los </a:t>
          </a:r>
          <a:r>
            <a:rPr lang="en-US" sz="1050" dirty="0" err="1"/>
            <a:t>entrenamientos</a:t>
          </a:r>
          <a:endParaRPr lang="en-US" sz="1050" dirty="0"/>
        </a:p>
        <a:p>
          <a:pPr algn="ctr"/>
          <a:endParaRPr lang="en-US" sz="100" dirty="0"/>
        </a:p>
        <a:p>
          <a:pPr algn="ctr"/>
          <a:r>
            <a:rPr lang="en-US" sz="1050" b="1" dirty="0"/>
            <a:t>- el </a:t>
          </a:r>
          <a:r>
            <a:rPr lang="en-US" sz="1050" b="1" dirty="0" err="1"/>
            <a:t>porcentaje</a:t>
          </a:r>
          <a:r>
            <a:rPr lang="en-US" sz="1050" b="1" dirty="0"/>
            <a:t> (%) de los </a:t>
          </a:r>
          <a:r>
            <a:rPr lang="en-US" sz="1050" b="1" dirty="0" err="1"/>
            <a:t>participantes</a:t>
          </a:r>
          <a:r>
            <a:rPr lang="en-US" sz="1050" b="1" dirty="0"/>
            <a:t> </a:t>
          </a:r>
          <a:r>
            <a:rPr lang="en-US" sz="1050" b="1" dirty="0" err="1"/>
            <a:t>que</a:t>
          </a:r>
          <a:r>
            <a:rPr lang="en-US" sz="1050" b="1" dirty="0"/>
            <a:t> </a:t>
          </a:r>
          <a:r>
            <a:rPr lang="en-US" sz="1050" b="1" dirty="0" err="1"/>
            <a:t>dirían</a:t>
          </a:r>
          <a:r>
            <a:rPr lang="en-US" sz="1050" b="1" dirty="0"/>
            <a:t> a </a:t>
          </a:r>
          <a:r>
            <a:rPr lang="en-US" sz="1050" b="1" dirty="0" err="1"/>
            <a:t>su</a:t>
          </a:r>
          <a:r>
            <a:rPr lang="en-US" sz="1050" b="1" dirty="0"/>
            <a:t> amigo </a:t>
          </a:r>
          <a:r>
            <a:rPr lang="en-US" sz="1050" b="1" dirty="0" err="1"/>
            <a:t>sobre</a:t>
          </a:r>
          <a:r>
            <a:rPr lang="en-US" sz="1050" b="1" dirty="0"/>
            <a:t> el </a:t>
          </a:r>
          <a:r>
            <a:rPr lang="en-US" sz="1050" b="1" dirty="0" err="1"/>
            <a:t>programa</a:t>
          </a:r>
          <a:r>
            <a:rPr lang="en-US" sz="1050" b="1" dirty="0"/>
            <a:t>.</a:t>
          </a:r>
        </a:p>
        <a:p>
          <a:pPr algn="ctr"/>
          <a:endParaRPr lang="en-US" sz="100" dirty="0"/>
        </a:p>
        <a:p>
          <a:pPr algn="ctr"/>
          <a:r>
            <a:rPr lang="en-US" sz="1050" dirty="0"/>
            <a:t>- El </a:t>
          </a:r>
          <a:r>
            <a:rPr lang="en-US" sz="1050" dirty="0" err="1"/>
            <a:t>porcentaje</a:t>
          </a:r>
          <a:r>
            <a:rPr lang="en-US" sz="1050" dirty="0"/>
            <a:t> (%)de los </a:t>
          </a:r>
          <a:r>
            <a:rPr lang="en-US" sz="1050" dirty="0" err="1"/>
            <a:t>participantes</a:t>
          </a:r>
          <a:r>
            <a:rPr lang="en-US" sz="1050" dirty="0"/>
            <a:t> </a:t>
          </a:r>
          <a:r>
            <a:rPr lang="en-US" sz="1050" dirty="0" err="1"/>
            <a:t>que</a:t>
          </a:r>
          <a:r>
            <a:rPr lang="en-US" sz="1050" dirty="0"/>
            <a:t> </a:t>
          </a:r>
          <a:r>
            <a:rPr lang="en-US" sz="1050" dirty="0" err="1"/>
            <a:t>siguen</a:t>
          </a:r>
          <a:r>
            <a:rPr lang="en-US" sz="1050" dirty="0"/>
            <a:t> </a:t>
          </a:r>
          <a:r>
            <a:rPr lang="en-US" sz="1050" dirty="0" err="1"/>
            <a:t>su</a:t>
          </a:r>
          <a:r>
            <a:rPr lang="en-US" sz="1050" dirty="0"/>
            <a:t> </a:t>
          </a:r>
          <a:r>
            <a:rPr lang="en-US" sz="1050" dirty="0" err="1"/>
            <a:t>participación</a:t>
          </a:r>
          <a:r>
            <a:rPr lang="en-US" sz="1050" dirty="0"/>
            <a:t> en el </a:t>
          </a:r>
          <a:r>
            <a:rPr lang="en-US" sz="1050" dirty="0" err="1"/>
            <a:t>Programa</a:t>
          </a:r>
          <a:r>
            <a:rPr lang="en-US" sz="1050" dirty="0"/>
            <a:t> BSF.</a:t>
          </a:r>
        </a:p>
      </dgm:t>
    </dgm:pt>
    <dgm:pt modelId="{9A9D161F-3FD3-F645-BC29-4C943E72BA82}" type="parTrans" cxnId="{7193E479-E205-5043-8F1C-A851A954263F}">
      <dgm:prSet/>
      <dgm:spPr/>
      <dgm:t>
        <a:bodyPr/>
        <a:lstStyle/>
        <a:p>
          <a:endParaRPr lang="en-US"/>
        </a:p>
      </dgm:t>
    </dgm:pt>
    <dgm:pt modelId="{996DACEC-8B99-9843-B562-5425B06FA9C1}" type="sibTrans" cxnId="{7193E479-E205-5043-8F1C-A851A954263F}">
      <dgm:prSet/>
      <dgm:spPr/>
      <dgm:t>
        <a:bodyPr/>
        <a:lstStyle/>
        <a:p>
          <a:endParaRPr lang="en-US"/>
        </a:p>
      </dgm:t>
    </dgm:pt>
    <dgm:pt modelId="{18F19902-4924-5A4A-A7FF-5BD6145C7997}">
      <dgm:prSet phldrT="[Text]" custT="1"/>
      <dgm:spPr>
        <a:solidFill>
          <a:srgbClr val="FFFFFF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en-US" sz="1600" b="1" dirty="0"/>
            <a:t>¿</a:t>
          </a:r>
          <a:r>
            <a:rPr lang="en-US" sz="1600" b="1" dirty="0" err="1"/>
            <a:t>Es</a:t>
          </a:r>
          <a:r>
            <a:rPr lang="en-US" sz="1600" b="1" dirty="0"/>
            <a:t> </a:t>
          </a:r>
          <a:r>
            <a:rPr lang="en-US" sz="1600" b="1" dirty="0" err="1"/>
            <a:t>alguien</a:t>
          </a:r>
          <a:r>
            <a:rPr lang="en-US" sz="1600" b="1" dirty="0"/>
            <a:t> </a:t>
          </a:r>
          <a:r>
            <a:rPr lang="en-US" sz="1600" b="1" dirty="0" err="1"/>
            <a:t>mejor</a:t>
          </a:r>
          <a:r>
            <a:rPr lang="en-US" sz="1600" b="1" dirty="0"/>
            <a:t>? </a:t>
          </a:r>
        </a:p>
        <a:p>
          <a:pPr algn="ctr"/>
          <a:r>
            <a:rPr lang="en-US" sz="1200" b="1" i="1" u="sng" dirty="0">
              <a:solidFill>
                <a:schemeClr val="tx2">
                  <a:lumMod val="75000"/>
                </a:schemeClr>
              </a:solidFill>
            </a:rPr>
            <a:t>(</a:t>
          </a:r>
          <a:r>
            <a:rPr lang="en-US" sz="1200" b="1" i="1" u="sng" dirty="0" err="1">
              <a:solidFill>
                <a:schemeClr val="tx2">
                  <a:lumMod val="75000"/>
                </a:schemeClr>
              </a:solidFill>
            </a:rPr>
            <a:t>numeros</a:t>
          </a:r>
          <a:r>
            <a:rPr lang="en-US" sz="1200" b="1" i="1" u="sng" dirty="0">
              <a:solidFill>
                <a:schemeClr val="tx2">
                  <a:lumMod val="75000"/>
                </a:schemeClr>
              </a:solidFill>
            </a:rPr>
            <a:t>)</a:t>
          </a:r>
        </a:p>
        <a:p>
          <a:pPr algn="ctr"/>
          <a:r>
            <a:rPr lang="en-US" sz="1050" dirty="0"/>
            <a:t>-El </a:t>
          </a:r>
          <a:r>
            <a:rPr lang="en-US" sz="1050" dirty="0" err="1"/>
            <a:t>número</a:t>
          </a:r>
          <a:r>
            <a:rPr lang="en-US" sz="1050" dirty="0"/>
            <a:t> de los </a:t>
          </a:r>
          <a:r>
            <a:rPr lang="en-US" sz="1050" dirty="0" err="1"/>
            <a:t>participantes</a:t>
          </a:r>
          <a:r>
            <a:rPr lang="en-US" sz="1050" dirty="0"/>
            <a:t> </a:t>
          </a:r>
          <a:r>
            <a:rPr lang="en-US" sz="1050" dirty="0" err="1"/>
            <a:t>que</a:t>
          </a:r>
          <a:r>
            <a:rPr lang="en-US" sz="1050" dirty="0"/>
            <a:t> </a:t>
          </a:r>
          <a:r>
            <a:rPr lang="en-US" sz="1050" dirty="0" err="1"/>
            <a:t>han</a:t>
          </a:r>
          <a:r>
            <a:rPr lang="en-US" sz="1050" dirty="0"/>
            <a:t> </a:t>
          </a:r>
          <a:r>
            <a:rPr lang="en-US" sz="1050" dirty="0" err="1"/>
            <a:t>mejorado</a:t>
          </a:r>
          <a:r>
            <a:rPr lang="en-US" sz="1050" dirty="0"/>
            <a:t> </a:t>
          </a:r>
          <a:r>
            <a:rPr lang="en-US" sz="1050" dirty="0" err="1"/>
            <a:t>su</a:t>
          </a:r>
          <a:r>
            <a:rPr lang="en-US" sz="1050" dirty="0"/>
            <a:t> </a:t>
          </a:r>
          <a:r>
            <a:rPr lang="en-US" sz="1050" dirty="0" err="1"/>
            <a:t>conocimiento</a:t>
          </a:r>
          <a:endParaRPr lang="en-US" sz="1050" dirty="0"/>
        </a:p>
        <a:p>
          <a:pPr algn="ctr"/>
          <a:r>
            <a:rPr lang="en-US" sz="1050" b="1" dirty="0"/>
            <a:t>-El </a:t>
          </a:r>
          <a:r>
            <a:rPr lang="en-US" sz="1050" b="1" dirty="0" err="1"/>
            <a:t>número</a:t>
          </a:r>
          <a:r>
            <a:rPr lang="en-US" sz="1050" b="1" dirty="0"/>
            <a:t> de </a:t>
          </a:r>
          <a:r>
            <a:rPr lang="en-US" sz="1050" b="1" dirty="0" err="1"/>
            <a:t>las</a:t>
          </a:r>
          <a:r>
            <a:rPr lang="en-US" sz="1050" b="1" dirty="0"/>
            <a:t> </a:t>
          </a:r>
          <a:r>
            <a:rPr lang="en-US" sz="1050" b="1" dirty="0" err="1"/>
            <a:t>organizaciones</a:t>
          </a:r>
          <a:r>
            <a:rPr lang="en-US" sz="1050" b="1" dirty="0"/>
            <a:t> </a:t>
          </a:r>
          <a:r>
            <a:rPr lang="en-US" sz="1050" b="1" dirty="0" err="1"/>
            <a:t>que</a:t>
          </a:r>
          <a:r>
            <a:rPr lang="en-US" sz="1050" b="1" dirty="0"/>
            <a:t> </a:t>
          </a:r>
          <a:r>
            <a:rPr lang="en-US" sz="1050" b="1" dirty="0" err="1"/>
            <a:t>aumentaron</a:t>
          </a:r>
          <a:r>
            <a:rPr lang="en-US" sz="1050" b="1" dirty="0"/>
            <a:t> </a:t>
          </a:r>
          <a:r>
            <a:rPr lang="en-US" sz="1050" b="1" dirty="0" err="1"/>
            <a:t>su</a:t>
          </a:r>
          <a:r>
            <a:rPr lang="en-US" sz="1050" b="1" dirty="0"/>
            <a:t> </a:t>
          </a:r>
          <a:r>
            <a:rPr lang="en-US" sz="1050" b="1" dirty="0" err="1"/>
            <a:t>conocimiento</a:t>
          </a:r>
          <a:r>
            <a:rPr lang="en-US" sz="1050" b="1" dirty="0"/>
            <a:t> o </a:t>
          </a:r>
          <a:r>
            <a:rPr lang="en-US" sz="1050" b="1" dirty="0" err="1"/>
            <a:t>habilidades</a:t>
          </a:r>
          <a:endParaRPr lang="en-US" sz="1050" b="1" dirty="0"/>
        </a:p>
        <a:p>
          <a:pPr algn="ctr"/>
          <a:r>
            <a:rPr lang="en-US" sz="1050" dirty="0"/>
            <a:t>-el </a:t>
          </a:r>
          <a:r>
            <a:rPr lang="en-US" sz="1050" dirty="0" err="1"/>
            <a:t>número</a:t>
          </a:r>
          <a:r>
            <a:rPr lang="en-US" sz="1050" dirty="0"/>
            <a:t> de los </a:t>
          </a:r>
          <a:r>
            <a:rPr lang="en-US" sz="1050" dirty="0" err="1"/>
            <a:t>participantes</a:t>
          </a:r>
          <a:r>
            <a:rPr lang="en-US" sz="1050" dirty="0"/>
            <a:t> </a:t>
          </a:r>
          <a:r>
            <a:rPr lang="en-US" sz="1050" dirty="0" err="1"/>
            <a:t>que</a:t>
          </a:r>
          <a:r>
            <a:rPr lang="en-US" sz="1050" dirty="0"/>
            <a:t> </a:t>
          </a:r>
          <a:r>
            <a:rPr lang="en-US" sz="1050" dirty="0" err="1"/>
            <a:t>construyeron</a:t>
          </a:r>
          <a:r>
            <a:rPr lang="en-US" sz="1050" dirty="0"/>
            <a:t> </a:t>
          </a:r>
          <a:r>
            <a:rPr lang="en-US" sz="1050" dirty="0" err="1"/>
            <a:t>nuevas</a:t>
          </a:r>
          <a:r>
            <a:rPr lang="en-US" sz="1050" dirty="0"/>
            <a:t> </a:t>
          </a:r>
          <a:r>
            <a:rPr lang="en-US" sz="1050" dirty="0" err="1"/>
            <a:t>habilidades</a:t>
          </a:r>
          <a:endParaRPr lang="en-US" sz="1050" dirty="0"/>
        </a:p>
        <a:p>
          <a:pPr algn="ctr"/>
          <a:r>
            <a:rPr lang="en-US" sz="1050" b="1" dirty="0"/>
            <a:t>-el </a:t>
          </a:r>
          <a:r>
            <a:rPr lang="en-US" sz="1050" b="1" dirty="0" err="1"/>
            <a:t>número</a:t>
          </a:r>
          <a:r>
            <a:rPr lang="en-US" sz="1050" b="1" dirty="0"/>
            <a:t> de </a:t>
          </a:r>
          <a:r>
            <a:rPr lang="en-US" sz="1050" b="1" dirty="0" err="1"/>
            <a:t>las</a:t>
          </a:r>
          <a:r>
            <a:rPr lang="en-US" sz="1050" b="1" dirty="0"/>
            <a:t> </a:t>
          </a:r>
          <a:r>
            <a:rPr lang="en-US" sz="1050" b="1" dirty="0" err="1"/>
            <a:t>organizaciones</a:t>
          </a:r>
          <a:r>
            <a:rPr lang="en-US" sz="1050" b="1" dirty="0"/>
            <a:t> </a:t>
          </a:r>
          <a:r>
            <a:rPr lang="en-US" sz="1050" b="1" dirty="0" err="1"/>
            <a:t>que</a:t>
          </a:r>
          <a:r>
            <a:rPr lang="en-US" sz="1050" b="1" dirty="0"/>
            <a:t> </a:t>
          </a:r>
          <a:r>
            <a:rPr lang="en-US" sz="1050" b="1" dirty="0" err="1"/>
            <a:t>cambiaron</a:t>
          </a:r>
          <a:r>
            <a:rPr lang="en-US" sz="1050" b="1" dirty="0"/>
            <a:t> </a:t>
          </a:r>
          <a:r>
            <a:rPr lang="en-US" sz="1050" b="1" dirty="0" err="1"/>
            <a:t>su</a:t>
          </a:r>
          <a:r>
            <a:rPr lang="en-US" sz="1050" b="1" dirty="0"/>
            <a:t> </a:t>
          </a:r>
          <a:r>
            <a:rPr lang="en-US" sz="1050" b="1" dirty="0" err="1"/>
            <a:t>política</a:t>
          </a:r>
          <a:r>
            <a:rPr lang="en-US" sz="1050" b="1" dirty="0"/>
            <a:t> o </a:t>
          </a:r>
          <a:r>
            <a:rPr lang="en-US" sz="1050" b="1" dirty="0" err="1"/>
            <a:t>procesos</a:t>
          </a:r>
          <a:r>
            <a:rPr lang="en-US" sz="1050" b="1" dirty="0"/>
            <a:t>.-</a:t>
          </a:r>
        </a:p>
      </dgm:t>
    </dgm:pt>
    <dgm:pt modelId="{D86543FF-B7D6-144E-868B-35AEBCD616E4}" type="parTrans" cxnId="{CC4ED258-B2B7-1442-859A-B63BC3C10FA3}">
      <dgm:prSet/>
      <dgm:spPr/>
      <dgm:t>
        <a:bodyPr/>
        <a:lstStyle/>
        <a:p>
          <a:endParaRPr lang="en-US"/>
        </a:p>
      </dgm:t>
    </dgm:pt>
    <dgm:pt modelId="{A6EAEE46-BBF5-454E-A372-EEAEC5E50A43}" type="sibTrans" cxnId="{CC4ED258-B2B7-1442-859A-B63BC3C10FA3}">
      <dgm:prSet/>
      <dgm:spPr/>
      <dgm:t>
        <a:bodyPr/>
        <a:lstStyle/>
        <a:p>
          <a:endParaRPr lang="en-US"/>
        </a:p>
      </dgm:t>
    </dgm:pt>
    <dgm:pt modelId="{4A54B01E-4F9C-0240-AC98-6B35D095B74E}">
      <dgm:prSet phldrT="[Text]" custT="1"/>
      <dgm:spPr>
        <a:solidFill>
          <a:srgbClr val="FFFFFF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en-US" sz="1600" b="1" dirty="0"/>
            <a:t>¿</a:t>
          </a:r>
          <a:r>
            <a:rPr lang="en-US" sz="1600" b="1" dirty="0" err="1"/>
            <a:t>Es</a:t>
          </a:r>
          <a:r>
            <a:rPr lang="en-US" sz="1600" b="1" dirty="0"/>
            <a:t> </a:t>
          </a:r>
          <a:r>
            <a:rPr lang="en-US" sz="1600" b="1" dirty="0" err="1"/>
            <a:t>alguien</a:t>
          </a:r>
          <a:r>
            <a:rPr lang="en-US" sz="1600" b="1" dirty="0"/>
            <a:t> </a:t>
          </a:r>
          <a:r>
            <a:rPr lang="en-US" sz="1600" b="1" dirty="0" err="1"/>
            <a:t>mejor</a:t>
          </a:r>
          <a:r>
            <a:rPr lang="en-US" sz="1600" b="1" dirty="0"/>
            <a:t>? </a:t>
          </a:r>
          <a:r>
            <a:rPr lang="en-US" sz="1300" b="1" i="1" u="sng" dirty="0">
              <a:solidFill>
                <a:schemeClr val="tx2">
                  <a:lumMod val="75000"/>
                </a:schemeClr>
              </a:solidFill>
            </a:rPr>
            <a:t>(</a:t>
          </a:r>
          <a:r>
            <a:rPr lang="en-US" sz="1300" b="1" i="1" u="sng" dirty="0" err="1">
              <a:solidFill>
                <a:schemeClr val="tx2">
                  <a:lumMod val="75000"/>
                </a:schemeClr>
              </a:solidFill>
            </a:rPr>
            <a:t>porcentaje</a:t>
          </a:r>
          <a:r>
            <a:rPr lang="en-US" sz="1300" b="1" i="1" u="sng" dirty="0">
              <a:solidFill>
                <a:schemeClr val="tx2">
                  <a:lumMod val="75000"/>
                </a:schemeClr>
              </a:solidFill>
            </a:rPr>
            <a:t>)</a:t>
          </a:r>
          <a:endParaRPr lang="en-US" sz="1300" b="1" u="sng" dirty="0"/>
        </a:p>
        <a:p>
          <a:pPr algn="ctr"/>
          <a:r>
            <a:rPr lang="en-US" sz="1100" dirty="0"/>
            <a:t>- El </a:t>
          </a:r>
          <a:r>
            <a:rPr lang="en-US" sz="1100" dirty="0" err="1"/>
            <a:t>porcentaje</a:t>
          </a:r>
          <a:r>
            <a:rPr lang="en-US" sz="1100" dirty="0"/>
            <a:t> de los </a:t>
          </a:r>
          <a:r>
            <a:rPr lang="en-US" sz="1100" dirty="0" err="1"/>
            <a:t>participantes</a:t>
          </a:r>
          <a:r>
            <a:rPr lang="en-US" sz="1100" dirty="0"/>
            <a:t> </a:t>
          </a:r>
          <a:r>
            <a:rPr lang="en-US" sz="1100" dirty="0" err="1"/>
            <a:t>que</a:t>
          </a:r>
          <a:r>
            <a:rPr lang="en-US" sz="1100" dirty="0"/>
            <a:t> </a:t>
          </a:r>
          <a:r>
            <a:rPr lang="en-US" sz="1100" dirty="0" err="1"/>
            <a:t>han</a:t>
          </a:r>
          <a:r>
            <a:rPr lang="en-US" sz="1100" dirty="0"/>
            <a:t> </a:t>
          </a:r>
          <a:r>
            <a:rPr lang="en-US" sz="1100" dirty="0" err="1"/>
            <a:t>mejorado</a:t>
          </a:r>
          <a:r>
            <a:rPr lang="en-US" sz="1100" dirty="0"/>
            <a:t> </a:t>
          </a:r>
          <a:r>
            <a:rPr lang="en-US" sz="1100" dirty="0" err="1"/>
            <a:t>su</a:t>
          </a:r>
          <a:r>
            <a:rPr lang="en-US" sz="1100" dirty="0"/>
            <a:t> </a:t>
          </a:r>
          <a:r>
            <a:rPr lang="en-US" sz="1100" dirty="0" err="1"/>
            <a:t>conocimiento</a:t>
          </a:r>
          <a:r>
            <a:rPr lang="en-US" sz="1100" dirty="0"/>
            <a:t>-</a:t>
          </a:r>
        </a:p>
        <a:p>
          <a:pPr algn="ctr"/>
          <a:r>
            <a:rPr lang="en-US" sz="1100" b="1" dirty="0"/>
            <a:t>-El </a:t>
          </a:r>
          <a:r>
            <a:rPr lang="en-US" sz="1100" b="1" dirty="0" err="1"/>
            <a:t>porcentaje</a:t>
          </a:r>
          <a:r>
            <a:rPr lang="en-US" sz="1100" b="1" dirty="0"/>
            <a:t> de </a:t>
          </a:r>
          <a:r>
            <a:rPr lang="en-US" sz="1100" b="1" dirty="0" err="1"/>
            <a:t>las</a:t>
          </a:r>
          <a:r>
            <a:rPr lang="en-US" sz="1100" b="1" dirty="0"/>
            <a:t> </a:t>
          </a:r>
          <a:r>
            <a:rPr lang="en-US" sz="1100" b="1" dirty="0" err="1"/>
            <a:t>organizaciones</a:t>
          </a:r>
          <a:r>
            <a:rPr lang="en-US" sz="1100" b="1" dirty="0"/>
            <a:t> </a:t>
          </a:r>
          <a:r>
            <a:rPr lang="en-US" sz="1100" b="1" dirty="0" err="1"/>
            <a:t>que</a:t>
          </a:r>
          <a:r>
            <a:rPr lang="en-US" sz="1100" b="1" dirty="0"/>
            <a:t> </a:t>
          </a:r>
          <a:r>
            <a:rPr lang="en-US" sz="1100" b="1" dirty="0" err="1"/>
            <a:t>aumentaron</a:t>
          </a:r>
          <a:r>
            <a:rPr lang="en-US" sz="1100" b="1" dirty="0"/>
            <a:t> </a:t>
          </a:r>
          <a:r>
            <a:rPr lang="en-US" sz="1100" b="1" dirty="0" err="1"/>
            <a:t>su</a:t>
          </a:r>
          <a:r>
            <a:rPr lang="en-US" sz="1100" b="1" dirty="0"/>
            <a:t> </a:t>
          </a:r>
          <a:r>
            <a:rPr lang="en-US" sz="1100" b="1" dirty="0" err="1"/>
            <a:t>conocimiento</a:t>
          </a:r>
          <a:r>
            <a:rPr lang="en-US" sz="1100" b="1" dirty="0"/>
            <a:t> o </a:t>
          </a:r>
          <a:r>
            <a:rPr lang="en-US" sz="1100" b="1" dirty="0" err="1"/>
            <a:t>habilidades</a:t>
          </a:r>
          <a:endParaRPr lang="en-US" sz="1100" b="1" dirty="0"/>
        </a:p>
        <a:p>
          <a:pPr algn="ctr"/>
          <a:r>
            <a:rPr lang="en-US" sz="1100" dirty="0"/>
            <a:t>-el </a:t>
          </a:r>
          <a:r>
            <a:rPr lang="en-US" sz="1100" dirty="0" err="1"/>
            <a:t>porcentaje</a:t>
          </a:r>
          <a:r>
            <a:rPr lang="en-US" sz="1100" dirty="0"/>
            <a:t> de los </a:t>
          </a:r>
          <a:r>
            <a:rPr lang="en-US" sz="1100" dirty="0" err="1"/>
            <a:t>participantes</a:t>
          </a:r>
          <a:r>
            <a:rPr lang="en-US" sz="1100" dirty="0"/>
            <a:t> </a:t>
          </a:r>
          <a:r>
            <a:rPr lang="en-US" sz="1100" dirty="0" err="1"/>
            <a:t>que</a:t>
          </a:r>
          <a:r>
            <a:rPr lang="en-US" sz="1100" dirty="0"/>
            <a:t> </a:t>
          </a:r>
          <a:r>
            <a:rPr lang="en-US" sz="1100" dirty="0" err="1"/>
            <a:t>construyeron</a:t>
          </a:r>
          <a:r>
            <a:rPr lang="en-US" sz="1100" dirty="0"/>
            <a:t> </a:t>
          </a:r>
          <a:r>
            <a:rPr lang="en-US" sz="1100" dirty="0" err="1"/>
            <a:t>nuevas</a:t>
          </a:r>
          <a:r>
            <a:rPr lang="en-US" sz="1100" dirty="0"/>
            <a:t> </a:t>
          </a:r>
          <a:r>
            <a:rPr lang="en-US" sz="1100" dirty="0" err="1"/>
            <a:t>habilidades</a:t>
          </a:r>
          <a:endParaRPr lang="en-US" sz="1100" dirty="0"/>
        </a:p>
      </dgm:t>
    </dgm:pt>
    <dgm:pt modelId="{367D615C-4E7B-5441-9840-06B2AC477E7F}" type="parTrans" cxnId="{B99CE53D-3F0D-814D-8016-3D091E33AF26}">
      <dgm:prSet/>
      <dgm:spPr/>
      <dgm:t>
        <a:bodyPr/>
        <a:lstStyle/>
        <a:p>
          <a:endParaRPr lang="en-US"/>
        </a:p>
      </dgm:t>
    </dgm:pt>
    <dgm:pt modelId="{4F9139F6-FF65-194F-B4DF-894AC234A8E6}" type="sibTrans" cxnId="{B99CE53D-3F0D-814D-8016-3D091E33AF26}">
      <dgm:prSet/>
      <dgm:spPr/>
      <dgm:t>
        <a:bodyPr/>
        <a:lstStyle/>
        <a:p>
          <a:endParaRPr lang="en-US"/>
        </a:p>
      </dgm:t>
    </dgm:pt>
    <dgm:pt modelId="{2C5A771A-F16E-3D48-A247-2E3173AA9017}" type="pres">
      <dgm:prSet presAssocID="{C8AE9651-978A-AF4C-B4D5-4FF61D78AC4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35421C-52C0-2449-8122-451660511975}" type="pres">
      <dgm:prSet presAssocID="{C8AE9651-978A-AF4C-B4D5-4FF61D78AC48}" presName="axisShape" presStyleLbl="bgShp" presStyleIdx="0" presStyleCnt="1" custScaleX="111941" custLinFactNeighborX="1493"/>
      <dgm:spPr/>
    </dgm:pt>
    <dgm:pt modelId="{FC97538B-83F0-3345-B4D1-F4CC2A09651D}" type="pres">
      <dgm:prSet presAssocID="{C8AE9651-978A-AF4C-B4D5-4FF61D78AC48}" presName="rect1" presStyleLbl="node1" presStyleIdx="0" presStyleCnt="4" custScaleX="117575" custScaleY="102649" custLinFactNeighborX="-3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BD20D-15EA-EB45-BA9C-04F6011F2F58}" type="pres">
      <dgm:prSet presAssocID="{C8AE9651-978A-AF4C-B4D5-4FF61D78AC48}" presName="rect2" presStyleLbl="node1" presStyleIdx="1" presStyleCnt="4" custScaleX="102649" custScaleY="102649" custLinFactNeighborX="3732" custLinFactNeighborY="18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C995F-5FF0-D44D-85BF-778F3B4A2DC8}" type="pres">
      <dgm:prSet presAssocID="{C8AE9651-978A-AF4C-B4D5-4FF61D78AC48}" presName="rect3" presStyleLbl="node1" presStyleIdx="2" presStyleCnt="4" custScaleX="110112" custScaleY="110112" custLinFactNeighborY="3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C3ACC-8094-E04A-B7AE-61CE4303F104}" type="pres">
      <dgm:prSet presAssocID="{C8AE9651-978A-AF4C-B4D5-4FF61D78AC48}" presName="rect4" presStyleLbl="node1" presStyleIdx="3" presStyleCnt="4" custScaleX="110111" custScaleY="113769" custLinFactNeighborX="7463" custLinFactNeighborY="56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BCAEF9-2E4B-4448-806A-119EAFD5D8A4}" type="presOf" srcId="{4A54B01E-4F9C-0240-AC98-6B35D095B74E}" destId="{24FC3ACC-8094-E04A-B7AE-61CE4303F104}" srcOrd="0" destOrd="0" presId="urn:microsoft.com/office/officeart/2005/8/layout/matrix2"/>
    <dgm:cxn modelId="{2C9F8F88-0EA1-CD42-B382-2418B2A1C1E2}" type="presOf" srcId="{18F19902-4924-5A4A-A7FF-5BD6145C7997}" destId="{8EAC995F-5FF0-D44D-85BF-778F3B4A2DC8}" srcOrd="0" destOrd="0" presId="urn:microsoft.com/office/officeart/2005/8/layout/matrix2"/>
    <dgm:cxn modelId="{7193E479-E205-5043-8F1C-A851A954263F}" srcId="{C8AE9651-978A-AF4C-B4D5-4FF61D78AC48}" destId="{6BAD5C64-941D-4D46-916F-D657208608A7}" srcOrd="1" destOrd="0" parTransId="{9A9D161F-3FD3-F645-BC29-4C943E72BA82}" sibTransId="{996DACEC-8B99-9843-B562-5425B06FA9C1}"/>
    <dgm:cxn modelId="{B04D040E-ACA3-4A42-9CA8-33E766978196}" type="presOf" srcId="{9FFAE355-7B2E-3943-8412-43BDADDCE0CA}" destId="{FC97538B-83F0-3345-B4D1-F4CC2A09651D}" srcOrd="0" destOrd="0" presId="urn:microsoft.com/office/officeart/2005/8/layout/matrix2"/>
    <dgm:cxn modelId="{D453310A-C648-654A-8821-3A3BB6DD97EB}" type="presOf" srcId="{6BAD5C64-941D-4D46-916F-D657208608A7}" destId="{C09BD20D-15EA-EB45-BA9C-04F6011F2F58}" srcOrd="0" destOrd="0" presId="urn:microsoft.com/office/officeart/2005/8/layout/matrix2"/>
    <dgm:cxn modelId="{B99CE53D-3F0D-814D-8016-3D091E33AF26}" srcId="{C8AE9651-978A-AF4C-B4D5-4FF61D78AC48}" destId="{4A54B01E-4F9C-0240-AC98-6B35D095B74E}" srcOrd="3" destOrd="0" parTransId="{367D615C-4E7B-5441-9840-06B2AC477E7F}" sibTransId="{4F9139F6-FF65-194F-B4DF-894AC234A8E6}"/>
    <dgm:cxn modelId="{CC4ED258-B2B7-1442-859A-B63BC3C10FA3}" srcId="{C8AE9651-978A-AF4C-B4D5-4FF61D78AC48}" destId="{18F19902-4924-5A4A-A7FF-5BD6145C7997}" srcOrd="2" destOrd="0" parTransId="{D86543FF-B7D6-144E-868B-35AEBCD616E4}" sibTransId="{A6EAEE46-BBF5-454E-A372-EEAEC5E50A43}"/>
    <dgm:cxn modelId="{58A60DB4-4367-E946-BC91-C34A39489583}" type="presOf" srcId="{C8AE9651-978A-AF4C-B4D5-4FF61D78AC48}" destId="{2C5A771A-F16E-3D48-A247-2E3173AA9017}" srcOrd="0" destOrd="0" presId="urn:microsoft.com/office/officeart/2005/8/layout/matrix2"/>
    <dgm:cxn modelId="{B4656313-18CD-BB41-855A-94BC395F1462}" srcId="{C8AE9651-978A-AF4C-B4D5-4FF61D78AC48}" destId="{9FFAE355-7B2E-3943-8412-43BDADDCE0CA}" srcOrd="0" destOrd="0" parTransId="{E7F1726B-D5D6-3B42-9617-D7C1AB0825B9}" sibTransId="{92874321-1288-A44C-9614-833E56AE73ED}"/>
    <dgm:cxn modelId="{CB38AFC2-00A0-154A-A121-8E615DE0ACB2}" type="presParOf" srcId="{2C5A771A-F16E-3D48-A247-2E3173AA9017}" destId="{FE35421C-52C0-2449-8122-451660511975}" srcOrd="0" destOrd="0" presId="urn:microsoft.com/office/officeart/2005/8/layout/matrix2"/>
    <dgm:cxn modelId="{207A586B-C4DB-C344-8830-15EC883C1690}" type="presParOf" srcId="{2C5A771A-F16E-3D48-A247-2E3173AA9017}" destId="{FC97538B-83F0-3345-B4D1-F4CC2A09651D}" srcOrd="1" destOrd="0" presId="urn:microsoft.com/office/officeart/2005/8/layout/matrix2"/>
    <dgm:cxn modelId="{35BDFC74-FC92-0144-A027-1FB7B04BADF3}" type="presParOf" srcId="{2C5A771A-F16E-3D48-A247-2E3173AA9017}" destId="{C09BD20D-15EA-EB45-BA9C-04F6011F2F58}" srcOrd="2" destOrd="0" presId="urn:microsoft.com/office/officeart/2005/8/layout/matrix2"/>
    <dgm:cxn modelId="{54A2469B-1C59-7E45-A97D-58923D8B2BDE}" type="presParOf" srcId="{2C5A771A-F16E-3D48-A247-2E3173AA9017}" destId="{8EAC995F-5FF0-D44D-85BF-778F3B4A2DC8}" srcOrd="3" destOrd="0" presId="urn:microsoft.com/office/officeart/2005/8/layout/matrix2"/>
    <dgm:cxn modelId="{D97C3554-9186-3C47-8AD6-5CFF4E9B8315}" type="presParOf" srcId="{2C5A771A-F16E-3D48-A247-2E3173AA9017}" destId="{24FC3ACC-8094-E04A-B7AE-61CE4303F10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BC39E-AC36-414D-B901-AA035888B123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05301-242E-3F40-8CBF-28B23EE5B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9D12-0FAA-5D45-9EE2-C84627FCF4A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C89-5510-8A48-8D92-2A1A1135F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7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9D12-0FAA-5D45-9EE2-C84627FCF4A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C89-5510-8A48-8D92-2A1A1135F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0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9D12-0FAA-5D45-9EE2-C84627FCF4A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C89-5510-8A48-8D92-2A1A1135F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3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9D12-0FAA-5D45-9EE2-C84627FCF4A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C89-5510-8A48-8D92-2A1A1135F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3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9D12-0FAA-5D45-9EE2-C84627FCF4A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C89-5510-8A48-8D92-2A1A1135F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9D12-0FAA-5D45-9EE2-C84627FCF4A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C89-5510-8A48-8D92-2A1A1135F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3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9D12-0FAA-5D45-9EE2-C84627FCF4A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C89-5510-8A48-8D92-2A1A1135F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9D12-0FAA-5D45-9EE2-C84627FCF4A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C89-5510-8A48-8D92-2A1A1135F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1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9D12-0FAA-5D45-9EE2-C84627FCF4A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C89-5510-8A48-8D92-2A1A1135F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5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9D12-0FAA-5D45-9EE2-C84627FCF4A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C89-5510-8A48-8D92-2A1A1135F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9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9D12-0FAA-5D45-9EE2-C84627FCF4A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C89-5510-8A48-8D92-2A1A1135F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9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D9D12-0FAA-5D45-9EE2-C84627FCF4A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DCC89-5510-8A48-8D92-2A1A1135F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1013A88-3EF6-48EF-89FA-CC1B295DC48D}"/>
              </a:ext>
            </a:extLst>
          </p:cNvPr>
          <p:cNvGraphicFramePr>
            <a:graphicFrameLocks noGrp="1"/>
          </p:cNvGraphicFramePr>
          <p:nvPr/>
        </p:nvGraphicFramePr>
        <p:xfrm>
          <a:off x="2411167" y="1257142"/>
          <a:ext cx="4321666" cy="5212080"/>
        </p:xfrm>
        <a:graphic>
          <a:graphicData uri="http://schemas.openxmlformats.org/drawingml/2006/table">
            <a:tbl>
              <a:tblPr firstRow="1" firstCol="1" bandRow="1"/>
              <a:tblGrid>
                <a:gridCol w="1422683">
                  <a:extLst>
                    <a:ext uri="{9D8B030D-6E8A-4147-A177-3AD203B41FA5}">
                      <a16:colId xmlns:a16="http://schemas.microsoft.com/office/drawing/2014/main" xmlns="" val="1140538975"/>
                    </a:ext>
                  </a:extLst>
                </a:gridCol>
                <a:gridCol w="2898983">
                  <a:extLst>
                    <a:ext uri="{9D8B030D-6E8A-4147-A177-3AD203B41FA5}">
                      <a16:colId xmlns:a16="http://schemas.microsoft.com/office/drawing/2014/main" xmlns="" val="107176416"/>
                    </a:ext>
                  </a:extLst>
                </a:gridCol>
              </a:tblGrid>
              <a:tr h="39935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9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the resource / tool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Measures Examples PPT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3531490"/>
                  </a:ext>
                </a:extLst>
              </a:tr>
              <a:tr h="79869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9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the purpose of the resource / tool?</a:t>
                      </a:r>
                    </a:p>
                    <a:p>
                      <a:pPr marL="22860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2860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2860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2860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was used in a training with the BSF/LBD Workgroup to help them understand performance measures and begin to develop them with the BSF Grantee.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5224344"/>
                  </a:ext>
                </a:extLst>
              </a:tr>
              <a:tr h="119804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9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developed the resource / tool? (If it was adapted from an existing document, please include a citation for the original source.)</a:t>
                      </a:r>
                    </a:p>
                    <a:p>
                      <a:pPr marL="22860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2860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 was adapted from an existing CSSP resource. The concepts come from the book “Trying Hard Isn’t Good Enough” and the RBA body of work from Mark Friedman.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3064419"/>
                  </a:ext>
                </a:extLst>
              </a:tr>
              <a:tr h="1331166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9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should the resource / tool be used? 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circumstances are ideal/appropriate?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whom and when?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LcPeriod"/>
                      </a:pPr>
                      <a:r>
                        <a:rPr lang="en-US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a particular skill set or special preparation needed?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-1714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 a training tool/refresher tool for users of Results-based Accountability, when establishing, reviewing, or reporting on performance measures.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 is a good teaching or brief reporting/presentation tool.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0194629"/>
                  </a:ext>
                </a:extLst>
              </a:tr>
              <a:tr h="79869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900" b="1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WHY</a:t>
                      </a: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this resource being recommended? (What makes is especially effective or useful for community-based work?)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case partnerships need a reminder/refresher/training on RBA Performance Measures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919" marR="49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5224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861888B5-B266-4B34-A16B-0555D40AC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257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0B80DA-AD98-4127-BD7C-032F29C87A2D}"/>
              </a:ext>
            </a:extLst>
          </p:cNvPr>
          <p:cNvSpPr/>
          <p:nvPr/>
        </p:nvSpPr>
        <p:spPr>
          <a:xfrm>
            <a:off x="5946548" y="105243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46092" y="25527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67" y="712473"/>
            <a:ext cx="1670050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46092" y="802573"/>
            <a:ext cx="56839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93813" algn="r"/>
                <a:tab pos="2971800" algn="ctr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93813" algn="r"/>
                <a:tab pos="2971800" algn="ctr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93813" algn="r"/>
                <a:tab pos="2971800" algn="ctr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93813" algn="r"/>
                <a:tab pos="2971800" algn="ctr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93813" algn="r"/>
                <a:tab pos="2971800" algn="ctr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93813" algn="r"/>
                <a:tab pos="2971800" algn="ctr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93813" algn="r"/>
                <a:tab pos="2971800" algn="ctr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93813" algn="r"/>
                <a:tab pos="2971800" algn="ctr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93813" algn="r"/>
                <a:tab pos="2971800" algn="ctr"/>
                <a:tab pos="34290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93813" algn="r"/>
                <a:tab pos="2971800" algn="ctr"/>
                <a:tab pos="3429000" algn="ctr"/>
                <a:tab pos="5943600" algn="r"/>
              </a:tabLst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215E87"/>
                </a:solidFill>
                <a:effectLst/>
                <a:latin typeface="Libre Franklin Black" panose="00000A00000000000000" pitchFamily="2" charset="0"/>
                <a:ea typeface="MS Mincho"/>
                <a:cs typeface="Times New Roman" panose="02020603050405020304" pitchFamily="18" charset="0"/>
              </a:rPr>
              <a:t>PST RESOURCE OVERVIEW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5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465243"/>
              </p:ext>
            </p:extLst>
          </p:nvPr>
        </p:nvGraphicFramePr>
        <p:xfrm>
          <a:off x="228600" y="1030942"/>
          <a:ext cx="8763000" cy="5369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67235" y="0"/>
            <a:ext cx="892436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u="sng" dirty="0">
                <a:solidFill>
                  <a:srgbClr val="CD006B"/>
                </a:solidFill>
              </a:rPr>
              <a:t>Performance Measures Examples</a:t>
            </a:r>
            <a:endParaRPr lang="en-US" sz="5000" u="sng" dirty="0">
              <a:solidFill>
                <a:srgbClr val="CD006B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5" y="1577266"/>
            <a:ext cx="1456764" cy="113455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7" y="4244266"/>
            <a:ext cx="1287182" cy="90050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70" y="1188796"/>
            <a:ext cx="1255058" cy="107725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70" y="4067960"/>
            <a:ext cx="1287182" cy="900505"/>
          </a:xfrm>
          <a:prstGeom prst="rect">
            <a:avLst/>
          </a:prstGeom>
        </p:spPr>
      </p:pic>
      <p:sp>
        <p:nvSpPr>
          <p:cNvPr id="10" name="Rounded Rectangle 4"/>
          <p:cNvSpPr/>
          <p:nvPr/>
        </p:nvSpPr>
        <p:spPr>
          <a:xfrm>
            <a:off x="400324" y="2711824"/>
            <a:ext cx="1214170" cy="832280"/>
          </a:xfrm>
          <a:prstGeom prst="rect">
            <a:avLst/>
          </a:prstGeom>
          <a:ln>
            <a:solidFill>
              <a:srgbClr val="008000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/>
              <a:t>- 100 training participants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/>
              <a:t>- 6 trainings in 3 months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/>
          </a:p>
        </p:txBody>
      </p:sp>
      <p:sp>
        <p:nvSpPr>
          <p:cNvPr id="13" name="Rounded Rectangle 4"/>
          <p:cNvSpPr/>
          <p:nvPr/>
        </p:nvSpPr>
        <p:spPr>
          <a:xfrm>
            <a:off x="7373472" y="2266053"/>
            <a:ext cx="1318356" cy="1170417"/>
          </a:xfrm>
          <a:prstGeom prst="rect">
            <a:avLst/>
          </a:prstGeom>
          <a:ln>
            <a:solidFill>
              <a:srgbClr val="0000FF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/>
            <a:r>
              <a:rPr lang="en-US" sz="1000" dirty="0"/>
              <a:t>-65 participants were satisfied with the training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-63 participants would continue with the program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/>
          </a:p>
        </p:txBody>
      </p:sp>
      <p:sp>
        <p:nvSpPr>
          <p:cNvPr id="16" name="Rounded Rectangle 4"/>
          <p:cNvSpPr/>
          <p:nvPr/>
        </p:nvSpPr>
        <p:spPr>
          <a:xfrm>
            <a:off x="475877" y="5144771"/>
            <a:ext cx="1250676" cy="1284418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r>
              <a:rPr lang="en-US" sz="1000" dirty="0"/>
              <a:t>-90 participants report they increased their knowledge</a:t>
            </a:r>
          </a:p>
          <a:p>
            <a:r>
              <a:rPr lang="en-US" sz="1000" dirty="0"/>
              <a:t>-5 organizations changed their policies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/>
          </a:p>
        </p:txBody>
      </p:sp>
      <p:sp>
        <p:nvSpPr>
          <p:cNvPr id="17" name="Rounded Rectangle 4"/>
          <p:cNvSpPr/>
          <p:nvPr/>
        </p:nvSpPr>
        <p:spPr>
          <a:xfrm>
            <a:off x="7459182" y="5116382"/>
            <a:ext cx="1250676" cy="1284418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r>
              <a:rPr lang="en-US" sz="1000" dirty="0"/>
              <a:t>-95% participants report they increased their knowledge</a:t>
            </a:r>
          </a:p>
          <a:p>
            <a:r>
              <a:rPr lang="en-US" sz="1000" dirty="0"/>
              <a:t>-50% of the organizations changed their policies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/>
          </a:p>
        </p:txBody>
      </p:sp>
    </p:spTree>
    <p:extLst>
      <p:ext uri="{BB962C8B-B14F-4D97-AF65-F5344CB8AC3E}">
        <p14:creationId xmlns:p14="http://schemas.microsoft.com/office/powerpoint/2010/main" val="88697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15854"/>
              </p:ext>
            </p:extLst>
          </p:nvPr>
        </p:nvGraphicFramePr>
        <p:xfrm>
          <a:off x="228600" y="938720"/>
          <a:ext cx="8763000" cy="546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7235" y="0"/>
            <a:ext cx="892436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500" b="1" u="sng" dirty="0" err="1">
                <a:solidFill>
                  <a:srgbClr val="CD006B"/>
                </a:solidFill>
              </a:rPr>
              <a:t>Ejemplos</a:t>
            </a:r>
            <a:r>
              <a:rPr lang="en-US" sz="5500" b="1" u="sng" dirty="0">
                <a:solidFill>
                  <a:srgbClr val="CD006B"/>
                </a:solidFill>
              </a:rPr>
              <a:t> de </a:t>
            </a:r>
            <a:r>
              <a:rPr lang="en-US" sz="5500" b="1" u="sng" dirty="0" err="1">
                <a:solidFill>
                  <a:srgbClr val="CD006B"/>
                </a:solidFill>
              </a:rPr>
              <a:t>Medidas</a:t>
            </a:r>
            <a:endParaRPr lang="en-US" sz="5500" u="sng" dirty="0">
              <a:solidFill>
                <a:srgbClr val="CD006B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8" y="1457737"/>
            <a:ext cx="1456764" cy="113455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59" y="4080436"/>
            <a:ext cx="1409700" cy="113455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40" y="938719"/>
            <a:ext cx="1374588" cy="114546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25" y="4071917"/>
            <a:ext cx="1405964" cy="1075318"/>
          </a:xfrm>
          <a:prstGeom prst="rect">
            <a:avLst/>
          </a:prstGeom>
        </p:spPr>
      </p:pic>
      <p:sp>
        <p:nvSpPr>
          <p:cNvPr id="10" name="Rounded Rectangle 4"/>
          <p:cNvSpPr/>
          <p:nvPr/>
        </p:nvSpPr>
        <p:spPr>
          <a:xfrm>
            <a:off x="430307" y="2611662"/>
            <a:ext cx="1223780" cy="69780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/>
              <a:t>- 100 </a:t>
            </a:r>
            <a:r>
              <a:rPr lang="en-US" sz="1000" kern="1200" dirty="0" err="1"/>
              <a:t>participantes</a:t>
            </a:r>
            <a:endParaRPr lang="en-US" sz="1000" kern="1200" dirty="0"/>
          </a:p>
          <a:p>
            <a:pPr marL="171450" lvl="0" indent="-17145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1000" kern="1200" dirty="0"/>
              <a:t>6 </a:t>
            </a:r>
            <a:r>
              <a:rPr lang="en-US" sz="1000" kern="1200" dirty="0" err="1"/>
              <a:t>capacitaciones</a:t>
            </a:r>
            <a:r>
              <a:rPr lang="en-US" sz="1000" kern="1200" dirty="0"/>
              <a:t> en 3 </a:t>
            </a:r>
            <a:r>
              <a:rPr lang="en-US" sz="1000" kern="1200" dirty="0" err="1"/>
              <a:t>meses</a:t>
            </a:r>
            <a:endParaRPr lang="en-US" sz="1000" kern="1200" dirty="0"/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/>
          </a:p>
        </p:txBody>
      </p:sp>
      <p:sp>
        <p:nvSpPr>
          <p:cNvPr id="14" name="Rounded Rectangle 4"/>
          <p:cNvSpPr/>
          <p:nvPr/>
        </p:nvSpPr>
        <p:spPr>
          <a:xfrm>
            <a:off x="403411" y="5214994"/>
            <a:ext cx="1250676" cy="1284418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/>
            <a:r>
              <a:rPr lang="en-US" sz="1000" dirty="0">
                <a:latin typeface="Calibri"/>
                <a:cs typeface="Calibri"/>
              </a:rPr>
              <a:t>-90 </a:t>
            </a:r>
            <a:r>
              <a:rPr lang="en-US" sz="1000" dirty="0" err="1">
                <a:latin typeface="Calibri"/>
                <a:cs typeface="Calibri"/>
              </a:rPr>
              <a:t>participantes</a:t>
            </a:r>
            <a:r>
              <a:rPr lang="en-US" sz="1000" dirty="0">
                <a:latin typeface="Calibri"/>
                <a:cs typeface="Calibri"/>
              </a:rPr>
              <a:t> </a:t>
            </a:r>
            <a:r>
              <a:rPr lang="en-US" sz="1000" dirty="0" err="1">
                <a:latin typeface="Calibri"/>
                <a:cs typeface="Calibri"/>
              </a:rPr>
              <a:t>relatan</a:t>
            </a:r>
            <a:r>
              <a:rPr lang="en-US" sz="1000" dirty="0">
                <a:latin typeface="Calibri"/>
                <a:cs typeface="Calibri"/>
              </a:rPr>
              <a:t> </a:t>
            </a:r>
            <a:r>
              <a:rPr lang="en-US" sz="1000" dirty="0" err="1">
                <a:latin typeface="Calibri"/>
                <a:cs typeface="Calibri"/>
              </a:rPr>
              <a:t>que</a:t>
            </a:r>
            <a:r>
              <a:rPr lang="en-US" sz="1000" dirty="0">
                <a:latin typeface="Calibri"/>
                <a:cs typeface="Calibri"/>
              </a:rPr>
              <a:t> </a:t>
            </a:r>
            <a:r>
              <a:rPr lang="en-US" sz="1000" dirty="0" err="1">
                <a:latin typeface="Calibri"/>
                <a:cs typeface="Calibri"/>
              </a:rPr>
              <a:t>ellos</a:t>
            </a:r>
            <a:r>
              <a:rPr lang="en-US" sz="1000" dirty="0">
                <a:latin typeface="Calibri"/>
                <a:cs typeface="Calibri"/>
              </a:rPr>
              <a:t> </a:t>
            </a:r>
            <a:r>
              <a:rPr lang="en-US" sz="1000" dirty="0" err="1">
                <a:latin typeface="Calibri"/>
                <a:cs typeface="Calibri"/>
              </a:rPr>
              <a:t>aumentaron</a:t>
            </a:r>
            <a:r>
              <a:rPr lang="en-US" sz="1000" dirty="0">
                <a:latin typeface="Calibri"/>
                <a:cs typeface="Calibri"/>
              </a:rPr>
              <a:t> </a:t>
            </a:r>
            <a:r>
              <a:rPr lang="en-US" sz="1000" dirty="0" err="1">
                <a:latin typeface="Calibri"/>
                <a:cs typeface="Calibri"/>
              </a:rPr>
              <a:t>su</a:t>
            </a:r>
            <a:r>
              <a:rPr lang="en-US" sz="1000" dirty="0">
                <a:latin typeface="Calibri"/>
                <a:cs typeface="Calibri"/>
              </a:rPr>
              <a:t> </a:t>
            </a:r>
            <a:r>
              <a:rPr lang="en-US" sz="1000" dirty="0" err="1">
                <a:latin typeface="Calibri"/>
                <a:cs typeface="Calibri"/>
              </a:rPr>
              <a:t>conocimiento</a:t>
            </a:r>
            <a:endParaRPr lang="en-US" sz="1000" dirty="0">
              <a:latin typeface="Calibri"/>
              <a:cs typeface="Calibri"/>
            </a:endParaRPr>
          </a:p>
          <a:p>
            <a:pPr algn="ctr"/>
            <a:endParaRPr lang="en-US" sz="1000" dirty="0">
              <a:latin typeface="Calibri"/>
              <a:cs typeface="Calibri"/>
            </a:endParaRPr>
          </a:p>
          <a:p>
            <a:pPr algn="ctr"/>
            <a:r>
              <a:rPr lang="en-US" sz="1000" dirty="0">
                <a:latin typeface="Calibri"/>
                <a:cs typeface="Calibri"/>
              </a:rPr>
              <a:t>-2 </a:t>
            </a:r>
            <a:r>
              <a:rPr lang="en-US" sz="1000" dirty="0" err="1">
                <a:latin typeface="Calibri"/>
                <a:cs typeface="Calibri"/>
              </a:rPr>
              <a:t>organizaciones</a:t>
            </a:r>
            <a:r>
              <a:rPr lang="en-US" sz="1000" dirty="0">
                <a:latin typeface="Calibri"/>
                <a:cs typeface="Calibri"/>
              </a:rPr>
              <a:t> </a:t>
            </a:r>
            <a:r>
              <a:rPr lang="en-US" sz="1000" dirty="0" err="1">
                <a:latin typeface="Calibri"/>
                <a:cs typeface="Calibri"/>
              </a:rPr>
              <a:t>cambiaron</a:t>
            </a:r>
            <a:r>
              <a:rPr lang="en-US" sz="1000" dirty="0">
                <a:latin typeface="Calibri"/>
                <a:cs typeface="Calibri"/>
              </a:rPr>
              <a:t> </a:t>
            </a:r>
            <a:r>
              <a:rPr lang="en-US" sz="1000" dirty="0" err="1">
                <a:latin typeface="Calibri"/>
                <a:cs typeface="Calibri"/>
              </a:rPr>
              <a:t>su</a:t>
            </a:r>
            <a:r>
              <a:rPr lang="en-US" sz="1000" dirty="0">
                <a:latin typeface="Calibri"/>
                <a:cs typeface="Calibri"/>
              </a:rPr>
              <a:t> </a:t>
            </a:r>
            <a:r>
              <a:rPr lang="en-US" sz="1000" dirty="0" err="1">
                <a:latin typeface="Calibri"/>
                <a:cs typeface="Calibri"/>
              </a:rPr>
              <a:t>política</a:t>
            </a:r>
            <a:endParaRPr lang="en-US" sz="1000" dirty="0">
              <a:latin typeface="Calibri"/>
              <a:cs typeface="Calibri"/>
            </a:endParaRPr>
          </a:p>
          <a:p>
            <a:endParaRPr lang="en-US" sz="1200" kern="1200" dirty="0"/>
          </a:p>
        </p:txBody>
      </p:sp>
      <p:sp>
        <p:nvSpPr>
          <p:cNvPr id="15" name="Rounded Rectangle 4"/>
          <p:cNvSpPr/>
          <p:nvPr/>
        </p:nvSpPr>
        <p:spPr>
          <a:xfrm>
            <a:off x="7436225" y="2084183"/>
            <a:ext cx="1491128" cy="1045883"/>
          </a:xfrm>
          <a:prstGeom prst="rect">
            <a:avLst/>
          </a:prstGeom>
          <a:ln>
            <a:solidFill>
              <a:srgbClr val="0000FF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/>
            <a:r>
              <a:rPr lang="en-US" sz="1000" dirty="0"/>
              <a:t>-65 </a:t>
            </a:r>
            <a:r>
              <a:rPr lang="en-US" sz="1000" dirty="0" err="1"/>
              <a:t>participantes</a:t>
            </a:r>
            <a:r>
              <a:rPr lang="en-US" sz="1000" dirty="0"/>
              <a:t> </a:t>
            </a:r>
            <a:r>
              <a:rPr lang="en-US" sz="1000" dirty="0" err="1"/>
              <a:t>estuvo</a:t>
            </a:r>
            <a:r>
              <a:rPr lang="en-US" sz="1000" dirty="0"/>
              <a:t> </a:t>
            </a:r>
            <a:r>
              <a:rPr lang="en-US" sz="1000" dirty="0" err="1"/>
              <a:t>satisfecho</a:t>
            </a:r>
            <a:r>
              <a:rPr lang="en-US" sz="1000" dirty="0"/>
              <a:t> </a:t>
            </a:r>
            <a:r>
              <a:rPr lang="en-US" sz="1000" dirty="0" err="1"/>
              <a:t>por</a:t>
            </a:r>
            <a:r>
              <a:rPr lang="en-US" sz="1000" dirty="0"/>
              <a:t>  el </a:t>
            </a:r>
            <a:r>
              <a:rPr lang="en-US" sz="1000" dirty="0" err="1"/>
              <a:t>entrenamiento</a:t>
            </a:r>
            <a:endParaRPr lang="en-US" sz="1000" dirty="0"/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-63 </a:t>
            </a:r>
            <a:r>
              <a:rPr lang="en-US" sz="1000" dirty="0" err="1"/>
              <a:t>participantes</a:t>
            </a:r>
            <a:r>
              <a:rPr lang="en-US" sz="1000" dirty="0"/>
              <a:t> </a:t>
            </a:r>
            <a:r>
              <a:rPr lang="en-US" sz="1000" dirty="0" err="1"/>
              <a:t>quiere</a:t>
            </a:r>
            <a:r>
              <a:rPr lang="en-US" sz="1000" dirty="0"/>
              <a:t> </a:t>
            </a:r>
            <a:r>
              <a:rPr lang="en-US" sz="1000" dirty="0" err="1"/>
              <a:t>seguir</a:t>
            </a:r>
            <a:r>
              <a:rPr lang="en-US" sz="1000" dirty="0"/>
              <a:t> con el </a:t>
            </a:r>
            <a:r>
              <a:rPr lang="en-US" sz="1000" dirty="0" err="1"/>
              <a:t>programa</a:t>
            </a:r>
            <a:endParaRPr lang="en-US" sz="1000" dirty="0"/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/>
          </a:p>
        </p:txBody>
      </p:sp>
      <p:sp>
        <p:nvSpPr>
          <p:cNvPr id="16" name="Rounded Rectangle 4"/>
          <p:cNvSpPr/>
          <p:nvPr/>
        </p:nvSpPr>
        <p:spPr>
          <a:xfrm>
            <a:off x="7401858" y="5214994"/>
            <a:ext cx="1525495" cy="1284418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algn="ctr"/>
            <a:r>
              <a:rPr lang="en-US" sz="1000" dirty="0"/>
              <a:t>-95% de los </a:t>
            </a:r>
            <a:r>
              <a:rPr lang="en-US" sz="1000" dirty="0" err="1"/>
              <a:t>participantes</a:t>
            </a:r>
            <a:r>
              <a:rPr lang="en-US" sz="1000" dirty="0"/>
              <a:t> </a:t>
            </a:r>
            <a:r>
              <a:rPr lang="en-US" sz="1000" dirty="0" err="1"/>
              <a:t>relatan</a:t>
            </a:r>
            <a:r>
              <a:rPr lang="en-US" sz="1000" dirty="0"/>
              <a:t> </a:t>
            </a:r>
            <a:r>
              <a:rPr lang="en-US" sz="1000" dirty="0" err="1"/>
              <a:t>que</a:t>
            </a:r>
            <a:r>
              <a:rPr lang="en-US" sz="1000" dirty="0"/>
              <a:t> </a:t>
            </a:r>
            <a:r>
              <a:rPr lang="en-US" sz="1000" dirty="0" err="1"/>
              <a:t>ellos</a:t>
            </a:r>
            <a:r>
              <a:rPr lang="en-US" sz="1000" dirty="0"/>
              <a:t> </a:t>
            </a:r>
            <a:r>
              <a:rPr lang="en-US" sz="1000" dirty="0" err="1"/>
              <a:t>aumentaron</a:t>
            </a:r>
            <a:r>
              <a:rPr lang="en-US" sz="1000" dirty="0"/>
              <a:t> </a:t>
            </a:r>
            <a:r>
              <a:rPr lang="en-US" sz="1000" dirty="0" err="1"/>
              <a:t>su</a:t>
            </a:r>
            <a:r>
              <a:rPr lang="en-US" sz="1000" dirty="0"/>
              <a:t> </a:t>
            </a:r>
            <a:r>
              <a:rPr lang="en-US" sz="1000" dirty="0" err="1"/>
              <a:t>conocimiento</a:t>
            </a:r>
            <a:endParaRPr lang="en-US" sz="1000" dirty="0"/>
          </a:p>
          <a:p>
            <a:pPr algn="ctr"/>
            <a:r>
              <a:rPr lang="en-US" sz="1000" dirty="0"/>
              <a:t> </a:t>
            </a:r>
          </a:p>
          <a:p>
            <a:pPr algn="ctr"/>
            <a:r>
              <a:rPr lang="en-US" sz="1000" dirty="0"/>
              <a:t> -50% de </a:t>
            </a:r>
            <a:r>
              <a:rPr lang="en-US" sz="1000" dirty="0" err="1"/>
              <a:t>las</a:t>
            </a:r>
            <a:r>
              <a:rPr lang="en-US" sz="1000" dirty="0"/>
              <a:t> </a:t>
            </a:r>
            <a:r>
              <a:rPr lang="en-US" sz="1000" dirty="0" err="1"/>
              <a:t>organizaciones</a:t>
            </a:r>
            <a:r>
              <a:rPr lang="en-US" sz="1000" dirty="0"/>
              <a:t> </a:t>
            </a:r>
            <a:r>
              <a:rPr lang="en-US" sz="1000" dirty="0" err="1"/>
              <a:t>cambiaron</a:t>
            </a:r>
            <a:r>
              <a:rPr lang="en-US" sz="1000" dirty="0"/>
              <a:t> </a:t>
            </a:r>
            <a:r>
              <a:rPr lang="en-US" sz="1000" dirty="0" err="1"/>
              <a:t>sus</a:t>
            </a:r>
            <a:r>
              <a:rPr lang="en-US" sz="1000" dirty="0"/>
              <a:t> </a:t>
            </a:r>
            <a:r>
              <a:rPr lang="en-US" sz="1000" dirty="0" err="1"/>
              <a:t>política</a:t>
            </a:r>
            <a:endParaRPr lang="en-US" sz="1000" dirty="0"/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 dirty="0"/>
          </a:p>
        </p:txBody>
      </p:sp>
    </p:spTree>
    <p:extLst>
      <p:ext uri="{BB962C8B-B14F-4D97-AF65-F5344CB8AC3E}">
        <p14:creationId xmlns:p14="http://schemas.microsoft.com/office/powerpoint/2010/main" val="1087921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605</Words>
  <Application>Microsoft Office PowerPoint</Application>
  <PresentationFormat>On-screen Show (4:3)</PresentationFormat>
  <Paragraphs>88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Libre Franklin Black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Chrysta Wilson</dc:creator>
  <cp:lastModifiedBy>Arthur Argomaniz</cp:lastModifiedBy>
  <cp:revision>19</cp:revision>
  <cp:lastPrinted>2017-03-08T18:38:17Z</cp:lastPrinted>
  <dcterms:created xsi:type="dcterms:W3CDTF">2017-03-08T18:04:00Z</dcterms:created>
  <dcterms:modified xsi:type="dcterms:W3CDTF">2019-02-27T11:22:57Z</dcterms:modified>
</cp:coreProperties>
</file>