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6"/>
  </p:notesMasterIdLst>
  <p:sldIdLst>
    <p:sldId id="332" r:id="rId2"/>
    <p:sldId id="338" r:id="rId3"/>
    <p:sldId id="340" r:id="rId4"/>
    <p:sldId id="342" r:id="rId5"/>
    <p:sldId id="339" r:id="rId6"/>
    <p:sldId id="343" r:id="rId7"/>
    <p:sldId id="350" r:id="rId8"/>
    <p:sldId id="349" r:id="rId9"/>
    <p:sldId id="344" r:id="rId10"/>
    <p:sldId id="345" r:id="rId11"/>
    <p:sldId id="346" r:id="rId12"/>
    <p:sldId id="347" r:id="rId13"/>
    <p:sldId id="348" r:id="rId14"/>
    <p:sldId id="3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5" clrIdx="0">
    <p:extLst>
      <p:ext uri="{19B8F6BF-5375-455C-9EA6-DF929625EA0E}">
        <p15:presenceInfo xmlns:p15="http://schemas.microsoft.com/office/powerpoint/2012/main" userId="95ca7aefc6f5c105" providerId="Windows Live"/>
      </p:ext>
    </p:extLst>
  </p:cmAuthor>
  <p:cmAuthor id="2" name="Cailin OConnor" initials="CO" lastIdx="2" clrIdx="1">
    <p:extLst>
      <p:ext uri="{19B8F6BF-5375-455C-9EA6-DF929625EA0E}">
        <p15:presenceInfo xmlns:p15="http://schemas.microsoft.com/office/powerpoint/2012/main" userId="S-1-5-21-4139810849-3412376346-3154706033-3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a:srgbClr val="387067"/>
    <a:srgbClr val="70CEE2"/>
    <a:srgbClr val="CC3300"/>
    <a:srgbClr val="C42F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4327" autoAdjust="0"/>
  </p:normalViewPr>
  <p:slideViewPr>
    <p:cSldViewPr snapToGrid="0">
      <p:cViewPr varScale="1">
        <p:scale>
          <a:sx n="55" d="100"/>
          <a:sy n="55" d="100"/>
        </p:scale>
        <p:origin x="1284"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F41E-C039-42A3-BAFA-C425F3238DBF}" type="datetimeFigureOut">
              <a:rPr lang="en-US" smtClean="0"/>
              <a:t>10/2/2014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29ED0-0082-42C1-BD42-43ADFA77F069}" type="slidenum">
              <a:rPr lang="en-US" smtClean="0"/>
              <a:t>‹#›</a:t>
            </a:fld>
            <a:endParaRPr lang="en-US"/>
          </a:p>
        </p:txBody>
      </p:sp>
    </p:spTree>
    <p:extLst>
      <p:ext uri="{BB962C8B-B14F-4D97-AF65-F5344CB8AC3E}">
        <p14:creationId xmlns:p14="http://schemas.microsoft.com/office/powerpoint/2010/main" val="5628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a:t>
            </a:fld>
            <a:endParaRPr lang="en-US"/>
          </a:p>
        </p:txBody>
      </p:sp>
    </p:spTree>
    <p:extLst>
      <p:ext uri="{BB962C8B-B14F-4D97-AF65-F5344CB8AC3E}">
        <p14:creationId xmlns:p14="http://schemas.microsoft.com/office/powerpoint/2010/main" val="266140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late 2012, NAEYC in collaboration with CSSP enlisted expert raters to rate the relationship between SF Program Strategies and NAEYC family engagement (FE) criteria.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Strengthening Families Program Strategy Descriptions Used for Rating Task</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Facilitating friendships and mutual support—</a:t>
            </a:r>
            <a:r>
              <a:rPr lang="en-US" sz="1200" b="0" i="0" u="none" strike="noStrike" kern="1200" baseline="0" dirty="0" smtClean="0">
                <a:solidFill>
                  <a:schemeClr val="tx1"/>
                </a:solidFill>
                <a:latin typeface="+mn-lt"/>
                <a:ea typeface="+mn-ea"/>
                <a:cs typeface="+mn-cs"/>
              </a:rPr>
              <a:t>Helping parents to connect with each other and develop social networks. </a:t>
            </a:r>
          </a:p>
          <a:p>
            <a:r>
              <a:rPr lang="en-US" sz="1200" b="1" i="0" u="none" strike="noStrike" kern="1200" baseline="0" dirty="0" smtClean="0">
                <a:solidFill>
                  <a:schemeClr val="tx1"/>
                </a:solidFill>
                <a:latin typeface="+mn-lt"/>
                <a:ea typeface="+mn-ea"/>
                <a:cs typeface="+mn-cs"/>
              </a:rPr>
              <a:t>2. Strengthening parenting—</a:t>
            </a:r>
            <a:r>
              <a:rPr lang="en-US" sz="1200" b="0" i="0" u="none" strike="noStrike" kern="1200" baseline="0" dirty="0" smtClean="0">
                <a:solidFill>
                  <a:schemeClr val="tx1"/>
                </a:solidFill>
                <a:latin typeface="+mn-lt"/>
                <a:ea typeface="+mn-ea"/>
                <a:cs typeface="+mn-cs"/>
              </a:rPr>
              <a:t>Providing guidance, role modeling, and information on parenting and child development, including special support around children’s challenging behaviors.</a:t>
            </a:r>
          </a:p>
          <a:p>
            <a:r>
              <a:rPr lang="en-US" sz="1200" b="1" i="0" u="none" strike="noStrike" kern="1200" baseline="0" dirty="0" smtClean="0">
                <a:solidFill>
                  <a:schemeClr val="tx1"/>
                </a:solidFill>
                <a:latin typeface="+mn-lt"/>
                <a:ea typeface="+mn-ea"/>
                <a:cs typeface="+mn-cs"/>
              </a:rPr>
              <a:t>3. Responding to family crises—</a:t>
            </a:r>
            <a:r>
              <a:rPr lang="en-US" sz="1200" b="0" i="0" u="none" strike="noStrike" kern="1200" baseline="0" dirty="0" smtClean="0">
                <a:solidFill>
                  <a:schemeClr val="tx1"/>
                </a:solidFill>
                <a:latin typeface="+mn-lt"/>
                <a:ea typeface="+mn-ea"/>
                <a:cs typeface="+mn-cs"/>
              </a:rPr>
              <a:t>Noticing family stress, listening, making referrals, and/or mobilizing other parents to provide support as needed.</a:t>
            </a:r>
          </a:p>
          <a:p>
            <a:r>
              <a:rPr lang="en-US" sz="1200" b="1" i="0" u="none" strike="noStrike" kern="1200" baseline="0" dirty="0" smtClean="0">
                <a:solidFill>
                  <a:schemeClr val="tx1"/>
                </a:solidFill>
                <a:latin typeface="+mn-lt"/>
                <a:ea typeface="+mn-ea"/>
                <a:cs typeface="+mn-cs"/>
              </a:rPr>
              <a:t>4. Linking families to services and opportunities—</a:t>
            </a:r>
            <a:r>
              <a:rPr lang="en-US" sz="1200" b="0" i="0" u="none" strike="noStrike" kern="1200" baseline="0" dirty="0" smtClean="0">
                <a:solidFill>
                  <a:schemeClr val="tx1"/>
                </a:solidFill>
                <a:latin typeface="+mn-lt"/>
                <a:ea typeface="+mn-ea"/>
                <a:cs typeface="+mn-cs"/>
              </a:rPr>
              <a:t>Making and following through on referrals, maintaining relationships with service providers, and sharing community information with families.</a:t>
            </a:r>
          </a:p>
          <a:p>
            <a:r>
              <a:rPr lang="en-US" sz="1200" b="1" i="0" u="none" strike="noStrike" kern="1200" baseline="0" dirty="0" smtClean="0">
                <a:solidFill>
                  <a:schemeClr val="tx1"/>
                </a:solidFill>
                <a:latin typeface="+mn-lt"/>
                <a:ea typeface="+mn-ea"/>
                <a:cs typeface="+mn-cs"/>
              </a:rPr>
              <a:t>5. Facilitating children’s social and emotional development—</a:t>
            </a:r>
            <a:r>
              <a:rPr lang="en-US" sz="1200" b="0" i="0" u="none" strike="noStrike" kern="1200" baseline="0" dirty="0" smtClean="0">
                <a:solidFill>
                  <a:schemeClr val="tx1"/>
                </a:solidFill>
                <a:latin typeface="+mn-lt"/>
                <a:ea typeface="+mn-ea"/>
                <a:cs typeface="+mn-cs"/>
              </a:rPr>
              <a:t>Providing a nurturing and caring environment, using a structured curriculum for social and emotional development, teaching parents to support that development and respond to challenges, and observing and responding to signs that development is not on track.</a:t>
            </a:r>
          </a:p>
          <a:p>
            <a:r>
              <a:rPr lang="en-US" sz="1200" b="1" i="0" u="none" strike="noStrike" kern="1200" baseline="0" dirty="0" smtClean="0">
                <a:solidFill>
                  <a:schemeClr val="tx1"/>
                </a:solidFill>
                <a:latin typeface="+mn-lt"/>
                <a:ea typeface="+mn-ea"/>
                <a:cs typeface="+mn-cs"/>
              </a:rPr>
              <a:t>6. Observing and responding to early warning signs of child abuse and neglect—</a:t>
            </a:r>
            <a:r>
              <a:rPr lang="en-US" sz="1200" b="0" i="0" u="none" strike="noStrike" kern="1200" baseline="0" dirty="0" smtClean="0">
                <a:solidFill>
                  <a:schemeClr val="tx1"/>
                </a:solidFill>
                <a:latin typeface="+mn-lt"/>
                <a:ea typeface="+mn-ea"/>
                <a:cs typeface="+mn-cs"/>
              </a:rPr>
              <a:t>Consistent monitoring of child health and family stress, immediate outreach at signs of stress, clear protocols for staff response, and trusting relationships with social service and mental health agencies.</a:t>
            </a:r>
          </a:p>
          <a:p>
            <a:r>
              <a:rPr lang="en-US" sz="1200" b="1" i="0" u="none" strike="noStrike" kern="1200" baseline="0" dirty="0" smtClean="0">
                <a:solidFill>
                  <a:schemeClr val="tx1"/>
                </a:solidFill>
                <a:latin typeface="+mn-lt"/>
                <a:ea typeface="+mn-ea"/>
                <a:cs typeface="+mn-cs"/>
              </a:rPr>
              <a:t>7. Valuing and supporting parents—</a:t>
            </a:r>
            <a:r>
              <a:rPr lang="en-US" sz="1200" b="0" i="0" u="none" strike="noStrike" kern="1200" baseline="0" dirty="0" smtClean="0">
                <a:solidFill>
                  <a:schemeClr val="tx1"/>
                </a:solidFill>
                <a:latin typeface="+mn-lt"/>
                <a:ea typeface="+mn-ea"/>
                <a:cs typeface="+mn-cs"/>
              </a:rPr>
              <a:t>Making all family members feel welcome, involving parents and caregivers in decision-making at all levels, and providing many opportunities for participation.</a:t>
            </a:r>
          </a:p>
          <a:p>
            <a:r>
              <a:rPr lang="en-US" sz="1200" b="0" i="0" u="none" strike="noStrike" kern="1200" baseline="0" dirty="0" smtClean="0">
                <a:solidFill>
                  <a:schemeClr val="tx1"/>
                </a:solidFill>
                <a:latin typeface="+mn-lt"/>
                <a:ea typeface="+mn-ea"/>
                <a:cs typeface="+mn-cs"/>
              </a:rPr>
              <a:t>Raters were drawn from among NAEYC staff and from interested attendees at a SF presentation at NAEYC’s 2012 Annual Conference. Raters were given the definitions of the seven SF Program Strategies.7 They were then asked to consider each NAEYC FE criterion and indicate which, if any, of the 7 SF Program Strategies they thought were related.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SF content was found to be related to NAEYC content across all 10 of NAEYC’s standards.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Considering family engagement through a lens provided by the Strengthening Families approach reveals substantial overlap between NAEYC family engagement criteria and SF that is robustly assessed in NAEYC’s accreditation system.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Limitation 1: This was not a rating of SF program self-assessment items; NAEYC FE and CA criteria were related to summary statements about the seven Program Strategies. A level of detail was not captured on the SF side of the comparison.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Limitation 2: Not all Program Strategies were equally related to NAEYC content. Program Strategy 6 was only related once we added child abuse criteria; Program Strategy 3 had only one criterion relationship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Importantly, Strengthening Families and NAEYC accreditation use different assessment strategies. Strengthening Families uses a self-rating instrument in program settings. NAEYC criteria are assessed during site visits by reliable raters using a multi-evidence process.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substantial overlap in content between the two approaches means that programs do not need to pursue each as completely separate efforts. The same practices programs employ to implement SF could be the very same practices they employ to meet some of the NAEYC criteria. In addition, with many QRIS systems integrating either or both SF- or NAEYC-informed criteria, programs can simultaneously work on implementing both approaches because of the intersections that have been identified. This overlap, coupled with differing measurement approaches, provides flexible means through which programs may approach and measure family engagement.</a:t>
            </a:r>
          </a:p>
          <a:p>
            <a:r>
              <a:rPr lang="en-US" dirty="0" smtClean="0"/>
              <a:t>Relationships Between NAEYC Early Childhood Program Accreditation Standards and Criteria, Family Engagement, </a:t>
            </a:r>
            <a:r>
              <a:rPr lang="en-US" baseline="0" dirty="0" smtClean="0"/>
              <a:t> </a:t>
            </a:r>
            <a:r>
              <a:rPr lang="en-US" dirty="0" smtClean="0"/>
              <a:t>and Strengthening Families™ Program Strategies (January 2014, No. 5)</a:t>
            </a:r>
          </a:p>
          <a:p>
            <a:r>
              <a:rPr lang="en-US" dirty="0" smtClean="0"/>
              <a:t>http://www.naeyc.org/academy/files/academy/file/TrendBriefsFamilyEngagement.pdf</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10</a:t>
            </a:fld>
            <a:endParaRPr lang="en-US"/>
          </a:p>
        </p:txBody>
      </p:sp>
    </p:spTree>
    <p:extLst>
      <p:ext uri="{BB962C8B-B14F-4D97-AF65-F5344CB8AC3E}">
        <p14:creationId xmlns:p14="http://schemas.microsoft.com/office/powerpoint/2010/main" val="36492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late 2012, NAEYC in collaboration with CSSP enlisted expert raters to rate the relationship between SF Program Strategies and NAEYC family engagement (FE) criteria.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SF content was found to be related to NAEYC content across all 10 of NAEYC’s standards.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Considering family engagement through a lens provided by the Strengthening Families approach reveals substantial overlap between NAEYC family engagement criteria and SF that is robustly assessed in NAEYC’s accreditation system.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11</a:t>
            </a:fld>
            <a:endParaRPr lang="en-US"/>
          </a:p>
        </p:txBody>
      </p:sp>
    </p:spTree>
    <p:extLst>
      <p:ext uri="{BB962C8B-B14F-4D97-AF65-F5344CB8AC3E}">
        <p14:creationId xmlns:p14="http://schemas.microsoft.com/office/powerpoint/2010/main" val="409148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Limitation 1: This was not a rating of SF program self-assessment items; NAEYC FE and CA criteria were related to summary statements about the seven Program Strategies. A level of detail was not captured on the SF side of the comparison.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Limitation 2: Not all Program Strategies were equally related to NAEYC content. Program Strategy 6 was only related once we added child abuse criteria; Program Strategy 3 had only one criterion relationship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substantial overlap in content between the two approaches means that programs do not need to pursue each as completely separate efforts. The same practices programs employ to implement SF could be the very same practices they employ to meet some of the NAEYC criteria. In addition, with many QRIS systems integrating either or both SF- or NAEYC-informed criteria, programs can simultaneously work on implementing both approaches because of the intersections that have been identified. This overlap, coupled with differing measurement approaches, provides flexible means through which programs may approach and measure family engagement.</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12</a:t>
            </a:fld>
            <a:endParaRPr lang="en-US"/>
          </a:p>
        </p:txBody>
      </p:sp>
    </p:spTree>
    <p:extLst>
      <p:ext uri="{BB962C8B-B14F-4D97-AF65-F5344CB8AC3E}">
        <p14:creationId xmlns:p14="http://schemas.microsoft.com/office/powerpoint/2010/main" val="173398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2600" dirty="0" smtClean="0"/>
              <a:t>Programs do not need to pursue each as completely separate efforts. </a:t>
            </a:r>
          </a:p>
          <a:p>
            <a:pPr>
              <a:spcAft>
                <a:spcPts val="600"/>
              </a:spcAft>
            </a:pPr>
            <a:r>
              <a:rPr lang="en-US" sz="2600" i="1" dirty="0" smtClean="0"/>
              <a:t>The same practices programs employ to implement SF could be the very same practices they employ to meet some of the NAEYC criteria.” </a:t>
            </a:r>
          </a:p>
          <a:p>
            <a:r>
              <a:rPr lang="en-US" sz="2600" dirty="0" smtClean="0"/>
              <a:t>Many QRIS systems integrate either or both SF- or NAEYC-informed criteria, so programs can simultaneously work on implementing both approaches.</a:t>
            </a:r>
          </a:p>
          <a:p>
            <a:pPr marL="400050" lvl="1" indent="0">
              <a:spcBef>
                <a:spcPts val="0"/>
              </a:spcBef>
              <a:buNone/>
            </a:pPr>
            <a:r>
              <a:rPr lang="en-US" i="1" dirty="0" smtClean="0"/>
              <a:t>“This overlap, coupled with differing measurement approaches, provides flexible means through which programs may approach and measure family engagement.”</a:t>
            </a:r>
          </a:p>
        </p:txBody>
      </p:sp>
      <p:sp>
        <p:nvSpPr>
          <p:cNvPr id="4" name="Slide Number Placeholder 3"/>
          <p:cNvSpPr>
            <a:spLocks noGrp="1"/>
          </p:cNvSpPr>
          <p:nvPr>
            <p:ph type="sldNum" sz="quarter" idx="10"/>
          </p:nvPr>
        </p:nvSpPr>
        <p:spPr/>
        <p:txBody>
          <a:bodyPr/>
          <a:lstStyle/>
          <a:p>
            <a:fld id="{EC629ED0-0082-42C1-BD42-43ADFA77F069}" type="slidenum">
              <a:rPr lang="en-US" smtClean="0"/>
              <a:t>13</a:t>
            </a:fld>
            <a:endParaRPr lang="en-US"/>
          </a:p>
        </p:txBody>
      </p:sp>
    </p:spTree>
    <p:extLst>
      <p:ext uri="{BB962C8B-B14F-4D97-AF65-F5344CB8AC3E}">
        <p14:creationId xmlns:p14="http://schemas.microsoft.com/office/powerpoint/2010/main" val="85141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How Strengthening Families™ Helps Programs Meet Head Start Performance Standards</a:t>
            </a:r>
          </a:p>
          <a:p>
            <a:r>
              <a:rPr lang="en-US" sz="1200" dirty="0" smtClean="0"/>
              <a:t>Strengthening Families and the Head Start Parent, Family and Community Engagement Framework</a:t>
            </a:r>
          </a:p>
          <a:p>
            <a:r>
              <a:rPr lang="en-US" sz="1200" dirty="0" smtClean="0"/>
              <a:t>Strengthening Families self-assessment tool</a:t>
            </a:r>
          </a:p>
          <a:p>
            <a:r>
              <a:rPr lang="en-US" sz="1200" dirty="0" smtClean="0"/>
              <a:t>Online training curriculum (National Alliance of Children’s Trust and Prevention Funds)</a:t>
            </a:r>
          </a:p>
          <a:p>
            <a:r>
              <a:rPr lang="en-US" sz="1200" dirty="0" smtClean="0"/>
              <a:t>PFCE Assessment Tools and Guides</a:t>
            </a:r>
          </a:p>
          <a:p>
            <a:r>
              <a:rPr lang="en-US" sz="1200" dirty="0" smtClean="0"/>
              <a:t>Parent, Family, and Community Engagement Interactive Framework </a:t>
            </a:r>
            <a:endParaRPr lang="en-US" dirty="0" smtClean="0"/>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14</a:t>
            </a:fld>
            <a:endParaRPr lang="en-US"/>
          </a:p>
        </p:txBody>
      </p:sp>
    </p:spTree>
    <p:extLst>
      <p:ext uri="{BB962C8B-B14F-4D97-AF65-F5344CB8AC3E}">
        <p14:creationId xmlns:p14="http://schemas.microsoft.com/office/powerpoint/2010/main" val="245354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country, many Head Start, Early Head Start and other early care and education programs are using the Center for the </a:t>
            </a:r>
          </a:p>
          <a:p>
            <a:r>
              <a:rPr lang="en-US" dirty="0" smtClean="0"/>
              <a:t>Study of Social Policy’s (CSSP) Strengthening Families™ approach to guide the way they engage and support families. </a:t>
            </a:r>
          </a:p>
          <a:p>
            <a:endParaRPr lang="en-US" dirty="0" smtClean="0"/>
          </a:p>
          <a:p>
            <a:r>
              <a:rPr lang="en-US" dirty="0" smtClean="0"/>
              <a:t>Strengthening Families identifies how programs can help families build protective factors that enable children to thrive. It is about protecting and nurturing young children while promoting their development. It is also about providing support to parents so that they can build their protective factors and be the best parents they </a:t>
            </a:r>
          </a:p>
          <a:p>
            <a:r>
              <a:rPr lang="en-US" dirty="0" smtClean="0"/>
              <a:t>can be, even in times of stress. </a:t>
            </a:r>
          </a:p>
          <a:p>
            <a:endParaRPr lang="en-US" dirty="0" smtClean="0"/>
          </a:p>
          <a:p>
            <a:r>
              <a:rPr lang="en-US" dirty="0" smtClean="0"/>
              <a:t>Recently, many Head Start stakeholders have asked how Strengthening Families aligns with the Head Start Parent, Family and Community Engagement (PFCE) Framework and ultimately, how the approach helps programs meet federally-mandated performance standards.</a:t>
            </a:r>
          </a:p>
          <a:p>
            <a:endParaRPr lang="en-US" dirty="0" smtClean="0"/>
          </a:p>
          <a:p>
            <a:r>
              <a:rPr lang="en-US" dirty="0" smtClean="0"/>
              <a:t>To examine these intersections, CSSP convened a working group of state administrators and Head Start grantees and held extensive discussions with the federal Office of </a:t>
            </a:r>
          </a:p>
          <a:p>
            <a:r>
              <a:rPr lang="en-US" dirty="0" smtClean="0"/>
              <a:t>Head Start and the Head Start National Center on Parent, Family and Community Engagement.</a:t>
            </a:r>
          </a:p>
          <a:p>
            <a:endParaRPr lang="en-US" dirty="0" smtClean="0"/>
          </a:p>
          <a:p>
            <a:r>
              <a:rPr lang="en-US" dirty="0" smtClean="0"/>
              <a:t>The working group conducted crosswalks between the concrete, everyday actions that programs can take to implement Strengthening Families (as delineated in the Strengthening Families center-based program self-assessment tool), the PFCE Framework and the Head Start performance standards.</a:t>
            </a:r>
          </a:p>
          <a:p>
            <a:endParaRPr lang="en-US" dirty="0" smtClean="0"/>
          </a:p>
          <a:p>
            <a:r>
              <a:rPr lang="en-US" dirty="0" smtClean="0"/>
              <a:t>Because the social and emotional competence of children is one of the five protective factors in the Strengthening Families framework, the self-assessment was also compared to the social and emotional outcomes for children described in the Head Start Child Development and Early Learning Framework.</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2</a:t>
            </a:fld>
            <a:endParaRPr lang="en-US"/>
          </a:p>
        </p:txBody>
      </p:sp>
    </p:spTree>
    <p:extLst>
      <p:ext uri="{BB962C8B-B14F-4D97-AF65-F5344CB8AC3E}">
        <p14:creationId xmlns:p14="http://schemas.microsoft.com/office/powerpoint/2010/main" val="206120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heart of both Strengthening Families and the Head</a:t>
            </a:r>
            <a:r>
              <a:rPr lang="en-US" baseline="0" dirty="0" smtClean="0"/>
              <a:t> </a:t>
            </a:r>
            <a:r>
              <a:rPr lang="en-US" dirty="0" smtClean="0"/>
              <a:t>Start Parent, Family and Community Engagement framework is the understanding that partnering with parents is essential to promoting children’s learning and development. Each provides useful platforms for building community partnerships and coordinated systems that put the needs of families at the center.</a:t>
            </a:r>
          </a:p>
          <a:p>
            <a:endParaRPr lang="en-US" dirty="0" smtClean="0"/>
          </a:p>
          <a:p>
            <a:r>
              <a:rPr lang="en-US" dirty="0" smtClean="0"/>
              <a:t>The Head Start PFCE Framework is a research-based approach that shows how programs can work together as a whole—across systems and service areas—to promote parent and family engagement as well as children’s learning and development. It was designed with input from researchers, training and technical assistance providers and parents, and it defines optimal family engagement outcomes for HS and Early Head Start (EHS) programs.</a:t>
            </a:r>
          </a:p>
          <a:p>
            <a:endParaRPr lang="en-US" dirty="0" smtClean="0"/>
          </a:p>
          <a:p>
            <a:r>
              <a:rPr lang="en-US" dirty="0" smtClean="0"/>
              <a:t>The PFCE Framework outlines a systemic, integrated and comprehensive approach for achieving effective family engagement. Specifically, it identifies the elements needed to achieve progress toward seven family outcomes that support children’s learning and development. These elements include program leadership, continuous improvement and professional development (shown in the yellow column on the next page). The PFCE Framework also identifies the program service elements that contribute to family and child outcomes (pink column). These include the program environment, family partnerships, teaching and learning and community partnerships. </a:t>
            </a:r>
          </a:p>
          <a:p>
            <a:endParaRPr lang="en-US" dirty="0" smtClean="0"/>
          </a:p>
          <a:p>
            <a:r>
              <a:rPr lang="en-US" dirty="0" smtClean="0"/>
              <a:t>Positive, goal-oriented relationships with families are building blocks for effective engagement across the elements of the PFCE Framework (purple arrow). </a:t>
            </a:r>
          </a:p>
          <a:p>
            <a:r>
              <a:rPr lang="en-US" dirty="0" smtClean="0"/>
              <a:t>Effective family engagement is built on responsive, reciprocal and respectful relationships with families.</a:t>
            </a:r>
          </a:p>
          <a:p>
            <a:endParaRPr lang="en-US" dirty="0" smtClean="0"/>
          </a:p>
          <a:p>
            <a:endParaRPr lang="en-US" dirty="0" smtClean="0"/>
          </a:p>
          <a:p>
            <a:endParaRPr lang="en-US" dirty="0" smtClean="0"/>
          </a:p>
          <a:p>
            <a:r>
              <a:rPr lang="en-US" dirty="0" smtClean="0"/>
              <a:t>However, programs should note that in some instances the PFCE Framework offers specific guidance that is more tightly aligned to the Head Start Performance Standard</a:t>
            </a:r>
          </a:p>
          <a:p>
            <a:endParaRPr lang="en-US" dirty="0" smtClean="0"/>
          </a:p>
          <a:p>
            <a:r>
              <a:rPr lang="en-US" dirty="0" smtClean="0"/>
              <a:t>The PFCE Framework addresses the importance of sharing child assessment results with parents to involve them in decisions about their children. It also addresses transitions from one early care and education setting to the next and offers more detail on what programs can do to prepare children and families for the transition from Head Start to kindergarten. </a:t>
            </a:r>
          </a:p>
          <a:p>
            <a:endParaRPr lang="en-US" dirty="0" smtClean="0"/>
          </a:p>
          <a:p>
            <a:r>
              <a:rPr lang="en-US" dirty="0" smtClean="0"/>
              <a:t>The PFCE framework includes a stronger focus on family literacy and the needs of pregnant women and expectant parents. Strengthening Families addresses supporting parents on a broad range of parenting knowledge and skills, with added emphasis on children’s social and emotional development.</a:t>
            </a:r>
          </a:p>
          <a:p>
            <a:endParaRPr lang="en-US" dirty="0" smtClean="0"/>
          </a:p>
          <a:p>
            <a:r>
              <a:rPr lang="en-US" dirty="0" smtClean="0"/>
              <a:t>The revised Strengthening</a:t>
            </a:r>
            <a:r>
              <a:rPr lang="en-US" baseline="0" dirty="0" smtClean="0"/>
              <a:t> Families self-assessments for center-based early care and education programs and family child care homes have been enhanced to more closely align to these areas, which will hopefully be helpful to implementing programs.</a:t>
            </a:r>
          </a:p>
          <a:p>
            <a:endParaRPr lang="en-US" baseline="0" dirty="0" smtClean="0"/>
          </a:p>
          <a:p>
            <a:r>
              <a:rPr lang="en-US" dirty="0" smtClean="0"/>
              <a:t>Head Start programs can find implementation resources and tools to help them cover all the federal requirements (see Resources for Program Implementation below). Programs can choose to use the resources from one or both in ways that best suit the needs and goals of their program or local initiative.</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3</a:t>
            </a:fld>
            <a:endParaRPr lang="en-US"/>
          </a:p>
        </p:txBody>
      </p:sp>
    </p:spTree>
    <p:extLst>
      <p:ext uri="{BB962C8B-B14F-4D97-AF65-F5344CB8AC3E}">
        <p14:creationId xmlns:p14="http://schemas.microsoft.com/office/powerpoint/2010/main" val="28366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graphic summarizes how implementation of the Strengthening Families</a:t>
            </a:r>
            <a:r>
              <a:rPr lang="en-US" baseline="0" dirty="0" smtClean="0"/>
              <a:t> approach leads to the outcomes we are working toward: strengthened families, optimal child development and reduced likelihood of child abuse and neglect – as shown in the box farthest to the right.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second box from the right (light blue) shows the protective factors that families are supported to build when they experience program and worker practice as described in the stacked boxes. Shifts in program culture, policies and everyday practice will support parents in building these protective factors, just as workers’ knowledge, skills, approach to parents and everyday actions will. (Workers can make these changes on their own – and often do – but those efforts will be much more successful when their organizations make shifts that support and enable those changes.)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rust-colored box on the left describes the functions that are carried out by leaders – at any level – to influence the shifts in program and worker practice that help families build their protective factors and achieve better outcomes.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4</a:t>
            </a:fld>
            <a:endParaRPr lang="en-US"/>
          </a:p>
        </p:txBody>
      </p:sp>
    </p:spTree>
    <p:extLst>
      <p:ext uri="{BB962C8B-B14F-4D97-AF65-F5344CB8AC3E}">
        <p14:creationId xmlns:p14="http://schemas.microsoft.com/office/powerpoint/2010/main" val="72970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PFCE Framework and the Strengthening Families approach emphasize many of the same concepts that contribute to positive child outcomes: building staff-family relationships that support family well-being, encouraging strong relationships between parents and their children, promoting ongoing learning and development for both parents and children and strengthening families’ social connections and engagement in the community.</a:t>
            </a:r>
          </a:p>
          <a:p>
            <a:endParaRPr lang="en-US" dirty="0" smtClean="0"/>
          </a:p>
          <a:p>
            <a:r>
              <a:rPr lang="en-US" dirty="0" smtClean="0"/>
              <a:t>The PFCE Framework was designed with the needs of Head Start and Early Head Start programs in mind but is being used by state early childhood planners and many early childhood programs in addition to Head Start. The Strengthening Families approach was designed for and is being used by a broad range of child and family serving programs (e.g., home visiting and family support programs) as well as early care and education programs.</a:t>
            </a:r>
          </a:p>
          <a:p>
            <a:endParaRPr lang="en-US" dirty="0" smtClean="0"/>
          </a:p>
          <a:p>
            <a:r>
              <a:rPr lang="en-US" dirty="0" smtClean="0"/>
              <a:t>The PFCE Framework is tailor-made to help programs meet federal performance requirements and achieve school readiness </a:t>
            </a:r>
          </a:p>
          <a:p>
            <a:r>
              <a:rPr lang="en-US" dirty="0" smtClean="0"/>
              <a:t>outcomes. In contrast, Strengthening Families offers a common framework for connecting with other community services to help families build protective factors. </a:t>
            </a:r>
          </a:p>
          <a:p>
            <a:endParaRPr lang="en-US" dirty="0" smtClean="0"/>
          </a:p>
          <a:p>
            <a:r>
              <a:rPr lang="en-US" dirty="0" smtClean="0"/>
              <a:t>Both the PFCE Framework and Strengthening Families offer assessment tools designed to be used by teams that include </a:t>
            </a:r>
          </a:p>
          <a:p>
            <a:r>
              <a:rPr lang="en-US" dirty="0" smtClean="0"/>
              <a:t>parents, program leadership and managers and front line staff. These assessment tools encourage reflection on programmatic practice and action planning that leads to enhanced parent partnerships and improved family engagement</a:t>
            </a:r>
          </a:p>
          <a:p>
            <a:endParaRPr lang="en-US" dirty="0" smtClean="0"/>
          </a:p>
          <a:p>
            <a:r>
              <a:rPr lang="en-US" dirty="0" smtClean="0"/>
              <a:t>The value of the frameworks and practice tools for engaging families lies in the positive changes for children, families and communities that come from effective implementation. Programs can choose to use the resources from one or both organizations in ways that best suit the needs and goals of their program or local initiative. What is most important for all programs is that families are engaged in meaningful partnerships to support their children’s optimal learning and development.</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5</a:t>
            </a:fld>
            <a:endParaRPr lang="en-US"/>
          </a:p>
        </p:txBody>
      </p:sp>
    </p:spTree>
    <p:extLst>
      <p:ext uri="{BB962C8B-B14F-4D97-AF65-F5344CB8AC3E}">
        <p14:creationId xmlns:p14="http://schemas.microsoft.com/office/powerpoint/2010/main" val="341342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a:t>
            </a:r>
          </a:p>
          <a:p>
            <a:r>
              <a:rPr lang="en-US" dirty="0" smtClean="0"/>
              <a:t>Strengthening Families can indeed be used to guide program practices that meet many provisions within the following Head Start standards:</a:t>
            </a:r>
          </a:p>
          <a:p>
            <a:endParaRPr lang="en-US" dirty="0" smtClean="0"/>
          </a:p>
          <a:p>
            <a:r>
              <a:rPr lang="en-US" dirty="0" smtClean="0"/>
              <a:t>§ 1304.21 Education and early childhood development </a:t>
            </a:r>
          </a:p>
          <a:p>
            <a:r>
              <a:rPr lang="en-US" dirty="0" smtClean="0"/>
              <a:t>§ 1304.24 Child mental health</a:t>
            </a:r>
          </a:p>
          <a:p>
            <a:r>
              <a:rPr lang="en-US" dirty="0" smtClean="0"/>
              <a:t>§ 1304.40 Family partnerships</a:t>
            </a:r>
          </a:p>
          <a:p>
            <a:r>
              <a:rPr lang="en-US" dirty="0" smtClean="0"/>
              <a:t>§ 1304.41 Community partnerships </a:t>
            </a:r>
          </a:p>
          <a:p>
            <a:r>
              <a:rPr lang="en-US" dirty="0" smtClean="0"/>
              <a:t>§ 1304.50 Program governance </a:t>
            </a:r>
          </a:p>
          <a:p>
            <a:r>
              <a:rPr lang="en-US" dirty="0" smtClean="0"/>
              <a:t>§ 1304.52 Human resources management</a:t>
            </a:r>
          </a:p>
          <a:p>
            <a:r>
              <a:rPr lang="en-US" dirty="0" smtClean="0"/>
              <a:t>§ 1308.21 Parent participation and transition of children into Head Start and from Head Start to public school. (Appendix </a:t>
            </a:r>
          </a:p>
          <a:p>
            <a:r>
              <a:rPr lang="en-US" dirty="0" smtClean="0"/>
              <a:t>to Part 1308)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Head Start Child Development and Early Learning Framework Outcomes: Social and Emotional Development</a:t>
            </a:r>
          </a:p>
          <a:p>
            <a:endParaRPr lang="en-US" dirty="0" smtClean="0"/>
          </a:p>
          <a:p>
            <a:r>
              <a:rPr lang="en-US" dirty="0" smtClean="0"/>
              <a:t>However, programs should note that in some instances the PFCE Framework offers specific guidance that is more tightly aligned to the Head Start Performance Standard</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6</a:t>
            </a:fld>
            <a:endParaRPr lang="en-US"/>
          </a:p>
        </p:txBody>
      </p:sp>
    </p:spTree>
    <p:extLst>
      <p:ext uri="{BB962C8B-B14F-4D97-AF65-F5344CB8AC3E}">
        <p14:creationId xmlns:p14="http://schemas.microsoft.com/office/powerpoint/2010/main" val="43233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 Start programs can find implementation resources and tools to help them cover all the federal requirements (see Resources for Program Implementation below). Programs can choose to use the resources from one or both in ways that best suit the needs and goals of their program or local initiative. (links are provided on last slide)</a:t>
            </a:r>
          </a:p>
          <a:p>
            <a:endParaRPr lang="en-US" dirty="0" smtClean="0"/>
          </a:p>
          <a:p>
            <a:r>
              <a:rPr lang="en-US" sz="1200" dirty="0" smtClean="0"/>
              <a:t>How Strengthening Families™ Helps Programs Meet Head Start Performance Standards</a:t>
            </a:r>
          </a:p>
          <a:p>
            <a:r>
              <a:rPr lang="en-US" sz="1200" dirty="0" smtClean="0"/>
              <a:t>Strengthening Families and the Head Start Parent, Family and Community Engagement Framework</a:t>
            </a:r>
          </a:p>
          <a:p>
            <a:r>
              <a:rPr lang="en-US" sz="1200" dirty="0" smtClean="0"/>
              <a:t>Strengthening Families self-assessment tool</a:t>
            </a:r>
          </a:p>
          <a:p>
            <a:r>
              <a:rPr lang="en-US" sz="1200" dirty="0" smtClean="0"/>
              <a:t>Online training curriculum (National Alliance of Children’s Trust and Prevention Funds)</a:t>
            </a:r>
          </a:p>
          <a:p>
            <a:r>
              <a:rPr lang="en-US" sz="1200" dirty="0" smtClean="0"/>
              <a:t>PFCE Assessment Tools and Guides</a:t>
            </a:r>
          </a:p>
          <a:p>
            <a:r>
              <a:rPr lang="en-US" sz="1200" dirty="0" smtClean="0"/>
              <a:t>Parent, Family, and Community Engagement Interactive Framework </a:t>
            </a:r>
            <a:endParaRPr lang="en-US" dirty="0" smtClean="0"/>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7</a:t>
            </a:fld>
            <a:endParaRPr lang="en-US"/>
          </a:p>
        </p:txBody>
      </p:sp>
    </p:spTree>
    <p:extLst>
      <p:ext uri="{BB962C8B-B14F-4D97-AF65-F5344CB8AC3E}">
        <p14:creationId xmlns:p14="http://schemas.microsoft.com/office/powerpoint/2010/main" val="371785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late 2012, NAEYC in collaboration with CSSP enlisted expert raters to rate the relationship between SF Program Strategies and NAEYC family engagement (FE) criteria.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8</a:t>
            </a:fld>
            <a:endParaRPr lang="en-US"/>
          </a:p>
        </p:txBody>
      </p:sp>
    </p:spTree>
    <p:extLst>
      <p:ext uri="{BB962C8B-B14F-4D97-AF65-F5344CB8AC3E}">
        <p14:creationId xmlns:p14="http://schemas.microsoft.com/office/powerpoint/2010/main" val="9415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concept of family engagement has long been included in standards developed by the NAEYC Academy for Early Childhood Program Accreditation (NAEYC Accreditation) and the federal Head Start program. Increasingly family engagement is being built in to state quality rating and improvement systems (QRIS).1 However, there are numerous means of describing and measuring how programs engage with families. As a result, ensuring that programs effectively engage families, especially in the context of diversity or high social risk, is a challenge for quality improvement. This Brief examines two means by which programs’ family engagement has been considered—NAEYC Accreditation Criteria that speak to family engagement and the seven program strategies that the Center for the Study of Social Policy’s (CSSP) Strengthening Families approach has identified as effective in helping families build protective factors promote optimal child development and prevent the likelihood of child abuse and neglect</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NAEYC’s Early Childhood Program Accreditation Standards and Criteria (NAEYC Standards and Criteria) were developed to define high quality in early childhood programs serving children birth to age 8. Within the 10 standards, one (Standard 7, “Families”) is specifically focused on families: “The program establishes and maintains collaborative relationships with each child’s family to foster children’s development in all settings. These relationships are sensitive to family composition, language, and culture.”3 The 28 criteria in the Families standard are organized into 3 topic areas: </a:t>
            </a:r>
          </a:p>
          <a:p>
            <a:r>
              <a:rPr lang="en-US" sz="1200" b="0" i="0" u="none" strike="noStrike" kern="1200" baseline="0" dirty="0" smtClean="0">
                <a:solidFill>
                  <a:schemeClr val="tx1"/>
                </a:solidFill>
                <a:latin typeface="+mn-lt"/>
                <a:ea typeface="+mn-ea"/>
                <a:cs typeface="+mn-cs"/>
              </a:rPr>
              <a:t>A. Knowing and Understanding the Program’s Families; </a:t>
            </a:r>
          </a:p>
          <a:p>
            <a:r>
              <a:rPr lang="en-US" sz="1200" b="0" i="0" u="none" strike="noStrike" kern="1200" baseline="0" dirty="0" smtClean="0">
                <a:solidFill>
                  <a:schemeClr val="tx1"/>
                </a:solidFill>
                <a:latin typeface="+mn-lt"/>
                <a:ea typeface="+mn-ea"/>
                <a:cs typeface="+mn-cs"/>
              </a:rPr>
              <a:t>B. Sharing Information between Staff and Families; </a:t>
            </a:r>
          </a:p>
          <a:p>
            <a:r>
              <a:rPr lang="en-US" sz="1200" b="0" i="0" u="none" strike="noStrike" kern="1200" baseline="0" dirty="0" smtClean="0">
                <a:solidFill>
                  <a:schemeClr val="tx1"/>
                </a:solidFill>
                <a:latin typeface="+mn-lt"/>
                <a:ea typeface="+mn-ea"/>
                <a:cs typeface="+mn-cs"/>
              </a:rPr>
              <a:t>C. Nurturing Families as Advocates for their Children. </a:t>
            </a:r>
          </a:p>
          <a:p>
            <a:r>
              <a:rPr lang="en-US" sz="1200" b="0" i="0" u="none" strike="noStrike" kern="1200" baseline="0" dirty="0" smtClean="0">
                <a:solidFill>
                  <a:schemeClr val="tx1"/>
                </a:solidFill>
                <a:latin typeface="+mn-lt"/>
                <a:ea typeface="+mn-ea"/>
                <a:cs typeface="+mn-cs"/>
              </a:rPr>
              <a:t>The breadth of criteria suggests that family engagement is not a feature added atop program quality, but rather an intentional element built into the definition of programmatic quality.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the concept of family engagement also cuts across NAEYC’s other 9 program standards, informing criteria related to relationships, teaching, program policies, and many other best practices.4 In 2012, NAEYC staff identified 84 criteria related to family engagement across all 10 program standards.5 The breadth of criteria suggests that family engagement is not a feature added atop program quality, but rather an intentional element built into the definition of programmatic quality. </a:t>
            </a:r>
          </a:p>
          <a:p>
            <a:endParaRPr lang="en-US" sz="1200" b="0" i="0" u="none" strike="noStrike" kern="1200" baseline="0" dirty="0" smtClean="0">
              <a:solidFill>
                <a:schemeClr val="tx1"/>
              </a:solidFill>
              <a:latin typeface="+mn-lt"/>
              <a:ea typeface="+mn-ea"/>
              <a:cs typeface="+mn-cs"/>
            </a:endParaRPr>
          </a:p>
          <a:p>
            <a:r>
              <a:rPr lang="en-US" dirty="0" smtClean="0"/>
              <a:t>Relationships Between NAEYC Early Childhood Program Accreditation Standards and Criteria, Family Engagement, </a:t>
            </a:r>
            <a:r>
              <a:rPr lang="en-US" baseline="0" dirty="0" smtClean="0"/>
              <a:t> </a:t>
            </a:r>
            <a:r>
              <a:rPr lang="en-US" dirty="0" smtClean="0"/>
              <a:t>and Strengthening Families™ Program Strategies (January 2014, No. 5)</a:t>
            </a:r>
          </a:p>
          <a:p>
            <a:r>
              <a:rPr lang="en-US" dirty="0" smtClean="0"/>
              <a:t>http://www.naeyc.org/academy/files/academy/file/TrendBriefsFamilyEngagement.pdf</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629ED0-0082-42C1-BD42-43ADFA77F069}" type="slidenum">
              <a:rPr lang="en-US" smtClean="0"/>
              <a:t>9</a:t>
            </a:fld>
            <a:endParaRPr lang="en-US"/>
          </a:p>
        </p:txBody>
      </p:sp>
    </p:spTree>
    <p:extLst>
      <p:ext uri="{BB962C8B-B14F-4D97-AF65-F5344CB8AC3E}">
        <p14:creationId xmlns:p14="http://schemas.microsoft.com/office/powerpoint/2010/main" val="193477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6170614"/>
            <a:ext cx="3848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229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E43C9F-8959-4D00-A87A-272EBCCBA8E4}" type="datetimeFigureOut">
              <a:rPr lang="en-US" smtClean="0"/>
              <a:t>10/2/2014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34801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43C9F-8959-4D00-A87A-272EBCCBA8E4}" type="datetimeFigureOut">
              <a:rPr lang="en-US" smtClean="0"/>
              <a:t>10/2/2014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91234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7061"/>
            <a:ext cx="4546600"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106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60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1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1401" y="6108701"/>
            <a:ext cx="3682999" cy="650939"/>
          </a:xfrm>
          <a:prstGeom prst="rect">
            <a:avLst/>
          </a:prstGeom>
        </p:spPr>
      </p:pic>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288157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502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title"/>
          </p:nvPr>
        </p:nvSpPr>
        <p:spPr/>
        <p:txBody>
          <a:bodyPr>
            <a:normAutofit/>
          </a:bodyPr>
          <a:lstStyle>
            <a:lvl1pPr algn="ctr" defTabSz="9144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195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1" y="6308727"/>
            <a:ext cx="3555999" cy="5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21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7221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52410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319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38269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10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10/2/2014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400366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10/2/2014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290062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79EB6B5-5C65-4A2D-BE1F-443484B26AFF}" type="datetime1">
              <a:rPr lang="en-US"/>
              <a:pPr>
                <a:defRPr/>
              </a:pPr>
              <a:t>10/2/2014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9E655CE-FFAC-4CCC-B676-A798E7737512}" type="slidenum">
              <a:rPr lang="en-US"/>
              <a:pPr>
                <a:defRPr/>
              </a:pPr>
              <a:t>‹#›</a:t>
            </a:fld>
            <a:endParaRPr lang="en-US"/>
          </a:p>
        </p:txBody>
      </p:sp>
    </p:spTree>
    <p:extLst>
      <p:ext uri="{BB962C8B-B14F-4D97-AF65-F5344CB8AC3E}">
        <p14:creationId xmlns:p14="http://schemas.microsoft.com/office/powerpoint/2010/main" val="36794615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91" r:id="rId12"/>
    <p:sldLayoutId id="2147483697" r:id="rId13"/>
    <p:sldLayoutId id="2147483735" r:id="rId14"/>
    <p:sldLayoutId id="2147483744" r:id="rId15"/>
    <p:sldLayoutId id="2147483749" r:id="rId16"/>
    <p:sldLayoutId id="2147483750" r:id="rId17"/>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tfalliance.org/onlinetraining.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aeyc.org/academy/files/academy/file/TrendBriefsFamilyEngagement.pdf" TargetMode="External"/><Relationship Id="rId5" Type="http://schemas.openxmlformats.org/officeDocument/2006/relationships/hyperlink" Target="http://eclkc.ohs.acf.hhs.gov/hslc/tta-system/family/framework/interactive.html" TargetMode="External"/><Relationship Id="rId4" Type="http://schemas.openxmlformats.org/officeDocument/2006/relationships/hyperlink" Target="http://eclkc.ohs.acf.hhs.gov/hslc/tta-system/family/resourc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naeyc.org/academy/files/academy/file/TrendBriefsFamilyEngagement.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B64326"/>
                </a:solidFill>
                <a:cs typeface="Arial" panose="020B0604020202020204" pitchFamily="34" charset="0"/>
              </a:rPr>
              <a:t>Early Childhood Program Accountability: </a:t>
            </a:r>
            <a:r>
              <a:rPr lang="en-US" sz="4000" dirty="0">
                <a:solidFill>
                  <a:srgbClr val="B64326"/>
                </a:solidFill>
              </a:rPr>
              <a:t>Cross Walks Between Strengthening Families, Head Start Performance Standards and NAEYC Accreditation standards </a:t>
            </a:r>
          </a:p>
        </p:txBody>
      </p:sp>
      <p:sp>
        <p:nvSpPr>
          <p:cNvPr id="3" name="Subtitle 2"/>
          <p:cNvSpPr>
            <a:spLocks noGrp="1"/>
          </p:cNvSpPr>
          <p:nvPr>
            <p:ph type="subTitle" idx="1"/>
          </p:nvPr>
        </p:nvSpPr>
        <p:spPr/>
        <p:txBody>
          <a:bodyPr/>
          <a:lstStyle/>
          <a:p>
            <a:endParaRPr lang="en-US" sz="2400" dirty="0"/>
          </a:p>
        </p:txBody>
      </p:sp>
    </p:spTree>
    <p:extLst>
      <p:ext uri="{BB962C8B-B14F-4D97-AF65-F5344CB8AC3E}">
        <p14:creationId xmlns:p14="http://schemas.microsoft.com/office/powerpoint/2010/main" val="331760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Program Strategies</a:t>
            </a: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n-US" dirty="0"/>
              <a:t>. Facilitating friendships and mutual </a:t>
            </a:r>
            <a:r>
              <a:rPr lang="en-US" dirty="0" smtClean="0"/>
              <a:t>support </a:t>
            </a:r>
            <a:endParaRPr lang="en-US" dirty="0"/>
          </a:p>
          <a:p>
            <a:pPr marL="0" indent="0">
              <a:buNone/>
            </a:pPr>
            <a:r>
              <a:rPr lang="en-US" dirty="0"/>
              <a:t>2. Strengthening </a:t>
            </a:r>
            <a:r>
              <a:rPr lang="en-US" dirty="0" smtClean="0"/>
              <a:t>parenting</a:t>
            </a:r>
            <a:endParaRPr lang="en-US" dirty="0"/>
          </a:p>
          <a:p>
            <a:pPr marL="0" indent="0">
              <a:buNone/>
            </a:pPr>
            <a:r>
              <a:rPr lang="en-US" dirty="0"/>
              <a:t>3. Responding to family </a:t>
            </a:r>
            <a:r>
              <a:rPr lang="en-US" dirty="0" smtClean="0"/>
              <a:t>crises</a:t>
            </a:r>
            <a:endParaRPr lang="en-US" dirty="0"/>
          </a:p>
          <a:p>
            <a:pPr marL="0" indent="0">
              <a:buNone/>
            </a:pPr>
            <a:r>
              <a:rPr lang="en-US" dirty="0"/>
              <a:t>4. Linking families to services and </a:t>
            </a:r>
            <a:r>
              <a:rPr lang="en-US" dirty="0" smtClean="0"/>
              <a:t>opportunities</a:t>
            </a:r>
            <a:endParaRPr lang="en-US" dirty="0"/>
          </a:p>
          <a:p>
            <a:pPr marL="0" indent="0">
              <a:buNone/>
            </a:pPr>
            <a:r>
              <a:rPr lang="en-US" dirty="0"/>
              <a:t>5. Facilitating children’s social and emotional </a:t>
            </a:r>
          </a:p>
          <a:p>
            <a:pPr marL="0" indent="0">
              <a:buNone/>
            </a:pPr>
            <a:r>
              <a:rPr lang="en-US" dirty="0"/>
              <a:t>6. Observing and responding to early warning signs of child abuse and </a:t>
            </a:r>
            <a:r>
              <a:rPr lang="en-US" dirty="0" smtClean="0"/>
              <a:t>neglect</a:t>
            </a:r>
            <a:endParaRPr lang="en-US" dirty="0"/>
          </a:p>
          <a:p>
            <a:pPr marL="0" indent="0">
              <a:buNone/>
            </a:pPr>
            <a:r>
              <a:rPr lang="en-US" dirty="0"/>
              <a:t>7. Valuing and supporting </a:t>
            </a:r>
            <a:r>
              <a:rPr lang="en-US" dirty="0" smtClean="0"/>
              <a:t>parents</a:t>
            </a:r>
            <a:endParaRPr lang="en-US" sz="3600" dirty="0"/>
          </a:p>
        </p:txBody>
      </p:sp>
    </p:spTree>
    <p:extLst>
      <p:ext uri="{BB962C8B-B14F-4D97-AF65-F5344CB8AC3E}">
        <p14:creationId xmlns:p14="http://schemas.microsoft.com/office/powerpoint/2010/main" val="156052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SF Program Strategies and NAEYC Criteria</a:t>
            </a:r>
            <a:endParaRPr lang="en-US" dirty="0"/>
          </a:p>
        </p:txBody>
      </p:sp>
      <p:sp>
        <p:nvSpPr>
          <p:cNvPr id="3" name="Content Placeholder 2"/>
          <p:cNvSpPr>
            <a:spLocks noGrp="1"/>
          </p:cNvSpPr>
          <p:nvPr>
            <p:ph idx="1"/>
          </p:nvPr>
        </p:nvSpPr>
        <p:spPr>
          <a:xfrm>
            <a:off x="609600" y="1652955"/>
            <a:ext cx="10972800" cy="4525963"/>
          </a:xfrm>
        </p:spPr>
        <p:txBody>
          <a:bodyPr/>
          <a:lstStyle/>
          <a:p>
            <a:pPr marL="0" indent="0">
              <a:spcBef>
                <a:spcPts val="1200"/>
              </a:spcBef>
              <a:buNone/>
            </a:pPr>
            <a:r>
              <a:rPr lang="en-US" b="1" dirty="0" smtClean="0"/>
              <a:t>Field Review Findings:</a:t>
            </a:r>
          </a:p>
          <a:p>
            <a:pPr marL="0" indent="0">
              <a:spcBef>
                <a:spcPts val="600"/>
              </a:spcBef>
              <a:buNone/>
            </a:pPr>
            <a:r>
              <a:rPr lang="en-US" dirty="0" smtClean="0"/>
              <a:t>Relationships were found across all of 10 of NAEYC’s standards. </a:t>
            </a:r>
          </a:p>
          <a:p>
            <a:pPr marL="0" indent="0">
              <a:spcBef>
                <a:spcPts val="600"/>
              </a:spcBef>
              <a:buNone/>
            </a:pPr>
            <a:endParaRPr lang="en-US" sz="2800" dirty="0" smtClean="0"/>
          </a:p>
          <a:p>
            <a:pPr marL="0" indent="0">
              <a:spcBef>
                <a:spcPts val="0"/>
              </a:spcBef>
              <a:buNone/>
            </a:pPr>
            <a:r>
              <a:rPr lang="en-US" dirty="0"/>
              <a:t>“</a:t>
            </a:r>
            <a:r>
              <a:rPr lang="en-US" sz="3000" i="1" dirty="0"/>
              <a:t>Considering family engagement through a lens provided by the Strengthening Families approach reveals substantial overlap between NAEYC family engagement criteria and SF that is robustly assessed in NAEYC’s accreditation system</a:t>
            </a:r>
            <a:r>
              <a:rPr lang="en-US" sz="3000" dirty="0"/>
              <a:t>.” </a:t>
            </a:r>
          </a:p>
          <a:p>
            <a:endParaRPr lang="en-US" dirty="0" smtClean="0"/>
          </a:p>
          <a:p>
            <a:endParaRPr lang="en-US" dirty="0"/>
          </a:p>
        </p:txBody>
      </p:sp>
    </p:spTree>
    <p:extLst>
      <p:ext uri="{BB962C8B-B14F-4D97-AF65-F5344CB8AC3E}">
        <p14:creationId xmlns:p14="http://schemas.microsoft.com/office/powerpoint/2010/main" val="274979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Differences</a:t>
            </a:r>
            <a:endParaRPr lang="en-US" dirty="0"/>
          </a:p>
        </p:txBody>
      </p:sp>
      <p:sp>
        <p:nvSpPr>
          <p:cNvPr id="3" name="Content Placeholder 2"/>
          <p:cNvSpPr>
            <a:spLocks noGrp="1"/>
          </p:cNvSpPr>
          <p:nvPr>
            <p:ph idx="1"/>
          </p:nvPr>
        </p:nvSpPr>
        <p:spPr/>
        <p:txBody>
          <a:bodyPr/>
          <a:lstStyle/>
          <a:p>
            <a:pPr>
              <a:spcBef>
                <a:spcPts val="1200"/>
              </a:spcBef>
            </a:pPr>
            <a:r>
              <a:rPr lang="en-US" b="1" dirty="0"/>
              <a:t>Limitation 1:</a:t>
            </a:r>
            <a:r>
              <a:rPr lang="en-US" dirty="0"/>
              <a:t> </a:t>
            </a:r>
            <a:r>
              <a:rPr lang="en-US" dirty="0" smtClean="0"/>
              <a:t>NAEYC criteria </a:t>
            </a:r>
            <a:r>
              <a:rPr lang="en-US" dirty="0"/>
              <a:t>were related </a:t>
            </a:r>
            <a:r>
              <a:rPr lang="en-US" dirty="0" smtClean="0"/>
              <a:t>only to summary </a:t>
            </a:r>
            <a:r>
              <a:rPr lang="en-US" dirty="0"/>
              <a:t>statements about the seven Program </a:t>
            </a:r>
            <a:r>
              <a:rPr lang="en-US" dirty="0" smtClean="0"/>
              <a:t>Strategies, not the associated self-assessment items.</a:t>
            </a:r>
          </a:p>
          <a:p>
            <a:pPr>
              <a:spcBef>
                <a:spcPts val="1200"/>
              </a:spcBef>
            </a:pPr>
            <a:r>
              <a:rPr lang="en-US" b="1" dirty="0"/>
              <a:t>Limitation 2: </a:t>
            </a:r>
            <a:r>
              <a:rPr lang="en-US" dirty="0"/>
              <a:t>Not all </a:t>
            </a:r>
            <a:r>
              <a:rPr lang="en-US" dirty="0" smtClean="0"/>
              <a:t>SF Program </a:t>
            </a:r>
            <a:r>
              <a:rPr lang="en-US" dirty="0"/>
              <a:t>Strategies were equally related to NAEYC content. </a:t>
            </a:r>
            <a:endParaRPr lang="en-US" dirty="0" smtClean="0"/>
          </a:p>
          <a:p>
            <a:pPr>
              <a:spcBef>
                <a:spcPts val="1200"/>
              </a:spcBef>
            </a:pPr>
            <a:r>
              <a:rPr lang="en-US" b="1" dirty="0" smtClean="0"/>
              <a:t>Different </a:t>
            </a:r>
            <a:r>
              <a:rPr lang="en-US" b="1" dirty="0"/>
              <a:t>assessment </a:t>
            </a:r>
            <a:r>
              <a:rPr lang="en-US" b="1" dirty="0" smtClean="0"/>
              <a:t>strategies</a:t>
            </a:r>
            <a:r>
              <a:rPr lang="en-US" dirty="0" smtClean="0"/>
              <a:t>: </a:t>
            </a:r>
            <a:r>
              <a:rPr lang="en-US" dirty="0"/>
              <a:t>Strengthening Families uses a </a:t>
            </a:r>
            <a:r>
              <a:rPr lang="en-US" dirty="0" smtClean="0"/>
              <a:t>self-assessment; NAEYC </a:t>
            </a:r>
            <a:r>
              <a:rPr lang="en-US" dirty="0"/>
              <a:t>criteria are assessed </a:t>
            </a:r>
            <a:r>
              <a:rPr lang="en-US" dirty="0" smtClean="0"/>
              <a:t>reliable external raters </a:t>
            </a:r>
            <a:r>
              <a:rPr lang="en-US" dirty="0"/>
              <a:t>using a multi-evidence </a:t>
            </a:r>
            <a:r>
              <a:rPr lang="en-US" dirty="0" smtClean="0"/>
              <a:t>process </a:t>
            </a: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40321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NAEYC and SF: Conclusion</a:t>
            </a:r>
            <a:endParaRPr lang="en-US" dirty="0"/>
          </a:p>
        </p:txBody>
      </p:sp>
      <p:sp>
        <p:nvSpPr>
          <p:cNvPr id="3" name="Content Placeholder 2"/>
          <p:cNvSpPr>
            <a:spLocks noGrp="1"/>
          </p:cNvSpPr>
          <p:nvPr>
            <p:ph idx="1"/>
          </p:nvPr>
        </p:nvSpPr>
        <p:spPr/>
        <p:txBody>
          <a:bodyPr/>
          <a:lstStyle/>
          <a:p>
            <a:pPr>
              <a:spcBef>
                <a:spcPts val="1200"/>
              </a:spcBef>
            </a:pPr>
            <a:r>
              <a:rPr lang="en-US" sz="2600" dirty="0"/>
              <a:t>Programs do not need to pursue each as completely separate </a:t>
            </a:r>
            <a:r>
              <a:rPr lang="en-US" sz="2600" dirty="0" smtClean="0"/>
              <a:t>efforts</a:t>
            </a:r>
          </a:p>
          <a:p>
            <a:pPr>
              <a:spcBef>
                <a:spcPts val="1200"/>
              </a:spcBef>
            </a:pPr>
            <a:r>
              <a:rPr lang="en-US" sz="2600" dirty="0" smtClean="0"/>
              <a:t>Many </a:t>
            </a:r>
            <a:r>
              <a:rPr lang="en-US" sz="2600" dirty="0"/>
              <a:t>QRIS systems integrate either or both SF- or NAEYC-informed criteria, so programs can simultaneously work on implementing both </a:t>
            </a:r>
            <a:r>
              <a:rPr lang="en-US" sz="2600" dirty="0" smtClean="0"/>
              <a:t>approaches</a:t>
            </a:r>
          </a:p>
          <a:p>
            <a:pPr marL="0" indent="0">
              <a:spcBef>
                <a:spcPts val="1200"/>
              </a:spcBef>
              <a:buNone/>
            </a:pPr>
            <a:r>
              <a:rPr lang="en-US" sz="2600" i="1" dirty="0" smtClean="0"/>
              <a:t>“The </a:t>
            </a:r>
            <a:r>
              <a:rPr lang="en-US" sz="2600" i="1" dirty="0"/>
              <a:t>same practices programs employ to implement SF could be the very same practices they employ to meet some of the NAEYC </a:t>
            </a:r>
            <a:r>
              <a:rPr lang="en-US" sz="2600" i="1" dirty="0" smtClean="0"/>
              <a:t>criteria… This </a:t>
            </a:r>
            <a:r>
              <a:rPr lang="en-US" sz="2600" i="1" dirty="0"/>
              <a:t>overlap, coupled with differing measurement approaches, provides flexible means through which programs may approach and measure family engagement.”</a:t>
            </a:r>
          </a:p>
          <a:p>
            <a:pPr marL="0" lvl="1" indent="0" algn="r">
              <a:buNone/>
            </a:pPr>
            <a:r>
              <a:rPr lang="en-US" sz="2000" dirty="0"/>
              <a:t>(Source: NAEYC Trends Brief, January 2014, No. 5)</a:t>
            </a:r>
            <a:endParaRPr lang="en-US" sz="2000" i="1" dirty="0"/>
          </a:p>
          <a:p>
            <a:endParaRPr lang="en-US" dirty="0"/>
          </a:p>
        </p:txBody>
      </p:sp>
    </p:spTree>
    <p:extLst>
      <p:ext uri="{BB962C8B-B14F-4D97-AF65-F5344CB8AC3E}">
        <p14:creationId xmlns:p14="http://schemas.microsoft.com/office/powerpoint/2010/main" val="122163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38700"/>
          </a:xfrm>
        </p:spPr>
        <p:txBody>
          <a:bodyPr/>
          <a:lstStyle/>
          <a:p>
            <a:r>
              <a:rPr lang="en-US" dirty="0" smtClean="0"/>
              <a:t>Resource Links</a:t>
            </a:r>
            <a:endParaRPr lang="en-US" dirty="0"/>
          </a:p>
        </p:txBody>
      </p:sp>
      <p:sp>
        <p:nvSpPr>
          <p:cNvPr id="3" name="Content Placeholder 2"/>
          <p:cNvSpPr>
            <a:spLocks noGrp="1"/>
          </p:cNvSpPr>
          <p:nvPr>
            <p:ph idx="1"/>
          </p:nvPr>
        </p:nvSpPr>
        <p:spPr>
          <a:xfrm>
            <a:off x="609600" y="1213338"/>
            <a:ext cx="10972800" cy="4525963"/>
          </a:xfrm>
        </p:spPr>
        <p:txBody>
          <a:bodyPr/>
          <a:lstStyle/>
          <a:p>
            <a:r>
              <a:rPr lang="en-US" sz="2000" b="1" dirty="0" smtClean="0"/>
              <a:t>CSSP Issue Brief</a:t>
            </a:r>
            <a:r>
              <a:rPr lang="en-US" sz="2000" dirty="0" smtClean="0"/>
              <a:t>: </a:t>
            </a:r>
            <a:r>
              <a:rPr lang="en-US" sz="2000" i="1" dirty="0" smtClean="0"/>
              <a:t>How </a:t>
            </a:r>
            <a:r>
              <a:rPr lang="en-US" sz="2000" i="1" dirty="0"/>
              <a:t>Strengthening Families™ Helps Programs Meet Head Start Performance </a:t>
            </a:r>
            <a:r>
              <a:rPr lang="en-US" sz="2000" i="1" dirty="0" smtClean="0"/>
              <a:t>Standards </a:t>
            </a:r>
            <a:r>
              <a:rPr lang="en-US" sz="2000" dirty="0"/>
              <a:t>[link</a:t>
            </a:r>
            <a:r>
              <a:rPr lang="en-US" sz="2000" dirty="0" smtClean="0"/>
              <a:t>]</a:t>
            </a:r>
            <a:endParaRPr lang="en-US" sz="2000" i="1" dirty="0"/>
          </a:p>
          <a:p>
            <a:r>
              <a:rPr lang="en-US" sz="2000" b="1" dirty="0" smtClean="0"/>
              <a:t>CSSP Issue Brief</a:t>
            </a:r>
            <a:r>
              <a:rPr lang="en-US" sz="2000" dirty="0" smtClean="0"/>
              <a:t>: </a:t>
            </a:r>
            <a:r>
              <a:rPr lang="en-US" sz="2000" i="1" dirty="0" smtClean="0"/>
              <a:t>Strengthening Families™ </a:t>
            </a:r>
            <a:r>
              <a:rPr lang="en-US" sz="2000" i="1" dirty="0"/>
              <a:t>and the Head Start Parent, Family and Community Engagement </a:t>
            </a:r>
            <a:r>
              <a:rPr lang="en-US" sz="2000" i="1" dirty="0" smtClean="0"/>
              <a:t>Framework: </a:t>
            </a:r>
            <a:r>
              <a:rPr lang="en-US" sz="2000" dirty="0" smtClean="0"/>
              <a:t>[link]</a:t>
            </a:r>
            <a:endParaRPr lang="en-US" sz="2000" dirty="0"/>
          </a:p>
          <a:p>
            <a:r>
              <a:rPr lang="en-US" sz="2000" b="1" dirty="0" smtClean="0"/>
              <a:t>Strengthening </a:t>
            </a:r>
            <a:r>
              <a:rPr lang="en-US" sz="2000" b="1" dirty="0"/>
              <a:t>Families </a:t>
            </a:r>
            <a:r>
              <a:rPr lang="en-US" sz="2000" b="1" dirty="0" smtClean="0"/>
              <a:t>Program </a:t>
            </a:r>
            <a:r>
              <a:rPr lang="en-US" sz="2000" b="1" dirty="0"/>
              <a:t>Self-Assessment </a:t>
            </a:r>
            <a:r>
              <a:rPr lang="en-US" sz="2000" dirty="0"/>
              <a:t>[link]</a:t>
            </a:r>
          </a:p>
          <a:p>
            <a:r>
              <a:rPr lang="en-US" sz="2000" dirty="0"/>
              <a:t>Online training curriculum (National Alliance of Children’s Trust and Prevention Funds): </a:t>
            </a:r>
            <a:r>
              <a:rPr lang="en-US" sz="2000" dirty="0">
                <a:hlinkClick r:id="rId3"/>
              </a:rPr>
              <a:t>http://</a:t>
            </a:r>
            <a:r>
              <a:rPr lang="en-US" sz="2000" dirty="0" smtClean="0">
                <a:hlinkClick r:id="rId3"/>
              </a:rPr>
              <a:t>www.ctfalliance.org/onlinetraining.htm</a:t>
            </a:r>
            <a:r>
              <a:rPr lang="en-US" sz="2000" dirty="0" smtClean="0"/>
              <a:t> </a:t>
            </a:r>
            <a:endParaRPr lang="en-US" sz="2000" dirty="0"/>
          </a:p>
          <a:p>
            <a:r>
              <a:rPr lang="en-US" sz="2000" b="1" dirty="0"/>
              <a:t>PFCE Assessment Tools and Guides</a:t>
            </a:r>
            <a:r>
              <a:rPr lang="en-US" sz="2000" dirty="0"/>
              <a:t>: </a:t>
            </a:r>
            <a:r>
              <a:rPr lang="en-US" sz="2000" dirty="0">
                <a:hlinkClick r:id="rId4"/>
              </a:rPr>
              <a:t>http://</a:t>
            </a:r>
            <a:r>
              <a:rPr lang="en-US" sz="2000" dirty="0" smtClean="0">
                <a:hlinkClick r:id="rId4"/>
              </a:rPr>
              <a:t>eclkc.ohs.acf.hhs.gov/hslc/tta-system/family/resources.html</a:t>
            </a:r>
            <a:r>
              <a:rPr lang="en-US" sz="2000" dirty="0" smtClean="0"/>
              <a:t> </a:t>
            </a:r>
            <a:endParaRPr lang="en-US" sz="2000" dirty="0"/>
          </a:p>
          <a:p>
            <a:r>
              <a:rPr lang="en-US" sz="2000" b="1" dirty="0"/>
              <a:t>Parent, Family, and Community Engagement Interactive Framework</a:t>
            </a:r>
            <a:r>
              <a:rPr lang="en-US" sz="2000" dirty="0"/>
              <a:t>: </a:t>
            </a:r>
            <a:r>
              <a:rPr lang="en-US" sz="2000" dirty="0">
                <a:hlinkClick r:id="rId5"/>
              </a:rPr>
              <a:t>http://</a:t>
            </a:r>
            <a:r>
              <a:rPr lang="en-US" sz="2000" dirty="0" smtClean="0">
                <a:hlinkClick r:id="rId5"/>
              </a:rPr>
              <a:t>eclkc.ohs.acf.hhs.gov/hslc/tta-system/family/framework/interactive.html</a:t>
            </a:r>
            <a:r>
              <a:rPr lang="en-US" sz="2000" dirty="0" smtClean="0"/>
              <a:t> </a:t>
            </a:r>
          </a:p>
          <a:p>
            <a:r>
              <a:rPr lang="en-US" sz="2000" b="1" dirty="0"/>
              <a:t>NAEYC Accreditation Trend Brief</a:t>
            </a:r>
            <a:r>
              <a:rPr lang="en-US" sz="2000" dirty="0"/>
              <a:t>: </a:t>
            </a:r>
            <a:r>
              <a:rPr lang="en-US" sz="2000" i="1" dirty="0" smtClean="0"/>
              <a:t>Relationships </a:t>
            </a:r>
            <a:r>
              <a:rPr lang="en-US" sz="2000" i="1" dirty="0"/>
              <a:t>Between NAEYC Early Childhood Program Accreditation Standards and Criteria, Family Engagement, and Strengthening Families™ Program Strategies </a:t>
            </a:r>
            <a:r>
              <a:rPr lang="en-US" sz="2000" dirty="0"/>
              <a:t>(January 2014, </a:t>
            </a:r>
            <a:r>
              <a:rPr lang="en-US" sz="2000" dirty="0" smtClean="0"/>
              <a:t>No. 5) </a:t>
            </a:r>
            <a:r>
              <a:rPr lang="en-US" sz="2000" dirty="0" smtClean="0">
                <a:hlinkClick r:id="rId6"/>
              </a:rPr>
              <a:t>http</a:t>
            </a:r>
            <a:r>
              <a:rPr lang="en-US" sz="2000" dirty="0">
                <a:hlinkClick r:id="rId6"/>
              </a:rPr>
              <a:t>://www.naeyc.org/academy/files/academy/file/TrendBriefsFamilyEngagement.pdf</a:t>
            </a:r>
            <a:r>
              <a:rPr lang="en-US" sz="2000" dirty="0"/>
              <a:t> </a:t>
            </a:r>
            <a:endParaRPr lang="en-US" sz="2000" dirty="0" smtClean="0"/>
          </a:p>
          <a:p>
            <a:pPr marL="0" indent="0">
              <a:buNone/>
            </a:pPr>
            <a:r>
              <a:rPr lang="en-US" sz="2400" dirty="0" smtClean="0"/>
              <a:t> </a:t>
            </a:r>
            <a:endParaRPr lang="en-US" sz="2400" dirty="0"/>
          </a:p>
          <a:p>
            <a:endParaRPr lang="en-US" dirty="0"/>
          </a:p>
          <a:p>
            <a:endParaRPr lang="en-US" dirty="0"/>
          </a:p>
        </p:txBody>
      </p:sp>
    </p:spTree>
    <p:extLst>
      <p:ext uri="{BB962C8B-B14F-4D97-AF65-F5344CB8AC3E}">
        <p14:creationId xmlns:p14="http://schemas.microsoft.com/office/powerpoint/2010/main" val="117885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Head Start </a:t>
            </a:r>
            <a:endParaRPr lang="en-US" dirty="0"/>
          </a:p>
        </p:txBody>
      </p:sp>
      <p:sp>
        <p:nvSpPr>
          <p:cNvPr id="3" name="Content Placeholder 2"/>
          <p:cNvSpPr>
            <a:spLocks noGrp="1"/>
          </p:cNvSpPr>
          <p:nvPr>
            <p:ph idx="1"/>
          </p:nvPr>
        </p:nvSpPr>
        <p:spPr/>
        <p:txBody>
          <a:bodyPr/>
          <a:lstStyle/>
          <a:p>
            <a:pPr>
              <a:spcBef>
                <a:spcPts val="600"/>
              </a:spcBef>
              <a:spcAft>
                <a:spcPts val="600"/>
              </a:spcAft>
            </a:pPr>
            <a:r>
              <a:rPr lang="en-US" sz="2800" b="1" dirty="0" smtClean="0"/>
              <a:t>CSSP working group</a:t>
            </a:r>
            <a:r>
              <a:rPr lang="en-US" sz="2800" dirty="0"/>
              <a:t> </a:t>
            </a:r>
            <a:r>
              <a:rPr lang="en-US" sz="2800" dirty="0" smtClean="0"/>
              <a:t>of State Strengthening Families leaders, Head Start Collaboration Directors, Head Start Grantees</a:t>
            </a:r>
          </a:p>
          <a:p>
            <a:pPr>
              <a:spcBef>
                <a:spcPts val="600"/>
              </a:spcBef>
              <a:spcAft>
                <a:spcPts val="600"/>
              </a:spcAft>
            </a:pPr>
            <a:r>
              <a:rPr lang="en-US" sz="2800" b="1" dirty="0" smtClean="0"/>
              <a:t>Crosswalk analyses </a:t>
            </a:r>
            <a:r>
              <a:rPr lang="en-US" sz="2800" dirty="0" smtClean="0"/>
              <a:t>of Head </a:t>
            </a:r>
            <a:r>
              <a:rPr lang="en-US" sz="2800" dirty="0"/>
              <a:t>Start Parent, Family and Community Engagement (PFCE) </a:t>
            </a:r>
            <a:r>
              <a:rPr lang="en-US" sz="2800" dirty="0" smtClean="0"/>
              <a:t>Framework, Head </a:t>
            </a:r>
            <a:r>
              <a:rPr lang="en-US" sz="2800" dirty="0"/>
              <a:t>Start performance </a:t>
            </a:r>
            <a:r>
              <a:rPr lang="en-US" sz="2800" dirty="0" smtClean="0"/>
              <a:t>standards &amp; Head </a:t>
            </a:r>
            <a:r>
              <a:rPr lang="en-US" sz="2800" dirty="0"/>
              <a:t>Start Child Development and Early Learning </a:t>
            </a:r>
            <a:r>
              <a:rPr lang="en-US" sz="2800" dirty="0" smtClean="0"/>
              <a:t>Framework: social and emotional outcomes for children</a:t>
            </a:r>
          </a:p>
          <a:p>
            <a:pPr>
              <a:spcBef>
                <a:spcPts val="600"/>
              </a:spcBef>
              <a:spcAft>
                <a:spcPts val="600"/>
              </a:spcAft>
            </a:pPr>
            <a:r>
              <a:rPr lang="en-US" sz="2800" b="1" dirty="0" smtClean="0"/>
              <a:t>Extensive Discussions </a:t>
            </a:r>
            <a:r>
              <a:rPr lang="en-US" sz="2800" dirty="0" smtClean="0"/>
              <a:t>with the </a:t>
            </a:r>
            <a:r>
              <a:rPr lang="en-US" sz="2800" dirty="0"/>
              <a:t>federal Office of </a:t>
            </a:r>
            <a:r>
              <a:rPr lang="en-US" sz="2800" dirty="0" smtClean="0"/>
              <a:t>Head </a:t>
            </a:r>
            <a:r>
              <a:rPr lang="en-US" sz="2800" dirty="0"/>
              <a:t>Start and the Head Start National Center on Parent, Family and Community </a:t>
            </a:r>
            <a:r>
              <a:rPr lang="en-US" sz="2800" dirty="0" smtClean="0"/>
              <a:t>Engagement</a:t>
            </a:r>
            <a:endParaRPr lang="en-US" sz="2800" dirty="0"/>
          </a:p>
        </p:txBody>
      </p:sp>
    </p:spTree>
    <p:extLst>
      <p:ext uri="{BB962C8B-B14F-4D97-AF65-F5344CB8AC3E}">
        <p14:creationId xmlns:p14="http://schemas.microsoft.com/office/powerpoint/2010/main" val="310892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320256" y="206420"/>
            <a:ext cx="10149984" cy="6492240"/>
            <a:chOff x="1381" y="456"/>
            <a:chExt cx="5203" cy="3328"/>
          </a:xfrm>
        </p:grpSpPr>
        <p:sp>
          <p:nvSpPr>
            <p:cNvPr id="6" name="AutoShape 3"/>
            <p:cNvSpPr>
              <a:spLocks noChangeAspect="1" noChangeArrowheads="1" noTextEdit="1"/>
            </p:cNvSpPr>
            <p:nvPr/>
          </p:nvSpPr>
          <p:spPr bwMode="auto">
            <a:xfrm>
              <a:off x="1767" y="1107"/>
              <a:ext cx="4146" cy="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 y="456"/>
              <a:ext cx="5203" cy="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196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954" y="156797"/>
            <a:ext cx="8861132" cy="6614120"/>
          </a:xfrm>
          <a:prstGeom prst="rect">
            <a:avLst/>
          </a:prstGeom>
        </p:spPr>
      </p:pic>
    </p:spTree>
    <p:extLst>
      <p:ext uri="{BB962C8B-B14F-4D97-AF65-F5344CB8AC3E}">
        <p14:creationId xmlns:p14="http://schemas.microsoft.com/office/powerpoint/2010/main" val="301979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the Head Start PFCE Framework</a:t>
            </a:r>
            <a:endParaRPr lang="en-US" dirty="0"/>
          </a:p>
        </p:txBody>
      </p:sp>
      <p:sp>
        <p:nvSpPr>
          <p:cNvPr id="3" name="Content Placeholder 2"/>
          <p:cNvSpPr>
            <a:spLocks noGrp="1"/>
          </p:cNvSpPr>
          <p:nvPr>
            <p:ph idx="1"/>
          </p:nvPr>
        </p:nvSpPr>
        <p:spPr/>
        <p:txBody>
          <a:bodyPr/>
          <a:lstStyle/>
          <a:p>
            <a:r>
              <a:rPr lang="en-US" dirty="0" smtClean="0"/>
              <a:t>Similar emphasis on staff-family relationships, parent-child relationships, 2-generation learning </a:t>
            </a:r>
            <a:r>
              <a:rPr lang="en-US" dirty="0"/>
              <a:t>and </a:t>
            </a:r>
            <a:r>
              <a:rPr lang="en-US" dirty="0" smtClean="0"/>
              <a:t>development, </a:t>
            </a:r>
            <a:r>
              <a:rPr lang="en-US" dirty="0"/>
              <a:t>social connections and </a:t>
            </a:r>
            <a:r>
              <a:rPr lang="en-US" dirty="0" smtClean="0"/>
              <a:t>community engagement</a:t>
            </a:r>
          </a:p>
          <a:p>
            <a:r>
              <a:rPr lang="en-US" dirty="0"/>
              <a:t>PFCE Framework was designed with the needs of Head Start and Early Head Start programs in </a:t>
            </a:r>
            <a:r>
              <a:rPr lang="en-US" dirty="0" smtClean="0"/>
              <a:t>mind</a:t>
            </a:r>
          </a:p>
          <a:p>
            <a:r>
              <a:rPr lang="en-US" dirty="0" smtClean="0"/>
              <a:t>Strengthening Families is applicable to broad range of child and family programs</a:t>
            </a:r>
          </a:p>
          <a:p>
            <a:endParaRPr lang="en-US" dirty="0"/>
          </a:p>
        </p:txBody>
      </p:sp>
    </p:spTree>
    <p:extLst>
      <p:ext uri="{BB962C8B-B14F-4D97-AF65-F5344CB8AC3E}">
        <p14:creationId xmlns:p14="http://schemas.microsoft.com/office/powerpoint/2010/main" val="160246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the Head Start Performance Standards</a:t>
            </a:r>
            <a:endParaRPr lang="en-US" dirty="0"/>
          </a:p>
        </p:txBody>
      </p:sp>
      <p:sp>
        <p:nvSpPr>
          <p:cNvPr id="3" name="Content Placeholder 2"/>
          <p:cNvSpPr>
            <a:spLocks noGrp="1"/>
          </p:cNvSpPr>
          <p:nvPr>
            <p:ph idx="1"/>
          </p:nvPr>
        </p:nvSpPr>
        <p:spPr/>
        <p:txBody>
          <a:bodyPr/>
          <a:lstStyle/>
          <a:p>
            <a:r>
              <a:rPr lang="en-US" sz="2800" dirty="0"/>
              <a:t>§ 1304.21 Education and early childhood development </a:t>
            </a:r>
          </a:p>
          <a:p>
            <a:r>
              <a:rPr lang="en-US" sz="2800" dirty="0"/>
              <a:t>§ 1304.24 Child mental health</a:t>
            </a:r>
          </a:p>
          <a:p>
            <a:r>
              <a:rPr lang="en-US" sz="2800" dirty="0"/>
              <a:t>§ 1304.40 Family partnerships</a:t>
            </a:r>
          </a:p>
          <a:p>
            <a:r>
              <a:rPr lang="en-US" sz="2800" dirty="0"/>
              <a:t>§ 1304.41 Community partnerships </a:t>
            </a:r>
          </a:p>
          <a:p>
            <a:r>
              <a:rPr lang="en-US" sz="2800" dirty="0"/>
              <a:t>§ 1304.50 Program governance </a:t>
            </a:r>
          </a:p>
          <a:p>
            <a:r>
              <a:rPr lang="en-US" sz="2800" dirty="0"/>
              <a:t>§ 1304.52 Human resources management</a:t>
            </a:r>
          </a:p>
          <a:p>
            <a:r>
              <a:rPr lang="en-US" sz="2800" dirty="0"/>
              <a:t>§ 1308.21 Parent participation and transition of children into Head Start and from Head Start to public </a:t>
            </a:r>
            <a:r>
              <a:rPr lang="en-US" sz="2800" dirty="0" smtClean="0"/>
              <a:t>school</a:t>
            </a:r>
          </a:p>
          <a:p>
            <a:r>
              <a:rPr lang="en-US" sz="2800" dirty="0" smtClean="0"/>
              <a:t>Head </a:t>
            </a:r>
            <a:r>
              <a:rPr lang="en-US" sz="2800" dirty="0"/>
              <a:t>Start Child Development and </a:t>
            </a:r>
            <a:r>
              <a:rPr lang="en-US" sz="2800" dirty="0" smtClean="0"/>
              <a:t>Early </a:t>
            </a:r>
            <a:r>
              <a:rPr lang="en-US" sz="2800" dirty="0"/>
              <a:t>Learning Framework Outcomes: Social and </a:t>
            </a:r>
            <a:r>
              <a:rPr lang="en-US" sz="2800" dirty="0" smtClean="0"/>
              <a:t>Emotional Development</a:t>
            </a:r>
            <a:endParaRPr lang="en-US" sz="2800" dirty="0"/>
          </a:p>
          <a:p>
            <a:endParaRPr lang="en-US" dirty="0"/>
          </a:p>
        </p:txBody>
      </p:sp>
    </p:spTree>
    <p:extLst>
      <p:ext uri="{BB962C8B-B14F-4D97-AF65-F5344CB8AC3E}">
        <p14:creationId xmlns:p14="http://schemas.microsoft.com/office/powerpoint/2010/main" val="152720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 Resources</a:t>
            </a:r>
          </a:p>
        </p:txBody>
      </p:sp>
      <p:grpSp>
        <p:nvGrpSpPr>
          <p:cNvPr id="11" name="Group 12"/>
          <p:cNvGrpSpPr>
            <a:grpSpLocks noChangeAspect="1"/>
          </p:cNvGrpSpPr>
          <p:nvPr/>
        </p:nvGrpSpPr>
        <p:grpSpPr bwMode="auto">
          <a:xfrm rot="308477">
            <a:off x="7556921" y="1406425"/>
            <a:ext cx="3513416" cy="4573923"/>
            <a:chOff x="2488" y="396"/>
            <a:chExt cx="2710" cy="3528"/>
          </a:xfrm>
        </p:grpSpPr>
        <p:sp>
          <p:nvSpPr>
            <p:cNvPr id="12" name="AutoShape 11"/>
            <p:cNvSpPr>
              <a:spLocks noChangeAspect="1" noChangeArrowheads="1" noTextEdit="1"/>
            </p:cNvSpPr>
            <p:nvPr/>
          </p:nvSpPr>
          <p:spPr bwMode="auto">
            <a:xfrm>
              <a:off x="2488" y="396"/>
              <a:ext cx="2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5"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b="53897"/>
            <a:stretch/>
          </p:blipFill>
          <p:spPr bwMode="auto">
            <a:xfrm>
              <a:off x="2488" y="396"/>
              <a:ext cx="2710"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6"/>
          <p:cNvGrpSpPr>
            <a:grpSpLocks noChangeAspect="1"/>
          </p:cNvGrpSpPr>
          <p:nvPr/>
        </p:nvGrpSpPr>
        <p:grpSpPr bwMode="auto">
          <a:xfrm rot="21374286">
            <a:off x="439851" y="475198"/>
            <a:ext cx="4414126" cy="5053238"/>
            <a:chOff x="2095" y="381"/>
            <a:chExt cx="3108" cy="3558"/>
          </a:xfrm>
        </p:grpSpPr>
        <p:sp>
          <p:nvSpPr>
            <p:cNvPr id="16" name="AutoShape 15"/>
            <p:cNvSpPr>
              <a:spLocks noChangeAspect="1" noChangeArrowheads="1" noTextEdit="1"/>
            </p:cNvSpPr>
            <p:nvPr/>
          </p:nvSpPr>
          <p:spPr bwMode="auto">
            <a:xfrm>
              <a:off x="2477" y="381"/>
              <a:ext cx="2726" cy="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9"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b="51542"/>
            <a:stretch/>
          </p:blipFill>
          <p:spPr bwMode="auto">
            <a:xfrm>
              <a:off x="2095" y="922"/>
              <a:ext cx="2732"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29319" t="18565" r="12727" b="22011"/>
          <a:stretch/>
        </p:blipFill>
        <p:spPr>
          <a:xfrm rot="476199">
            <a:off x="1169384" y="3192005"/>
            <a:ext cx="4634402" cy="2671596"/>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28890" t="26095" r="14065" b="20141"/>
          <a:stretch/>
        </p:blipFill>
        <p:spPr>
          <a:xfrm rot="21250138">
            <a:off x="5590081" y="3230924"/>
            <a:ext cx="4993927" cy="2618401"/>
          </a:xfrm>
          <a:prstGeom prst="rect">
            <a:avLst/>
          </a:prstGeom>
        </p:spPr>
      </p:pic>
      <p:pic>
        <p:nvPicPr>
          <p:cNvPr id="27" name="Picture 21"/>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b="47793"/>
          <a:stretch/>
        </p:blipFill>
        <p:spPr bwMode="auto">
          <a:xfrm>
            <a:off x="4196460" y="1171659"/>
            <a:ext cx="3513477" cy="236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8"/>
          <a:srcRect b="74942"/>
          <a:stretch/>
        </p:blipFill>
        <p:spPr>
          <a:xfrm>
            <a:off x="3309791" y="5242871"/>
            <a:ext cx="7394306" cy="1256585"/>
          </a:xfrm>
          <a:prstGeom prst="rect">
            <a:avLst/>
          </a:prstGeom>
        </p:spPr>
      </p:pic>
    </p:spTree>
    <p:extLst>
      <p:ext uri="{BB962C8B-B14F-4D97-AF65-F5344CB8AC3E}">
        <p14:creationId xmlns:p14="http://schemas.microsoft.com/office/powerpoint/2010/main" val="381941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rot="415819">
            <a:off x="7326292" y="607476"/>
            <a:ext cx="4264319" cy="5600243"/>
            <a:chOff x="2477" y="370"/>
            <a:chExt cx="2726" cy="3580"/>
          </a:xfrm>
        </p:grpSpPr>
        <p:sp>
          <p:nvSpPr>
            <p:cNvPr id="6" name="AutoShape 3"/>
            <p:cNvSpPr>
              <a:spLocks noChangeAspect="1" noChangeArrowheads="1" noTextEdit="1"/>
            </p:cNvSpPr>
            <p:nvPr/>
          </p:nvSpPr>
          <p:spPr bwMode="auto">
            <a:xfrm>
              <a:off x="2477" y="370"/>
              <a:ext cx="2726" cy="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 y="370"/>
              <a:ext cx="2732"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4294967295"/>
          </p:nvPr>
        </p:nvSpPr>
        <p:spPr>
          <a:xfrm>
            <a:off x="252412" y="662940"/>
            <a:ext cx="7002463" cy="5532120"/>
          </a:xfrm>
        </p:spPr>
        <p:txBody>
          <a:bodyPr/>
          <a:lstStyle/>
          <a:p>
            <a:pPr marL="0" indent="0">
              <a:buNone/>
            </a:pPr>
            <a:r>
              <a:rPr lang="en-US" dirty="0" smtClean="0"/>
              <a:t>NAEYC Accreditation Trend Brief: </a:t>
            </a:r>
          </a:p>
          <a:p>
            <a:pPr marL="0" indent="0">
              <a:spcBef>
                <a:spcPts val="0"/>
              </a:spcBef>
              <a:buNone/>
            </a:pPr>
            <a:endParaRPr lang="en-US" dirty="0" smtClean="0"/>
          </a:p>
          <a:p>
            <a:pPr marL="0" indent="0">
              <a:buNone/>
            </a:pPr>
            <a:r>
              <a:rPr lang="en-US" i="1" dirty="0" smtClean="0"/>
              <a:t>Relationships </a:t>
            </a:r>
            <a:r>
              <a:rPr lang="en-US" i="1" dirty="0"/>
              <a:t>Between NAEYC Early Childhood Program </a:t>
            </a:r>
            <a:r>
              <a:rPr lang="en-US" i="1" dirty="0" smtClean="0"/>
              <a:t>Accreditation </a:t>
            </a:r>
            <a:r>
              <a:rPr lang="en-US" i="1" dirty="0"/>
              <a:t>Standards and Criteria, Family Engagement, </a:t>
            </a:r>
            <a:r>
              <a:rPr lang="en-US" i="1" dirty="0" smtClean="0"/>
              <a:t>and </a:t>
            </a:r>
            <a:r>
              <a:rPr lang="en-US" i="1" dirty="0"/>
              <a:t>Strengthening Families™ Program Strategies </a:t>
            </a:r>
            <a:r>
              <a:rPr lang="en-US" dirty="0"/>
              <a:t>(January 2014, No. </a:t>
            </a:r>
            <a:r>
              <a:rPr lang="en-US" dirty="0" smtClean="0"/>
              <a:t>5)</a:t>
            </a:r>
          </a:p>
          <a:p>
            <a:pPr marL="0" indent="0">
              <a:buNone/>
            </a:pPr>
            <a:endParaRPr lang="en-US" dirty="0" smtClean="0"/>
          </a:p>
          <a:p>
            <a:pPr marL="0" indent="0">
              <a:buNone/>
            </a:pPr>
            <a:r>
              <a:rPr lang="en-US" sz="2400" dirty="0" smtClean="0">
                <a:hlinkClick r:id="rId4"/>
              </a:rPr>
              <a:t>http</a:t>
            </a:r>
            <a:r>
              <a:rPr lang="en-US" sz="2400" dirty="0">
                <a:hlinkClick r:id="rId4"/>
              </a:rPr>
              <a:t>://</a:t>
            </a:r>
            <a:r>
              <a:rPr lang="en-US" sz="2400" dirty="0" smtClean="0">
                <a:hlinkClick r:id="rId4"/>
              </a:rPr>
              <a:t>www.naeyc.org/academy/files/academy/file/TrendBriefsFamilyEngagement.pdf</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val="353974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NAEYC  Accreditation: Family Engagement Standards</a:t>
            </a:r>
            <a:endParaRPr lang="en-US" dirty="0"/>
          </a:p>
        </p:txBody>
      </p:sp>
      <p:sp>
        <p:nvSpPr>
          <p:cNvPr id="8" name="Content Placeholder 7"/>
          <p:cNvSpPr>
            <a:spLocks noGrp="1"/>
          </p:cNvSpPr>
          <p:nvPr>
            <p:ph idx="1"/>
          </p:nvPr>
        </p:nvSpPr>
        <p:spPr/>
        <p:txBody>
          <a:bodyPr/>
          <a:lstStyle/>
          <a:p>
            <a:pPr>
              <a:spcBef>
                <a:spcPts val="600"/>
              </a:spcBef>
            </a:pPr>
            <a:r>
              <a:rPr lang="en-US" sz="2800" b="1" dirty="0"/>
              <a:t>Standard 7, “Families</a:t>
            </a:r>
            <a:r>
              <a:rPr lang="en-US" sz="2800" dirty="0" smtClean="0"/>
              <a:t>” – 28 criteria, 3 </a:t>
            </a:r>
            <a:r>
              <a:rPr lang="en-US" sz="2800" dirty="0"/>
              <a:t>topic areas: </a:t>
            </a:r>
          </a:p>
          <a:p>
            <a:pPr marL="400050" lvl="1" indent="0">
              <a:spcBef>
                <a:spcPts val="0"/>
              </a:spcBef>
              <a:buNone/>
            </a:pPr>
            <a:r>
              <a:rPr lang="en-US" dirty="0"/>
              <a:t>A. Knowing and Understanding the Program’s </a:t>
            </a:r>
            <a:r>
              <a:rPr lang="en-US" dirty="0" smtClean="0"/>
              <a:t>Families </a:t>
            </a:r>
            <a:endParaRPr lang="en-US" dirty="0"/>
          </a:p>
          <a:p>
            <a:pPr marL="400050" lvl="1" indent="0">
              <a:spcBef>
                <a:spcPts val="0"/>
              </a:spcBef>
              <a:buNone/>
            </a:pPr>
            <a:r>
              <a:rPr lang="en-US" dirty="0"/>
              <a:t>B. Sharing Information between Staff and </a:t>
            </a:r>
            <a:r>
              <a:rPr lang="en-US" dirty="0" smtClean="0"/>
              <a:t>Families</a:t>
            </a:r>
            <a:endParaRPr lang="en-US" dirty="0"/>
          </a:p>
          <a:p>
            <a:pPr marL="400050" lvl="1" indent="0">
              <a:spcBef>
                <a:spcPts val="0"/>
              </a:spcBef>
              <a:spcAft>
                <a:spcPts val="1200"/>
              </a:spcAft>
              <a:buNone/>
            </a:pPr>
            <a:r>
              <a:rPr lang="en-US" dirty="0"/>
              <a:t>C. Nurturing Families as Advocates for their </a:t>
            </a:r>
            <a:r>
              <a:rPr lang="en-US" dirty="0" smtClean="0"/>
              <a:t>Children</a:t>
            </a:r>
          </a:p>
          <a:p>
            <a:pPr>
              <a:spcBef>
                <a:spcPts val="0"/>
              </a:spcBef>
              <a:spcAft>
                <a:spcPts val="1200"/>
              </a:spcAft>
            </a:pPr>
            <a:r>
              <a:rPr lang="en-US" sz="2800" b="1" dirty="0" smtClean="0"/>
              <a:t>Across all </a:t>
            </a:r>
            <a:r>
              <a:rPr lang="en-US" sz="2800" b="1" dirty="0"/>
              <a:t>10 program </a:t>
            </a:r>
            <a:r>
              <a:rPr lang="en-US" sz="2800" b="1" dirty="0" smtClean="0"/>
              <a:t>standards</a:t>
            </a:r>
            <a:r>
              <a:rPr lang="en-US" sz="2800" dirty="0" smtClean="0"/>
              <a:t>: 84 </a:t>
            </a:r>
            <a:r>
              <a:rPr lang="en-US" sz="2800" dirty="0"/>
              <a:t>criteria related to family engagement </a:t>
            </a:r>
          </a:p>
          <a:p>
            <a:pPr marL="0" indent="0">
              <a:buNone/>
            </a:pPr>
            <a:r>
              <a:rPr lang="en-US" sz="2800" i="1" dirty="0" smtClean="0"/>
              <a:t>“The </a:t>
            </a:r>
            <a:r>
              <a:rPr lang="en-US" sz="2800" i="1" dirty="0"/>
              <a:t>breadth of criteria suggests that family engagement is not a feature added atop program quality, but rather an intentional element built into the definition of programmatic quality</a:t>
            </a:r>
            <a:r>
              <a:rPr lang="en-US" sz="2800" i="1" dirty="0" smtClean="0"/>
              <a:t>.” </a:t>
            </a:r>
          </a:p>
          <a:p>
            <a:pPr marL="0" indent="0" algn="r">
              <a:buNone/>
            </a:pPr>
            <a:r>
              <a:rPr lang="en-US" sz="2000" dirty="0" smtClean="0"/>
              <a:t>(NAEYC Trends Brief, </a:t>
            </a:r>
            <a:r>
              <a:rPr lang="en-US" sz="2000" dirty="0"/>
              <a:t>January 2014, No. </a:t>
            </a:r>
            <a:r>
              <a:rPr lang="en-US" sz="2000" dirty="0" smtClean="0"/>
              <a:t>5)</a:t>
            </a:r>
            <a:endParaRPr lang="en-US" sz="2800" dirty="0"/>
          </a:p>
          <a:p>
            <a:pPr marL="0" indent="0">
              <a:buNone/>
            </a:pPr>
            <a:endParaRPr lang="en-US" dirty="0"/>
          </a:p>
        </p:txBody>
      </p:sp>
    </p:spTree>
    <p:extLst>
      <p:ext uri="{BB962C8B-B14F-4D97-AF65-F5344CB8AC3E}">
        <p14:creationId xmlns:p14="http://schemas.microsoft.com/office/powerpoint/2010/main" val="2179227983"/>
      </p:ext>
    </p:extLst>
  </p:cSld>
  <p:clrMapOvr>
    <a:masterClrMapping/>
  </p:clrMapOvr>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4021</TotalTime>
  <Words>3708</Words>
  <Application>Microsoft Office PowerPoint</Application>
  <PresentationFormat>Widescreen</PresentationFormat>
  <Paragraphs>208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SF new template</vt:lpstr>
      <vt:lpstr>Early Childhood Program Accountability: Cross Walks Between Strengthening Families, Head Start Performance Standards and NAEYC Accreditation standards </vt:lpstr>
      <vt:lpstr>Alignment with Head Start </vt:lpstr>
      <vt:lpstr>PowerPoint Presentation</vt:lpstr>
      <vt:lpstr>PowerPoint Presentation</vt:lpstr>
      <vt:lpstr>Alignment with the Head Start PFCE Framework</vt:lpstr>
      <vt:lpstr>Alignment with the Head Start Performance Standards</vt:lpstr>
      <vt:lpstr>Implementation Resources</vt:lpstr>
      <vt:lpstr>PowerPoint Presentation</vt:lpstr>
      <vt:lpstr>NAEYC  Accreditation: Family Engagement Standards</vt:lpstr>
      <vt:lpstr>Strengthening Families Program Strategies</vt:lpstr>
      <vt:lpstr>Relationship between SF Program Strategies and NAEYC Criteria</vt:lpstr>
      <vt:lpstr>Limitations and Differences</vt:lpstr>
      <vt:lpstr>NAEYC and SF: Conclusion</vt:lpstr>
      <vt:lpstr>Resource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Lewis</dc:creator>
  <cp:lastModifiedBy>Cailin OConnor</cp:lastModifiedBy>
  <cp:revision>120</cp:revision>
  <dcterms:created xsi:type="dcterms:W3CDTF">2013-11-10T00:16:03Z</dcterms:created>
  <dcterms:modified xsi:type="dcterms:W3CDTF">2014-10-02T17:15:32Z</dcterms:modified>
</cp:coreProperties>
</file>