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77" r:id="rId2"/>
    <p:sldId id="256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5143500" type="screen16x9"/>
  <p:notesSz cx="7010400" cy="9223375"/>
  <p:embeddedFontLst>
    <p:embeddedFont>
      <p:font typeface="Lora" panose="020B0604020202020204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Quattrocento Sans" panose="020B0604020202020204" charset="0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E87"/>
    <a:srgbClr val="6F7173"/>
    <a:srgbClr val="09806C"/>
    <a:srgbClr val="1F3864"/>
    <a:srgbClr val="F5A81C"/>
    <a:srgbClr val="8B1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3B86A7-1595-423F-B033-686E18560BE2}">
  <a:tblStyle styleId="{E43B86A7-1595-423F-B033-686E18560B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99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2" tIns="92742" rIns="92742" bIns="9274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586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99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spcFirstLastPara="1" wrap="square" lIns="92742" tIns="92742" rIns="92742" bIns="927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00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99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spcFirstLastPara="1" wrap="square" lIns="92742" tIns="92742" rIns="92742" bIns="927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93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8" y="3393012"/>
            <a:ext cx="567000" cy="5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15E87"/>
              </a:buClr>
              <a:defRPr>
                <a:latin typeface="+mn-lt"/>
              </a:defRPr>
            </a:lvl1pPr>
            <a:lvl2pPr>
              <a:buClr>
                <a:srgbClr val="215E87"/>
              </a:buClr>
              <a:defRPr>
                <a:latin typeface="+mn-lt"/>
              </a:defRPr>
            </a:lvl2pPr>
            <a:lvl3pPr>
              <a:buClr>
                <a:srgbClr val="215E87"/>
              </a:buClr>
              <a:defRPr>
                <a:latin typeface="+mn-lt"/>
              </a:defRPr>
            </a:lvl3pPr>
            <a:lvl4pPr>
              <a:buClr>
                <a:srgbClr val="215E87"/>
              </a:buClr>
              <a:defRPr>
                <a:latin typeface="+mn-lt"/>
              </a:defRPr>
            </a:lvl4pPr>
            <a:lvl5pPr>
              <a:buClr>
                <a:srgbClr val="215E87"/>
              </a:buCl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hape 26"/>
          <p:cNvSpPr txBox="1">
            <a:spLocks noGrp="1"/>
          </p:cNvSpPr>
          <p:nvPr>
            <p:ph type="title"/>
          </p:nvPr>
        </p:nvSpPr>
        <p:spPr>
          <a:xfrm>
            <a:off x="1382106" y="244221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+mj-lt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11" name="Shape 75"/>
          <p:cNvSpPr/>
          <p:nvPr userDrawn="1"/>
        </p:nvSpPr>
        <p:spPr>
          <a:xfrm>
            <a:off x="0" y="4868560"/>
            <a:ext cx="9144000" cy="293473"/>
          </a:xfrm>
          <a:prstGeom prst="rect">
            <a:avLst/>
          </a:prstGeom>
          <a:solidFill>
            <a:srgbClr val="215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437" y="486856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D66A6C-3806-4F03-9A0B-B2E89CE1BF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hape 24"/>
          <p:cNvCxnSpPr/>
          <p:nvPr userDrawn="1"/>
        </p:nvCxnSpPr>
        <p:spPr>
          <a:xfrm>
            <a:off x="0" y="45065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28"/>
          <p:cNvCxnSpPr/>
          <p:nvPr userDrawn="1"/>
        </p:nvCxnSpPr>
        <p:spPr>
          <a:xfrm>
            <a:off x="5265650" y="45065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6" y="200005"/>
            <a:ext cx="501300" cy="5013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2860" y="4861407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www.CSSP.org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69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buClr>
                <a:srgbClr val="215E87"/>
              </a:buClr>
              <a:defRPr>
                <a:latin typeface="+mn-lt"/>
              </a:defRPr>
            </a:lvl1pPr>
            <a:lvl2pPr>
              <a:buClr>
                <a:srgbClr val="215E87"/>
              </a:buClr>
              <a:defRPr>
                <a:latin typeface="+mn-lt"/>
              </a:defRPr>
            </a:lvl2pPr>
            <a:lvl3pPr>
              <a:buClr>
                <a:srgbClr val="215E87"/>
              </a:buClr>
              <a:defRPr>
                <a:latin typeface="+mn-lt"/>
              </a:defRPr>
            </a:lvl3pPr>
            <a:lvl4pPr>
              <a:buClr>
                <a:srgbClr val="215E87"/>
              </a:buClr>
              <a:defRPr>
                <a:latin typeface="+mn-lt"/>
              </a:defRPr>
            </a:lvl4pPr>
            <a:lvl5pPr>
              <a:buClr>
                <a:srgbClr val="215E87"/>
              </a:buCl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hape 75"/>
          <p:cNvSpPr/>
          <p:nvPr userDrawn="1"/>
        </p:nvSpPr>
        <p:spPr>
          <a:xfrm>
            <a:off x="0" y="4868560"/>
            <a:ext cx="9144000" cy="293473"/>
          </a:xfrm>
          <a:prstGeom prst="rect">
            <a:avLst/>
          </a:prstGeom>
          <a:solidFill>
            <a:srgbClr val="215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Shape 26"/>
          <p:cNvSpPr txBox="1">
            <a:spLocks noGrp="1"/>
          </p:cNvSpPr>
          <p:nvPr>
            <p:ph type="title"/>
          </p:nvPr>
        </p:nvSpPr>
        <p:spPr>
          <a:xfrm>
            <a:off x="1381250" y="24159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+mj-lt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cxnSp>
        <p:nvCxnSpPr>
          <p:cNvPr id="11" name="Shape 28"/>
          <p:cNvCxnSpPr/>
          <p:nvPr userDrawn="1"/>
        </p:nvCxnSpPr>
        <p:spPr>
          <a:xfrm>
            <a:off x="5265650" y="45065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772282" y="1358268"/>
            <a:ext cx="3867150" cy="3262312"/>
          </a:xfrm>
        </p:spPr>
        <p:txBody>
          <a:bodyPr/>
          <a:lstStyle>
            <a:lvl1pPr>
              <a:buClr>
                <a:srgbClr val="215E87"/>
              </a:buClr>
              <a:defRPr>
                <a:latin typeface="+mn-lt"/>
              </a:defRPr>
            </a:lvl1pPr>
            <a:lvl2pPr>
              <a:buClr>
                <a:srgbClr val="215E87"/>
              </a:buClr>
              <a:defRPr>
                <a:latin typeface="+mn-lt"/>
              </a:defRPr>
            </a:lvl2pPr>
            <a:lvl3pPr>
              <a:buClr>
                <a:srgbClr val="215E87"/>
              </a:buClr>
              <a:defRPr>
                <a:latin typeface="+mn-lt"/>
              </a:defRPr>
            </a:lvl3pPr>
            <a:lvl4pPr>
              <a:buClr>
                <a:srgbClr val="215E87"/>
              </a:buClr>
              <a:defRPr>
                <a:latin typeface="+mn-lt"/>
              </a:defRPr>
            </a:lvl4pPr>
            <a:lvl5pPr>
              <a:buClr>
                <a:srgbClr val="215E87"/>
              </a:buCl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437" y="486856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D66A6C-3806-4F03-9A0B-B2E89CE1BF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hape 24"/>
          <p:cNvCxnSpPr/>
          <p:nvPr userDrawn="1"/>
        </p:nvCxnSpPr>
        <p:spPr>
          <a:xfrm>
            <a:off x="0" y="45065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6" y="200005"/>
            <a:ext cx="501300" cy="5013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3192" y="4858828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www.CSSP.org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0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hape 24"/>
          <p:cNvCxnSpPr/>
          <p:nvPr userDrawn="1"/>
        </p:nvCxnSpPr>
        <p:spPr>
          <a:xfrm>
            <a:off x="0" y="45065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28"/>
          <p:cNvCxnSpPr/>
          <p:nvPr userDrawn="1"/>
        </p:nvCxnSpPr>
        <p:spPr>
          <a:xfrm>
            <a:off x="5265650" y="45065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26"/>
          <p:cNvSpPr txBox="1">
            <a:spLocks noGrp="1"/>
          </p:cNvSpPr>
          <p:nvPr>
            <p:ph type="title"/>
          </p:nvPr>
        </p:nvSpPr>
        <p:spPr>
          <a:xfrm>
            <a:off x="1381250" y="24159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+mj-lt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12" name="Shape 75"/>
          <p:cNvSpPr/>
          <p:nvPr userDrawn="1"/>
        </p:nvSpPr>
        <p:spPr>
          <a:xfrm>
            <a:off x="0" y="4868560"/>
            <a:ext cx="9144000" cy="293473"/>
          </a:xfrm>
          <a:prstGeom prst="rect">
            <a:avLst/>
          </a:prstGeom>
          <a:solidFill>
            <a:srgbClr val="215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741437" y="4868560"/>
            <a:ext cx="2057400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BD66A6C-3806-4F03-9A0B-B2E89CE1BF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6" y="198446"/>
            <a:ext cx="501300" cy="5013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3192" y="4861407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www.CSSP.org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42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buClr>
                <a:srgbClr val="215E87"/>
              </a:buClr>
              <a:defRPr sz="3200">
                <a:latin typeface="+mn-lt"/>
              </a:defRPr>
            </a:lvl1pPr>
            <a:lvl2pPr>
              <a:buClr>
                <a:srgbClr val="215E87"/>
              </a:buClr>
              <a:defRPr sz="2800">
                <a:latin typeface="+mn-lt"/>
              </a:defRPr>
            </a:lvl2pPr>
            <a:lvl3pPr>
              <a:buClr>
                <a:srgbClr val="215E87"/>
              </a:buClr>
              <a:defRPr sz="2400">
                <a:latin typeface="+mn-lt"/>
              </a:defRPr>
            </a:lvl3pPr>
            <a:lvl4pPr>
              <a:buClr>
                <a:srgbClr val="215E87"/>
              </a:buClr>
              <a:defRPr sz="2000">
                <a:latin typeface="+mn-lt"/>
              </a:defRPr>
            </a:lvl4pPr>
            <a:lvl5pPr>
              <a:buClr>
                <a:srgbClr val="215E87"/>
              </a:buCl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hape 75"/>
          <p:cNvSpPr/>
          <p:nvPr userDrawn="1"/>
        </p:nvSpPr>
        <p:spPr>
          <a:xfrm>
            <a:off x="0" y="4868560"/>
            <a:ext cx="9144000" cy="293473"/>
          </a:xfrm>
          <a:prstGeom prst="rect">
            <a:avLst/>
          </a:prstGeom>
          <a:solidFill>
            <a:srgbClr val="215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41437" y="4868560"/>
            <a:ext cx="2057400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BD66A6C-3806-4F03-9A0B-B2E89CE1BF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hape 24"/>
          <p:cNvCxnSpPr/>
          <p:nvPr userDrawn="1"/>
        </p:nvCxnSpPr>
        <p:spPr>
          <a:xfrm>
            <a:off x="0" y="45065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28"/>
          <p:cNvCxnSpPr/>
          <p:nvPr userDrawn="1"/>
        </p:nvCxnSpPr>
        <p:spPr>
          <a:xfrm>
            <a:off x="5265650" y="45065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26"/>
          <p:cNvSpPr txBox="1">
            <a:spLocks noGrp="1"/>
          </p:cNvSpPr>
          <p:nvPr>
            <p:ph type="title"/>
          </p:nvPr>
        </p:nvSpPr>
        <p:spPr>
          <a:xfrm>
            <a:off x="1381250" y="24159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+mj-lt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6" y="200005"/>
            <a:ext cx="501300" cy="5013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23192" y="4858280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www.CSSP.org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00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6" r:id="rId3"/>
    <p:sldLayoutId id="2147483671" r:id="rId4"/>
    <p:sldLayoutId id="2147483670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762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215E87"/>
        </a:buClr>
        <a:buFont typeface="Arial"/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Financing Strategies for Early Childhood: Examples from Two Communities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/>
          <a:lstStyle/>
          <a:p>
            <a:fld id="{0BD66A6C-3806-4F03-9A0B-B2E89CE1BFB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" y="3799501"/>
            <a:ext cx="2471415" cy="1069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40" y="3952809"/>
            <a:ext cx="4311929" cy="10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49507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669" y="858436"/>
            <a:ext cx="7720433" cy="3716616"/>
          </a:xfrm>
        </p:spPr>
        <p:txBody>
          <a:bodyPr/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Convened the community to create the first Kent County Community Plan for Early </a:t>
            </a:r>
            <a:r>
              <a:rPr lang="en-US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Childhood</a:t>
            </a:r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Published </a:t>
            </a:r>
            <a:r>
              <a:rPr lang="en-US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Kent County Early Childhood Indicators – Baseline Data </a:t>
            </a: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(prepared by the Community Research Institute at GVSU) in 2011.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Released a report – </a:t>
            </a:r>
            <a:r>
              <a:rPr lang="en-US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Kent County Gap Analysis, 2012 </a:t>
            </a: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- illuminating service gaps/investment needs.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Measured voter perceptions to determine understanding of and support for early </a:t>
            </a:r>
            <a:r>
              <a:rPr lang="en-US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childhood</a:t>
            </a:r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Developed and </a:t>
            </a:r>
            <a:r>
              <a:rPr lang="en-US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are </a:t>
            </a: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implementing a strategic communications/advocacy plan.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Served as key influence in Michigan’s recent ‘historic’ expansion of the Great Start Readiness Program – publicly funded preschool for vulnerable 4 year olds.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Launched demonstration projects when a gap was identified, there was no willing organizational home, and/or a neutral entity was required. These three demonstration projects have served more than 20,000 children, parents and caregivers: Children’s Healthcare Access Program, Early Learning Communities, and Welcome Home Baby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538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2106" y="897279"/>
            <a:ext cx="6809700" cy="3112200"/>
          </a:xfrm>
        </p:spPr>
        <p:txBody>
          <a:bodyPr/>
          <a:lstStyle/>
          <a:p>
            <a:r>
              <a:rPr lang="en-US" sz="1800" dirty="0" smtClean="0"/>
              <a:t>2015 poll showed there could be support, but voters needed better understanding </a:t>
            </a:r>
          </a:p>
          <a:p>
            <a:r>
              <a:rPr lang="en-US" sz="1800" dirty="0" smtClean="0"/>
              <a:t>First Steps Kent hired local communications firm to implement aggressive education and public will building campaign </a:t>
            </a:r>
          </a:p>
          <a:p>
            <a:r>
              <a:rPr lang="en-US" sz="1800" dirty="0" smtClean="0"/>
              <a:t>Reached out to other communities where other early childhood tax initiatives passed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an Early Childhood Millage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4267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Sustained Effort from 2011-Present </a:t>
            </a:r>
          </a:p>
          <a:p>
            <a:r>
              <a:rPr lang="en-US" sz="1800" dirty="0" smtClean="0"/>
              <a:t>2017 Gap Analysis </a:t>
            </a:r>
          </a:p>
          <a:p>
            <a:r>
              <a:rPr lang="en-US" sz="1800" dirty="0" smtClean="0"/>
              <a:t>Likely Voter Polling </a:t>
            </a:r>
          </a:p>
          <a:p>
            <a:r>
              <a:rPr lang="en-US" sz="1800" dirty="0" smtClean="0"/>
              <a:t>Creation of Millage Subcommittee</a:t>
            </a:r>
          </a:p>
          <a:p>
            <a:r>
              <a:rPr lang="en-US" sz="1800" dirty="0" smtClean="0"/>
              <a:t>Targeting November 2018 Election </a:t>
            </a:r>
          </a:p>
          <a:p>
            <a:pPr marL="76200" indent="0">
              <a:buNone/>
            </a:pP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Strategies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174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1250" y="1175657"/>
            <a:ext cx="6809700" cy="3553013"/>
          </a:xfrm>
        </p:spPr>
        <p:txBody>
          <a:bodyPr/>
          <a:lstStyle/>
          <a:p>
            <a:r>
              <a:rPr lang="en-US" sz="1800" dirty="0"/>
              <a:t>Thousands of Kent County’s 44,500 kids under age 5 are not receiving vital, evidence-based </a:t>
            </a:r>
            <a:r>
              <a:rPr lang="en-US" sz="1800" dirty="0" smtClean="0"/>
              <a:t>services</a:t>
            </a:r>
          </a:p>
          <a:p>
            <a:r>
              <a:rPr lang="en-US" sz="1800" dirty="0"/>
              <a:t>Federal, state, and private funds </a:t>
            </a:r>
            <a:r>
              <a:rPr lang="en-US" sz="1800" dirty="0" smtClean="0"/>
              <a:t>were </a:t>
            </a:r>
            <a:r>
              <a:rPr lang="en-US" sz="1800" dirty="0"/>
              <a:t>not sufficient to fill the </a:t>
            </a:r>
            <a:r>
              <a:rPr lang="en-US" sz="1800" dirty="0" smtClean="0"/>
              <a:t>gap</a:t>
            </a:r>
          </a:p>
          <a:p>
            <a:r>
              <a:rPr lang="en-US" sz="1800" dirty="0"/>
              <a:t>Our community lacked local, dedicated funds to support early childhood development and health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3788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2106" y="1155802"/>
            <a:ext cx="6809700" cy="3584448"/>
          </a:xfrm>
        </p:spPr>
        <p:txBody>
          <a:bodyPr/>
          <a:lstStyle/>
          <a:p>
            <a:r>
              <a:rPr lang="en-US" sz="1800" dirty="0" smtClean="0"/>
              <a:t>Babies are born healthy </a:t>
            </a:r>
          </a:p>
          <a:p>
            <a:r>
              <a:rPr lang="en-US" sz="1800" dirty="0" smtClean="0"/>
              <a:t>Children are healthy, thriving and developmentally on track from birth to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grade </a:t>
            </a:r>
          </a:p>
          <a:p>
            <a:r>
              <a:rPr lang="en-US" sz="1800" dirty="0" smtClean="0"/>
              <a:t>Children are developmentally ready to succeed in school at time of Kindergarten entry </a:t>
            </a:r>
          </a:p>
          <a:p>
            <a:r>
              <a:rPr lang="en-US" sz="1800" dirty="0"/>
              <a:t>Children in every Kent County community are supported and prioritized</a:t>
            </a:r>
          </a:p>
          <a:p>
            <a:pPr marL="76200" indent="0">
              <a:buNone/>
            </a:pP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Ready by 5 Early Childhood Proposal’s Bold Goals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911409-1E38-4227-A5D2-1F2ACD04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179" y="189084"/>
            <a:ext cx="3657600" cy="15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1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2106" y="811797"/>
            <a:ext cx="6809700" cy="3976295"/>
          </a:xfrm>
        </p:spPr>
        <p:txBody>
          <a:bodyPr/>
          <a:lstStyle/>
          <a:p>
            <a:r>
              <a:rPr lang="en-US" sz="1800" dirty="0"/>
              <a:t>Navigation &amp; Referral and Medical Home Support</a:t>
            </a:r>
            <a:r>
              <a:rPr lang="en-US" sz="1800" dirty="0" smtClean="0"/>
              <a:t>: $</a:t>
            </a:r>
            <a:r>
              <a:rPr lang="en-US" sz="1800" dirty="0"/>
              <a:t>500,000-1 million to serve 2,000-5,000 children</a:t>
            </a:r>
          </a:p>
          <a:p>
            <a:r>
              <a:rPr lang="en-US" sz="1800" dirty="0"/>
              <a:t>Developmental Screenings: </a:t>
            </a:r>
            <a:r>
              <a:rPr lang="en-US" sz="1800" dirty="0" smtClean="0"/>
              <a:t>$</a:t>
            </a:r>
            <a:r>
              <a:rPr lang="en-US" sz="1800" dirty="0"/>
              <a:t>1-1.5  million to serve 10,000-20,000 children </a:t>
            </a:r>
            <a:endParaRPr lang="en-US" sz="1800" dirty="0" smtClean="0"/>
          </a:p>
          <a:p>
            <a:r>
              <a:rPr lang="en-US" sz="1800" dirty="0"/>
              <a:t>Home Visiting: $1.5-2.5 million to serve 750-2,000 </a:t>
            </a:r>
            <a:r>
              <a:rPr lang="en-US" sz="1800" dirty="0" smtClean="0"/>
              <a:t>children</a:t>
            </a:r>
          </a:p>
          <a:p>
            <a:r>
              <a:rPr lang="en-US" sz="1800" dirty="0"/>
              <a:t>Play &amp; Learn Groups</a:t>
            </a:r>
            <a:r>
              <a:rPr lang="en-US" sz="1800" dirty="0" smtClean="0"/>
              <a:t>:$</a:t>
            </a:r>
            <a:r>
              <a:rPr lang="en-US" sz="1800" dirty="0"/>
              <a:t>500,000-1 million to serve 500-2,000 </a:t>
            </a:r>
            <a:r>
              <a:rPr lang="en-US" sz="1800" dirty="0" smtClean="0"/>
              <a:t>children</a:t>
            </a:r>
          </a:p>
          <a:p>
            <a:r>
              <a:rPr lang="en-US" sz="1800" dirty="0" smtClean="0"/>
              <a:t>Program Evaluation &amp; Improved Data Systems:$500,000- 1 million</a:t>
            </a:r>
          </a:p>
          <a:p>
            <a:r>
              <a:rPr lang="en-US" sz="1800" dirty="0" smtClean="0"/>
              <a:t>Oversight &amp; Allocation- $250,000-350,000</a:t>
            </a:r>
          </a:p>
          <a:p>
            <a:pPr marL="7620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Allocation of Millage Funds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8801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4266" y="801360"/>
            <a:ext cx="6809700" cy="3112200"/>
          </a:xfrm>
        </p:spPr>
        <p:txBody>
          <a:bodyPr/>
          <a:lstStyle/>
          <a:p>
            <a:r>
              <a:rPr lang="en-US" sz="1800" dirty="0" smtClean="0"/>
              <a:t>Earned Media </a:t>
            </a:r>
          </a:p>
          <a:p>
            <a:pPr lvl="1"/>
            <a:r>
              <a:rPr lang="en-US" sz="1800" dirty="0" smtClean="0"/>
              <a:t>Launch Event </a:t>
            </a:r>
          </a:p>
          <a:p>
            <a:pPr lvl="1"/>
            <a:r>
              <a:rPr lang="en-US" sz="1800" dirty="0" smtClean="0"/>
              <a:t>Op-Eds</a:t>
            </a:r>
          </a:p>
          <a:p>
            <a:pPr lvl="1"/>
            <a:r>
              <a:rPr lang="en-US" sz="1800" dirty="0" smtClean="0"/>
              <a:t>WGVU Newsmakers </a:t>
            </a:r>
          </a:p>
          <a:p>
            <a:pPr lvl="1"/>
            <a:r>
              <a:rPr lang="en-US" sz="1800" dirty="0" smtClean="0"/>
              <a:t>Election Day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1209"/>
            <a:ext cx="2874037" cy="250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26" y="3023596"/>
            <a:ext cx="5741779" cy="17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529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Trust Your Firm </a:t>
            </a:r>
          </a:p>
          <a:p>
            <a:r>
              <a:rPr lang="en-US" sz="1800" dirty="0" smtClean="0"/>
              <a:t>Build Strong Coalition of Funders and Supporters </a:t>
            </a:r>
          </a:p>
          <a:p>
            <a:r>
              <a:rPr lang="en-US" sz="1800" dirty="0" smtClean="0"/>
              <a:t>Build Realistic Campaign Budget &amp; Stick to It</a:t>
            </a:r>
          </a:p>
          <a:p>
            <a:r>
              <a:rPr lang="en-US" sz="1800" dirty="0" smtClean="0"/>
              <a:t>Engage Grassroots &amp; </a:t>
            </a:r>
            <a:r>
              <a:rPr lang="en-US" sz="1800" dirty="0" err="1" smtClean="0"/>
              <a:t>Grasstops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7732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610368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cs typeface="Helvetica" panose="020B0604020202020204" pitchFamily="34" charset="0"/>
              </a:rPr>
              <a:t>Children’s Services Councils - Florida</a:t>
            </a:r>
            <a:endParaRPr dirty="0">
              <a:cs typeface="Helvetica" panose="020B0604020202020204" pitchFamily="34" charset="0"/>
            </a:endParaRPr>
          </a:p>
        </p:txBody>
      </p:sp>
      <p:sp>
        <p:nvSpPr>
          <p:cNvPr id="13" name="Shape 61"/>
          <p:cNvSpPr txBox="1">
            <a:spLocks/>
          </p:cNvSpPr>
          <p:nvPr/>
        </p:nvSpPr>
        <p:spPr>
          <a:xfrm>
            <a:off x="1704506" y="3215968"/>
            <a:ext cx="581009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n-US" sz="1200" dirty="0" smtClean="0">
                <a:latin typeface="+mn-lt"/>
              </a:rPr>
              <a:t>Randy Palo </a:t>
            </a:r>
          </a:p>
          <a:p>
            <a:pPr algn="ctr"/>
            <a:r>
              <a:rPr lang="en-US" sz="1200" dirty="0" smtClean="0">
                <a:latin typeface="+mn-lt"/>
              </a:rPr>
              <a:t>Director of Program</a:t>
            </a:r>
          </a:p>
          <a:p>
            <a:pPr algn="ctr"/>
            <a:r>
              <a:rPr lang="en-US" sz="1200" dirty="0" smtClean="0">
                <a:latin typeface="+mn-lt"/>
              </a:rPr>
              <a:t>Children’s Services Council of Palm Beach County </a:t>
            </a:r>
            <a:endParaRPr lang="en-US" sz="1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907"/>
            <a:ext cx="2803021" cy="1084233"/>
          </a:xfrm>
          <a:prstGeom prst="rect">
            <a:avLst/>
          </a:prstGeom>
        </p:spPr>
      </p:pic>
      <p:sp>
        <p:nvSpPr>
          <p:cNvPr id="16" name="Shape 75"/>
          <p:cNvSpPr/>
          <p:nvPr/>
        </p:nvSpPr>
        <p:spPr>
          <a:xfrm>
            <a:off x="0" y="4868560"/>
            <a:ext cx="9144000" cy="293473"/>
          </a:xfrm>
          <a:prstGeom prst="rect">
            <a:avLst/>
          </a:prstGeom>
          <a:solidFill>
            <a:srgbClr val="215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9352" y="4868245"/>
            <a:ext cx="5184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www.CSSP.org</a:t>
            </a:r>
            <a:r>
              <a:rPr lang="en-US" sz="1100" dirty="0" smtClean="0"/>
              <a:t>  |  </a:t>
            </a:r>
            <a:r>
              <a:rPr lang="en-US" sz="1100" dirty="0" smtClean="0">
                <a:solidFill>
                  <a:schemeClr val="bg1"/>
                </a:solidFill>
              </a:rPr>
              <a:t>info@CSSP.org </a:t>
            </a:r>
            <a:r>
              <a:rPr lang="en-US" sz="1100" dirty="0" smtClean="0"/>
              <a:t> | </a:t>
            </a:r>
            <a:r>
              <a:rPr lang="en-US" sz="1100" dirty="0" smtClean="0">
                <a:solidFill>
                  <a:schemeClr val="bg1"/>
                </a:solidFill>
              </a:rPr>
              <a:t>202.371.1565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44" y="-4273"/>
            <a:ext cx="1429351" cy="950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1" y="-4273"/>
            <a:ext cx="1427288" cy="950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19" y="-525"/>
            <a:ext cx="1427288" cy="950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67" y="-1050"/>
            <a:ext cx="1425229" cy="950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65" y="-4273"/>
            <a:ext cx="1424406" cy="950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1" y="-4273"/>
            <a:ext cx="1515618" cy="950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460" y="-4273"/>
            <a:ext cx="1483590" cy="950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668" y="889107"/>
            <a:ext cx="6809700" cy="3841022"/>
          </a:xfrm>
        </p:spPr>
        <p:txBody>
          <a:bodyPr/>
          <a:lstStyle/>
          <a:p>
            <a:r>
              <a:rPr lang="en-US" altLang="en-US" sz="2000" dirty="0"/>
              <a:t>Florida is the only state in the nation with a law enabling communities to create a local government with the sole purpose of investing in children’</a:t>
            </a:r>
            <a:r>
              <a:rPr lang="en-US" altLang="ja-JP" sz="2000" dirty="0"/>
              <a:t>s services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9 counties have created Councils; 8 with independent taxing authority</a:t>
            </a:r>
          </a:p>
          <a:p>
            <a:r>
              <a:rPr lang="en-US" altLang="ja-JP" sz="2000" dirty="0" smtClean="0"/>
              <a:t>Florida Children’s Council Website- flchildrenscouncil.org </a:t>
            </a:r>
            <a:endParaRPr lang="en-US" altLang="ja-JP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2105" y="244221"/>
            <a:ext cx="5011767" cy="435600"/>
          </a:xfrm>
        </p:spPr>
        <p:txBody>
          <a:bodyPr/>
          <a:lstStyle/>
          <a:p>
            <a:r>
              <a:rPr lang="en-US" dirty="0" smtClean="0"/>
              <a:t>Children’s Services Councils (CSCs)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892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3177" y="1002868"/>
            <a:ext cx="8112787" cy="3262312"/>
          </a:xfrm>
        </p:spPr>
        <p:txBody>
          <a:bodyPr/>
          <a:lstStyle/>
          <a:p>
            <a:r>
              <a:rPr lang="en-US" sz="2000" dirty="0" smtClean="0"/>
              <a:t>State law allows creation of CSC (FL Statute 125.901)</a:t>
            </a:r>
          </a:p>
          <a:p>
            <a:endParaRPr lang="en-US" sz="2000" dirty="0" smtClean="0"/>
          </a:p>
          <a:p>
            <a:r>
              <a:rPr lang="en-US" sz="2000" dirty="0" smtClean="0"/>
              <a:t>Local government entity created by County Commission (Special Taxing District)</a:t>
            </a:r>
          </a:p>
          <a:p>
            <a:pPr marL="76200" indent="0">
              <a:buNone/>
            </a:pPr>
            <a:endParaRPr lang="en-US" sz="2000" dirty="0" smtClean="0"/>
          </a:p>
          <a:p>
            <a:r>
              <a:rPr lang="en-US" sz="2000" dirty="0" smtClean="0"/>
              <a:t>Taxing authority approved by voter referendum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1250" y="241598"/>
            <a:ext cx="4984914" cy="435600"/>
          </a:xfrm>
        </p:spPr>
        <p:txBody>
          <a:bodyPr/>
          <a:lstStyle/>
          <a:p>
            <a:r>
              <a:rPr lang="en-US" dirty="0" smtClean="0"/>
              <a:t>CSCs -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241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3958" y="829686"/>
            <a:ext cx="8051223" cy="3262312"/>
          </a:xfrm>
        </p:spPr>
        <p:txBody>
          <a:bodyPr/>
          <a:lstStyle/>
          <a:p>
            <a:r>
              <a:rPr lang="en-US" sz="2000" dirty="0" smtClean="0"/>
              <a:t>Funding Source – Separate Property Tax</a:t>
            </a:r>
          </a:p>
          <a:p>
            <a:r>
              <a:rPr lang="en-US" sz="2000" dirty="0" smtClean="0"/>
              <a:t>10 Member Board*</a:t>
            </a:r>
          </a:p>
          <a:p>
            <a:pPr lvl="1"/>
            <a:r>
              <a:rPr lang="en-US" dirty="0" smtClean="0"/>
              <a:t>5 appointed by Governor</a:t>
            </a:r>
          </a:p>
          <a:p>
            <a:pPr lvl="1"/>
            <a:r>
              <a:rPr lang="en-US" dirty="0" smtClean="0"/>
              <a:t>5 Ex-Officio (School Superintendent, Judge, Child Welfare System Administrator, County Commissioner, School Board Member)</a:t>
            </a:r>
          </a:p>
          <a:p>
            <a:r>
              <a:rPr lang="en-US" sz="2000" dirty="0" smtClean="0"/>
              <a:t>Independent Decisions - not recommendation to other person or board</a:t>
            </a:r>
          </a:p>
          <a:p>
            <a:r>
              <a:rPr lang="en-US" altLang="en-US" sz="2000" dirty="0" smtClean="0"/>
              <a:t>Investments </a:t>
            </a:r>
            <a:r>
              <a:rPr lang="en-US" altLang="en-US" sz="2000" dirty="0"/>
              <a:t>in </a:t>
            </a:r>
            <a:r>
              <a:rPr lang="en-US" altLang="en-US" sz="2000" dirty="0" smtClean="0"/>
              <a:t>prevention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early intervention</a:t>
            </a:r>
            <a:endParaRPr lang="en-US" altLang="en-US" sz="2000" dirty="0"/>
          </a:p>
          <a:p>
            <a:pPr marL="7620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CSCs – How It 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33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8485" y="801976"/>
            <a:ext cx="8112787" cy="3262312"/>
          </a:xfrm>
        </p:spPr>
        <p:txBody>
          <a:bodyPr/>
          <a:lstStyle/>
          <a:p>
            <a:r>
              <a:rPr lang="en-US" sz="2000" dirty="0" smtClean="0"/>
              <a:t>Organize a group of child/family advocates</a:t>
            </a:r>
          </a:p>
          <a:p>
            <a:r>
              <a:rPr lang="en-US" sz="2000" dirty="0" smtClean="0"/>
              <a:t>Collect data to show local needs, issues, trends</a:t>
            </a:r>
          </a:p>
          <a:p>
            <a:r>
              <a:rPr lang="en-US" sz="2000" dirty="0" smtClean="0"/>
              <a:t>Identify champions with influence – business leaders, politicians, education leaders</a:t>
            </a:r>
          </a:p>
          <a:p>
            <a:r>
              <a:rPr lang="en-US" sz="2000" dirty="0" smtClean="0"/>
              <a:t>Form Campaign Committee</a:t>
            </a:r>
          </a:p>
          <a:p>
            <a:pPr lvl="1"/>
            <a:r>
              <a:rPr lang="en-US" dirty="0" smtClean="0"/>
              <a:t>Public Relations – Speakers Bureau</a:t>
            </a:r>
          </a:p>
          <a:p>
            <a:pPr lvl="1"/>
            <a:r>
              <a:rPr lang="en-US" dirty="0" smtClean="0"/>
              <a:t>Fundraising</a:t>
            </a:r>
          </a:p>
          <a:p>
            <a:pPr lvl="1"/>
            <a:r>
              <a:rPr lang="en-US" dirty="0" smtClean="0"/>
              <a:t>Volunteers</a:t>
            </a:r>
          </a:p>
          <a:p>
            <a:pPr lvl="1"/>
            <a:r>
              <a:rPr lang="en-US" dirty="0" smtClean="0"/>
              <a:t>Legal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CSCs – How To Start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2223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7874" y="864322"/>
            <a:ext cx="8346581" cy="3262312"/>
          </a:xfrm>
        </p:spPr>
        <p:txBody>
          <a:bodyPr/>
          <a:lstStyle/>
          <a:p>
            <a:r>
              <a:rPr lang="en-US" sz="2000" dirty="0" smtClean="0"/>
              <a:t>Gauge support among elected officials</a:t>
            </a:r>
          </a:p>
          <a:p>
            <a:r>
              <a:rPr lang="en-US" sz="2000" dirty="0" smtClean="0"/>
              <a:t>Have similar issues worked in the past? – Why/Why Not</a:t>
            </a:r>
          </a:p>
          <a:p>
            <a:r>
              <a:rPr lang="en-US" sz="2000" dirty="0" smtClean="0"/>
              <a:t>Gauge general public support</a:t>
            </a:r>
          </a:p>
          <a:p>
            <a:r>
              <a:rPr lang="en-US" sz="2000" dirty="0" smtClean="0"/>
              <a:t>Develop several selling points</a:t>
            </a:r>
          </a:p>
          <a:p>
            <a:pPr lvl="1"/>
            <a:r>
              <a:rPr lang="en-US" dirty="0" smtClean="0"/>
              <a:t>Return on investment – Business community</a:t>
            </a:r>
          </a:p>
          <a:p>
            <a:pPr lvl="1"/>
            <a:r>
              <a:rPr lang="en-US" dirty="0" smtClean="0"/>
              <a:t>Safety and security – Seniors</a:t>
            </a:r>
          </a:p>
          <a:p>
            <a:pPr lvl="1"/>
            <a:r>
              <a:rPr lang="en-US" dirty="0" smtClean="0"/>
              <a:t>Others based on above research</a:t>
            </a:r>
          </a:p>
          <a:p>
            <a:r>
              <a:rPr lang="en-US" sz="2000" dirty="0" smtClean="0"/>
              <a:t>Communicate to all populations</a:t>
            </a:r>
          </a:p>
          <a:p>
            <a:r>
              <a:rPr lang="en-US" sz="2000" dirty="0" smtClean="0"/>
              <a:t>Avoid opposition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CSCs – Prepare for </a:t>
            </a:r>
            <a:r>
              <a:rPr lang="en-US" dirty="0"/>
              <a:t>V</a:t>
            </a:r>
            <a:r>
              <a:rPr lang="en-US" dirty="0" smtClean="0"/>
              <a:t>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5842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610368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cs typeface="Helvetica" panose="020B0604020202020204" pitchFamily="34" charset="0"/>
              </a:rPr>
              <a:t>Building Sustainability: An Early Childhood Millage </a:t>
            </a:r>
            <a:endParaRPr dirty="0">
              <a:cs typeface="Helvetica" panose="020B0604020202020204" pitchFamily="34" charset="0"/>
            </a:endParaRPr>
          </a:p>
        </p:txBody>
      </p:sp>
      <p:sp>
        <p:nvSpPr>
          <p:cNvPr id="13" name="Shape 61"/>
          <p:cNvSpPr txBox="1">
            <a:spLocks/>
          </p:cNvSpPr>
          <p:nvPr/>
        </p:nvSpPr>
        <p:spPr>
          <a:xfrm>
            <a:off x="1704506" y="3322502"/>
            <a:ext cx="581009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n-US" sz="1200" dirty="0" smtClean="0">
                <a:latin typeface="+mn-lt"/>
              </a:rPr>
              <a:t>Annemarie Valdez </a:t>
            </a:r>
          </a:p>
          <a:p>
            <a:pPr algn="ctr"/>
            <a:r>
              <a:rPr lang="en-US" sz="1200" dirty="0" smtClean="0">
                <a:latin typeface="+mn-lt"/>
              </a:rPr>
              <a:t>President and CEO</a:t>
            </a:r>
          </a:p>
          <a:p>
            <a:pPr algn="ctr"/>
            <a:r>
              <a:rPr lang="en-US" sz="1200" dirty="0" smtClean="0">
                <a:latin typeface="+mn-lt"/>
              </a:rPr>
              <a:t>First Steps Kent </a:t>
            </a:r>
          </a:p>
          <a:p>
            <a:pPr algn="ctr"/>
            <a:r>
              <a:rPr lang="en-US" sz="1200" dirty="0" smtClean="0">
                <a:latin typeface="+mn-lt"/>
              </a:rPr>
              <a:t>Kent County, Michigan </a:t>
            </a:r>
            <a:endParaRPr lang="en-US" sz="1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907"/>
            <a:ext cx="2803021" cy="1084233"/>
          </a:xfrm>
          <a:prstGeom prst="rect">
            <a:avLst/>
          </a:prstGeom>
        </p:spPr>
      </p:pic>
      <p:sp>
        <p:nvSpPr>
          <p:cNvPr id="16" name="Shape 75"/>
          <p:cNvSpPr/>
          <p:nvPr/>
        </p:nvSpPr>
        <p:spPr>
          <a:xfrm>
            <a:off x="0" y="4868560"/>
            <a:ext cx="9144000" cy="293473"/>
          </a:xfrm>
          <a:prstGeom prst="rect">
            <a:avLst/>
          </a:prstGeom>
          <a:solidFill>
            <a:srgbClr val="215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9352" y="4868245"/>
            <a:ext cx="5184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www.CSSP.org</a:t>
            </a:r>
            <a:r>
              <a:rPr lang="en-US" sz="1100" dirty="0" smtClean="0"/>
              <a:t>  |  </a:t>
            </a:r>
            <a:r>
              <a:rPr lang="en-US" sz="1100" dirty="0" smtClean="0">
                <a:solidFill>
                  <a:schemeClr val="bg1"/>
                </a:solidFill>
              </a:rPr>
              <a:t>info@CSSP.org </a:t>
            </a:r>
            <a:r>
              <a:rPr lang="en-US" sz="1100" dirty="0" smtClean="0"/>
              <a:t> | </a:t>
            </a:r>
            <a:r>
              <a:rPr lang="en-US" sz="1100" dirty="0" smtClean="0">
                <a:solidFill>
                  <a:schemeClr val="bg1"/>
                </a:solidFill>
              </a:rPr>
              <a:t>202.371.1565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44" y="-4273"/>
            <a:ext cx="1429351" cy="950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1" y="-4273"/>
            <a:ext cx="1427288" cy="950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19" y="-525"/>
            <a:ext cx="1427288" cy="950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67" y="-1050"/>
            <a:ext cx="1425229" cy="950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65" y="-4273"/>
            <a:ext cx="1424406" cy="950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1" y="-4273"/>
            <a:ext cx="1515618" cy="950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460" y="-4273"/>
            <a:ext cx="148359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3312" y="562778"/>
            <a:ext cx="6809700" cy="3185820"/>
          </a:xfrm>
        </p:spPr>
        <p:txBody>
          <a:bodyPr/>
          <a:lstStyle/>
          <a:p>
            <a:r>
              <a:rPr lang="en-US" sz="1800" dirty="0"/>
              <a:t>Kent County is home to Grand Rapids, the second largest city in the state of Michigan, and one of the fastest growing regions of the United States</a:t>
            </a:r>
          </a:p>
          <a:p>
            <a:r>
              <a:rPr lang="en-US" sz="1800" dirty="0" smtClean="0"/>
              <a:t>On November 6, 2018 Kent </a:t>
            </a:r>
            <a:r>
              <a:rPr lang="en-US" sz="1800" dirty="0"/>
              <a:t>County voters </a:t>
            </a:r>
            <a:r>
              <a:rPr lang="en-US" sz="1800" dirty="0" smtClean="0"/>
              <a:t>passed a </a:t>
            </a:r>
            <a:r>
              <a:rPr lang="en-US" sz="1800" dirty="0"/>
              <a:t>ballot initiative that created new dedicated, sustainable funding for early childhood programs through a millage (property tax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The millage increases taxes levied on all taxable property in Kent County by $0.25 for every $1,000 of taxable value from 2019 until </a:t>
            </a:r>
            <a:r>
              <a:rPr lang="en-US" sz="1800" dirty="0" smtClean="0"/>
              <a:t>2024</a:t>
            </a:r>
          </a:p>
          <a:p>
            <a:r>
              <a:rPr lang="en-US" sz="1800" dirty="0"/>
              <a:t>A Kent County homeowner with an average home value of $150,000 will pay about $18.75 per year, or $1.56 per month.</a:t>
            </a:r>
            <a:endParaRPr lang="en-US" sz="1800" dirty="0" smtClean="0"/>
          </a:p>
          <a:p>
            <a:r>
              <a:rPr lang="en-US" sz="1800" dirty="0" smtClean="0"/>
              <a:t>Millage </a:t>
            </a:r>
            <a:r>
              <a:rPr lang="en-US" sz="1800" dirty="0"/>
              <a:t>is expected to generate approximately $5.7 million a year over six years for a total of $34.2 </a:t>
            </a:r>
            <a:r>
              <a:rPr lang="en-US" sz="1800" dirty="0" smtClean="0"/>
              <a:t>million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6A6C-3806-4F03-9A0B-B2E89CE1BF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3245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657</Words>
  <Application>Microsoft Office PowerPoint</Application>
  <PresentationFormat>On-screen Show (16:9)</PresentationFormat>
  <Paragraphs>116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Lora</vt:lpstr>
      <vt:lpstr>Times New Roman</vt:lpstr>
      <vt:lpstr>Helvetica</vt:lpstr>
      <vt:lpstr>Georgia</vt:lpstr>
      <vt:lpstr>Quattrocento Sans</vt:lpstr>
      <vt:lpstr>Viola template</vt:lpstr>
      <vt:lpstr>Local Financing Strategies for Early Childhood: Examples from Two Communities </vt:lpstr>
      <vt:lpstr>Children’s Services Councils - Florida</vt:lpstr>
      <vt:lpstr>Children’s Services Councils (CSCs)</vt:lpstr>
      <vt:lpstr>CSCs - Process</vt:lpstr>
      <vt:lpstr>CSCs – How It Works</vt:lpstr>
      <vt:lpstr>CSCs – How To Start</vt:lpstr>
      <vt:lpstr>CSCs – Prepare for Vote</vt:lpstr>
      <vt:lpstr>Building Sustainability: An Early Childhood Millage </vt:lpstr>
      <vt:lpstr>Overview </vt:lpstr>
      <vt:lpstr>Bold Actions</vt:lpstr>
      <vt:lpstr>Considering an Early Childhood Millage</vt:lpstr>
      <vt:lpstr>Key Strategies </vt:lpstr>
      <vt:lpstr>The Need</vt:lpstr>
      <vt:lpstr> Ready by 5 Early Childhood Proposal’s Bold Goals</vt:lpstr>
      <vt:lpstr>Proposed Allocation of Millage Funds </vt:lpstr>
      <vt:lpstr>Importance of Media</vt:lpstr>
      <vt:lpstr>Key Lessons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Health Equity: Leaders Share Their Perspectives</dc:title>
  <dc:creator>Jessica Pika</dc:creator>
  <cp:lastModifiedBy>Ann Nguyen</cp:lastModifiedBy>
  <cp:revision>79</cp:revision>
  <cp:lastPrinted>2018-04-09T11:39:36Z</cp:lastPrinted>
  <dcterms:modified xsi:type="dcterms:W3CDTF">2019-08-14T19:49:59Z</dcterms:modified>
</cp:coreProperties>
</file>