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3"/>
  </p:notesMasterIdLst>
  <p:sldIdLst>
    <p:sldId id="291" r:id="rId2"/>
    <p:sldId id="301" r:id="rId3"/>
    <p:sldId id="278" r:id="rId4"/>
    <p:sldId id="277" r:id="rId5"/>
    <p:sldId id="304" r:id="rId6"/>
    <p:sldId id="261" r:id="rId7"/>
    <p:sldId id="279" r:id="rId8"/>
    <p:sldId id="302" r:id="rId9"/>
    <p:sldId id="280" r:id="rId10"/>
    <p:sldId id="282" r:id="rId11"/>
    <p:sldId id="283" r:id="rId12"/>
    <p:sldId id="266" r:id="rId13"/>
    <p:sldId id="284" r:id="rId14"/>
    <p:sldId id="285" r:id="rId15"/>
    <p:sldId id="286" r:id="rId16"/>
    <p:sldId id="297" r:id="rId17"/>
    <p:sldId id="298" r:id="rId18"/>
    <p:sldId id="288" r:id="rId19"/>
    <p:sldId id="303" r:id="rId20"/>
    <p:sldId id="294"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5" clrIdx="0">
    <p:extLst>
      <p:ext uri="{19B8F6BF-5375-455C-9EA6-DF929625EA0E}">
        <p15:presenceInfo xmlns:p15="http://schemas.microsoft.com/office/powerpoint/2012/main" userId="95ca7aefc6f5c105" providerId="Windows Live"/>
      </p:ext>
    </p:extLst>
  </p:cmAuthor>
  <p:cmAuthor id="2" name="Cailin OConnor" initials="CO" lastIdx="2" clrIdx="1">
    <p:extLst>
      <p:ext uri="{19B8F6BF-5375-455C-9EA6-DF929625EA0E}">
        <p15:presenceInfo xmlns:p15="http://schemas.microsoft.com/office/powerpoint/2012/main" userId="S-1-5-21-4139810849-3412376346-3154706033-3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002663"/>
    <a:srgbClr val="387067"/>
    <a:srgbClr val="70CEE2"/>
    <a:srgbClr val="CC3300"/>
    <a:srgbClr val="C42F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78995" autoAdjust="0"/>
  </p:normalViewPr>
  <p:slideViewPr>
    <p:cSldViewPr snapToGrid="0">
      <p:cViewPr varScale="1">
        <p:scale>
          <a:sx n="59" d="100"/>
          <a:sy n="59" d="100"/>
        </p:scale>
        <p:origin x="11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25BA1E-23F3-47F1-9E81-84506283325E}"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B3DCDC93-F693-4820-A9A5-E2EF7754C92C}">
      <dgm:prSet phldrT="[Text]" custT="1"/>
      <dgm:spPr>
        <a:solidFill>
          <a:srgbClr val="B64326"/>
        </a:solidFill>
      </dgm:spPr>
      <dgm:t>
        <a:bodyPr/>
        <a:lstStyle/>
        <a:p>
          <a:pPr algn="ctr">
            <a:lnSpc>
              <a:spcPct val="60000"/>
            </a:lnSpc>
          </a:pPr>
          <a:r>
            <a:rPr lang="en-US" sz="2000" b="1" dirty="0" smtClean="0">
              <a:latin typeface="Georgia" panose="02040502050405020303" pitchFamily="18" charset="0"/>
            </a:rPr>
            <a:t>Society</a:t>
          </a:r>
          <a:endParaRPr lang="en-US" sz="2000" b="1" dirty="0">
            <a:latin typeface="Georgia" panose="02040502050405020303" pitchFamily="18" charset="0"/>
          </a:endParaRPr>
        </a:p>
      </dgm:t>
    </dgm:pt>
    <dgm:pt modelId="{8B8AD3A8-8978-4B40-98A1-5FB77A7FD833}" type="parTrans" cxnId="{AEB227E6-9B58-41DC-9DB9-2829D70F25DD}">
      <dgm:prSet/>
      <dgm:spPr/>
      <dgm:t>
        <a:bodyPr/>
        <a:lstStyle/>
        <a:p>
          <a:pPr algn="ctr"/>
          <a:endParaRPr lang="en-US"/>
        </a:p>
      </dgm:t>
    </dgm:pt>
    <dgm:pt modelId="{DB484EEB-0721-4905-9B96-599CD9A84E02}" type="sibTrans" cxnId="{AEB227E6-9B58-41DC-9DB9-2829D70F25DD}">
      <dgm:prSet/>
      <dgm:spPr/>
      <dgm:t>
        <a:bodyPr/>
        <a:lstStyle/>
        <a:p>
          <a:pPr algn="ctr"/>
          <a:endParaRPr lang="en-US"/>
        </a:p>
      </dgm:t>
    </dgm:pt>
    <dgm:pt modelId="{7E5BA900-6097-4AB7-AB51-0E7A3B97956C}">
      <dgm:prSet phldrT="[Text]" custT="1"/>
      <dgm:spPr>
        <a:solidFill>
          <a:srgbClr val="002663"/>
        </a:solidFill>
      </dgm:spPr>
      <dgm:t>
        <a:bodyPr/>
        <a:lstStyle/>
        <a:p>
          <a:pPr algn="ctr">
            <a:lnSpc>
              <a:spcPct val="70000"/>
            </a:lnSpc>
          </a:pPr>
          <a:r>
            <a:rPr lang="en-US" sz="2000" b="1" baseline="0" dirty="0" smtClean="0">
              <a:latin typeface="Georgia" panose="02040502050405020303" pitchFamily="18" charset="0"/>
            </a:rPr>
            <a:t>Community/</a:t>
          </a:r>
        </a:p>
        <a:p>
          <a:pPr algn="ctr">
            <a:lnSpc>
              <a:spcPct val="70000"/>
            </a:lnSpc>
          </a:pPr>
          <a:r>
            <a:rPr lang="en-US" sz="2000" b="1" baseline="0" dirty="0" smtClean="0">
              <a:latin typeface="Georgia" panose="02040502050405020303" pitchFamily="18" charset="0"/>
            </a:rPr>
            <a:t>Programs</a:t>
          </a:r>
          <a:endParaRPr lang="en-US" sz="2000" b="1" baseline="0" dirty="0">
            <a:latin typeface="Georgia" panose="02040502050405020303" pitchFamily="18" charset="0"/>
          </a:endParaRPr>
        </a:p>
      </dgm:t>
    </dgm:pt>
    <dgm:pt modelId="{A51623C7-303E-4848-80ED-A6E0DBBCC6BD}" type="parTrans" cxnId="{BF8C9B8D-E718-4FAA-80C5-00CCD697118A}">
      <dgm:prSet/>
      <dgm:spPr/>
      <dgm:t>
        <a:bodyPr/>
        <a:lstStyle/>
        <a:p>
          <a:pPr algn="ctr"/>
          <a:endParaRPr lang="en-US"/>
        </a:p>
      </dgm:t>
    </dgm:pt>
    <dgm:pt modelId="{39690533-7A36-4233-A173-E266D3255EFE}" type="sibTrans" cxnId="{BF8C9B8D-E718-4FAA-80C5-00CCD697118A}">
      <dgm:prSet/>
      <dgm:spPr/>
      <dgm:t>
        <a:bodyPr/>
        <a:lstStyle/>
        <a:p>
          <a:pPr algn="ctr"/>
          <a:endParaRPr lang="en-US"/>
        </a:p>
      </dgm:t>
    </dgm:pt>
    <dgm:pt modelId="{2284CB27-252E-4022-A335-8219AC6D1CC6}">
      <dgm:prSet phldrT="[Text]" custT="1"/>
      <dgm:spPr>
        <a:solidFill>
          <a:srgbClr val="387067"/>
        </a:solidFill>
      </dgm:spPr>
      <dgm:t>
        <a:bodyPr/>
        <a:lstStyle/>
        <a:p>
          <a:pPr algn="ctr"/>
          <a:r>
            <a:rPr lang="en-US" sz="2000" b="1" baseline="0" dirty="0" smtClean="0">
              <a:latin typeface="Georgia" panose="02040502050405020303" pitchFamily="18" charset="0"/>
            </a:rPr>
            <a:t>Family/</a:t>
          </a:r>
        </a:p>
        <a:p>
          <a:pPr algn="ctr"/>
          <a:r>
            <a:rPr lang="en-US" sz="2000" b="1" baseline="0" dirty="0" smtClean="0">
              <a:latin typeface="Georgia" panose="02040502050405020303" pitchFamily="18" charset="0"/>
            </a:rPr>
            <a:t>Parents</a:t>
          </a:r>
          <a:endParaRPr lang="en-US" sz="2000" b="1" baseline="0" dirty="0">
            <a:latin typeface="Georgia" panose="02040502050405020303" pitchFamily="18" charset="0"/>
          </a:endParaRPr>
        </a:p>
      </dgm:t>
    </dgm:pt>
    <dgm:pt modelId="{0AAA6B4F-9168-4771-8D23-F2F609EB2DFE}" type="parTrans" cxnId="{8D7B8980-E4AA-4370-96B0-B2C1711DDC6E}">
      <dgm:prSet/>
      <dgm:spPr/>
      <dgm:t>
        <a:bodyPr/>
        <a:lstStyle/>
        <a:p>
          <a:pPr algn="ctr"/>
          <a:endParaRPr lang="en-US"/>
        </a:p>
      </dgm:t>
    </dgm:pt>
    <dgm:pt modelId="{1750DADD-9D0E-487D-8D09-270B8C350387}" type="sibTrans" cxnId="{8D7B8980-E4AA-4370-96B0-B2C1711DDC6E}">
      <dgm:prSet/>
      <dgm:spPr/>
      <dgm:t>
        <a:bodyPr/>
        <a:lstStyle/>
        <a:p>
          <a:pPr algn="ctr"/>
          <a:endParaRPr lang="en-US"/>
        </a:p>
      </dgm:t>
    </dgm:pt>
    <dgm:pt modelId="{529E031B-B8A6-4EB4-9B40-BF78D60169F7}">
      <dgm:prSet phldrT="[Text]" custT="1"/>
      <dgm:spPr>
        <a:solidFill>
          <a:srgbClr val="70CEE2"/>
        </a:solidFill>
      </dgm:spPr>
      <dgm:t>
        <a:bodyPr/>
        <a:lstStyle/>
        <a:p>
          <a:pPr algn="ctr"/>
          <a:r>
            <a:rPr lang="en-US" sz="2000" b="1" baseline="0" dirty="0" smtClean="0">
              <a:latin typeface="Georgia" panose="02040502050405020303" pitchFamily="18" charset="0"/>
            </a:rPr>
            <a:t>Child/</a:t>
          </a:r>
          <a:br>
            <a:rPr lang="en-US" sz="2000" b="1" baseline="0" dirty="0" smtClean="0">
              <a:latin typeface="Georgia" panose="02040502050405020303" pitchFamily="18" charset="0"/>
            </a:rPr>
          </a:br>
          <a:r>
            <a:rPr lang="en-US" sz="2000" b="1" baseline="0" dirty="0" smtClean="0">
              <a:latin typeface="Georgia" panose="02040502050405020303" pitchFamily="18" charset="0"/>
            </a:rPr>
            <a:t>Individual</a:t>
          </a:r>
        </a:p>
        <a:p>
          <a:pPr algn="ctr"/>
          <a:r>
            <a:rPr lang="en-US" sz="2000" b="1" baseline="0" dirty="0" smtClean="0"/>
            <a:t>  </a:t>
          </a:r>
          <a:endParaRPr lang="en-US" sz="2000" b="1" baseline="0" dirty="0"/>
        </a:p>
      </dgm:t>
    </dgm:pt>
    <dgm:pt modelId="{AA03E64D-15A7-4C9A-B76F-41F08B95463F}" type="parTrans" cxnId="{84F321D2-F23D-4F0C-A300-309644B02C13}">
      <dgm:prSet/>
      <dgm:spPr/>
      <dgm:t>
        <a:bodyPr/>
        <a:lstStyle/>
        <a:p>
          <a:pPr algn="ctr"/>
          <a:endParaRPr lang="en-US"/>
        </a:p>
      </dgm:t>
    </dgm:pt>
    <dgm:pt modelId="{B2E28DFE-1030-4EDE-8A66-607DDB384809}" type="sibTrans" cxnId="{84F321D2-F23D-4F0C-A300-309644B02C13}">
      <dgm:prSet/>
      <dgm:spPr/>
      <dgm:t>
        <a:bodyPr/>
        <a:lstStyle/>
        <a:p>
          <a:pPr algn="ctr"/>
          <a:endParaRPr lang="en-US"/>
        </a:p>
      </dgm:t>
    </dgm:pt>
    <dgm:pt modelId="{94114D8F-21AB-40F2-897E-2CD6B234B25C}" type="pres">
      <dgm:prSet presAssocID="{6F25BA1E-23F3-47F1-9E81-84506283325E}" presName="Name0" presStyleCnt="0">
        <dgm:presLayoutVars>
          <dgm:chMax val="7"/>
          <dgm:resizeHandles val="exact"/>
        </dgm:presLayoutVars>
      </dgm:prSet>
      <dgm:spPr/>
      <dgm:t>
        <a:bodyPr/>
        <a:lstStyle/>
        <a:p>
          <a:endParaRPr lang="en-US"/>
        </a:p>
      </dgm:t>
    </dgm:pt>
    <dgm:pt modelId="{96427DA7-904A-4259-A0DE-793940BF9B19}" type="pres">
      <dgm:prSet presAssocID="{6F25BA1E-23F3-47F1-9E81-84506283325E}" presName="comp1" presStyleCnt="0"/>
      <dgm:spPr/>
      <dgm:t>
        <a:bodyPr/>
        <a:lstStyle/>
        <a:p>
          <a:endParaRPr lang="en-US"/>
        </a:p>
      </dgm:t>
    </dgm:pt>
    <dgm:pt modelId="{60B43D66-1805-423F-9D7E-FE1D61F6ACC2}" type="pres">
      <dgm:prSet presAssocID="{6F25BA1E-23F3-47F1-9E81-84506283325E}" presName="circle1" presStyleLbl="node1" presStyleIdx="0" presStyleCnt="4" custScaleX="162376" custLinFactNeighborX="1320" custLinFactNeighborY="1181"/>
      <dgm:spPr/>
      <dgm:t>
        <a:bodyPr/>
        <a:lstStyle/>
        <a:p>
          <a:endParaRPr lang="en-US"/>
        </a:p>
      </dgm:t>
    </dgm:pt>
    <dgm:pt modelId="{63968B9E-9B8D-4A74-9FF3-7F051960DC53}" type="pres">
      <dgm:prSet presAssocID="{6F25BA1E-23F3-47F1-9E81-84506283325E}" presName="c1text" presStyleLbl="node1" presStyleIdx="0" presStyleCnt="4">
        <dgm:presLayoutVars>
          <dgm:bulletEnabled val="1"/>
        </dgm:presLayoutVars>
      </dgm:prSet>
      <dgm:spPr/>
      <dgm:t>
        <a:bodyPr/>
        <a:lstStyle/>
        <a:p>
          <a:endParaRPr lang="en-US"/>
        </a:p>
      </dgm:t>
    </dgm:pt>
    <dgm:pt modelId="{4E70EBB8-BBF3-454F-B18A-BCB0D0CE1F45}" type="pres">
      <dgm:prSet presAssocID="{6F25BA1E-23F3-47F1-9E81-84506283325E}" presName="comp2" presStyleCnt="0"/>
      <dgm:spPr/>
      <dgm:t>
        <a:bodyPr/>
        <a:lstStyle/>
        <a:p>
          <a:endParaRPr lang="en-US"/>
        </a:p>
      </dgm:t>
    </dgm:pt>
    <dgm:pt modelId="{3860458B-FE10-481A-9D64-0872D5D7CE8F}" type="pres">
      <dgm:prSet presAssocID="{6F25BA1E-23F3-47F1-9E81-84506283325E}" presName="circle2" presStyleLbl="node1" presStyleIdx="1" presStyleCnt="4" custScaleX="172579" custScaleY="100820" custLinFactNeighborX="-453" custLinFactNeighborY="-205"/>
      <dgm:spPr/>
      <dgm:t>
        <a:bodyPr/>
        <a:lstStyle/>
        <a:p>
          <a:endParaRPr lang="en-US"/>
        </a:p>
      </dgm:t>
    </dgm:pt>
    <dgm:pt modelId="{A679C5FD-2ED1-4DD5-99A9-613189C515C7}" type="pres">
      <dgm:prSet presAssocID="{6F25BA1E-23F3-47F1-9E81-84506283325E}" presName="c2text" presStyleLbl="node1" presStyleIdx="1" presStyleCnt="4">
        <dgm:presLayoutVars>
          <dgm:bulletEnabled val="1"/>
        </dgm:presLayoutVars>
      </dgm:prSet>
      <dgm:spPr/>
      <dgm:t>
        <a:bodyPr/>
        <a:lstStyle/>
        <a:p>
          <a:endParaRPr lang="en-US"/>
        </a:p>
      </dgm:t>
    </dgm:pt>
    <dgm:pt modelId="{12DE4FF7-1560-4907-9858-2644C78C7479}" type="pres">
      <dgm:prSet presAssocID="{6F25BA1E-23F3-47F1-9E81-84506283325E}" presName="comp3" presStyleCnt="0"/>
      <dgm:spPr/>
      <dgm:t>
        <a:bodyPr/>
        <a:lstStyle/>
        <a:p>
          <a:endParaRPr lang="en-US"/>
        </a:p>
      </dgm:t>
    </dgm:pt>
    <dgm:pt modelId="{ACA7F5EE-5FBB-4BF5-8A92-20714D982855}" type="pres">
      <dgm:prSet presAssocID="{6F25BA1E-23F3-47F1-9E81-84506283325E}" presName="circle3" presStyleLbl="node1" presStyleIdx="2" presStyleCnt="4" custAng="0" custScaleX="194915" custLinFactNeighborX="1826" custLinFactNeighborY="273"/>
      <dgm:spPr/>
      <dgm:t>
        <a:bodyPr/>
        <a:lstStyle/>
        <a:p>
          <a:endParaRPr lang="en-US"/>
        </a:p>
      </dgm:t>
    </dgm:pt>
    <dgm:pt modelId="{CF618F69-62A3-49EC-B47F-95729CACBFA8}" type="pres">
      <dgm:prSet presAssocID="{6F25BA1E-23F3-47F1-9E81-84506283325E}" presName="c3text" presStyleLbl="node1" presStyleIdx="2" presStyleCnt="4">
        <dgm:presLayoutVars>
          <dgm:bulletEnabled val="1"/>
        </dgm:presLayoutVars>
      </dgm:prSet>
      <dgm:spPr/>
      <dgm:t>
        <a:bodyPr/>
        <a:lstStyle/>
        <a:p>
          <a:endParaRPr lang="en-US"/>
        </a:p>
      </dgm:t>
    </dgm:pt>
    <dgm:pt modelId="{A5E52B52-D0D8-4A9D-9E32-C37B2C1533BC}" type="pres">
      <dgm:prSet presAssocID="{6F25BA1E-23F3-47F1-9E81-84506283325E}" presName="comp4" presStyleCnt="0"/>
      <dgm:spPr/>
      <dgm:t>
        <a:bodyPr/>
        <a:lstStyle/>
        <a:p>
          <a:endParaRPr lang="en-US"/>
        </a:p>
      </dgm:t>
    </dgm:pt>
    <dgm:pt modelId="{CC68E653-3BEE-4613-8D18-02CA96B0FC4C}" type="pres">
      <dgm:prSet presAssocID="{6F25BA1E-23F3-47F1-9E81-84506283325E}" presName="circle4" presStyleLbl="node1" presStyleIdx="3" presStyleCnt="4" custScaleX="217514"/>
      <dgm:spPr/>
      <dgm:t>
        <a:bodyPr/>
        <a:lstStyle/>
        <a:p>
          <a:endParaRPr lang="en-US"/>
        </a:p>
      </dgm:t>
    </dgm:pt>
    <dgm:pt modelId="{02C957B4-D70D-49DD-8CC6-00768688AFE7}" type="pres">
      <dgm:prSet presAssocID="{6F25BA1E-23F3-47F1-9E81-84506283325E}" presName="c4text" presStyleLbl="node1" presStyleIdx="3" presStyleCnt="4">
        <dgm:presLayoutVars>
          <dgm:bulletEnabled val="1"/>
        </dgm:presLayoutVars>
      </dgm:prSet>
      <dgm:spPr/>
      <dgm:t>
        <a:bodyPr/>
        <a:lstStyle/>
        <a:p>
          <a:endParaRPr lang="en-US"/>
        </a:p>
      </dgm:t>
    </dgm:pt>
  </dgm:ptLst>
  <dgm:cxnLst>
    <dgm:cxn modelId="{7078848C-0810-4EAC-AEED-11C0CD4F42B0}" type="presOf" srcId="{7E5BA900-6097-4AB7-AB51-0E7A3B97956C}" destId="{A679C5FD-2ED1-4DD5-99A9-613189C515C7}" srcOrd="1" destOrd="0" presId="urn:microsoft.com/office/officeart/2005/8/layout/venn2"/>
    <dgm:cxn modelId="{84F321D2-F23D-4F0C-A300-309644B02C13}" srcId="{6F25BA1E-23F3-47F1-9E81-84506283325E}" destId="{529E031B-B8A6-4EB4-9B40-BF78D60169F7}" srcOrd="3" destOrd="0" parTransId="{AA03E64D-15A7-4C9A-B76F-41F08B95463F}" sibTransId="{B2E28DFE-1030-4EDE-8A66-607DDB384809}"/>
    <dgm:cxn modelId="{BF8C9B8D-E718-4FAA-80C5-00CCD697118A}" srcId="{6F25BA1E-23F3-47F1-9E81-84506283325E}" destId="{7E5BA900-6097-4AB7-AB51-0E7A3B97956C}" srcOrd="1" destOrd="0" parTransId="{A51623C7-303E-4848-80ED-A6E0DBBCC6BD}" sibTransId="{39690533-7A36-4233-A173-E266D3255EFE}"/>
    <dgm:cxn modelId="{C178619B-3E81-402F-8606-9D3F6EC80A2A}" type="presOf" srcId="{2284CB27-252E-4022-A335-8219AC6D1CC6}" destId="{CF618F69-62A3-49EC-B47F-95729CACBFA8}" srcOrd="1" destOrd="0" presId="urn:microsoft.com/office/officeart/2005/8/layout/venn2"/>
    <dgm:cxn modelId="{D372E8C6-96B4-4B6F-B87E-FE60CCE07CC5}" type="presOf" srcId="{6F25BA1E-23F3-47F1-9E81-84506283325E}" destId="{94114D8F-21AB-40F2-897E-2CD6B234B25C}" srcOrd="0" destOrd="0" presId="urn:microsoft.com/office/officeart/2005/8/layout/venn2"/>
    <dgm:cxn modelId="{AEB227E6-9B58-41DC-9DB9-2829D70F25DD}" srcId="{6F25BA1E-23F3-47F1-9E81-84506283325E}" destId="{B3DCDC93-F693-4820-A9A5-E2EF7754C92C}" srcOrd="0" destOrd="0" parTransId="{8B8AD3A8-8978-4B40-98A1-5FB77A7FD833}" sibTransId="{DB484EEB-0721-4905-9B96-599CD9A84E02}"/>
    <dgm:cxn modelId="{5F5A1750-FD4F-4D4B-9701-CB45429F077C}" type="presOf" srcId="{B3DCDC93-F693-4820-A9A5-E2EF7754C92C}" destId="{60B43D66-1805-423F-9D7E-FE1D61F6ACC2}" srcOrd="0" destOrd="0" presId="urn:microsoft.com/office/officeart/2005/8/layout/venn2"/>
    <dgm:cxn modelId="{0587F2DA-F63B-43B6-96F3-90599A3ADAD6}" type="presOf" srcId="{7E5BA900-6097-4AB7-AB51-0E7A3B97956C}" destId="{3860458B-FE10-481A-9D64-0872D5D7CE8F}" srcOrd="0" destOrd="0" presId="urn:microsoft.com/office/officeart/2005/8/layout/venn2"/>
    <dgm:cxn modelId="{8D7B8980-E4AA-4370-96B0-B2C1711DDC6E}" srcId="{6F25BA1E-23F3-47F1-9E81-84506283325E}" destId="{2284CB27-252E-4022-A335-8219AC6D1CC6}" srcOrd="2" destOrd="0" parTransId="{0AAA6B4F-9168-4771-8D23-F2F609EB2DFE}" sibTransId="{1750DADD-9D0E-487D-8D09-270B8C350387}"/>
    <dgm:cxn modelId="{08DA825A-C1CF-4DEC-A1C2-43087C0A44F7}" type="presOf" srcId="{529E031B-B8A6-4EB4-9B40-BF78D60169F7}" destId="{CC68E653-3BEE-4613-8D18-02CA96B0FC4C}" srcOrd="0" destOrd="0" presId="urn:microsoft.com/office/officeart/2005/8/layout/venn2"/>
    <dgm:cxn modelId="{F7555A58-A942-4176-B5C5-3B76921EBD23}" type="presOf" srcId="{2284CB27-252E-4022-A335-8219AC6D1CC6}" destId="{ACA7F5EE-5FBB-4BF5-8A92-20714D982855}" srcOrd="0" destOrd="0" presId="urn:microsoft.com/office/officeart/2005/8/layout/venn2"/>
    <dgm:cxn modelId="{F965485B-74F6-436E-A2F9-8C6D69776516}" type="presOf" srcId="{529E031B-B8A6-4EB4-9B40-BF78D60169F7}" destId="{02C957B4-D70D-49DD-8CC6-00768688AFE7}" srcOrd="1" destOrd="0" presId="urn:microsoft.com/office/officeart/2005/8/layout/venn2"/>
    <dgm:cxn modelId="{321BD978-FA7B-40C0-B11A-5AF33D510964}" type="presOf" srcId="{B3DCDC93-F693-4820-A9A5-E2EF7754C92C}" destId="{63968B9E-9B8D-4A74-9FF3-7F051960DC53}" srcOrd="1" destOrd="0" presId="urn:microsoft.com/office/officeart/2005/8/layout/venn2"/>
    <dgm:cxn modelId="{FCD9A805-D999-410A-938A-24F5855B9A80}" type="presParOf" srcId="{94114D8F-21AB-40F2-897E-2CD6B234B25C}" destId="{96427DA7-904A-4259-A0DE-793940BF9B19}" srcOrd="0" destOrd="0" presId="urn:microsoft.com/office/officeart/2005/8/layout/venn2"/>
    <dgm:cxn modelId="{9EC3946D-F587-4EED-B75B-DE2C9A0A244B}" type="presParOf" srcId="{96427DA7-904A-4259-A0DE-793940BF9B19}" destId="{60B43D66-1805-423F-9D7E-FE1D61F6ACC2}" srcOrd="0" destOrd="0" presId="urn:microsoft.com/office/officeart/2005/8/layout/venn2"/>
    <dgm:cxn modelId="{1CF9D742-1D46-4B74-9AE5-E90AE632222A}" type="presParOf" srcId="{96427DA7-904A-4259-A0DE-793940BF9B19}" destId="{63968B9E-9B8D-4A74-9FF3-7F051960DC53}" srcOrd="1" destOrd="0" presId="urn:microsoft.com/office/officeart/2005/8/layout/venn2"/>
    <dgm:cxn modelId="{5F7633AA-629E-4254-A840-49FB489AA9E4}" type="presParOf" srcId="{94114D8F-21AB-40F2-897E-2CD6B234B25C}" destId="{4E70EBB8-BBF3-454F-B18A-BCB0D0CE1F45}" srcOrd="1" destOrd="0" presId="urn:microsoft.com/office/officeart/2005/8/layout/venn2"/>
    <dgm:cxn modelId="{168983CC-356E-4226-8002-41F2BC4EB6FE}" type="presParOf" srcId="{4E70EBB8-BBF3-454F-B18A-BCB0D0CE1F45}" destId="{3860458B-FE10-481A-9D64-0872D5D7CE8F}" srcOrd="0" destOrd="0" presId="urn:microsoft.com/office/officeart/2005/8/layout/venn2"/>
    <dgm:cxn modelId="{C76B574B-A9BF-45D0-896B-E95F128B5DD3}" type="presParOf" srcId="{4E70EBB8-BBF3-454F-B18A-BCB0D0CE1F45}" destId="{A679C5FD-2ED1-4DD5-99A9-613189C515C7}" srcOrd="1" destOrd="0" presId="urn:microsoft.com/office/officeart/2005/8/layout/venn2"/>
    <dgm:cxn modelId="{36B6A0E9-0AE3-4B1A-92EC-0219F75A9B9D}" type="presParOf" srcId="{94114D8F-21AB-40F2-897E-2CD6B234B25C}" destId="{12DE4FF7-1560-4907-9858-2644C78C7479}" srcOrd="2" destOrd="0" presId="urn:microsoft.com/office/officeart/2005/8/layout/venn2"/>
    <dgm:cxn modelId="{A286BA0F-2FE8-495A-8F63-C23920F38F97}" type="presParOf" srcId="{12DE4FF7-1560-4907-9858-2644C78C7479}" destId="{ACA7F5EE-5FBB-4BF5-8A92-20714D982855}" srcOrd="0" destOrd="0" presId="urn:microsoft.com/office/officeart/2005/8/layout/venn2"/>
    <dgm:cxn modelId="{695684C0-BC48-4534-BE36-EE41CCBF3E64}" type="presParOf" srcId="{12DE4FF7-1560-4907-9858-2644C78C7479}" destId="{CF618F69-62A3-49EC-B47F-95729CACBFA8}" srcOrd="1" destOrd="0" presId="urn:microsoft.com/office/officeart/2005/8/layout/venn2"/>
    <dgm:cxn modelId="{EEDCBD1B-BA70-4A76-AC58-409E6E8778B4}" type="presParOf" srcId="{94114D8F-21AB-40F2-897E-2CD6B234B25C}" destId="{A5E52B52-D0D8-4A9D-9E32-C37B2C1533BC}" srcOrd="3" destOrd="0" presId="urn:microsoft.com/office/officeart/2005/8/layout/venn2"/>
    <dgm:cxn modelId="{18714EA4-8EC9-44D6-B25D-1B9082ECCAAB}" type="presParOf" srcId="{A5E52B52-D0D8-4A9D-9E32-C37B2C1533BC}" destId="{CC68E653-3BEE-4613-8D18-02CA96B0FC4C}" srcOrd="0" destOrd="0" presId="urn:microsoft.com/office/officeart/2005/8/layout/venn2"/>
    <dgm:cxn modelId="{E75A4100-F441-45E2-90A3-166B4059D0A8}" type="presParOf" srcId="{A5E52B52-D0D8-4A9D-9E32-C37B2C1533BC}" destId="{02C957B4-D70D-49DD-8CC6-00768688AFE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43D66-1805-423F-9D7E-FE1D61F6ACC2}">
      <dsp:nvSpPr>
        <dsp:cNvPr id="0" name=""/>
        <dsp:cNvSpPr/>
      </dsp:nvSpPr>
      <dsp:spPr>
        <a:xfrm>
          <a:off x="500003" y="0"/>
          <a:ext cx="7349077" cy="4525963"/>
        </a:xfrm>
        <a:prstGeom prst="ellipse">
          <a:avLst/>
        </a:prstGeom>
        <a:solidFill>
          <a:srgbClr val="B643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60000"/>
            </a:lnSpc>
            <a:spcBef>
              <a:spcPct val="0"/>
            </a:spcBef>
            <a:spcAft>
              <a:spcPct val="35000"/>
            </a:spcAft>
          </a:pPr>
          <a:r>
            <a:rPr lang="en-US" sz="2000" b="1" kern="1200" dirty="0" smtClean="0">
              <a:latin typeface="Georgia" panose="02040502050405020303" pitchFamily="18" charset="0"/>
            </a:rPr>
            <a:t>Society</a:t>
          </a:r>
          <a:endParaRPr lang="en-US" sz="2000" b="1" kern="1200" dirty="0">
            <a:latin typeface="Georgia" panose="02040502050405020303" pitchFamily="18" charset="0"/>
          </a:endParaRPr>
        </a:p>
      </dsp:txBody>
      <dsp:txXfrm>
        <a:off x="3147141" y="226298"/>
        <a:ext cx="2054802" cy="678894"/>
      </dsp:txXfrm>
    </dsp:sp>
    <dsp:sp modelId="{3860458B-FE10-481A-9D64-0872D5D7CE8F}">
      <dsp:nvSpPr>
        <dsp:cNvPr id="0" name=""/>
        <dsp:cNvSpPr/>
      </dsp:nvSpPr>
      <dsp:spPr>
        <a:xfrm>
          <a:off x="974053" y="875502"/>
          <a:ext cx="6248689" cy="3650460"/>
        </a:xfrm>
        <a:prstGeom prst="ellipse">
          <a:avLst/>
        </a:prstGeom>
        <a:solidFill>
          <a:srgbClr val="00266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70000"/>
            </a:lnSpc>
            <a:spcBef>
              <a:spcPct val="0"/>
            </a:spcBef>
            <a:spcAft>
              <a:spcPct val="35000"/>
            </a:spcAft>
          </a:pPr>
          <a:r>
            <a:rPr lang="en-US" sz="2000" b="1" kern="1200" baseline="0" dirty="0" smtClean="0">
              <a:latin typeface="Georgia" panose="02040502050405020303" pitchFamily="18" charset="0"/>
            </a:rPr>
            <a:t>Community/</a:t>
          </a:r>
        </a:p>
        <a:p>
          <a:pPr lvl="0" algn="ctr" defTabSz="889000">
            <a:lnSpc>
              <a:spcPct val="70000"/>
            </a:lnSpc>
            <a:spcBef>
              <a:spcPct val="0"/>
            </a:spcBef>
            <a:spcAft>
              <a:spcPct val="35000"/>
            </a:spcAft>
          </a:pPr>
          <a:r>
            <a:rPr lang="en-US" sz="2000" b="1" kern="1200" baseline="0" dirty="0" smtClean="0">
              <a:latin typeface="Georgia" panose="02040502050405020303" pitchFamily="18" charset="0"/>
            </a:rPr>
            <a:t>Programs</a:t>
          </a:r>
          <a:endParaRPr lang="en-US" sz="2000" b="1" kern="1200" baseline="0" dirty="0">
            <a:latin typeface="Georgia" panose="02040502050405020303" pitchFamily="18" charset="0"/>
          </a:endParaRPr>
        </a:p>
      </dsp:txBody>
      <dsp:txXfrm>
        <a:off x="3006439" y="1094529"/>
        <a:ext cx="2183916" cy="657082"/>
      </dsp:txXfrm>
    </dsp:sp>
    <dsp:sp modelId="{ACA7F5EE-5FBB-4BF5-8A92-20714D982855}">
      <dsp:nvSpPr>
        <dsp:cNvPr id="0" name=""/>
        <dsp:cNvSpPr/>
      </dsp:nvSpPr>
      <dsp:spPr>
        <a:xfrm>
          <a:off x="1517852" y="1810376"/>
          <a:ext cx="5293068" cy="2715577"/>
        </a:xfrm>
        <a:prstGeom prst="ellipse">
          <a:avLst/>
        </a:prstGeom>
        <a:solidFill>
          <a:srgbClr val="3870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baseline="0" dirty="0" smtClean="0">
              <a:latin typeface="Georgia" panose="02040502050405020303" pitchFamily="18" charset="0"/>
            </a:rPr>
            <a:t>Family/</a:t>
          </a:r>
        </a:p>
        <a:p>
          <a:pPr lvl="0" algn="ctr" defTabSz="889000">
            <a:lnSpc>
              <a:spcPct val="90000"/>
            </a:lnSpc>
            <a:spcBef>
              <a:spcPct val="0"/>
            </a:spcBef>
            <a:spcAft>
              <a:spcPct val="35000"/>
            </a:spcAft>
          </a:pPr>
          <a:r>
            <a:rPr lang="en-US" sz="2000" b="1" kern="1200" baseline="0" dirty="0" smtClean="0">
              <a:latin typeface="Georgia" panose="02040502050405020303" pitchFamily="18" charset="0"/>
            </a:rPr>
            <a:t>Parents</a:t>
          </a:r>
          <a:endParaRPr lang="en-US" sz="2000" b="1" kern="1200" baseline="0" dirty="0">
            <a:latin typeface="Georgia" panose="02040502050405020303" pitchFamily="18" charset="0"/>
          </a:endParaRPr>
        </a:p>
      </dsp:txBody>
      <dsp:txXfrm>
        <a:off x="2931101" y="2014044"/>
        <a:ext cx="2466569" cy="611005"/>
      </dsp:txXfrm>
    </dsp:sp>
    <dsp:sp modelId="{CC68E653-3BEE-4613-8D18-02CA96B0FC4C}">
      <dsp:nvSpPr>
        <dsp:cNvPr id="0" name=""/>
        <dsp:cNvSpPr/>
      </dsp:nvSpPr>
      <dsp:spPr>
        <a:xfrm>
          <a:off x="2145879" y="2708155"/>
          <a:ext cx="3937841" cy="1810385"/>
        </a:xfrm>
        <a:prstGeom prst="ellipse">
          <a:avLst/>
        </a:prstGeom>
        <a:solidFill>
          <a:srgbClr val="70CE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baseline="0" dirty="0" smtClean="0">
              <a:latin typeface="Georgia" panose="02040502050405020303" pitchFamily="18" charset="0"/>
            </a:rPr>
            <a:t>Child/</a:t>
          </a:r>
          <a:br>
            <a:rPr lang="en-US" sz="2000" b="1" kern="1200" baseline="0" dirty="0" smtClean="0">
              <a:latin typeface="Georgia" panose="02040502050405020303" pitchFamily="18" charset="0"/>
            </a:rPr>
          </a:br>
          <a:r>
            <a:rPr lang="en-US" sz="2000" b="1" kern="1200" baseline="0" dirty="0" smtClean="0">
              <a:latin typeface="Georgia" panose="02040502050405020303" pitchFamily="18" charset="0"/>
            </a:rPr>
            <a:t>Individual</a:t>
          </a:r>
        </a:p>
        <a:p>
          <a:pPr lvl="0" algn="ctr" defTabSz="889000">
            <a:lnSpc>
              <a:spcPct val="90000"/>
            </a:lnSpc>
            <a:spcBef>
              <a:spcPct val="0"/>
            </a:spcBef>
            <a:spcAft>
              <a:spcPct val="35000"/>
            </a:spcAft>
          </a:pPr>
          <a:r>
            <a:rPr lang="en-US" sz="2000" b="1" kern="1200" baseline="0" dirty="0" smtClean="0"/>
            <a:t>  </a:t>
          </a:r>
          <a:endParaRPr lang="en-US" sz="2000" b="1" kern="1200" baseline="0" dirty="0"/>
        </a:p>
      </dsp:txBody>
      <dsp:txXfrm>
        <a:off x="2722562" y="3160751"/>
        <a:ext cx="2784474" cy="90519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F41E-C039-42A3-BAFA-C425F3238DBF}" type="datetimeFigureOut">
              <a:rPr lang="en-US" smtClean="0"/>
              <a:t>9/22/2014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29ED0-0082-42C1-BD42-43ADFA77F069}" type="slidenum">
              <a:rPr lang="en-US" smtClean="0"/>
              <a:t>‹#›</a:t>
            </a:fld>
            <a:endParaRPr lang="en-US"/>
          </a:p>
        </p:txBody>
      </p:sp>
    </p:spTree>
    <p:extLst>
      <p:ext uri="{BB962C8B-B14F-4D97-AF65-F5344CB8AC3E}">
        <p14:creationId xmlns:p14="http://schemas.microsoft.com/office/powerpoint/2010/main" val="56289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 SF started is not where SF has ended up today.  It has been a collective, creative, exciting process throughout the country to develop many adaptations of the original SF ideas to transform the partnerships among families, communities and service providers to do everything possible to promote strong, healthy families.</a:t>
            </a:r>
          </a:p>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a:t>
            </a:fld>
            <a:endParaRPr lang="en-US"/>
          </a:p>
        </p:txBody>
      </p:sp>
    </p:spTree>
    <p:extLst>
      <p:ext uri="{BB962C8B-B14F-4D97-AF65-F5344CB8AC3E}">
        <p14:creationId xmlns:p14="http://schemas.microsoft.com/office/powerpoint/2010/main" val="123572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dirty="0" smtClean="0"/>
              <a:t>The goal of</a:t>
            </a:r>
            <a:r>
              <a:rPr lang="en-US" baseline="0" dirty="0" smtClean="0"/>
              <a:t> the next phase was to understand what it looked like to implement this type of approach in practice, based on a review of programs on the ground who already organized themselves in a way that would build protective factors.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500 National nominators from across the country were asked to nominate</a:t>
            </a:r>
            <a:r>
              <a:rPr lang="en-US" baseline="0" dirty="0" smtClean="0"/>
              <a:t> programs that they felt built the protective factors in their day-to-day work.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Those nominated programs were asked to complete an extensive survey about how they built the protective factors as well as to submit a rich panel of background information. 100 programs completed surveys and sent information to be included in the study.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Site visits were a two-day process designed to provide a rich set of perspectives on how the programs built protective factors.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Over 300 parents participated in parent focus groups which formed an important foundation of our own understanding of the mechanism of how an environment that builds protective factors impacts parents and parenting.  </a:t>
            </a:r>
            <a:endParaRPr lang="en-US" dirty="0" smtClean="0"/>
          </a:p>
          <a:p>
            <a:pPr marL="171450" indent="-171450" eaLnBrk="1" hangingPunct="1">
              <a:buFont typeface="Arial" panose="020B0604020202020204" pitchFamily="34" charset="0"/>
              <a:buChar char="•"/>
            </a:pPr>
            <a:r>
              <a:rPr lang="en-US" dirty="0" smtClean="0"/>
              <a:t>All information gathering tools including: nomination surveys, program surveys, and site visit questions and protocols were </a:t>
            </a:r>
            <a:r>
              <a:rPr lang="en-US" baseline="0" dirty="0" smtClean="0"/>
              <a:t>built around </a:t>
            </a:r>
            <a:r>
              <a:rPr lang="en-US" dirty="0" smtClean="0"/>
              <a:t>the protective factors.</a:t>
            </a:r>
          </a:p>
          <a:p>
            <a:pPr marL="171450" indent="-171450" eaLnBrk="1" hangingPunct="1">
              <a:buFont typeface="Arial" panose="020B0604020202020204" pitchFamily="34" charset="0"/>
              <a:buChar char="•"/>
            </a:pPr>
            <a:r>
              <a:rPr lang="en-US" dirty="0" smtClean="0"/>
              <a:t>While added to</a:t>
            </a:r>
            <a:r>
              <a:rPr lang="en-US" baseline="0" dirty="0" smtClean="0"/>
              <a:t>, revised and further developed over time this study has deeply informed the programmatic implementation tools for Strengthening Families.  </a:t>
            </a:r>
            <a:endParaRPr lang="en-US" dirty="0" smtClean="0"/>
          </a:p>
          <a:p>
            <a:pPr lvl="1" eaLnBrk="1" hangingPunct="1">
              <a:buFontTx/>
              <a:buChar char="•"/>
            </a:pPr>
            <a:r>
              <a:rPr lang="en-US" dirty="0" smtClean="0"/>
              <a:t>Key tools include:</a:t>
            </a:r>
          </a:p>
          <a:p>
            <a:pPr lvl="2" eaLnBrk="1" hangingPunct="1">
              <a:buFontTx/>
              <a:buChar char="•"/>
            </a:pPr>
            <a:r>
              <a:rPr lang="en-US" dirty="0" smtClean="0"/>
              <a:t>Guidebook and Self-assessment</a:t>
            </a:r>
          </a:p>
          <a:p>
            <a:pPr lvl="2" eaLnBrk="1" hangingPunct="1">
              <a:buFontTx/>
              <a:buChar char="•"/>
            </a:pPr>
            <a:r>
              <a:rPr lang="en-US" dirty="0" smtClean="0"/>
              <a:t>Program practice papers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eaLnBrk="1" hangingPunct="1">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EC629ED0-0082-42C1-BD42-43ADFA77F069}" type="slidenum">
              <a:rPr lang="en-US" smtClean="0"/>
              <a:t>11</a:t>
            </a:fld>
            <a:endParaRPr lang="en-US"/>
          </a:p>
        </p:txBody>
      </p:sp>
    </p:spTree>
    <p:extLst>
      <p:ext uri="{BB962C8B-B14F-4D97-AF65-F5344CB8AC3E}">
        <p14:creationId xmlns:p14="http://schemas.microsoft.com/office/powerpoint/2010/main" val="178911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Besides the extensive literature reviews and the lengthy discussions with the advisory committee, we sought out exemplary programs to learn what they might already be doing to build protective factors with families.  A national survey of all states, individual 27 page surveys with 200 programs, and extended site visits and interviews with 25 programs showed us dramatically that a wide variety of exemplary programs are already building protective factors with families every day. Our most powerful, convincing information about the impact of programs on PARENTS were family members themselves and the community partners who worked closely with these programs.</a:t>
            </a:r>
          </a:p>
          <a:p>
            <a:pPr eaLnBrk="1" hangingPunct="1">
              <a:spcBef>
                <a:spcPct val="0"/>
              </a:spcBef>
            </a:pPr>
            <a:endParaRPr lang="en-US" dirty="0" smtClean="0"/>
          </a:p>
          <a:p>
            <a:pPr eaLnBrk="1" hangingPunct="1">
              <a:spcBef>
                <a:spcPct val="0"/>
              </a:spcBef>
            </a:pPr>
            <a:r>
              <a:rPr lang="en-US" dirty="0" smtClean="0"/>
              <a:t>We also discovered that these early childhood programs along with after school programs, home visiting programs, family resource centers and other places where families already go and feel comfortable, were eager to think with us about what more they can do to reduce stress for the families they serve. Their consistency with the culture and values of the families who come there, their daily contact, and mission of healthy child development make them ideally trusted coaches for all kinds of parents. </a:t>
            </a:r>
          </a:p>
        </p:txBody>
      </p:sp>
      <p:sp>
        <p:nvSpPr>
          <p:cNvPr id="4" name="Slide Number Placeholder 3"/>
          <p:cNvSpPr>
            <a:spLocks noGrp="1"/>
          </p:cNvSpPr>
          <p:nvPr>
            <p:ph type="sldNum" sz="quarter" idx="10"/>
          </p:nvPr>
        </p:nvSpPr>
        <p:spPr/>
        <p:txBody>
          <a:bodyPr/>
          <a:lstStyle/>
          <a:p>
            <a:pPr>
              <a:defRPr/>
            </a:pPr>
            <a:fld id="{0E05FCEF-9C76-4971-81C5-FB8EC004D0DF}" type="slidenum">
              <a:rPr lang="en-US" smtClean="0"/>
              <a:pPr>
                <a:defRPr/>
              </a:pPr>
              <a:t>12</a:t>
            </a:fld>
            <a:endParaRPr lang="en-US"/>
          </a:p>
        </p:txBody>
      </p:sp>
    </p:spTree>
    <p:extLst>
      <p:ext uri="{BB962C8B-B14F-4D97-AF65-F5344CB8AC3E}">
        <p14:creationId xmlns:p14="http://schemas.microsoft.com/office/powerpoint/2010/main" val="426862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was a two-</a:t>
            </a:r>
            <a:r>
              <a:rPr lang="en-US" dirty="0" smtClean="0">
                <a:latin typeface="Arial" panose="020B0604020202020204" pitchFamily="34" charset="0"/>
                <a:cs typeface="Arial" panose="020B0604020202020204" pitchFamily="34" charset="0"/>
              </a:rPr>
              <a:t>year partnership with states to identify policy and practice changes needed to take the Strengthening Families approach statewide</a:t>
            </a:r>
          </a:p>
          <a:p>
            <a:pPr marL="171450" indent="-171450">
              <a:buFont typeface="Arial" panose="020B0604020202020204" pitchFamily="34" charset="0"/>
              <a:buChar char="•"/>
            </a:pPr>
            <a:r>
              <a:rPr lang="en-US" dirty="0" smtClean="0"/>
              <a:t>Planning, technical assistance and training provided by CSSP – states funded their own implementation</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States</a:t>
            </a:r>
            <a:r>
              <a:rPr lang="en-US" baseline="0" dirty="0" smtClean="0">
                <a:latin typeface="Arial" panose="020B0604020202020204" pitchFamily="34" charset="0"/>
                <a:cs typeface="Arial" panose="020B0604020202020204" pitchFamily="34" charset="0"/>
              </a:rPr>
              <a:t> had a w</a:t>
            </a:r>
            <a:r>
              <a:rPr lang="en-US" dirty="0" smtClean="0">
                <a:latin typeface="Arial" panose="020B0604020202020204" pitchFamily="34" charset="0"/>
                <a:cs typeface="Arial" panose="020B0604020202020204" pitchFamily="34" charset="0"/>
              </a:rPr>
              <a:t>ide latitude on implementation strategies but were united by a consistent set of hallmarks for statewide implementation</a:t>
            </a:r>
          </a:p>
          <a:p>
            <a:endParaRPr lang="en-US" baseline="0" dirty="0" smtClean="0"/>
          </a:p>
          <a:p>
            <a:r>
              <a:rPr lang="en-US" baseline="0" dirty="0" smtClean="0"/>
              <a:t>States participating included:  </a:t>
            </a:r>
          </a:p>
          <a:p>
            <a:pPr marL="171450" lvl="0" indent="-171450">
              <a:buFont typeface="Arial" panose="020B0604020202020204" pitchFamily="34" charset="0"/>
              <a:buChar char="•"/>
            </a:pPr>
            <a:r>
              <a:rPr lang="en-US" dirty="0" smtClean="0"/>
              <a:t>New Hampshire</a:t>
            </a:r>
          </a:p>
          <a:p>
            <a:pPr marL="171450" lvl="0" indent="-171450">
              <a:buFont typeface="Arial" panose="020B0604020202020204" pitchFamily="34" charset="0"/>
              <a:buChar char="•"/>
            </a:pPr>
            <a:r>
              <a:rPr lang="en-US" dirty="0" smtClean="0"/>
              <a:t>Missouri</a:t>
            </a:r>
          </a:p>
          <a:p>
            <a:pPr marL="171450" lvl="0" indent="-171450">
              <a:buFont typeface="Arial" panose="020B0604020202020204" pitchFamily="34" charset="0"/>
              <a:buChar char="•"/>
            </a:pPr>
            <a:r>
              <a:rPr lang="en-US" dirty="0" smtClean="0"/>
              <a:t>Wisconsin</a:t>
            </a:r>
          </a:p>
          <a:p>
            <a:pPr marL="171450" lvl="0" indent="-171450">
              <a:buFont typeface="Arial" panose="020B0604020202020204" pitchFamily="34" charset="0"/>
              <a:buChar char="•"/>
            </a:pPr>
            <a:r>
              <a:rPr lang="en-US" dirty="0" smtClean="0"/>
              <a:t>Arkansas</a:t>
            </a:r>
          </a:p>
          <a:p>
            <a:pPr marL="171450" lvl="0" indent="-171450">
              <a:buFont typeface="Arial" panose="020B0604020202020204" pitchFamily="34" charset="0"/>
              <a:buChar char="•"/>
            </a:pPr>
            <a:r>
              <a:rPr lang="en-US" dirty="0" smtClean="0"/>
              <a:t>Illinois</a:t>
            </a:r>
          </a:p>
          <a:p>
            <a:pPr marL="171450" lvl="0" indent="-171450">
              <a:buFont typeface="Arial" panose="020B0604020202020204" pitchFamily="34" charset="0"/>
              <a:buChar char="•"/>
            </a:pPr>
            <a:r>
              <a:rPr lang="en-US" dirty="0" smtClean="0"/>
              <a:t>Alaska</a:t>
            </a:r>
          </a:p>
          <a:p>
            <a:pPr marL="171450" lvl="0" indent="-171450">
              <a:buFont typeface="Arial" panose="020B0604020202020204" pitchFamily="34" charset="0"/>
              <a:buChar char="•"/>
            </a:pPr>
            <a:r>
              <a:rPr lang="en-US" dirty="0" smtClean="0"/>
              <a:t>Rhode Island</a:t>
            </a:r>
          </a:p>
          <a:p>
            <a:endParaRPr lang="en-US" baseline="0" dirty="0" smtClean="0"/>
          </a:p>
        </p:txBody>
      </p:sp>
      <p:sp>
        <p:nvSpPr>
          <p:cNvPr id="4" name="Slide Number Placeholder 3"/>
          <p:cNvSpPr>
            <a:spLocks noGrp="1"/>
          </p:cNvSpPr>
          <p:nvPr>
            <p:ph type="sldNum" sz="quarter" idx="10"/>
          </p:nvPr>
        </p:nvSpPr>
        <p:spPr/>
        <p:txBody>
          <a:bodyPr/>
          <a:lstStyle/>
          <a:p>
            <a:fld id="{EC629ED0-0082-42C1-BD42-43ADFA77F069}" type="slidenum">
              <a:rPr lang="en-US" smtClean="0"/>
              <a:t>13</a:t>
            </a:fld>
            <a:endParaRPr lang="en-US"/>
          </a:p>
        </p:txBody>
      </p:sp>
    </p:spTree>
    <p:extLst>
      <p:ext uri="{BB962C8B-B14F-4D97-AF65-F5344CB8AC3E}">
        <p14:creationId xmlns:p14="http://schemas.microsoft.com/office/powerpoint/2010/main" val="59715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baseline="0" dirty="0" smtClean="0"/>
              <a:t>You can see here many of the key elements that define the initiative today.  </a:t>
            </a:r>
          </a:p>
          <a:p>
            <a:pPr eaLnBrk="1" hangingPunct="1"/>
            <a:endParaRPr lang="en-US" baseline="0" dirty="0" smtClean="0"/>
          </a:p>
          <a:p>
            <a:pPr eaLnBrk="1" hangingPunct="1"/>
            <a:r>
              <a:rPr lang="en-US" baseline="0" dirty="0" smtClean="0"/>
              <a:t>What we learned from the state pilots:</a:t>
            </a:r>
          </a:p>
          <a:p>
            <a:pPr eaLnBrk="1" hangingPunct="1">
              <a:buFont typeface="Arial" pitchFamily="34" charset="0"/>
              <a:buChar char="•"/>
            </a:pPr>
            <a:r>
              <a:rPr lang="en-US" baseline="0" dirty="0" smtClean="0"/>
              <a:t>  Many strategies and tools for implementing Strengthening Families at a state level</a:t>
            </a:r>
          </a:p>
          <a:p>
            <a:pPr eaLnBrk="1" hangingPunct="1">
              <a:buFont typeface="Arial" pitchFamily="34" charset="0"/>
              <a:buChar char="•"/>
            </a:pPr>
            <a:r>
              <a:rPr lang="en-US" baseline="0" dirty="0" smtClean="0"/>
              <a:t>  Strong uptake and engagement, despite the fact that this was an unfunded initiative</a:t>
            </a:r>
          </a:p>
          <a:p>
            <a:pPr eaLnBrk="1" hangingPunct="1">
              <a:buFont typeface="Arial" pitchFamily="34" charset="0"/>
              <a:buChar char="•"/>
            </a:pPr>
            <a:r>
              <a:rPr lang="en-US" baseline="0" dirty="0" smtClean="0"/>
              <a:t>  Importance of cross-sector leadership in making this work both have traction and be sustainable</a:t>
            </a:r>
          </a:p>
          <a:p>
            <a:pPr eaLnBrk="1" hangingPunct="1">
              <a:buFont typeface="Arial" pitchFamily="34" charset="0"/>
              <a:buChar char="•"/>
            </a:pPr>
            <a:r>
              <a:rPr lang="en-US" baseline="0" dirty="0" smtClean="0"/>
              <a:t>  Certain things (pilot programs, mini-grants without a permanent funding source) can have significant short term impact, but are hard to sustain</a:t>
            </a:r>
          </a:p>
          <a:p>
            <a:pPr eaLnBrk="1" hangingPunct="1">
              <a:buFont typeface="Arial" pitchFamily="34" charset="0"/>
              <a:buChar char="•"/>
            </a:pPr>
            <a:r>
              <a:rPr lang="en-US" baseline="0" dirty="0" smtClean="0"/>
              <a:t>  Difficulty of building the relationship with Child welfare</a:t>
            </a:r>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14</a:t>
            </a:fld>
            <a:endParaRPr lang="en-US"/>
          </a:p>
        </p:txBody>
      </p:sp>
    </p:spTree>
    <p:extLst>
      <p:ext uri="{BB962C8B-B14F-4D97-AF65-F5344CB8AC3E}">
        <p14:creationId xmlns:p14="http://schemas.microsoft.com/office/powerpoint/2010/main" val="114160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smtClean="0"/>
              <a:t>Ask every state in the network to report on their progress</a:t>
            </a:r>
            <a:r>
              <a:rPr lang="en-US" baseline="0" dirty="0" smtClean="0"/>
              <a:t> each year.  Provides an important understanding of the scope and scale of state work.</a:t>
            </a:r>
          </a:p>
          <a:p>
            <a:pPr eaLnBrk="1" hangingPunct="1"/>
            <a:endParaRPr lang="en-US" baseline="0" dirty="0" smtClean="0"/>
          </a:p>
          <a:p>
            <a:pPr eaLnBrk="1" hangingPunct="1"/>
            <a:r>
              <a:rPr lang="en-US" baseline="0" dirty="0" smtClean="0"/>
              <a:t>In regular conversation with states in the field.  </a:t>
            </a:r>
            <a:endParaRPr lang="en-US" dirty="0" smtClean="0"/>
          </a:p>
        </p:txBody>
      </p:sp>
      <p:sp>
        <p:nvSpPr>
          <p:cNvPr id="4" name="Slide Number Placeholder 3"/>
          <p:cNvSpPr>
            <a:spLocks noGrp="1"/>
          </p:cNvSpPr>
          <p:nvPr>
            <p:ph type="sldNum" sz="quarter" idx="10"/>
          </p:nvPr>
        </p:nvSpPr>
        <p:spPr/>
        <p:txBody>
          <a:bodyPr/>
          <a:lstStyle/>
          <a:p>
            <a:fld id="{EC629ED0-0082-42C1-BD42-43ADFA77F069}" type="slidenum">
              <a:rPr lang="en-US" smtClean="0"/>
              <a:t>15</a:t>
            </a:fld>
            <a:endParaRPr lang="en-US"/>
          </a:p>
        </p:txBody>
      </p:sp>
    </p:spTree>
    <p:extLst>
      <p:ext uri="{BB962C8B-B14F-4D97-AF65-F5344CB8AC3E}">
        <p14:creationId xmlns:p14="http://schemas.microsoft.com/office/powerpoint/2010/main" val="390891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16</a:t>
            </a:fld>
            <a:endParaRPr lang="en-US"/>
          </a:p>
        </p:txBody>
      </p:sp>
    </p:spTree>
    <p:extLst>
      <p:ext uri="{BB962C8B-B14F-4D97-AF65-F5344CB8AC3E}">
        <p14:creationId xmlns:p14="http://schemas.microsoft.com/office/powerpoint/2010/main" val="35028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States continue to provide the greatest innovation and reach for the framework.  32 States (in green) have official Strengthening Families state initiatives as of 2010.  Additional states have county and city SF activities or plans to create a statewide initiative.  They are using Strengthening Families in child welfare systems, schools, corrections, mental health, health care, and other arenas, as well as finding ways to develop and support real parent leadership and partnership in both decision making at all levels AND in working on strengthening their own families and communities. They will continue to be the leading source of new ideas -- and of millions of dollars in contracts, matching grants and direct funding that supports further implementation of Strengthening Families.</a:t>
            </a:r>
          </a:p>
        </p:txBody>
      </p:sp>
      <p:sp>
        <p:nvSpPr>
          <p:cNvPr id="4" name="Slide Number Placeholder 3"/>
          <p:cNvSpPr>
            <a:spLocks noGrp="1"/>
          </p:cNvSpPr>
          <p:nvPr>
            <p:ph type="sldNum" sz="quarter" idx="10"/>
          </p:nvPr>
        </p:nvSpPr>
        <p:spPr/>
        <p:txBody>
          <a:bodyPr/>
          <a:lstStyle/>
          <a:p>
            <a:fld id="{EC629ED0-0082-42C1-BD42-43ADFA77F069}" type="slidenum">
              <a:rPr lang="en-US" smtClean="0"/>
              <a:t>17</a:t>
            </a:fld>
            <a:endParaRPr lang="en-US"/>
          </a:p>
        </p:txBody>
      </p:sp>
    </p:spTree>
    <p:extLst>
      <p:ext uri="{BB962C8B-B14F-4D97-AF65-F5344CB8AC3E}">
        <p14:creationId xmlns:p14="http://schemas.microsoft.com/office/powerpoint/2010/main" val="2831326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Believe that it is important that the SF work be able to adapt and grow.  To maintain credibility</a:t>
            </a:r>
            <a:r>
              <a:rPr lang="en-US" baseline="0" dirty="0" smtClean="0"/>
              <a:t> however it is important to ensure that adaptations and continued development are deeply grounded in on-going research and knowledge development. </a:t>
            </a:r>
          </a:p>
          <a:p>
            <a:endParaRPr lang="en-US" baseline="0" dirty="0" smtClean="0"/>
          </a:p>
          <a:p>
            <a:pPr>
              <a:buFont typeface="Arial" charset="0"/>
              <a:buChar char="•"/>
            </a:pPr>
            <a:r>
              <a:rPr lang="en-US" baseline="0" dirty="0" smtClean="0"/>
              <a:t>Home-based child care study—looking at how this is implemented within home-based child care</a:t>
            </a:r>
          </a:p>
          <a:p>
            <a:pPr lvl="1">
              <a:buFont typeface="Arial" charset="0"/>
              <a:buChar char="•"/>
            </a:pPr>
            <a:r>
              <a:rPr lang="en-US" baseline="0" dirty="0" smtClean="0"/>
              <a:t>Same intentional effort to build the knowledge base by looking at a structured way at practice on the ground</a:t>
            </a:r>
          </a:p>
          <a:p>
            <a:pPr lvl="1">
              <a:buFont typeface="Arial" charset="0"/>
              <a:buChar char="•"/>
            </a:pPr>
            <a:r>
              <a:rPr lang="en-US" baseline="0" dirty="0" smtClean="0"/>
              <a:t>Worked in four states</a:t>
            </a:r>
          </a:p>
          <a:p>
            <a:pPr lvl="1">
              <a:buFont typeface="Arial" charset="0"/>
              <a:buChar char="•"/>
            </a:pPr>
            <a:r>
              <a:rPr lang="en-US" baseline="0" dirty="0" smtClean="0"/>
              <a:t>Learned from networks of home-based providers in each state</a:t>
            </a:r>
          </a:p>
          <a:p>
            <a:pPr lvl="1">
              <a:buFont typeface="Arial" charset="0"/>
              <a:buChar char="•"/>
            </a:pPr>
            <a:r>
              <a:rPr lang="en-US" baseline="0" dirty="0" smtClean="0"/>
              <a:t>Used to develop a version of the self-assessment that is specifically adapted to home-based child care providers</a:t>
            </a:r>
          </a:p>
          <a:p>
            <a:pPr lvl="0">
              <a:buFont typeface="Arial" charset="0"/>
              <a:buChar char="•"/>
            </a:pPr>
            <a:r>
              <a:rPr lang="en-US" baseline="0" dirty="0" smtClean="0"/>
              <a:t> Youth Thrive—what does protective factors look like for youth?</a:t>
            </a:r>
          </a:p>
          <a:p>
            <a:pPr lvl="1">
              <a:buFont typeface="Arial" charset="0"/>
              <a:buChar char="•"/>
            </a:pPr>
            <a:r>
              <a:rPr lang="en-US" baseline="0" dirty="0" smtClean="0"/>
              <a:t>Same intentional approach</a:t>
            </a:r>
          </a:p>
          <a:p>
            <a:pPr lvl="1">
              <a:buFont typeface="Arial" charset="0"/>
              <a:buChar char="•"/>
            </a:pPr>
            <a:r>
              <a:rPr lang="en-US" baseline="0" dirty="0" smtClean="0"/>
              <a:t>Review of existing literature</a:t>
            </a:r>
          </a:p>
          <a:p>
            <a:pPr lvl="1">
              <a:buFont typeface="Arial" charset="0"/>
              <a:buChar char="•"/>
            </a:pPr>
            <a:r>
              <a:rPr lang="en-US" baseline="0" dirty="0" smtClean="0"/>
              <a:t>Dialogue with experts in the field</a:t>
            </a:r>
          </a:p>
          <a:p>
            <a:pPr lvl="0">
              <a:buFont typeface="Arial" charset="0"/>
              <a:buChar char="•"/>
            </a:pPr>
            <a:r>
              <a:rPr lang="en-US" baseline="0" dirty="0" smtClean="0"/>
              <a:t>Study of state implementation--2009</a:t>
            </a:r>
          </a:p>
          <a:p>
            <a:pPr lvl="1">
              <a:buFont typeface="Arial" charset="0"/>
              <a:buChar char="•"/>
            </a:pPr>
            <a:r>
              <a:rPr lang="en-US" baseline="0" dirty="0" smtClean="0"/>
              <a:t>Interviewed every state in the network</a:t>
            </a:r>
          </a:p>
          <a:p>
            <a:pPr lvl="1">
              <a:buFont typeface="Arial" charset="0"/>
              <a:buChar char="•"/>
            </a:pPr>
            <a:r>
              <a:rPr lang="en-US" baseline="0" dirty="0" smtClean="0"/>
              <a:t>Conducted site visits to 4 states</a:t>
            </a:r>
          </a:p>
          <a:p>
            <a:pPr lvl="1">
              <a:buFont typeface="Arial" charset="0"/>
              <a:buChar char="•"/>
            </a:pPr>
            <a:r>
              <a:rPr lang="en-US" baseline="0" dirty="0" smtClean="0"/>
              <a:t>Used to develop the report “A Look At Strengthening Families in States”</a:t>
            </a:r>
          </a:p>
          <a:p>
            <a:pPr lvl="0">
              <a:buFont typeface="Arial" charset="0"/>
              <a:buChar char="•"/>
            </a:pPr>
            <a:r>
              <a:rPr lang="en-US" baseline="0" dirty="0" smtClean="0"/>
              <a:t>AIM—Structured partnership with 4 states (ID, MA, TN, WA) to look at issues of sustainability. </a:t>
            </a:r>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18</a:t>
            </a:fld>
            <a:endParaRPr lang="en-US"/>
          </a:p>
        </p:txBody>
      </p:sp>
    </p:spTree>
    <p:extLst>
      <p:ext uri="{BB962C8B-B14F-4D97-AF65-F5344CB8AC3E}">
        <p14:creationId xmlns:p14="http://schemas.microsoft.com/office/powerpoint/2010/main" val="111442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Believe that it is important that the SF work be able to adapt and grow.  To maintain credibility</a:t>
            </a:r>
            <a:r>
              <a:rPr lang="en-US" baseline="0" dirty="0" smtClean="0"/>
              <a:t> however it is important to ensure that adaptations and continued development are deeply grounded in on-going research and knowledge development. </a:t>
            </a:r>
          </a:p>
          <a:p>
            <a:endParaRPr lang="en-US" baseline="0" dirty="0" smtClean="0"/>
          </a:p>
          <a:p>
            <a:pPr>
              <a:buFont typeface="Arial" charset="0"/>
              <a:buChar char="•"/>
            </a:pPr>
            <a:r>
              <a:rPr lang="en-US" baseline="0" dirty="0" smtClean="0"/>
              <a:t>Home-based child care study—looking at how this is implemented within home-based child care</a:t>
            </a:r>
          </a:p>
          <a:p>
            <a:pPr lvl="1">
              <a:buFont typeface="Arial" charset="0"/>
              <a:buChar char="•"/>
            </a:pPr>
            <a:r>
              <a:rPr lang="en-US" baseline="0" dirty="0" smtClean="0"/>
              <a:t>Same intentional effort to build the knowledge base by looking at a structured way at practice on the ground</a:t>
            </a:r>
          </a:p>
          <a:p>
            <a:pPr lvl="1">
              <a:buFont typeface="Arial" charset="0"/>
              <a:buChar char="•"/>
            </a:pPr>
            <a:r>
              <a:rPr lang="en-US" baseline="0" dirty="0" smtClean="0"/>
              <a:t>Worked in four states</a:t>
            </a:r>
          </a:p>
          <a:p>
            <a:pPr lvl="1">
              <a:buFont typeface="Arial" charset="0"/>
              <a:buChar char="•"/>
            </a:pPr>
            <a:r>
              <a:rPr lang="en-US" baseline="0" dirty="0" smtClean="0"/>
              <a:t>Learned from networks of home-based providers in each state</a:t>
            </a:r>
          </a:p>
          <a:p>
            <a:pPr lvl="1">
              <a:buFont typeface="Arial" charset="0"/>
              <a:buChar char="•"/>
            </a:pPr>
            <a:r>
              <a:rPr lang="en-US" baseline="0" dirty="0" smtClean="0"/>
              <a:t>Used to develop a version of the self-assessment that is specifically adapted to home-based child care providers</a:t>
            </a:r>
          </a:p>
          <a:p>
            <a:pPr lvl="0">
              <a:buFont typeface="Arial" charset="0"/>
              <a:buChar char="•"/>
            </a:pPr>
            <a:r>
              <a:rPr lang="en-US" baseline="0" dirty="0" smtClean="0"/>
              <a:t> Youth Thrive—what does protective factors look like for youth?</a:t>
            </a:r>
          </a:p>
          <a:p>
            <a:pPr lvl="1">
              <a:buFont typeface="Arial" charset="0"/>
              <a:buChar char="•"/>
            </a:pPr>
            <a:r>
              <a:rPr lang="en-US" baseline="0" dirty="0" smtClean="0"/>
              <a:t>Same intentional approach</a:t>
            </a:r>
          </a:p>
          <a:p>
            <a:pPr lvl="1">
              <a:buFont typeface="Arial" charset="0"/>
              <a:buChar char="•"/>
            </a:pPr>
            <a:r>
              <a:rPr lang="en-US" baseline="0" dirty="0" smtClean="0"/>
              <a:t>Review of existing literature</a:t>
            </a:r>
          </a:p>
          <a:p>
            <a:pPr lvl="1">
              <a:buFont typeface="Arial" charset="0"/>
              <a:buChar char="•"/>
            </a:pPr>
            <a:r>
              <a:rPr lang="en-US" baseline="0" dirty="0" smtClean="0"/>
              <a:t>Dialogue with experts in the field</a:t>
            </a:r>
          </a:p>
          <a:p>
            <a:pPr lvl="0">
              <a:buFont typeface="Arial" charset="0"/>
              <a:buChar char="•"/>
            </a:pPr>
            <a:r>
              <a:rPr lang="en-US" baseline="0" dirty="0" smtClean="0"/>
              <a:t>Study of state implementation--2009</a:t>
            </a:r>
          </a:p>
          <a:p>
            <a:pPr lvl="1">
              <a:buFont typeface="Arial" charset="0"/>
              <a:buChar char="•"/>
            </a:pPr>
            <a:r>
              <a:rPr lang="en-US" baseline="0" dirty="0" smtClean="0"/>
              <a:t>Interviewed every state in the network</a:t>
            </a:r>
          </a:p>
          <a:p>
            <a:pPr lvl="1">
              <a:buFont typeface="Arial" charset="0"/>
              <a:buChar char="•"/>
            </a:pPr>
            <a:r>
              <a:rPr lang="en-US" baseline="0" dirty="0" smtClean="0"/>
              <a:t>Conducted site visits to 4 states</a:t>
            </a:r>
          </a:p>
          <a:p>
            <a:pPr lvl="1">
              <a:buFont typeface="Arial" charset="0"/>
              <a:buChar char="•"/>
            </a:pPr>
            <a:r>
              <a:rPr lang="en-US" baseline="0" dirty="0" smtClean="0"/>
              <a:t>Used to develop the report “A Look At Strengthening Families in States”</a:t>
            </a:r>
          </a:p>
          <a:p>
            <a:pPr lvl="0">
              <a:buFont typeface="Arial" charset="0"/>
              <a:buChar char="•"/>
            </a:pPr>
            <a:r>
              <a:rPr lang="en-US" baseline="0" dirty="0" smtClean="0"/>
              <a:t>AIM—Structured partnership with 4 states (ID, MA, TN, WA) to look at issues of sustainability. </a:t>
            </a:r>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19</a:t>
            </a:fld>
            <a:endParaRPr lang="en-US"/>
          </a:p>
        </p:txBody>
      </p:sp>
    </p:spTree>
    <p:extLst>
      <p:ext uri="{BB962C8B-B14F-4D97-AF65-F5344CB8AC3E}">
        <p14:creationId xmlns:p14="http://schemas.microsoft.com/office/powerpoint/2010/main" val="375075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20</a:t>
            </a:fld>
            <a:endParaRPr lang="en-US"/>
          </a:p>
        </p:txBody>
      </p:sp>
    </p:spTree>
    <p:extLst>
      <p:ext uri="{BB962C8B-B14F-4D97-AF65-F5344CB8AC3E}">
        <p14:creationId xmlns:p14="http://schemas.microsoft.com/office/powerpoint/2010/main" val="425426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ea typeface="ＭＳ Ｐゴシック" panose="020B0600070205080204" pitchFamily="34" charset="-128"/>
              </a:rPr>
              <a:t>1.</a:t>
            </a:r>
            <a:r>
              <a:rPr lang="en-US" baseline="0" dirty="0" smtClean="0">
                <a:ea typeface="ＭＳ Ｐゴシック" panose="020B0600070205080204" pitchFamily="34" charset="-128"/>
              </a:rPr>
              <a:t> A protective and promotive factors approach</a:t>
            </a:r>
            <a:endParaRPr lang="en-US" dirty="0" smtClean="0">
              <a:ea typeface="ＭＳ Ｐゴシック" panose="020B0600070205080204" pitchFamily="34"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ＭＳ Ｐゴシック" panose="020B0600070205080204" pitchFamily="34" charset="-128"/>
              </a:rPr>
              <a:t>The first step in developing Strengthening Families was thoroughly investigating what the research tells us about reducing child maltreatment – about what is right with families that protects against child abuse and neglect.  CSSP worked intensively with researchers and advisors for over a year to develop a synthesis of protective factors that reduce the likelihood of child abuse and neglect.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ＭＳ Ｐゴシック" panose="020B0600070205080204" pitchFamily="34" charset="-128"/>
              </a:rPr>
              <a:t>Protective factors act as a counter weight to risk factors.  They buffer the impact of what the researchers call </a:t>
            </a:r>
            <a:r>
              <a:rPr lang="ja-JP" altLang="en-US" dirty="0" smtClean="0">
                <a:ea typeface="+mn-ea"/>
              </a:rPr>
              <a:t>“</a:t>
            </a:r>
            <a:r>
              <a:rPr lang="en-US" altLang="ja-JP" dirty="0" smtClean="0">
                <a:ea typeface="+mn-ea"/>
              </a:rPr>
              <a:t>toxic stress</a:t>
            </a:r>
            <a:r>
              <a:rPr lang="ja-JP" altLang="en-US" dirty="0" smtClean="0">
                <a:ea typeface="+mn-ea"/>
              </a:rPr>
              <a:t>”</a:t>
            </a:r>
            <a:r>
              <a:rPr lang="en-US" altLang="ja-JP" dirty="0" smtClean="0">
                <a:ea typeface="+mn-ea"/>
              </a:rPr>
              <a:t>.  Risk factors, it turns out, are not very predictive of future events.  And we cannot get to good outcomes</a:t>
            </a:r>
            <a:r>
              <a:rPr lang="en-US" altLang="ja-JP" baseline="0" dirty="0" smtClean="0">
                <a:ea typeface="+mn-ea"/>
              </a:rPr>
              <a:t> for children only by focusing on reducing risk.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baseline="0" dirty="0" smtClean="0">
                <a:ea typeface="+mn-ea"/>
              </a:rPr>
              <a:t>The protective factors in the Strengthening Families framework both protect against risk </a:t>
            </a:r>
            <a:r>
              <a:rPr lang="en-US" altLang="ja-JP" i="1" baseline="0" dirty="0" smtClean="0">
                <a:ea typeface="+mn-ea"/>
              </a:rPr>
              <a:t>and </a:t>
            </a:r>
            <a:r>
              <a:rPr lang="en-US" altLang="ja-JP" baseline="0" dirty="0" smtClean="0">
                <a:ea typeface="+mn-ea"/>
              </a:rPr>
              <a:t>promote positive outcomes.</a:t>
            </a:r>
            <a:endParaRPr lang="en-US" altLang="ja-JP" dirty="0" smtClean="0">
              <a:ea typeface="+mn-ea"/>
            </a:endParaRPr>
          </a:p>
          <a:p>
            <a:pPr marL="0" indent="0">
              <a:buFont typeface="Arial" panose="020B0604020202020204" pitchFamily="34" charset="0"/>
              <a:buNone/>
            </a:pPr>
            <a:r>
              <a:rPr lang="en-US" dirty="0" smtClean="0"/>
              <a:t>2. An approach, not a model</a:t>
            </a:r>
          </a:p>
          <a:p>
            <a:pPr marL="628650" lvl="1" indent="-171450">
              <a:buFont typeface="Arial" panose="020B0604020202020204" pitchFamily="34" charset="0"/>
              <a:buChar char="•"/>
            </a:pPr>
            <a:r>
              <a:rPr lang="en-US" dirty="0" smtClean="0"/>
              <a:t>Strengthening Families is not a scripted,</a:t>
            </a:r>
            <a:r>
              <a:rPr lang="en-US" baseline="0" dirty="0" smtClean="0"/>
              <a:t> structured program or model designed to be implemented in a specific setting. </a:t>
            </a:r>
          </a:p>
          <a:p>
            <a:pPr marL="628650" lvl="1" indent="-171450">
              <a:buFont typeface="Arial" panose="020B0604020202020204" pitchFamily="34" charset="0"/>
              <a:buChar char="•"/>
            </a:pPr>
            <a:r>
              <a:rPr lang="en-US" baseline="0" dirty="0" smtClean="0"/>
              <a:t>It is not an “evidence-based program” but rather, an evidence-informed approach that can be adapted to many different settings and service delivery models.</a:t>
            </a:r>
          </a:p>
          <a:p>
            <a:pPr marL="628650" lvl="1" indent="-171450">
              <a:buFont typeface="Arial" panose="020B0604020202020204" pitchFamily="34" charset="0"/>
              <a:buChar char="•"/>
            </a:pPr>
            <a:r>
              <a:rPr lang="en-US" baseline="0" dirty="0" smtClean="0"/>
              <a:t>It is an approach that can be a</a:t>
            </a:r>
            <a:r>
              <a:rPr lang="en-US" dirty="0" smtClean="0"/>
              <a:t>pplied in any setting that serves young children and their families.</a:t>
            </a:r>
            <a:r>
              <a:rPr lang="en-US" baseline="0" dirty="0" smtClean="0"/>
              <a:t> Strengthening Families is i</a:t>
            </a:r>
            <a:r>
              <a:rPr lang="en-US" dirty="0" smtClean="0"/>
              <a:t>mplemented through small but significant changes in how professionals</a:t>
            </a:r>
            <a:r>
              <a:rPr lang="en-US" baseline="0" dirty="0" smtClean="0"/>
              <a:t> interact with families</a:t>
            </a:r>
            <a:r>
              <a:rPr lang="en-US" dirty="0" smtClean="0"/>
              <a:t>. It is not parallel to, but integrated into existing practice.</a:t>
            </a:r>
            <a:r>
              <a:rPr lang="en-US" baseline="0" dirty="0" smtClean="0"/>
              <a:t> </a:t>
            </a:r>
          </a:p>
          <a:p>
            <a:pPr marL="628650" lvl="1" indent="-171450">
              <a:buFont typeface="Arial" panose="020B0604020202020204" pitchFamily="34" charset="0"/>
              <a:buChar char="•"/>
            </a:pPr>
            <a:r>
              <a:rPr lang="en-US" dirty="0" smtClean="0"/>
              <a:t>Cross-sector implementation is core to the approach. Strengthening Families brings together program-level</a:t>
            </a:r>
            <a:r>
              <a:rPr lang="en-US" baseline="0" dirty="0" smtClean="0"/>
              <a:t> and system-level partners from multiple sectors that serve children and families – providing a common language and set of outcomes to work toward. </a:t>
            </a:r>
          </a:p>
          <a:p>
            <a:pPr marL="0" indent="0">
              <a:buFont typeface="Arial" panose="020B0604020202020204" pitchFamily="34" charset="0"/>
              <a:buNone/>
            </a:pPr>
            <a:r>
              <a:rPr lang="en-US" dirty="0" smtClean="0"/>
              <a:t>3. A changed relationship with parents</a:t>
            </a:r>
          </a:p>
          <a:p>
            <a:pPr marL="628650" lvl="1" indent="-171450">
              <a:buFont typeface="Arial" panose="020B0604020202020204" pitchFamily="34" charset="0"/>
              <a:buChar char="•"/>
            </a:pPr>
            <a:r>
              <a:rPr lang="en-US" dirty="0" smtClean="0"/>
              <a:t>Strengthening Families represents a shift for many systems that are designed to serve children. Programs</a:t>
            </a:r>
            <a:r>
              <a:rPr lang="en-US" baseline="0" dirty="0" smtClean="0"/>
              <a:t> and service providers in these systems sometimes see parents as irrelevant to their work, or worse, as obstacles to achieving the outcomes we all want for children. But we know that children grow up in families, not programs – and we cannot achieve good outcomes for children without engaging their parents as partners. </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Working from a protective factors approach, workers and service providers will support parents’ ability to parent effectively and involve them</a:t>
            </a:r>
            <a:r>
              <a:rPr lang="en-US" baseline="0" dirty="0" smtClean="0"/>
              <a:t> </a:t>
            </a:r>
            <a:r>
              <a:rPr lang="en-US" dirty="0" smtClean="0"/>
              <a:t>as partners in achieving good outcomes for children.</a:t>
            </a:r>
            <a:r>
              <a:rPr lang="en-US" baseline="0" dirty="0" smtClean="0"/>
              <a:t> Programs also have a role to play in e</a:t>
            </a:r>
            <a:r>
              <a:rPr lang="en-US" dirty="0" smtClean="0"/>
              <a:t>ngaging parents in mutually supportive relationships that build protective factors.</a:t>
            </a:r>
          </a:p>
          <a:p>
            <a:pPr marL="628650" lvl="1" indent="-171450">
              <a:buFont typeface="Arial" panose="020B0604020202020204" pitchFamily="34" charset="0"/>
              <a:buChar char="•"/>
            </a:pPr>
            <a:r>
              <a:rPr lang="en-US" dirty="0" smtClean="0"/>
              <a:t>Programs that work in this way will also engage parents as</a:t>
            </a:r>
            <a:r>
              <a:rPr lang="en-US" baseline="0" dirty="0" smtClean="0"/>
              <a:t> partners, leaders and decision-makers at the program level. </a:t>
            </a:r>
          </a:p>
          <a:p>
            <a:pPr marL="628650" lvl="1" indent="-171450">
              <a:buFont typeface="Arial" panose="020B0604020202020204" pitchFamily="34" charset="0"/>
              <a:buChar char="•"/>
            </a:pPr>
            <a:r>
              <a:rPr lang="en-US" dirty="0" smtClean="0"/>
              <a:t>Parents who have had positive</a:t>
            </a:r>
            <a:r>
              <a:rPr lang="en-US" baseline="0" dirty="0" smtClean="0"/>
              <a:t> experiences shaping the programs that serve their children can then be engaged in </a:t>
            </a:r>
            <a:r>
              <a:rPr lang="en-US" dirty="0" smtClean="0"/>
              <a:t>helping design systems and policies that work for children and families.</a:t>
            </a:r>
          </a:p>
          <a:p>
            <a:pPr marL="171450" lvl="0" indent="-171450">
              <a:buFont typeface="Arial" panose="020B0604020202020204" pitchFamily="34" charset="0"/>
              <a:buChar char="•"/>
            </a:pPr>
            <a:r>
              <a:rPr lang="en-US" baseline="0" dirty="0" smtClean="0"/>
              <a:t>4. Alignment with developmental science</a:t>
            </a:r>
          </a:p>
          <a:p>
            <a:pPr marL="628650" lvl="1" indent="-171450">
              <a:buFont typeface="Arial" panose="020B0604020202020204" pitchFamily="34" charset="0"/>
              <a:buChar char="•"/>
            </a:pPr>
            <a:r>
              <a:rPr lang="en-US" dirty="0" smtClean="0"/>
              <a:t>Strengthening Families is</a:t>
            </a:r>
            <a:r>
              <a:rPr lang="en-US" baseline="0" dirty="0" smtClean="0"/>
              <a:t> committed to p</a:t>
            </a:r>
            <a:r>
              <a:rPr lang="en-US" dirty="0" smtClean="0"/>
              <a:t>aying attention to what the research tells us, and helping programs and</a:t>
            </a:r>
            <a:r>
              <a:rPr lang="en-US" baseline="0" dirty="0" smtClean="0"/>
              <a:t> workers align their practice with what developmental science tells us will be most effective. </a:t>
            </a:r>
            <a:endParaRPr lang="en-US" dirty="0" smtClean="0"/>
          </a:p>
          <a:p>
            <a:pPr marL="1085850" lvl="2" indent="-171450">
              <a:buFont typeface="Arial" panose="020B0604020202020204" pitchFamily="34" charset="0"/>
              <a:buChar char="•"/>
            </a:pPr>
            <a:r>
              <a:rPr lang="en-US" dirty="0" smtClean="0"/>
              <a:t>Critical periods of development – therefore we have the Strengthening Families framework for early childhood and the parallel</a:t>
            </a:r>
            <a:r>
              <a:rPr lang="en-US" baseline="0" dirty="0" smtClean="0"/>
              <a:t> Youth Thrive framework for </a:t>
            </a:r>
            <a:r>
              <a:rPr lang="en-US" dirty="0" smtClean="0"/>
              <a:t>adolescence</a:t>
            </a:r>
          </a:p>
          <a:p>
            <a:pPr marL="1085850" lvl="2" indent="-171450">
              <a:buFont typeface="Arial" panose="020B0604020202020204" pitchFamily="34" charset="0"/>
              <a:buChar char="•"/>
            </a:pPr>
            <a:r>
              <a:rPr lang="en-US" baseline="0" dirty="0" smtClean="0"/>
              <a:t>Looking at early childhood in particular, Strengthening Families emphasizes the importance of nurturing and responsive relationships with caregivers.</a:t>
            </a:r>
          </a:p>
          <a:p>
            <a:pPr marL="1085850" lvl="2" indent="-171450">
              <a:buFont typeface="Arial" panose="020B0604020202020204" pitchFamily="34" charset="0"/>
              <a:buChar char="•"/>
            </a:pPr>
            <a:r>
              <a:rPr lang="en-US" baseline="0" dirty="0" smtClean="0"/>
              <a:t>A fast growing body of research underscores the effects of traumatic experiences on children and youth – effects that can carry into the rest of a young person’s life. We know now that the presence of a buffering adult can be critical in helping children come through stressful experiences without negative effects on their development. But we also know that typical system responses to children’s traumatic experiences can exacerbate those negative effects – such as removal from the home, or punishment for “misbehavior” when children react to their experiences. </a:t>
            </a:r>
          </a:p>
          <a:p>
            <a:pPr marL="628650" lvl="1" indent="-171450">
              <a:buFont typeface="Arial" panose="020B0604020202020204" pitchFamily="34" charset="0"/>
              <a:buChar char="•"/>
            </a:pPr>
            <a:r>
              <a:rPr lang="en-US" dirty="0" smtClean="0"/>
              <a:t>Through Strengthening Families and</a:t>
            </a:r>
            <a:r>
              <a:rPr lang="en-US" baseline="0" dirty="0" smtClean="0"/>
              <a:t> Youth Thrive, we </a:t>
            </a:r>
            <a:r>
              <a:rPr lang="en-US" dirty="0" smtClean="0"/>
              <a:t>provide tools and guidance to help those who work with children and families align their practice with what we know about development.</a:t>
            </a:r>
          </a:p>
        </p:txBody>
      </p:sp>
      <p:sp>
        <p:nvSpPr>
          <p:cNvPr id="4" name="Slide Number Placeholder 3"/>
          <p:cNvSpPr>
            <a:spLocks noGrp="1"/>
          </p:cNvSpPr>
          <p:nvPr>
            <p:ph type="sldNum" sz="quarter" idx="10"/>
          </p:nvPr>
        </p:nvSpPr>
        <p:spPr/>
        <p:txBody>
          <a:bodyPr/>
          <a:lstStyle/>
          <a:p>
            <a:fld id="{A0C3926C-2800-4E8B-B326-A49B9EDD1388}" type="slidenum">
              <a:rPr lang="en-US" smtClean="0"/>
              <a:t>2</a:t>
            </a:fld>
            <a:endParaRPr lang="en-US"/>
          </a:p>
        </p:txBody>
      </p:sp>
    </p:spTree>
    <p:extLst>
      <p:ext uri="{BB962C8B-B14F-4D97-AF65-F5344CB8AC3E}">
        <p14:creationId xmlns:p14="http://schemas.microsoft.com/office/powerpoint/2010/main" val="154002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685800" y="1143000"/>
            <a:ext cx="5486400" cy="3086100"/>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Georgia" panose="02040502050405020303" pitchFamily="18" charset="0"/>
              </a:rPr>
              <a:t>Strengthening Families is based on the social-ecological model of human development, which envisions t</a:t>
            </a:r>
            <a:r>
              <a:rPr lang="en-US" sz="1200" kern="1200" dirty="0" smtClean="0">
                <a:solidFill>
                  <a:schemeClr val="tx1"/>
                </a:solidFill>
                <a:effectLst/>
                <a:latin typeface="+mn-lt"/>
                <a:ea typeface="+mn-ea"/>
                <a:cs typeface="+mn-cs"/>
              </a:rPr>
              <a:t>he child at the center of concentric circles representing the relationships and environments that influence his or her development. </a:t>
            </a:r>
          </a:p>
          <a:p>
            <a:r>
              <a:rPr lang="en-US" sz="1200" kern="1200" dirty="0" smtClean="0">
                <a:solidFill>
                  <a:schemeClr val="tx1"/>
                </a:solidFill>
                <a:effectLst/>
                <a:latin typeface="+mn-lt"/>
                <a:ea typeface="+mn-ea"/>
                <a:cs typeface="+mn-cs"/>
              </a:rPr>
              <a:t>Strengthening</a:t>
            </a:r>
            <a:r>
              <a:rPr lang="en-US" sz="1200" kern="1200" baseline="0" dirty="0" smtClean="0">
                <a:solidFill>
                  <a:schemeClr val="tx1"/>
                </a:solidFill>
                <a:effectLst/>
                <a:latin typeface="+mn-lt"/>
                <a:ea typeface="+mn-ea"/>
                <a:cs typeface="+mn-cs"/>
              </a:rPr>
              <a:t> Families works to influence worker and program practice in order to improve outcomes for the children and families they serve.</a:t>
            </a:r>
            <a:endParaRPr lang="en-US" dirty="0" smtClean="0">
              <a:latin typeface="Georgia" panose="02040502050405020303" pitchFamily="18" charset="0"/>
            </a:endParaRPr>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00"/>
                </a:solidFill>
                <a:latin typeface="Arial" panose="020B0604020202020204" pitchFamily="34" charset="0"/>
                <a:ea typeface="ヒラギノ角ゴ ProN W3"/>
                <a:cs typeface="ヒラギノ角ゴ ProN W3"/>
                <a:sym typeface="Lucida Grande CE"/>
              </a:defRPr>
            </a:lvl1pPr>
            <a:lvl2pPr marL="742950" indent="-285750" eaLnBrk="0" hangingPunct="0">
              <a:defRPr sz="1200">
                <a:solidFill>
                  <a:srgbClr val="000000"/>
                </a:solidFill>
                <a:latin typeface="Arial" panose="020B0604020202020204" pitchFamily="34" charset="0"/>
                <a:ea typeface="ヒラギノ角ゴ ProN W3"/>
                <a:cs typeface="ヒラギノ角ゴ ProN W3"/>
                <a:sym typeface="Lucida Grande CE"/>
              </a:defRPr>
            </a:lvl2pPr>
            <a:lvl3pPr marL="1143000" indent="-228600" eaLnBrk="0" hangingPunct="0">
              <a:defRPr sz="1200">
                <a:solidFill>
                  <a:srgbClr val="000000"/>
                </a:solidFill>
                <a:latin typeface="Arial" panose="020B0604020202020204" pitchFamily="34" charset="0"/>
                <a:ea typeface="ヒラギノ角ゴ ProN W3"/>
                <a:cs typeface="ヒラギノ角ゴ ProN W3"/>
                <a:sym typeface="Lucida Grande CE"/>
              </a:defRPr>
            </a:lvl3pPr>
            <a:lvl4pPr marL="1600200" indent="-228600" eaLnBrk="0" hangingPunct="0">
              <a:defRPr sz="1200">
                <a:solidFill>
                  <a:srgbClr val="000000"/>
                </a:solidFill>
                <a:latin typeface="Arial" panose="020B0604020202020204" pitchFamily="34" charset="0"/>
                <a:ea typeface="ヒラギノ角ゴ ProN W3"/>
                <a:cs typeface="ヒラギノ角ゴ ProN W3"/>
                <a:sym typeface="Lucida Grande CE"/>
              </a:defRPr>
            </a:lvl4pPr>
            <a:lvl5pPr marL="2057400" indent="-228600" eaLnBrk="0" hangingPunct="0">
              <a:defRPr sz="1200">
                <a:solidFill>
                  <a:srgbClr val="000000"/>
                </a:solidFill>
                <a:latin typeface="Arial" panose="020B0604020202020204" pitchFamily="34" charset="0"/>
                <a:ea typeface="ヒラギノ角ゴ ProN W3"/>
                <a:cs typeface="ヒラギノ角ゴ ProN W3"/>
                <a:sym typeface="Lucida Grande CE"/>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a:cs typeface="ヒラギノ角ゴ ProN W3"/>
                <a:sym typeface="Lucida Grande CE"/>
              </a:defRPr>
            </a:lvl9pPr>
          </a:lstStyle>
          <a:p>
            <a:pPr eaLnBrk="1" hangingPunct="1"/>
            <a:r>
              <a:rPr lang="en-US">
                <a:latin typeface="Lucida Grande CE"/>
              </a:rPr>
              <a:t>NATIONAL ALLIANCE of CHILDREN’S TRUST &amp; PREVENTION FUNDS</a:t>
            </a:r>
            <a:r>
              <a:rPr lang="en-US" sz="1000">
                <a:latin typeface="Lucida Grande CE"/>
              </a:rPr>
              <a:t> </a:t>
            </a:r>
          </a:p>
          <a:p>
            <a:pPr eaLnBrk="1" hangingPunct="1"/>
            <a:r>
              <a:rPr lang="en-US">
                <a:latin typeface="Lucida Grande CE"/>
              </a:rPr>
              <a:t>~ </a:t>
            </a:r>
            <a:fld id="{99FD9219-36EE-438B-B65B-BD3A26B53F0D}" type="slidenum">
              <a:rPr lang="en-US">
                <a:latin typeface="Lucida Grande CE"/>
              </a:rPr>
              <a:pPr eaLnBrk="1" hangingPunct="1"/>
              <a:t>4</a:t>
            </a:fld>
            <a:r>
              <a:rPr lang="en-US">
                <a:latin typeface="Lucida Grande CE"/>
              </a:rPr>
              <a:t> ~</a:t>
            </a:r>
          </a:p>
        </p:txBody>
      </p:sp>
    </p:spTree>
    <p:extLst>
      <p:ext uri="{BB962C8B-B14F-4D97-AF65-F5344CB8AC3E}">
        <p14:creationId xmlns:p14="http://schemas.microsoft.com/office/powerpoint/2010/main" val="35367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graphic summarizes how implementation of the Strengthening Families</a:t>
            </a:r>
            <a:r>
              <a:rPr lang="en-US" baseline="0" dirty="0" smtClean="0"/>
              <a:t> approach leads to the outcomes we are working toward: strengthened families, optimal child development and reduced likelihood of child abuse and neglect – as shown in the box farthest to the right.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second box from the right (light blue) shows the protective factors that families are supported to build when they experience program and worker practice as described in the stacked boxes. Shifts in program culture, policies and everyday practice will support parents in building these protective factors, just as workers’ knowledge, skills, approach to parents and everyday actions will. (Workers can make these changes on their own – and often do – but those efforts will be much more successful when their organizations make shifts that support and enable those changes.)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rust-colored box on the left describes the functions that are carried out by leaders – at any level – to influence the shifts in program and worker practice that help families build their protective factors and achieve better outcomes.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believe the future of Strengthening Families is in creating a “new normal” for child and family serving organizations and systems, so that they see their work as building protective and promotive factors to reduce the potential for child maltreatment, to bolster resilience and mitigate the impact of traumatic events when they occur, AND to create the best possible environment for development of children and youth.</a:t>
            </a:r>
          </a:p>
        </p:txBody>
      </p:sp>
      <p:sp>
        <p:nvSpPr>
          <p:cNvPr id="4" name="Slide Number Placeholder 3"/>
          <p:cNvSpPr>
            <a:spLocks noGrp="1"/>
          </p:cNvSpPr>
          <p:nvPr>
            <p:ph type="sldNum" sz="quarter" idx="10"/>
          </p:nvPr>
        </p:nvSpPr>
        <p:spPr/>
        <p:txBody>
          <a:bodyPr/>
          <a:lstStyle/>
          <a:p>
            <a:fld id="{A0C3926C-2800-4E8B-B326-A49B9EDD1388}" type="slidenum">
              <a:rPr lang="en-US" smtClean="0"/>
              <a:t>5</a:t>
            </a:fld>
            <a:endParaRPr lang="en-US"/>
          </a:p>
        </p:txBody>
      </p:sp>
    </p:spTree>
    <p:extLst>
      <p:ext uri="{BB962C8B-B14F-4D97-AF65-F5344CB8AC3E}">
        <p14:creationId xmlns:p14="http://schemas.microsoft.com/office/powerpoint/2010/main" val="4109016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As</a:t>
            </a:r>
            <a:r>
              <a:rPr lang="en-US" baseline="0" dirty="0" smtClean="0"/>
              <a:t> an approach and not a model or program, Strengthening Families does not fit the traditional “evidence-based program” approach illustrated here. </a:t>
            </a:r>
          </a:p>
          <a:p>
            <a:pPr marL="171450" indent="-171450">
              <a:buFontTx/>
              <a:buChar char="-"/>
            </a:pPr>
            <a:r>
              <a:rPr lang="en-US" baseline="0" dirty="0" smtClean="0"/>
              <a:t>In that model, a program is tested through randomized controlled trials, implemented according to developer-defined criteria for fidelity (e.g., following a set curriculum, delivering a specific number of sessions, staffed to a certain level) and should then produce the results shown in the rigorous evaluations.</a:t>
            </a:r>
          </a:p>
          <a:p>
            <a:pPr marL="171450" indent="-171450">
              <a:buFontTx/>
              <a:buChar char="-"/>
            </a:pPr>
            <a:endParaRPr lang="en-US" baseline="0" dirty="0" smtClean="0"/>
          </a:p>
          <a:p>
            <a:pPr marL="0" indent="0">
              <a:buFontTx/>
              <a:buNone/>
            </a:pPr>
            <a:r>
              <a:rPr lang="en-US" baseline="0" dirty="0" smtClean="0"/>
              <a:t>Strengthening Families’ approach is different. </a:t>
            </a:r>
          </a:p>
          <a:p>
            <a:pPr marL="171450" indent="-171450">
              <a:buFont typeface="Arial" panose="020B0604020202020204" pitchFamily="34" charset="0"/>
              <a:buChar char="•"/>
            </a:pPr>
            <a:r>
              <a:rPr lang="en-US" baseline="0" dirty="0" smtClean="0"/>
              <a:t>The approach itself is evidence-informed – the framework was developed based on developmental research and studies of effective practice. </a:t>
            </a:r>
          </a:p>
          <a:p>
            <a:pPr marL="171450" indent="-171450">
              <a:buFont typeface="Arial" panose="020B0604020202020204" pitchFamily="34" charset="0"/>
              <a:buChar char="•"/>
            </a:pPr>
            <a:r>
              <a:rPr lang="en-US" baseline="0" dirty="0" smtClean="0"/>
              <a:t>The framework is used by a wide variety of programs and systems, with leaders and workers finding ways to help families build protective factors within each context – with guidance from CSSP and knowledge of how others have used it. </a:t>
            </a:r>
          </a:p>
          <a:p>
            <a:pPr marL="171450" indent="-171450">
              <a:buFont typeface="Arial" panose="020B0604020202020204" pitchFamily="34" charset="0"/>
              <a:buChar char="•"/>
            </a:pPr>
            <a:r>
              <a:rPr lang="en-US" baseline="0" dirty="0" smtClean="0"/>
              <a:t>They evaluate the effectiveness of those efforts through a variety of methods (some rigorous, some anecdotal, and most in-between) and report back to CSSP and others in the field about their findings. </a:t>
            </a:r>
          </a:p>
          <a:p>
            <a:pPr marL="171450" indent="-171450">
              <a:buFont typeface="Arial" panose="020B0604020202020204" pitchFamily="34" charset="0"/>
              <a:buChar char="•"/>
            </a:pPr>
            <a:r>
              <a:rPr lang="en-US" baseline="0" dirty="0" smtClean="0"/>
              <a:t>This distributive approach leads to better results in a variety of systems and programs over time.</a:t>
            </a:r>
            <a:endParaRPr lang="en-US" dirty="0"/>
          </a:p>
        </p:txBody>
      </p:sp>
      <p:sp>
        <p:nvSpPr>
          <p:cNvPr id="4" name="Slide Number Placeholder 3"/>
          <p:cNvSpPr>
            <a:spLocks noGrp="1"/>
          </p:cNvSpPr>
          <p:nvPr>
            <p:ph type="sldNum" sz="quarter" idx="10"/>
          </p:nvPr>
        </p:nvSpPr>
        <p:spPr/>
        <p:txBody>
          <a:bodyPr/>
          <a:lstStyle/>
          <a:p>
            <a:pPr>
              <a:defRPr/>
            </a:pPr>
            <a:fld id="{0E05FCEF-9C76-4971-81C5-FB8EC004D0DF}" type="slidenum">
              <a:rPr lang="en-US" smtClean="0"/>
              <a:pPr>
                <a:defRPr/>
              </a:pPr>
              <a:t>6</a:t>
            </a:fld>
            <a:endParaRPr lang="en-US"/>
          </a:p>
        </p:txBody>
      </p:sp>
    </p:spTree>
    <p:extLst>
      <p:ext uri="{BB962C8B-B14F-4D97-AF65-F5344CB8AC3E}">
        <p14:creationId xmlns:p14="http://schemas.microsoft.com/office/powerpoint/2010/main" val="9716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Strengthening Families is deeply informed by existing research, as well as a structured approach to knowledge building to ground the work. The research behind Strengthening Families can be divided into five specific phases:</a:t>
            </a:r>
          </a:p>
          <a:p>
            <a:pPr lvl="0"/>
            <a:r>
              <a:rPr lang="en-US" sz="1200" kern="1200" dirty="0" smtClean="0">
                <a:solidFill>
                  <a:schemeClr val="tx1"/>
                </a:solidFill>
                <a:effectLst/>
                <a:latin typeface="+mn-lt"/>
                <a:ea typeface="+mn-ea"/>
                <a:cs typeface="+mn-cs"/>
              </a:rPr>
              <a:t>1. Developing the Protective Factors Framework</a:t>
            </a:r>
          </a:p>
          <a:p>
            <a:pPr lvl="0"/>
            <a:r>
              <a:rPr lang="en-US" sz="1200" kern="1200" dirty="0" smtClean="0">
                <a:solidFill>
                  <a:schemeClr val="tx1"/>
                </a:solidFill>
                <a:effectLst/>
                <a:latin typeface="+mn-lt"/>
                <a:ea typeface="+mn-ea"/>
                <a:cs typeface="+mn-cs"/>
              </a:rPr>
              <a:t>2. Understanding the changes in programmatic practice that support implementation of a protective factors approach</a:t>
            </a:r>
          </a:p>
          <a:p>
            <a:pPr lvl="0"/>
            <a:r>
              <a:rPr lang="en-US" sz="1200" kern="1200" dirty="0" smtClean="0">
                <a:solidFill>
                  <a:schemeClr val="tx1"/>
                </a:solidFill>
                <a:effectLst/>
                <a:latin typeface="+mn-lt"/>
                <a:ea typeface="+mn-ea"/>
                <a:cs typeface="+mn-cs"/>
              </a:rPr>
              <a:t>3. Learning from state pilots about the changes in state policy and infrastructure that would support adoption of Strengthening Families practice in a significant number of programs on the ground</a:t>
            </a:r>
          </a:p>
          <a:p>
            <a:pPr lvl="0"/>
            <a:r>
              <a:rPr lang="en-US" sz="1200" kern="1200" dirty="0" smtClean="0">
                <a:solidFill>
                  <a:schemeClr val="tx1"/>
                </a:solidFill>
                <a:effectLst/>
                <a:latin typeface="+mn-lt"/>
                <a:ea typeface="+mn-ea"/>
                <a:cs typeface="+mn-cs"/>
              </a:rPr>
              <a:t>4. Continuous learning from and with a network of state implementers</a:t>
            </a:r>
          </a:p>
          <a:p>
            <a:pPr lvl="0"/>
            <a:r>
              <a:rPr lang="en-US" sz="1200" kern="1200" dirty="0" smtClean="0">
                <a:solidFill>
                  <a:schemeClr val="tx1"/>
                </a:solidFill>
                <a:effectLst/>
                <a:latin typeface="+mn-lt"/>
                <a:ea typeface="+mn-ea"/>
                <a:cs typeface="+mn-cs"/>
              </a:rPr>
              <a:t>5. Continued investment in knowledge building</a:t>
            </a:r>
          </a:p>
          <a:p>
            <a:pPr eaLnBrk="1" hangingPunct="1"/>
            <a:endParaRPr lang="en-US" u="sng" dirty="0" smtClean="0"/>
          </a:p>
          <a:p>
            <a:pPr eaLnBrk="1" hangingPunct="1"/>
            <a:endParaRPr lang="en-US" u="sng" dirty="0" smtClean="0"/>
          </a:p>
          <a:p>
            <a:pPr eaLnBrk="1" hangingPunct="1"/>
            <a:r>
              <a:rPr lang="en-US" u="sng" dirty="0" smtClean="0"/>
              <a:t>Phase</a:t>
            </a:r>
            <a:r>
              <a:rPr lang="en-US" u="sng" baseline="0" dirty="0" smtClean="0"/>
              <a:t> </a:t>
            </a:r>
            <a:r>
              <a:rPr lang="en-US" u="sng" dirty="0" smtClean="0"/>
              <a:t>1:  </a:t>
            </a:r>
            <a:r>
              <a:rPr lang="en-US" dirty="0" smtClean="0"/>
              <a:t>Literature review conducted by the Erikson Institute; Dialogue sessions with practitioners around the country (list of participating organizations is on next page)</a:t>
            </a:r>
          </a:p>
          <a:p>
            <a:pPr eaLnBrk="1" hangingPunct="1"/>
            <a:r>
              <a:rPr lang="en-US" u="sng" dirty="0" smtClean="0"/>
              <a:t>Phase</a:t>
            </a:r>
            <a:r>
              <a:rPr lang="en-US" u="sng" baseline="0" dirty="0" smtClean="0"/>
              <a:t> 2</a:t>
            </a:r>
            <a:r>
              <a:rPr lang="en-US" u="sng" dirty="0" smtClean="0"/>
              <a:t>:</a:t>
            </a:r>
            <a:r>
              <a:rPr lang="en-US" dirty="0" smtClean="0"/>
              <a:t>  One year field study of exemplary programs</a:t>
            </a:r>
          </a:p>
          <a:p>
            <a:pPr eaLnBrk="1" hangingPunct="1"/>
            <a:r>
              <a:rPr lang="en-US" u="sng" dirty="0" smtClean="0"/>
              <a:t>Phase</a:t>
            </a:r>
            <a:r>
              <a:rPr lang="en-US" u="sng" baseline="0" dirty="0" smtClean="0"/>
              <a:t> 3</a:t>
            </a:r>
            <a:r>
              <a:rPr lang="en-US" u="sng" dirty="0" smtClean="0"/>
              <a:t>:  </a:t>
            </a:r>
            <a:r>
              <a:rPr lang="en-US" dirty="0" smtClean="0"/>
              <a:t>Two-year, seven state pilots</a:t>
            </a:r>
          </a:p>
          <a:p>
            <a:pPr eaLnBrk="1" hangingPunct="1"/>
            <a:r>
              <a:rPr lang="en-US" u="sng" dirty="0" smtClean="0"/>
              <a:t>Phase</a:t>
            </a:r>
            <a:r>
              <a:rPr lang="en-US" u="sng" baseline="0" dirty="0" smtClean="0"/>
              <a:t> 4</a:t>
            </a:r>
            <a:r>
              <a:rPr lang="en-US" u="sng" dirty="0" smtClean="0"/>
              <a:t>:</a:t>
            </a:r>
            <a:r>
              <a:rPr lang="en-US" dirty="0" smtClean="0"/>
              <a:t>  Structured learning from a network of 30 states</a:t>
            </a:r>
          </a:p>
          <a:p>
            <a:pPr eaLnBrk="1" hangingPunct="1"/>
            <a:r>
              <a:rPr lang="en-US" u="sng" dirty="0" smtClean="0"/>
              <a:t>Phase</a:t>
            </a:r>
            <a:r>
              <a:rPr lang="en-US" u="sng" baseline="0" dirty="0" smtClean="0"/>
              <a:t> 4</a:t>
            </a:r>
            <a:r>
              <a:rPr lang="en-US" u="sng" dirty="0" smtClean="0"/>
              <a:t>:</a:t>
            </a:r>
            <a:r>
              <a:rPr lang="en-US" dirty="0" smtClean="0"/>
              <a:t>  QIC-EC</a:t>
            </a:r>
            <a:r>
              <a:rPr lang="en-US" baseline="0" dirty="0" smtClean="0"/>
              <a:t> and other investments in research and knowledge building</a:t>
            </a:r>
            <a:endParaRPr lang="en-US" u="sng" dirty="0" smtClean="0"/>
          </a:p>
        </p:txBody>
      </p:sp>
      <p:sp>
        <p:nvSpPr>
          <p:cNvPr id="4" name="Slide Number Placeholder 3"/>
          <p:cNvSpPr>
            <a:spLocks noGrp="1"/>
          </p:cNvSpPr>
          <p:nvPr>
            <p:ph type="sldNum" sz="quarter" idx="10"/>
          </p:nvPr>
        </p:nvSpPr>
        <p:spPr/>
        <p:txBody>
          <a:bodyPr/>
          <a:lstStyle/>
          <a:p>
            <a:fld id="{EC629ED0-0082-42C1-BD42-43ADFA77F069}" type="slidenum">
              <a:rPr lang="en-US" smtClean="0"/>
              <a:t>7</a:t>
            </a:fld>
            <a:endParaRPr lang="en-US"/>
          </a:p>
        </p:txBody>
      </p:sp>
    </p:spTree>
    <p:extLst>
      <p:ext uri="{BB962C8B-B14F-4D97-AF65-F5344CB8AC3E}">
        <p14:creationId xmlns:p14="http://schemas.microsoft.com/office/powerpoint/2010/main" val="242003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29ED0-0082-42C1-BD42-43ADFA77F069}" type="slidenum">
              <a:rPr lang="en-US" smtClean="0"/>
              <a:t>8</a:t>
            </a:fld>
            <a:endParaRPr lang="en-US"/>
          </a:p>
        </p:txBody>
      </p:sp>
    </p:spTree>
    <p:extLst>
      <p:ext uri="{BB962C8B-B14F-4D97-AF65-F5344CB8AC3E}">
        <p14:creationId xmlns:p14="http://schemas.microsoft.com/office/powerpoint/2010/main" val="252587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 the original literature review has been updated with a foundational paper about the Strengthening Families approach. This will be released in 2014 and available at strengtheningfamilies.net. </a:t>
            </a:r>
          </a:p>
        </p:txBody>
      </p:sp>
      <p:sp>
        <p:nvSpPr>
          <p:cNvPr id="4" name="Slide Number Placeholder 3"/>
          <p:cNvSpPr>
            <a:spLocks noGrp="1"/>
          </p:cNvSpPr>
          <p:nvPr>
            <p:ph type="sldNum" sz="quarter" idx="10"/>
          </p:nvPr>
        </p:nvSpPr>
        <p:spPr/>
        <p:txBody>
          <a:bodyPr/>
          <a:lstStyle/>
          <a:p>
            <a:fld id="{EC629ED0-0082-42C1-BD42-43ADFA77F069}" type="slidenum">
              <a:rPr lang="en-US" smtClean="0"/>
              <a:t>9</a:t>
            </a:fld>
            <a:endParaRPr lang="en-US"/>
          </a:p>
        </p:txBody>
      </p:sp>
    </p:spTree>
    <p:extLst>
      <p:ext uri="{BB962C8B-B14F-4D97-AF65-F5344CB8AC3E}">
        <p14:creationId xmlns:p14="http://schemas.microsoft.com/office/powerpoint/2010/main" val="350068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eaLnBrk="1" hangingPunct="1">
              <a:buFont typeface="Arial" pitchFamily="34" charset="0"/>
              <a:buChar char="•"/>
            </a:pPr>
            <a:r>
              <a:rPr lang="en-US" dirty="0" smtClean="0"/>
              <a:t>Dialogue sessions took place within the context of the conferences or </a:t>
            </a:r>
            <a:r>
              <a:rPr lang="en-US" dirty="0" err="1" smtClean="0"/>
              <a:t>convenings</a:t>
            </a:r>
            <a:r>
              <a:rPr lang="en-US" baseline="0" dirty="0" smtClean="0"/>
              <a:t> of key partners in the child abuse and neglect prevention, early childhood and child welfare fields.  The goal was to also engage the perspectives of practitioners from those fields who work regularly with children and families .  </a:t>
            </a:r>
          </a:p>
          <a:p>
            <a:pPr marL="171450" indent="-171450" eaLnBrk="1" hangingPunct="1">
              <a:buFont typeface="Arial" pitchFamily="34" charset="0"/>
              <a:buChar char="•"/>
            </a:pPr>
            <a:r>
              <a:rPr lang="en-US" baseline="0" dirty="0" smtClean="0"/>
              <a:t>They p</a:t>
            </a:r>
            <a:r>
              <a:rPr lang="en-US" dirty="0" smtClean="0"/>
              <a:t>rovided</a:t>
            </a:r>
            <a:r>
              <a:rPr lang="en-US" baseline="0" dirty="0" smtClean="0"/>
              <a:t> an opportunity to get field input and feedback on the evolving protective factors framework. </a:t>
            </a:r>
          </a:p>
          <a:p>
            <a:pPr marL="171450" indent="-171450" eaLnBrk="1" hangingPunct="1">
              <a:buFont typeface="Arial" pitchFamily="34" charset="0"/>
              <a:buChar char="•"/>
            </a:pPr>
            <a:r>
              <a:rPr lang="en-US" baseline="0" dirty="0" smtClean="0"/>
              <a:t>Between 10 to 50 people participating within individual sessions. Overall dialogue sessions engaged more than 300 individuals across the country.</a:t>
            </a:r>
          </a:p>
        </p:txBody>
      </p:sp>
      <p:sp>
        <p:nvSpPr>
          <p:cNvPr id="4" name="Slide Number Placeholder 3"/>
          <p:cNvSpPr>
            <a:spLocks noGrp="1"/>
          </p:cNvSpPr>
          <p:nvPr>
            <p:ph type="sldNum" sz="quarter" idx="10"/>
          </p:nvPr>
        </p:nvSpPr>
        <p:spPr/>
        <p:txBody>
          <a:bodyPr/>
          <a:lstStyle/>
          <a:p>
            <a:fld id="{EC629ED0-0082-42C1-BD42-43ADFA77F069}" type="slidenum">
              <a:rPr lang="en-US" smtClean="0"/>
              <a:t>10</a:t>
            </a:fld>
            <a:endParaRPr lang="en-US"/>
          </a:p>
        </p:txBody>
      </p:sp>
    </p:spTree>
    <p:extLst>
      <p:ext uri="{BB962C8B-B14F-4D97-AF65-F5344CB8AC3E}">
        <p14:creationId xmlns:p14="http://schemas.microsoft.com/office/powerpoint/2010/main" val="4049610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lvl1pPr>
              <a:defRPr>
                <a:solidFill>
                  <a:srgbClr val="B6432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6"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100" y="5486400"/>
            <a:ext cx="8449492" cy="12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291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2E43C9F-8959-4D00-A87A-272EBCCBA8E4}" type="datetimeFigureOut">
              <a:rPr lang="en-US" smtClean="0"/>
              <a:t>9/22/2014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348015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E43C9F-8959-4D00-A87A-272EBCCBA8E4}" type="datetimeFigureOut">
              <a:rPr lang="en-US" smtClean="0"/>
              <a:t>9/22/2014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91234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07061"/>
            <a:ext cx="4546600"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21067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601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no logo">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itle 7"/>
          <p:cNvSpPr>
            <a:spLocks noGrp="1"/>
          </p:cNvSpPr>
          <p:nvPr>
            <p:ph type="title"/>
          </p:nvPr>
        </p:nvSpPr>
        <p:spPr/>
        <p:txBody>
          <a:bodyPr>
            <a:normAutofit/>
          </a:bodyPr>
          <a:lstStyle>
            <a:lvl1pPr algn="ctr" defTabSz="914400" rtl="0" eaLnBrk="1" latinLnBrk="0" hangingPunct="1">
              <a:spcBef>
                <a:spcPct val="0"/>
              </a:spcBef>
              <a:buNone/>
              <a:defRPr lang="en-US" sz="4000" kern="1200" baseline="0" dirty="0">
                <a:solidFill>
                  <a:srgbClr val="B64326"/>
                </a:solidFill>
                <a:latin typeface="Georgia" panose="02040502050405020303" pitchFamily="18"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1978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91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1401" y="6108701"/>
            <a:ext cx="3682999" cy="650939"/>
          </a:xfrm>
          <a:prstGeom prst="rect">
            <a:avLst/>
          </a:prstGeom>
        </p:spPr>
      </p:pic>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4288157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50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1" y="6308727"/>
            <a:ext cx="3555999" cy="5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821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7221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52410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0319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38269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0106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D2E43C9F-8959-4D00-A87A-272EBCCBA8E4}" type="datetimeFigureOut">
              <a:rPr lang="en-US" smtClean="0"/>
              <a:t>9/22/2014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400366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D2E43C9F-8959-4D00-A87A-272EBCCBA8E4}" type="datetimeFigureOut">
              <a:rPr lang="en-US" smtClean="0"/>
              <a:t>9/22/2014</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B45BA158-91F2-40E5-BC82-555C5486DA08}" type="slidenum">
              <a:rPr lang="en-US" smtClean="0"/>
              <a:t>‹#›</a:t>
            </a:fld>
            <a:endParaRPr lang="en-US"/>
          </a:p>
        </p:txBody>
      </p:sp>
    </p:spTree>
    <p:extLst>
      <p:ext uri="{BB962C8B-B14F-4D97-AF65-F5344CB8AC3E}">
        <p14:creationId xmlns:p14="http://schemas.microsoft.com/office/powerpoint/2010/main" val="290062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79EB6B5-5C65-4A2D-BE1F-443484B26AFF}" type="datetime1">
              <a:rPr lang="en-US"/>
              <a:pPr>
                <a:defRPr/>
              </a:pPr>
              <a:t>9/22/2014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9E655CE-FFAC-4CCC-B676-A798E7737512}" type="slidenum">
              <a:rPr lang="en-US"/>
              <a:pPr>
                <a:defRPr/>
              </a:pPr>
              <a:t>‹#›</a:t>
            </a:fld>
            <a:endParaRPr lang="en-US"/>
          </a:p>
        </p:txBody>
      </p:sp>
    </p:spTree>
    <p:extLst>
      <p:ext uri="{BB962C8B-B14F-4D97-AF65-F5344CB8AC3E}">
        <p14:creationId xmlns:p14="http://schemas.microsoft.com/office/powerpoint/2010/main" val="36794615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691" r:id="rId12"/>
    <p:sldLayoutId id="2147483697" r:id="rId13"/>
    <p:sldLayoutId id="2147483722" r:id="rId14"/>
    <p:sldLayoutId id="2147483735" r:id="rId15"/>
    <p:sldLayoutId id="2147483744" r:id="rId16"/>
    <p:sldLayoutId id="2147483749" r:id="rId17"/>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hyperlink" Target="http://www.strengtheningfamilies.net/" TargetMode="External"/><Relationship Id="rId5" Type="http://schemas.openxmlformats.org/officeDocument/2006/relationships/hyperlink" Target="http://www.cssp.org/" TargetMode="Externa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B64326"/>
                </a:solidFill>
                <a:latin typeface="Georgia" panose="02040502050405020303" pitchFamily="18" charset="0"/>
                <a:cs typeface="Arial" panose="020B0604020202020204" pitchFamily="34" charset="0"/>
              </a:rPr>
              <a:t>The Research Behind </a:t>
            </a:r>
            <a:br>
              <a:rPr lang="en-US" dirty="0" smtClean="0">
                <a:solidFill>
                  <a:srgbClr val="B64326"/>
                </a:solidFill>
                <a:latin typeface="Georgia" panose="02040502050405020303" pitchFamily="18" charset="0"/>
                <a:cs typeface="Arial" panose="020B0604020202020204" pitchFamily="34" charset="0"/>
              </a:rPr>
            </a:br>
            <a:r>
              <a:rPr lang="en-US" dirty="0" smtClean="0">
                <a:solidFill>
                  <a:srgbClr val="B64326"/>
                </a:solidFill>
                <a:latin typeface="Georgia" panose="02040502050405020303" pitchFamily="18" charset="0"/>
                <a:cs typeface="Arial" panose="020B0604020202020204" pitchFamily="34" charset="0"/>
              </a:rPr>
              <a:t>Strengthening Families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2730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1012371"/>
          </a:xfrm>
        </p:spPr>
        <p:txBody>
          <a:bodyPr/>
          <a:lstStyle/>
          <a:p>
            <a:r>
              <a:rPr lang="en-US" dirty="0">
                <a:latin typeface="Georgia" panose="02040502050405020303" pitchFamily="18" charset="0"/>
              </a:rPr>
              <a:t>Phase </a:t>
            </a:r>
            <a:r>
              <a:rPr lang="en-US" dirty="0"/>
              <a:t>I</a:t>
            </a:r>
            <a:r>
              <a:rPr lang="en-US" dirty="0" smtClean="0">
                <a:latin typeface="Georgia" panose="02040502050405020303" pitchFamily="18" charset="0"/>
              </a:rPr>
              <a:t>: Dialogue Sessions</a:t>
            </a:r>
            <a:endParaRPr lang="en-US" dirty="0">
              <a:latin typeface="Georgia" panose="02040502050405020303" pitchFamily="18" charset="0"/>
            </a:endParaRPr>
          </a:p>
        </p:txBody>
      </p:sp>
      <p:sp>
        <p:nvSpPr>
          <p:cNvPr id="3" name="Content Placeholder 2"/>
          <p:cNvSpPr>
            <a:spLocks noGrp="1"/>
          </p:cNvSpPr>
          <p:nvPr>
            <p:ph idx="1"/>
          </p:nvPr>
        </p:nvSpPr>
        <p:spPr>
          <a:xfrm>
            <a:off x="440871" y="1012372"/>
            <a:ext cx="5818415" cy="5113792"/>
          </a:xfrm>
        </p:spPr>
        <p:txBody>
          <a:bodyPr/>
          <a:lstStyle/>
          <a:p>
            <a:pPr marL="285750" indent="-285750">
              <a:spcBef>
                <a:spcPts val="0"/>
              </a:spcBef>
              <a:defRPr/>
            </a:pPr>
            <a:r>
              <a:rPr lang="en-US" dirty="0"/>
              <a:t>Natl. Resource Center for Community Based Family Resources and Support</a:t>
            </a:r>
          </a:p>
          <a:p>
            <a:pPr marL="285750" indent="-285750">
              <a:spcBef>
                <a:spcPts val="0"/>
              </a:spcBef>
              <a:defRPr/>
            </a:pPr>
            <a:r>
              <a:rPr lang="en-US" dirty="0"/>
              <a:t>Child Trends</a:t>
            </a:r>
          </a:p>
          <a:p>
            <a:pPr marL="285750" indent="-285750">
              <a:spcBef>
                <a:spcPts val="0"/>
              </a:spcBef>
              <a:defRPr/>
            </a:pPr>
            <a:r>
              <a:rPr lang="en-US" dirty="0"/>
              <a:t>Child Welfare League of America</a:t>
            </a:r>
          </a:p>
          <a:p>
            <a:pPr marL="285750" indent="-285750">
              <a:spcBef>
                <a:spcPts val="0"/>
              </a:spcBef>
              <a:defRPr/>
            </a:pPr>
            <a:r>
              <a:rPr lang="en-US" dirty="0"/>
              <a:t>Family Support America</a:t>
            </a:r>
          </a:p>
          <a:p>
            <a:pPr marL="285750" indent="-285750">
              <a:spcBef>
                <a:spcPts val="0"/>
              </a:spcBef>
              <a:defRPr/>
            </a:pPr>
            <a:r>
              <a:rPr lang="en-US" dirty="0"/>
              <a:t>Free to Grow</a:t>
            </a:r>
          </a:p>
          <a:p>
            <a:pPr marL="285750" indent="-285750">
              <a:spcBef>
                <a:spcPts val="0"/>
              </a:spcBef>
              <a:defRPr/>
            </a:pPr>
            <a:r>
              <a:rPr lang="en-US" dirty="0"/>
              <a:t>Natl. Alliance of Children’s Trust and Prevention Funds</a:t>
            </a:r>
          </a:p>
        </p:txBody>
      </p:sp>
      <p:sp>
        <p:nvSpPr>
          <p:cNvPr id="6" name="TextBox 5"/>
          <p:cNvSpPr txBox="1"/>
          <p:nvPr/>
        </p:nvSpPr>
        <p:spPr>
          <a:xfrm>
            <a:off x="6259286" y="1012372"/>
            <a:ext cx="5742213" cy="550920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Natl. Association for the Education of Young Children</a:t>
            </a: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Natl. Conferences on Child Abuse and Neglect</a:t>
            </a: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Natl. Association of Child Care Resource and Referral Associations</a:t>
            </a: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Natl</a:t>
            </a:r>
            <a:r>
              <a:rPr lang="en-US" sz="3200" dirty="0">
                <a:latin typeface="Arial" panose="020B0604020202020204" pitchFamily="34" charset="0"/>
                <a:cs typeface="Arial" panose="020B0604020202020204" pitchFamily="34" charset="0"/>
              </a:rPr>
              <a:t>. Child Care </a:t>
            </a:r>
            <a:r>
              <a:rPr lang="en-US" sz="3200" dirty="0" smtClean="0">
                <a:latin typeface="Arial" panose="020B0604020202020204" pitchFamily="34" charset="0"/>
                <a:cs typeface="Arial" panose="020B0604020202020204" pitchFamily="34" charset="0"/>
              </a:rPr>
              <a:t>Association</a:t>
            </a: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Prevent Child Abuse America</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USA Child Care </a:t>
            </a:r>
          </a:p>
          <a:p>
            <a:pPr marL="285750" indent="-285750">
              <a:buFont typeface="Arial" panose="020B0604020202020204" pitchFamily="34" charset="0"/>
              <a:buChar char="•"/>
            </a:pPr>
            <a:r>
              <a:rPr lang="en-US" sz="3200" dirty="0" smtClean="0">
                <a:latin typeface="Arial" panose="020B0604020202020204" pitchFamily="34" charset="0"/>
                <a:cs typeface="Arial" panose="020B0604020202020204" pitchFamily="34" charset="0"/>
              </a:rPr>
              <a:t>ZERO TO THREE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9468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1" t="-1459" r="-395"/>
          <a:stretch/>
        </p:blipFill>
        <p:spPr>
          <a:xfrm>
            <a:off x="538832" y="883602"/>
            <a:ext cx="11470288" cy="58372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609600" y="46038"/>
            <a:ext cx="10972800" cy="837564"/>
          </a:xfrm>
        </p:spPr>
        <p:txBody>
          <a:bodyPr>
            <a:normAutofit fontScale="90000"/>
          </a:bodyPr>
          <a:lstStyle/>
          <a:p>
            <a:r>
              <a:rPr lang="en-US" dirty="0">
                <a:latin typeface="Georgia" panose="02040502050405020303" pitchFamily="18" charset="0"/>
              </a:rPr>
              <a:t>Phase </a:t>
            </a:r>
            <a:r>
              <a:rPr lang="en-US" dirty="0" smtClean="0"/>
              <a:t>II</a:t>
            </a:r>
            <a:r>
              <a:rPr lang="en-US" dirty="0" smtClean="0">
                <a:latin typeface="Georgia" panose="02040502050405020303" pitchFamily="18" charset="0"/>
              </a:rPr>
              <a:t>:  </a:t>
            </a:r>
            <a:r>
              <a:rPr lang="en-US" dirty="0">
                <a:latin typeface="Georgia" panose="02040502050405020303" pitchFamily="18" charset="0"/>
              </a:rPr>
              <a:t>Learning from exemplary program practice</a:t>
            </a:r>
          </a:p>
        </p:txBody>
      </p:sp>
    </p:spTree>
    <p:extLst>
      <p:ext uri="{BB962C8B-B14F-4D97-AF65-F5344CB8AC3E}">
        <p14:creationId xmlns:p14="http://schemas.microsoft.com/office/powerpoint/2010/main" val="1153641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arning Network of Exemplarary Programs COLOR.jpg"/>
          <p:cNvPicPr>
            <a:picLocks noChangeAspect="1"/>
          </p:cNvPicPr>
          <p:nvPr/>
        </p:nvPicPr>
        <p:blipFill>
          <a:blip r:embed="rId3" cstate="print"/>
          <a:srcRect l="6592" t="5730" r="1948" b="43333"/>
          <a:stretch>
            <a:fillRect/>
          </a:stretch>
        </p:blipFill>
        <p:spPr>
          <a:xfrm>
            <a:off x="1483381" y="114303"/>
            <a:ext cx="9266261" cy="6678386"/>
          </a:xfrm>
          <a:prstGeom prst="rect">
            <a:avLst/>
          </a:prstGeom>
          <a:solidFill>
            <a:schemeClr val="tx2"/>
          </a:solid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535890" y="4193919"/>
            <a:ext cx="4546600" cy="650939"/>
          </a:xfrm>
          <a:prstGeom prst="rect">
            <a:avLst/>
          </a:prstGeom>
        </p:spPr>
      </p:pic>
    </p:spTree>
    <p:extLst>
      <p:ext uri="{BB962C8B-B14F-4D97-AF65-F5344CB8AC3E}">
        <p14:creationId xmlns:p14="http://schemas.microsoft.com/office/powerpoint/2010/main" val="1341378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6713"/>
            <a:ext cx="10972800" cy="1143000"/>
          </a:xfrm>
        </p:spPr>
        <p:txBody>
          <a:bodyPr/>
          <a:lstStyle/>
          <a:p>
            <a:r>
              <a:rPr lang="en-US" dirty="0">
                <a:latin typeface="Georgia" panose="02040502050405020303" pitchFamily="18" charset="0"/>
              </a:rPr>
              <a:t>Phase </a:t>
            </a:r>
            <a:r>
              <a:rPr lang="en-US" dirty="0" smtClean="0"/>
              <a:t>III</a:t>
            </a:r>
            <a:r>
              <a:rPr lang="en-US" dirty="0" smtClean="0">
                <a:latin typeface="Georgia" panose="02040502050405020303" pitchFamily="18" charset="0"/>
              </a:rPr>
              <a:t>:  </a:t>
            </a:r>
            <a:r>
              <a:rPr lang="en-US" dirty="0">
                <a:latin typeface="Georgia" panose="02040502050405020303" pitchFamily="18" charset="0"/>
              </a:rPr>
              <a:t>The </a:t>
            </a:r>
            <a:r>
              <a:rPr lang="en-US" dirty="0" smtClean="0">
                <a:latin typeface="Georgia" panose="02040502050405020303" pitchFamily="18" charset="0"/>
              </a:rPr>
              <a:t>Seven-State Pilot</a:t>
            </a:r>
            <a:endParaRPr lang="en-US" dirty="0">
              <a:latin typeface="Georgia" panose="02040502050405020303" pitchFamily="18" charset="0"/>
            </a:endParaRPr>
          </a:p>
        </p:txBody>
      </p:sp>
      <p:grpSp>
        <p:nvGrpSpPr>
          <p:cNvPr id="220" name="Gruppe 251"/>
          <p:cNvGrpSpPr/>
          <p:nvPr/>
        </p:nvGrpSpPr>
        <p:grpSpPr>
          <a:xfrm>
            <a:off x="2917753" y="1092445"/>
            <a:ext cx="7103818" cy="4930930"/>
            <a:chOff x="1449633" y="627625"/>
            <a:chExt cx="7103818" cy="4930930"/>
          </a:xfrm>
          <a:solidFill>
            <a:schemeClr val="bg1"/>
          </a:solidFill>
        </p:grpSpPr>
        <p:sp>
          <p:nvSpPr>
            <p:cNvPr id="221"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2"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223" name="Gruppe 360"/>
            <p:cNvGrpSpPr/>
            <p:nvPr/>
          </p:nvGrpSpPr>
          <p:grpSpPr>
            <a:xfrm>
              <a:off x="1449633" y="627625"/>
              <a:ext cx="7103818" cy="4930930"/>
              <a:chOff x="1449633" y="627625"/>
              <a:chExt cx="7103818" cy="4930930"/>
            </a:xfrm>
            <a:grpFill/>
          </p:grpSpPr>
          <p:sp>
            <p:nvSpPr>
              <p:cNvPr id="224"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5"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226" name="Gruppe 313"/>
              <p:cNvGrpSpPr/>
              <p:nvPr/>
            </p:nvGrpSpPr>
            <p:grpSpPr>
              <a:xfrm>
                <a:off x="1449633" y="627625"/>
                <a:ext cx="7103818" cy="4930930"/>
                <a:chOff x="1449633" y="456175"/>
                <a:chExt cx="7103818" cy="4930930"/>
              </a:xfrm>
              <a:grpFill/>
            </p:grpSpPr>
            <p:sp>
              <p:nvSpPr>
                <p:cNvPr id="227"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8"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9"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0"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1"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2"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3"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4"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235" name="Gruppe 312"/>
                <p:cNvGrpSpPr/>
                <p:nvPr/>
              </p:nvGrpSpPr>
              <p:grpSpPr>
                <a:xfrm>
                  <a:off x="1449633" y="664433"/>
                  <a:ext cx="6841620" cy="4722672"/>
                  <a:chOff x="1449633" y="664433"/>
                  <a:chExt cx="6841620" cy="4722672"/>
                </a:xfrm>
                <a:grpFill/>
              </p:grpSpPr>
              <p:grpSp>
                <p:nvGrpSpPr>
                  <p:cNvPr id="240" name="Group 3052"/>
                  <p:cNvGrpSpPr>
                    <a:grpSpLocks/>
                  </p:cNvGrpSpPr>
                  <p:nvPr/>
                </p:nvGrpSpPr>
                <p:grpSpPr bwMode="auto">
                  <a:xfrm>
                    <a:off x="1449633" y="664433"/>
                    <a:ext cx="6841620" cy="4644660"/>
                    <a:chOff x="698" y="593"/>
                    <a:chExt cx="4584" cy="3112"/>
                  </a:xfrm>
                  <a:grpFill/>
                </p:grpSpPr>
                <p:sp>
                  <p:nvSpPr>
                    <p:cNvPr id="242"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3"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4"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5"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6"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7"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8"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9"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0"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1"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2"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3"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4"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5"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6"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7"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8"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9"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0"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1"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2"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3"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4"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5"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6" name="Rectangle 2877"/>
                    <p:cNvSpPr>
                      <a:spLocks noChangeArrowheads="1"/>
                    </p:cNvSpPr>
                    <p:nvPr/>
                  </p:nvSpPr>
                  <p:spPr bwMode="auto">
                    <a:xfrm>
                      <a:off x="4022" y="3015"/>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67"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8"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9"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0"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1"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2"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3"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4"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5"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6" name="Rectangle 2887"/>
                    <p:cNvSpPr>
                      <a:spLocks noChangeArrowheads="1"/>
                    </p:cNvSpPr>
                    <p:nvPr/>
                  </p:nvSpPr>
                  <p:spPr bwMode="auto">
                    <a:xfrm>
                      <a:off x="882" y="917"/>
                      <a:ext cx="6" cy="6"/>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77"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8" name="Rectangle 2889"/>
                    <p:cNvSpPr>
                      <a:spLocks noChangeArrowheads="1"/>
                    </p:cNvSpPr>
                    <p:nvPr/>
                  </p:nvSpPr>
                  <p:spPr bwMode="auto">
                    <a:xfrm>
                      <a:off x="766" y="1433"/>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79"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0"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1"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2"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3"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4"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5"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6"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7"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8" name="Rectangle 2899"/>
                    <p:cNvSpPr>
                      <a:spLocks noChangeArrowheads="1"/>
                    </p:cNvSpPr>
                    <p:nvPr/>
                  </p:nvSpPr>
                  <p:spPr bwMode="auto">
                    <a:xfrm>
                      <a:off x="1496" y="2219"/>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89"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0"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1"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2" name="Rectangle 2903"/>
                    <p:cNvSpPr>
                      <a:spLocks noChangeArrowheads="1"/>
                    </p:cNvSpPr>
                    <p:nvPr/>
                  </p:nvSpPr>
                  <p:spPr bwMode="auto">
                    <a:xfrm>
                      <a:off x="2628" y="1951"/>
                      <a:ext cx="1"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93" name="Rectangle 2904"/>
                    <p:cNvSpPr>
                      <a:spLocks noChangeArrowheads="1"/>
                    </p:cNvSpPr>
                    <p:nvPr/>
                  </p:nvSpPr>
                  <p:spPr bwMode="auto">
                    <a:xfrm>
                      <a:off x="2634" y="2307"/>
                      <a:ext cx="4"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94"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5"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6" name="Rectangle 2907"/>
                    <p:cNvSpPr>
                      <a:spLocks noChangeArrowheads="1"/>
                    </p:cNvSpPr>
                    <p:nvPr/>
                  </p:nvSpPr>
                  <p:spPr bwMode="auto">
                    <a:xfrm>
                      <a:off x="2472" y="1335"/>
                      <a:ext cx="2"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97"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8"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9" name="Rectangle 2910"/>
                    <p:cNvSpPr>
                      <a:spLocks noChangeArrowheads="1"/>
                    </p:cNvSpPr>
                    <p:nvPr/>
                  </p:nvSpPr>
                  <p:spPr bwMode="auto">
                    <a:xfrm>
                      <a:off x="2472" y="1583"/>
                      <a:ext cx="1"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00"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01"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02"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03" name="Rectangle 2914"/>
                    <p:cNvSpPr>
                      <a:spLocks noChangeArrowheads="1"/>
                    </p:cNvSpPr>
                    <p:nvPr/>
                  </p:nvSpPr>
                  <p:spPr bwMode="auto">
                    <a:xfrm>
                      <a:off x="3556" y="1865"/>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04"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05"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06"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07"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08" name="Rectangle 2919"/>
                    <p:cNvSpPr>
                      <a:spLocks noChangeArrowheads="1"/>
                    </p:cNvSpPr>
                    <p:nvPr/>
                  </p:nvSpPr>
                  <p:spPr bwMode="auto">
                    <a:xfrm>
                      <a:off x="2472" y="1231"/>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09"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0"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1"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2"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3"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4"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5"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6"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7"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8"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9" name="Rectangle 2930"/>
                    <p:cNvSpPr>
                      <a:spLocks noChangeArrowheads="1"/>
                    </p:cNvSpPr>
                    <p:nvPr/>
                  </p:nvSpPr>
                  <p:spPr bwMode="auto">
                    <a:xfrm>
                      <a:off x="3338" y="2339"/>
                      <a:ext cx="4"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20"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21"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22"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23" name="Rectangle 2934"/>
                    <p:cNvSpPr>
                      <a:spLocks noChangeArrowheads="1"/>
                    </p:cNvSpPr>
                    <p:nvPr/>
                  </p:nvSpPr>
                  <p:spPr bwMode="auto">
                    <a:xfrm>
                      <a:off x="3410" y="2759"/>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24"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25"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26" name="Rectangle 2937"/>
                    <p:cNvSpPr>
                      <a:spLocks noChangeArrowheads="1"/>
                    </p:cNvSpPr>
                    <p:nvPr/>
                  </p:nvSpPr>
                  <p:spPr bwMode="auto">
                    <a:xfrm>
                      <a:off x="3792" y="2375"/>
                      <a:ext cx="4"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27"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28"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29"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0"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1"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2"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3"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4"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5"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6"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7"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8"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9"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0"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1"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2"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3"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4"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5"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6" name="Rectangle 2957"/>
                    <p:cNvSpPr>
                      <a:spLocks noChangeArrowheads="1"/>
                    </p:cNvSpPr>
                    <p:nvPr/>
                  </p:nvSpPr>
                  <p:spPr bwMode="auto">
                    <a:xfrm>
                      <a:off x="4522" y="1677"/>
                      <a:ext cx="1"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47"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8"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9"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0" name="Rectangle 2961"/>
                    <p:cNvSpPr>
                      <a:spLocks noChangeArrowheads="1"/>
                    </p:cNvSpPr>
                    <p:nvPr/>
                  </p:nvSpPr>
                  <p:spPr bwMode="auto">
                    <a:xfrm>
                      <a:off x="5072" y="1723"/>
                      <a:ext cx="2"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51" name="Rectangle 2962"/>
                    <p:cNvSpPr>
                      <a:spLocks noChangeArrowheads="1"/>
                    </p:cNvSpPr>
                    <p:nvPr/>
                  </p:nvSpPr>
                  <p:spPr bwMode="auto">
                    <a:xfrm>
                      <a:off x="4944" y="1587"/>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52"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3"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4"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5"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6"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7"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8"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9" name="Rectangle 2970"/>
                    <p:cNvSpPr>
                      <a:spLocks noChangeArrowheads="1"/>
                    </p:cNvSpPr>
                    <p:nvPr/>
                  </p:nvSpPr>
                  <p:spPr bwMode="auto">
                    <a:xfrm>
                      <a:off x="5220" y="1347"/>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360"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1"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2"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3"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4"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5"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6"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7"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8"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9"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0"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1"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2"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3"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4"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5"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6"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7"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8"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79"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0"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1"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2"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3"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4"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5"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6"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7"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8"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89"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0"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1"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2"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3"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4"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5"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6"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7"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8"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9"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0"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1"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2"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3"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4"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5"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6"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7"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8"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09"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0"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1"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2"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3"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4"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5"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6"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7"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8"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19"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0"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1"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2"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3"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4"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5"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6"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7"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8"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29"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30"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31"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32"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33"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34"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35"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241" name="Line 3080"/>
                  <p:cNvSpPr>
                    <a:spLocks noChangeShapeType="1"/>
                  </p:cNvSpPr>
                  <p:nvPr/>
                </p:nvSpPr>
                <p:spPr bwMode="auto">
                  <a:xfrm>
                    <a:off x="4360909" y="5385612"/>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236" name="Line 3117"/>
                <p:cNvSpPr>
                  <a:spLocks noChangeShapeType="1"/>
                </p:cNvSpPr>
                <p:nvPr/>
              </p:nvSpPr>
              <p:spPr bwMode="auto">
                <a:xfrm>
                  <a:off x="7947449" y="1089044"/>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7" name="Line 3118"/>
                <p:cNvSpPr>
                  <a:spLocks noChangeShapeType="1"/>
                </p:cNvSpPr>
                <p:nvPr/>
              </p:nvSpPr>
              <p:spPr bwMode="auto">
                <a:xfrm>
                  <a:off x="7947449" y="1089044"/>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8" name="Line 3119"/>
                <p:cNvSpPr>
                  <a:spLocks noChangeShapeType="1"/>
                </p:cNvSpPr>
                <p:nvPr/>
              </p:nvSpPr>
              <p:spPr bwMode="auto">
                <a:xfrm>
                  <a:off x="7875804" y="1954760"/>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9" name="Line 3120"/>
                <p:cNvSpPr>
                  <a:spLocks noChangeShapeType="1"/>
                </p:cNvSpPr>
                <p:nvPr/>
              </p:nvSpPr>
              <p:spPr bwMode="auto">
                <a:xfrm>
                  <a:off x="8240002" y="1742809"/>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grpSp>
      </p:grpSp>
      <p:grpSp>
        <p:nvGrpSpPr>
          <p:cNvPr id="436" name="Gruppe 475"/>
          <p:cNvGrpSpPr>
            <a:grpSpLocks/>
          </p:cNvGrpSpPr>
          <p:nvPr/>
        </p:nvGrpSpPr>
        <p:grpSpPr bwMode="auto">
          <a:xfrm>
            <a:off x="3276601" y="1600200"/>
            <a:ext cx="6289829" cy="3659832"/>
            <a:chOff x="1809061" y="1135517"/>
            <a:chExt cx="6289239" cy="3659120"/>
          </a:xfrm>
          <a:solidFill>
            <a:schemeClr val="bg1"/>
          </a:solidFill>
        </p:grpSpPr>
        <p:sp>
          <p:nvSpPr>
            <p:cNvPr id="437" name="Tekstboks 476"/>
            <p:cNvSpPr txBox="1"/>
            <p:nvPr/>
          </p:nvSpPr>
          <p:spPr>
            <a:xfrm>
              <a:off x="1961447" y="1135517"/>
              <a:ext cx="354551"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WA</a:t>
              </a:r>
            </a:p>
          </p:txBody>
        </p:sp>
        <p:sp>
          <p:nvSpPr>
            <p:cNvPr id="438" name="Tekstboks 477"/>
            <p:cNvSpPr txBox="1"/>
            <p:nvPr/>
          </p:nvSpPr>
          <p:spPr>
            <a:xfrm>
              <a:off x="1815410" y="1865625"/>
              <a:ext cx="32409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OR</a:t>
              </a:r>
            </a:p>
          </p:txBody>
        </p:sp>
        <p:sp>
          <p:nvSpPr>
            <p:cNvPr id="439" name="Tekstboks 478"/>
            <p:cNvSpPr txBox="1"/>
            <p:nvPr/>
          </p:nvSpPr>
          <p:spPr>
            <a:xfrm>
              <a:off x="1809061" y="3268702"/>
              <a:ext cx="33852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 CA</a:t>
              </a:r>
            </a:p>
          </p:txBody>
        </p:sp>
        <p:sp>
          <p:nvSpPr>
            <p:cNvPr id="440" name="Tekstboks 479"/>
            <p:cNvSpPr txBox="1"/>
            <p:nvPr/>
          </p:nvSpPr>
          <p:spPr>
            <a:xfrm>
              <a:off x="2190025" y="2659221"/>
              <a:ext cx="32409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NV</a:t>
              </a:r>
            </a:p>
          </p:txBody>
        </p:sp>
        <p:sp>
          <p:nvSpPr>
            <p:cNvPr id="441" name="Tekstboks 480"/>
            <p:cNvSpPr txBox="1"/>
            <p:nvPr/>
          </p:nvSpPr>
          <p:spPr>
            <a:xfrm>
              <a:off x="2583688" y="1975142"/>
              <a:ext cx="28402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ID</a:t>
              </a:r>
            </a:p>
          </p:txBody>
        </p:sp>
        <p:sp>
          <p:nvSpPr>
            <p:cNvPr id="442" name="Tekstboks 481"/>
            <p:cNvSpPr txBox="1"/>
            <p:nvPr/>
          </p:nvSpPr>
          <p:spPr>
            <a:xfrm>
              <a:off x="3256725" y="1440258"/>
              <a:ext cx="340126"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MT</a:t>
              </a:r>
            </a:p>
          </p:txBody>
        </p:sp>
        <p:sp>
          <p:nvSpPr>
            <p:cNvPr id="443" name="Tekstboks 482"/>
            <p:cNvSpPr txBox="1"/>
            <p:nvPr/>
          </p:nvSpPr>
          <p:spPr>
            <a:xfrm>
              <a:off x="3485304" y="2202109"/>
              <a:ext cx="34333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WY</a:t>
              </a:r>
            </a:p>
          </p:txBody>
        </p:sp>
        <p:sp>
          <p:nvSpPr>
            <p:cNvPr id="444" name="Tekstboks 483"/>
            <p:cNvSpPr txBox="1"/>
            <p:nvPr/>
          </p:nvSpPr>
          <p:spPr>
            <a:xfrm>
              <a:off x="3637689" y="3040146"/>
              <a:ext cx="32249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CO</a:t>
              </a:r>
            </a:p>
          </p:txBody>
        </p:sp>
        <p:sp>
          <p:nvSpPr>
            <p:cNvPr id="445" name="Tekstboks 484"/>
            <p:cNvSpPr txBox="1"/>
            <p:nvPr/>
          </p:nvSpPr>
          <p:spPr>
            <a:xfrm>
              <a:off x="2813855" y="2895713"/>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UT</a:t>
              </a:r>
            </a:p>
          </p:txBody>
        </p:sp>
        <p:sp>
          <p:nvSpPr>
            <p:cNvPr id="446" name="Tekstboks 485"/>
            <p:cNvSpPr txBox="1"/>
            <p:nvPr/>
          </p:nvSpPr>
          <p:spPr>
            <a:xfrm>
              <a:off x="3561497" y="3801998"/>
              <a:ext cx="357756"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NM</a:t>
              </a:r>
            </a:p>
          </p:txBody>
        </p:sp>
        <p:sp>
          <p:nvSpPr>
            <p:cNvPr id="447" name="Tekstboks 486"/>
            <p:cNvSpPr txBox="1"/>
            <p:nvPr/>
          </p:nvSpPr>
          <p:spPr>
            <a:xfrm>
              <a:off x="2799568" y="3801998"/>
              <a:ext cx="30646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AZ</a:t>
              </a:r>
            </a:p>
          </p:txBody>
        </p:sp>
        <p:sp>
          <p:nvSpPr>
            <p:cNvPr id="448" name="Tekstboks 487"/>
            <p:cNvSpPr txBox="1"/>
            <p:nvPr/>
          </p:nvSpPr>
          <p:spPr>
            <a:xfrm>
              <a:off x="4620260" y="4340057"/>
              <a:ext cx="30005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TX</a:t>
              </a:r>
            </a:p>
          </p:txBody>
        </p:sp>
        <p:sp>
          <p:nvSpPr>
            <p:cNvPr id="449" name="Tekstboks 488"/>
            <p:cNvSpPr txBox="1"/>
            <p:nvPr/>
          </p:nvSpPr>
          <p:spPr>
            <a:xfrm>
              <a:off x="4856775" y="3573443"/>
              <a:ext cx="32089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OK</a:t>
              </a:r>
            </a:p>
          </p:txBody>
        </p:sp>
        <p:sp>
          <p:nvSpPr>
            <p:cNvPr id="450" name="Tekstboks 489"/>
            <p:cNvSpPr txBox="1"/>
            <p:nvPr/>
          </p:nvSpPr>
          <p:spPr>
            <a:xfrm>
              <a:off x="4628197" y="3040146"/>
              <a:ext cx="29684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KS</a:t>
              </a:r>
            </a:p>
          </p:txBody>
        </p:sp>
        <p:sp>
          <p:nvSpPr>
            <p:cNvPr id="451" name="Tekstboks 490"/>
            <p:cNvSpPr txBox="1"/>
            <p:nvPr/>
          </p:nvSpPr>
          <p:spPr>
            <a:xfrm>
              <a:off x="4475811" y="2506850"/>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NE</a:t>
              </a:r>
            </a:p>
          </p:txBody>
        </p:sp>
        <p:sp>
          <p:nvSpPr>
            <p:cNvPr id="452" name="Tekstboks 491"/>
            <p:cNvSpPr txBox="1"/>
            <p:nvPr/>
          </p:nvSpPr>
          <p:spPr>
            <a:xfrm>
              <a:off x="4399618" y="1973554"/>
              <a:ext cx="308069"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SD</a:t>
              </a:r>
            </a:p>
          </p:txBody>
        </p:sp>
        <p:sp>
          <p:nvSpPr>
            <p:cNvPr id="453" name="Tekstboks 492"/>
            <p:cNvSpPr txBox="1"/>
            <p:nvPr/>
          </p:nvSpPr>
          <p:spPr>
            <a:xfrm>
              <a:off x="4399618" y="1440258"/>
              <a:ext cx="32890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ND</a:t>
              </a:r>
            </a:p>
          </p:txBody>
        </p:sp>
        <p:sp>
          <p:nvSpPr>
            <p:cNvPr id="454" name="Tekstboks 493"/>
            <p:cNvSpPr txBox="1"/>
            <p:nvPr/>
          </p:nvSpPr>
          <p:spPr>
            <a:xfrm>
              <a:off x="5085354" y="1364073"/>
              <a:ext cx="357756"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MN</a:t>
              </a:r>
            </a:p>
          </p:txBody>
        </p:sp>
        <p:sp>
          <p:nvSpPr>
            <p:cNvPr id="455" name="Tekstboks 494"/>
            <p:cNvSpPr txBox="1"/>
            <p:nvPr/>
          </p:nvSpPr>
          <p:spPr>
            <a:xfrm>
              <a:off x="5694896" y="1821184"/>
              <a:ext cx="316082" cy="230787"/>
            </a:xfrm>
            <a:prstGeom prst="rect">
              <a:avLst/>
            </a:prstGeom>
            <a:noFill/>
          </p:spPr>
          <p:txBody>
            <a:bodyPr wrap="none">
              <a:spAutoFit/>
            </a:bodyPr>
            <a:lstStyle/>
            <a:p>
              <a:pPr>
                <a:defRPr/>
              </a:pPr>
              <a:r>
                <a:rPr lang="da-DK" sz="900" dirty="0">
                  <a:solidFill>
                    <a:srgbClr val="171717"/>
                  </a:solidFill>
                  <a:ea typeface="ＭＳ Ｐゴシック" pitchFamily="-97" charset="-128"/>
                </a:rPr>
                <a:t>WI</a:t>
              </a:r>
            </a:p>
          </p:txBody>
        </p:sp>
        <p:sp>
          <p:nvSpPr>
            <p:cNvPr id="456" name="Tekstboks 495"/>
            <p:cNvSpPr txBox="1"/>
            <p:nvPr/>
          </p:nvSpPr>
          <p:spPr>
            <a:xfrm>
              <a:off x="5923475" y="2583035"/>
              <a:ext cx="261585" cy="230787"/>
            </a:xfrm>
            <a:prstGeom prst="rect">
              <a:avLst/>
            </a:prstGeom>
            <a:noFill/>
          </p:spPr>
          <p:txBody>
            <a:bodyPr wrap="none">
              <a:spAutoFit/>
            </a:bodyPr>
            <a:lstStyle/>
            <a:p>
              <a:pPr>
                <a:defRPr/>
              </a:pPr>
              <a:r>
                <a:rPr lang="da-DK" sz="900" dirty="0">
                  <a:solidFill>
                    <a:srgbClr val="171717"/>
                  </a:solidFill>
                  <a:ea typeface="ＭＳ Ｐゴシック" pitchFamily="-97" charset="-128"/>
                </a:rPr>
                <a:t>IL</a:t>
              </a:r>
            </a:p>
          </p:txBody>
        </p:sp>
        <p:sp>
          <p:nvSpPr>
            <p:cNvPr id="457" name="Tekstboks 496"/>
            <p:cNvSpPr txBox="1"/>
            <p:nvPr/>
          </p:nvSpPr>
          <p:spPr>
            <a:xfrm>
              <a:off x="5313932" y="2354480"/>
              <a:ext cx="28082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IA</a:t>
              </a:r>
            </a:p>
          </p:txBody>
        </p:sp>
        <p:sp>
          <p:nvSpPr>
            <p:cNvPr id="458" name="Tekstboks 497"/>
            <p:cNvSpPr txBox="1"/>
            <p:nvPr/>
          </p:nvSpPr>
          <p:spPr>
            <a:xfrm>
              <a:off x="5466318" y="3116332"/>
              <a:ext cx="360962" cy="230787"/>
            </a:xfrm>
            <a:prstGeom prst="rect">
              <a:avLst/>
            </a:prstGeom>
            <a:noFill/>
          </p:spPr>
          <p:txBody>
            <a:bodyPr wrap="none">
              <a:spAutoFit/>
            </a:bodyPr>
            <a:lstStyle/>
            <a:p>
              <a:pPr>
                <a:defRPr/>
              </a:pPr>
              <a:r>
                <a:rPr lang="da-DK" sz="900" dirty="0">
                  <a:solidFill>
                    <a:srgbClr val="171717"/>
                  </a:solidFill>
                  <a:ea typeface="ＭＳ Ｐゴシック" pitchFamily="-97" charset="-128"/>
                </a:rPr>
                <a:t>MO</a:t>
              </a:r>
            </a:p>
          </p:txBody>
        </p:sp>
        <p:sp>
          <p:nvSpPr>
            <p:cNvPr id="459" name="Tekstboks 498"/>
            <p:cNvSpPr txBox="1"/>
            <p:nvPr/>
          </p:nvSpPr>
          <p:spPr>
            <a:xfrm>
              <a:off x="5542511" y="3573443"/>
              <a:ext cx="314480" cy="230787"/>
            </a:xfrm>
            <a:prstGeom prst="rect">
              <a:avLst/>
            </a:prstGeom>
            <a:noFill/>
          </p:spPr>
          <p:txBody>
            <a:bodyPr wrap="none">
              <a:spAutoFit/>
            </a:bodyPr>
            <a:lstStyle/>
            <a:p>
              <a:pPr>
                <a:defRPr/>
              </a:pPr>
              <a:r>
                <a:rPr lang="da-DK" sz="900" dirty="0">
                  <a:solidFill>
                    <a:srgbClr val="171717"/>
                  </a:solidFill>
                  <a:ea typeface="ＭＳ Ｐゴシック" pitchFamily="-97" charset="-128"/>
                </a:rPr>
                <a:t>AR</a:t>
              </a:r>
            </a:p>
          </p:txBody>
        </p:sp>
        <p:sp>
          <p:nvSpPr>
            <p:cNvPr id="460" name="Tekstboks 499"/>
            <p:cNvSpPr txBox="1"/>
            <p:nvPr/>
          </p:nvSpPr>
          <p:spPr>
            <a:xfrm>
              <a:off x="5771089" y="4411480"/>
              <a:ext cx="30005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LA</a:t>
              </a:r>
            </a:p>
          </p:txBody>
        </p:sp>
        <p:sp>
          <p:nvSpPr>
            <p:cNvPr id="461" name="Tekstboks 500"/>
            <p:cNvSpPr txBox="1"/>
            <p:nvPr/>
          </p:nvSpPr>
          <p:spPr>
            <a:xfrm>
              <a:off x="6456825" y="3954369"/>
              <a:ext cx="304771" cy="230787"/>
            </a:xfrm>
            <a:prstGeom prst="rect">
              <a:avLst/>
            </a:prstGeom>
            <a:grpFill/>
          </p:spPr>
          <p:txBody>
            <a:bodyPr wrap="square">
              <a:spAutoFit/>
            </a:bodyPr>
            <a:lstStyle/>
            <a:p>
              <a:pPr>
                <a:defRPr/>
              </a:pPr>
              <a:r>
                <a:rPr lang="da-DK" sz="900" dirty="0">
                  <a:solidFill>
                    <a:srgbClr val="171717"/>
                  </a:solidFill>
                  <a:ea typeface="ＭＳ Ｐゴシック" pitchFamily="-97" charset="-128"/>
                </a:rPr>
                <a:t>AL</a:t>
              </a:r>
            </a:p>
          </p:txBody>
        </p:sp>
        <p:sp>
          <p:nvSpPr>
            <p:cNvPr id="462" name="Tekstboks 501"/>
            <p:cNvSpPr txBox="1"/>
            <p:nvPr/>
          </p:nvSpPr>
          <p:spPr>
            <a:xfrm>
              <a:off x="6456825" y="3344887"/>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TN</a:t>
              </a:r>
            </a:p>
          </p:txBody>
        </p:sp>
        <p:sp>
          <p:nvSpPr>
            <p:cNvPr id="463" name="Tekstboks 502"/>
            <p:cNvSpPr txBox="1"/>
            <p:nvPr/>
          </p:nvSpPr>
          <p:spPr>
            <a:xfrm>
              <a:off x="6380632" y="1897369"/>
              <a:ext cx="312877"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MI</a:t>
              </a:r>
            </a:p>
          </p:txBody>
        </p:sp>
        <p:sp>
          <p:nvSpPr>
            <p:cNvPr id="464" name="Tekstboks 503"/>
            <p:cNvSpPr txBox="1"/>
            <p:nvPr/>
          </p:nvSpPr>
          <p:spPr>
            <a:xfrm>
              <a:off x="7294946" y="2125924"/>
              <a:ext cx="311275" cy="230787"/>
            </a:xfrm>
            <a:prstGeom prst="rect">
              <a:avLst/>
            </a:prstGeom>
            <a:grpFill/>
          </p:spPr>
          <p:txBody>
            <a:bodyPr wrap="square">
              <a:spAutoFit/>
            </a:bodyPr>
            <a:lstStyle/>
            <a:p>
              <a:pPr>
                <a:defRPr/>
              </a:pPr>
              <a:r>
                <a:rPr lang="da-DK" sz="900" dirty="0">
                  <a:solidFill>
                    <a:srgbClr val="171717"/>
                  </a:solidFill>
                  <a:ea typeface="ＭＳ Ｐゴシック" pitchFamily="-97" charset="-128"/>
                </a:rPr>
                <a:t>PA</a:t>
              </a:r>
            </a:p>
          </p:txBody>
        </p:sp>
        <p:sp>
          <p:nvSpPr>
            <p:cNvPr id="465" name="Tekstboks 504"/>
            <p:cNvSpPr txBox="1"/>
            <p:nvPr/>
          </p:nvSpPr>
          <p:spPr>
            <a:xfrm>
              <a:off x="7523525" y="1668813"/>
              <a:ext cx="404774" cy="230787"/>
            </a:xfrm>
            <a:prstGeom prst="rect">
              <a:avLst/>
            </a:prstGeom>
            <a:noFill/>
          </p:spPr>
          <p:txBody>
            <a:bodyPr wrap="square">
              <a:spAutoFit/>
            </a:bodyPr>
            <a:lstStyle/>
            <a:p>
              <a:pPr>
                <a:defRPr/>
              </a:pPr>
              <a:r>
                <a:rPr lang="da-DK" sz="900" dirty="0">
                  <a:solidFill>
                    <a:srgbClr val="171717"/>
                  </a:solidFill>
                  <a:ea typeface="ＭＳ Ｐゴシック" pitchFamily="-97" charset="-128"/>
                </a:rPr>
                <a:t>NY</a:t>
              </a:r>
            </a:p>
          </p:txBody>
        </p:sp>
        <p:sp>
          <p:nvSpPr>
            <p:cNvPr id="466" name="Tekstboks 505"/>
            <p:cNvSpPr txBox="1"/>
            <p:nvPr/>
          </p:nvSpPr>
          <p:spPr>
            <a:xfrm>
              <a:off x="7752103" y="1211702"/>
              <a:ext cx="306465" cy="230787"/>
            </a:xfrm>
            <a:prstGeom prst="rect">
              <a:avLst/>
            </a:prstGeom>
            <a:noFill/>
          </p:spPr>
          <p:txBody>
            <a:bodyPr wrap="none">
              <a:spAutoFit/>
            </a:bodyPr>
            <a:lstStyle/>
            <a:p>
              <a:pPr>
                <a:defRPr/>
              </a:pPr>
              <a:r>
                <a:rPr lang="da-DK" sz="900" dirty="0">
                  <a:solidFill>
                    <a:srgbClr val="171717"/>
                  </a:solidFill>
                  <a:ea typeface="ＭＳ Ｐゴシック" pitchFamily="-97" charset="-128"/>
                </a:rPr>
                <a:t>VT</a:t>
              </a:r>
            </a:p>
          </p:txBody>
        </p:sp>
        <p:sp>
          <p:nvSpPr>
            <p:cNvPr id="467" name="Tekstboks 506"/>
            <p:cNvSpPr txBox="1"/>
            <p:nvPr/>
          </p:nvSpPr>
          <p:spPr>
            <a:xfrm>
              <a:off x="6913982" y="3878183"/>
              <a:ext cx="32409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GA</a:t>
              </a:r>
            </a:p>
          </p:txBody>
        </p:sp>
        <p:sp>
          <p:nvSpPr>
            <p:cNvPr id="468" name="Tekstboks 507"/>
            <p:cNvSpPr txBox="1"/>
            <p:nvPr/>
          </p:nvSpPr>
          <p:spPr>
            <a:xfrm>
              <a:off x="7371139" y="4563850"/>
              <a:ext cx="285629" cy="230787"/>
            </a:xfrm>
            <a:prstGeom prst="rect">
              <a:avLst/>
            </a:prstGeom>
            <a:noFill/>
          </p:spPr>
          <p:txBody>
            <a:bodyPr wrap="none">
              <a:spAutoFit/>
            </a:bodyPr>
            <a:lstStyle/>
            <a:p>
              <a:pPr>
                <a:defRPr/>
              </a:pPr>
              <a:r>
                <a:rPr lang="da-DK" sz="900" dirty="0">
                  <a:solidFill>
                    <a:srgbClr val="171717"/>
                  </a:solidFill>
                  <a:ea typeface="ＭＳ Ｐゴシック" pitchFamily="-97" charset="-128"/>
                </a:rPr>
                <a:t>FL</a:t>
              </a:r>
            </a:p>
          </p:txBody>
        </p:sp>
        <p:sp>
          <p:nvSpPr>
            <p:cNvPr id="469" name="Tekstboks 508"/>
            <p:cNvSpPr txBox="1"/>
            <p:nvPr/>
          </p:nvSpPr>
          <p:spPr>
            <a:xfrm>
              <a:off x="5999668" y="3878183"/>
              <a:ext cx="336920" cy="230787"/>
            </a:xfrm>
            <a:prstGeom prst="rect">
              <a:avLst/>
            </a:prstGeom>
            <a:noFill/>
          </p:spPr>
          <p:txBody>
            <a:bodyPr wrap="none">
              <a:spAutoFit/>
            </a:bodyPr>
            <a:lstStyle/>
            <a:p>
              <a:pPr>
                <a:defRPr/>
              </a:pPr>
              <a:r>
                <a:rPr lang="da-DK" sz="900" dirty="0">
                  <a:solidFill>
                    <a:srgbClr val="171717"/>
                  </a:solidFill>
                  <a:ea typeface="ＭＳ Ｐゴシック" pitchFamily="-97" charset="-128"/>
                </a:rPr>
                <a:t>MS</a:t>
              </a:r>
            </a:p>
          </p:txBody>
        </p:sp>
        <p:sp>
          <p:nvSpPr>
            <p:cNvPr id="470" name="Tekstboks 509"/>
            <p:cNvSpPr txBox="1"/>
            <p:nvPr/>
          </p:nvSpPr>
          <p:spPr>
            <a:xfrm>
              <a:off x="6533018" y="2963961"/>
              <a:ext cx="30005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KY</a:t>
              </a:r>
            </a:p>
          </p:txBody>
        </p:sp>
        <p:sp>
          <p:nvSpPr>
            <p:cNvPr id="471" name="Tekstboks 510"/>
            <p:cNvSpPr txBox="1"/>
            <p:nvPr/>
          </p:nvSpPr>
          <p:spPr>
            <a:xfrm>
              <a:off x="7209229" y="3497258"/>
              <a:ext cx="298452" cy="230787"/>
            </a:xfrm>
            <a:prstGeom prst="rect">
              <a:avLst/>
            </a:prstGeom>
            <a:noFill/>
          </p:spPr>
          <p:txBody>
            <a:bodyPr wrap="square">
              <a:spAutoFit/>
            </a:bodyPr>
            <a:lstStyle/>
            <a:p>
              <a:pPr>
                <a:defRPr/>
              </a:pPr>
              <a:r>
                <a:rPr lang="da-DK" sz="900" dirty="0">
                  <a:solidFill>
                    <a:srgbClr val="171717"/>
                  </a:solidFill>
                  <a:ea typeface="ＭＳ Ｐゴシック" pitchFamily="-97" charset="-128"/>
                </a:rPr>
                <a:t>SC</a:t>
              </a:r>
            </a:p>
          </p:txBody>
        </p:sp>
        <p:sp>
          <p:nvSpPr>
            <p:cNvPr id="472" name="Tekstboks 511"/>
            <p:cNvSpPr txBox="1"/>
            <p:nvPr/>
          </p:nvSpPr>
          <p:spPr>
            <a:xfrm>
              <a:off x="7447332" y="3040146"/>
              <a:ext cx="319288" cy="230787"/>
            </a:xfrm>
            <a:prstGeom prst="rect">
              <a:avLst/>
            </a:prstGeom>
            <a:noFill/>
          </p:spPr>
          <p:txBody>
            <a:bodyPr wrap="none">
              <a:spAutoFit/>
            </a:bodyPr>
            <a:lstStyle/>
            <a:p>
              <a:pPr>
                <a:defRPr/>
              </a:pPr>
              <a:r>
                <a:rPr lang="da-DK" sz="900" dirty="0">
                  <a:solidFill>
                    <a:srgbClr val="171717"/>
                  </a:solidFill>
                  <a:ea typeface="ＭＳ Ｐゴシック" pitchFamily="-97" charset="-128"/>
                </a:rPr>
                <a:t>NC</a:t>
              </a:r>
            </a:p>
          </p:txBody>
        </p:sp>
        <p:sp>
          <p:nvSpPr>
            <p:cNvPr id="473" name="Tekstboks 512"/>
            <p:cNvSpPr txBox="1"/>
            <p:nvPr/>
          </p:nvSpPr>
          <p:spPr>
            <a:xfrm>
              <a:off x="7567971" y="2352248"/>
              <a:ext cx="354551" cy="230787"/>
            </a:xfrm>
            <a:prstGeom prst="rect">
              <a:avLst/>
            </a:prstGeom>
            <a:noFill/>
          </p:spPr>
          <p:txBody>
            <a:bodyPr wrap="none">
              <a:spAutoFit/>
            </a:bodyPr>
            <a:lstStyle/>
            <a:p>
              <a:pPr>
                <a:defRPr/>
              </a:pPr>
              <a:r>
                <a:rPr lang="da-DK" sz="900" dirty="0">
                  <a:solidFill>
                    <a:srgbClr val="171717"/>
                  </a:solidFill>
                  <a:ea typeface="ＭＳ Ｐゴシック" pitchFamily="-97" charset="-128"/>
                </a:rPr>
                <a:t>MD</a:t>
              </a:r>
            </a:p>
          </p:txBody>
        </p:sp>
        <p:sp>
          <p:nvSpPr>
            <p:cNvPr id="474" name="Tekstboks 513"/>
            <p:cNvSpPr txBox="1"/>
            <p:nvPr/>
          </p:nvSpPr>
          <p:spPr>
            <a:xfrm>
              <a:off x="6761596" y="2354480"/>
              <a:ext cx="33371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OH</a:t>
              </a:r>
            </a:p>
          </p:txBody>
        </p:sp>
        <p:sp>
          <p:nvSpPr>
            <p:cNvPr id="475" name="Tekstboks 514"/>
            <p:cNvSpPr txBox="1"/>
            <p:nvPr/>
          </p:nvSpPr>
          <p:spPr>
            <a:xfrm>
              <a:off x="7787025" y="2340196"/>
              <a:ext cx="311275" cy="230787"/>
            </a:xfrm>
            <a:prstGeom prst="rect">
              <a:avLst/>
            </a:prstGeom>
            <a:noFill/>
          </p:spPr>
          <p:txBody>
            <a:bodyPr wrap="none">
              <a:spAutoFit/>
            </a:bodyPr>
            <a:lstStyle/>
            <a:p>
              <a:pPr>
                <a:defRPr/>
              </a:pPr>
              <a:r>
                <a:rPr lang="da-DK" sz="900" dirty="0">
                  <a:solidFill>
                    <a:srgbClr val="171717"/>
                  </a:solidFill>
                  <a:ea typeface="ＭＳ Ｐゴシック" pitchFamily="-97" charset="-128"/>
                </a:rPr>
                <a:t>DE</a:t>
              </a:r>
            </a:p>
          </p:txBody>
        </p:sp>
      </p:grpSp>
      <p:sp>
        <p:nvSpPr>
          <p:cNvPr id="476" name="Tekstboks 516"/>
          <p:cNvSpPr txBox="1"/>
          <p:nvPr/>
        </p:nvSpPr>
        <p:spPr>
          <a:xfrm>
            <a:off x="7772400" y="2971800"/>
            <a:ext cx="28725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IN</a:t>
            </a:r>
          </a:p>
        </p:txBody>
      </p:sp>
      <p:sp>
        <p:nvSpPr>
          <p:cNvPr id="477" name="Tekstboks 517"/>
          <p:cNvSpPr txBox="1"/>
          <p:nvPr/>
        </p:nvSpPr>
        <p:spPr>
          <a:xfrm>
            <a:off x="8534400" y="3048000"/>
            <a:ext cx="352982" cy="230832"/>
          </a:xfrm>
          <a:prstGeom prst="rect">
            <a:avLst/>
          </a:prstGeom>
          <a:noFill/>
        </p:spPr>
        <p:txBody>
          <a:bodyPr wrap="none">
            <a:spAutoFit/>
          </a:bodyPr>
          <a:lstStyle/>
          <a:p>
            <a:pPr algn="ctr">
              <a:defRPr/>
            </a:pPr>
            <a:r>
              <a:rPr lang="da-DK" sz="900" dirty="0">
                <a:solidFill>
                  <a:srgbClr val="171717"/>
                </a:solidFill>
                <a:ea typeface="ＭＳ Ｐゴシック" pitchFamily="-97" charset="-128"/>
              </a:rPr>
              <a:t>WV</a:t>
            </a:r>
          </a:p>
        </p:txBody>
      </p:sp>
      <p:sp>
        <p:nvSpPr>
          <p:cNvPr id="478" name="Tekstboks 518"/>
          <p:cNvSpPr txBox="1"/>
          <p:nvPr/>
        </p:nvSpPr>
        <p:spPr>
          <a:xfrm>
            <a:off x="9229726" y="2587625"/>
            <a:ext cx="295274" cy="230832"/>
          </a:xfrm>
          <a:prstGeom prst="rect">
            <a:avLst/>
          </a:prstGeom>
          <a:noFill/>
        </p:spPr>
        <p:txBody>
          <a:bodyPr wrap="none">
            <a:spAutoFit/>
          </a:bodyPr>
          <a:lstStyle/>
          <a:p>
            <a:pPr>
              <a:defRPr/>
            </a:pPr>
            <a:r>
              <a:rPr lang="da-DK" sz="900" dirty="0">
                <a:solidFill>
                  <a:srgbClr val="171717"/>
                </a:solidFill>
                <a:ea typeface="ＭＳ Ｐゴシック" pitchFamily="-97" charset="-128"/>
              </a:rPr>
              <a:t>NJ</a:t>
            </a:r>
          </a:p>
        </p:txBody>
      </p:sp>
      <p:sp>
        <p:nvSpPr>
          <p:cNvPr id="479" name="Tekstboks 519"/>
          <p:cNvSpPr txBox="1"/>
          <p:nvPr/>
        </p:nvSpPr>
        <p:spPr>
          <a:xfrm>
            <a:off x="9372600" y="2209800"/>
            <a:ext cx="301686" cy="230832"/>
          </a:xfrm>
          <a:prstGeom prst="rect">
            <a:avLst/>
          </a:prstGeom>
          <a:noFill/>
        </p:spPr>
        <p:txBody>
          <a:bodyPr wrap="none">
            <a:spAutoFit/>
          </a:bodyPr>
          <a:lstStyle/>
          <a:p>
            <a:pPr>
              <a:defRPr/>
            </a:pPr>
            <a:r>
              <a:rPr lang="da-DK" sz="900" dirty="0">
                <a:solidFill>
                  <a:srgbClr val="171717"/>
                </a:solidFill>
                <a:ea typeface="ＭＳ Ｐゴシック" pitchFamily="-97" charset="-128"/>
              </a:rPr>
              <a:t>CT</a:t>
            </a:r>
          </a:p>
        </p:txBody>
      </p:sp>
      <p:sp>
        <p:nvSpPr>
          <p:cNvPr id="480" name="Tekstboks 520"/>
          <p:cNvSpPr txBox="1"/>
          <p:nvPr/>
        </p:nvSpPr>
        <p:spPr>
          <a:xfrm>
            <a:off x="9483726" y="2020888"/>
            <a:ext cx="422275" cy="230832"/>
          </a:xfrm>
          <a:prstGeom prst="rect">
            <a:avLst/>
          </a:prstGeom>
          <a:noFill/>
        </p:spPr>
        <p:txBody>
          <a:bodyPr wrap="square">
            <a:spAutoFit/>
          </a:bodyPr>
          <a:lstStyle/>
          <a:p>
            <a:pPr>
              <a:defRPr/>
            </a:pPr>
            <a:r>
              <a:rPr lang="da-DK" sz="900" dirty="0">
                <a:solidFill>
                  <a:srgbClr val="171717"/>
                </a:solidFill>
                <a:ea typeface="ＭＳ Ｐゴシック" pitchFamily="-97" charset="-128"/>
              </a:rPr>
              <a:t>MA</a:t>
            </a:r>
          </a:p>
        </p:txBody>
      </p:sp>
      <p:sp>
        <p:nvSpPr>
          <p:cNvPr id="481" name="Tekstboks 521"/>
          <p:cNvSpPr txBox="1"/>
          <p:nvPr/>
        </p:nvSpPr>
        <p:spPr>
          <a:xfrm>
            <a:off x="9526588" y="1477963"/>
            <a:ext cx="34015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ME</a:t>
            </a:r>
          </a:p>
        </p:txBody>
      </p:sp>
      <p:sp>
        <p:nvSpPr>
          <p:cNvPr id="482" name="Tekstboks 522"/>
          <p:cNvSpPr txBox="1"/>
          <p:nvPr/>
        </p:nvSpPr>
        <p:spPr>
          <a:xfrm>
            <a:off x="9982200" y="2209800"/>
            <a:ext cx="27603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RI</a:t>
            </a:r>
          </a:p>
        </p:txBody>
      </p:sp>
      <p:sp>
        <p:nvSpPr>
          <p:cNvPr id="483" name="Tekstboks 523"/>
          <p:cNvSpPr txBox="1"/>
          <p:nvPr/>
        </p:nvSpPr>
        <p:spPr>
          <a:xfrm>
            <a:off x="9001017" y="3179763"/>
            <a:ext cx="317716" cy="230832"/>
          </a:xfrm>
          <a:prstGeom prst="rect">
            <a:avLst/>
          </a:prstGeom>
          <a:noFill/>
        </p:spPr>
        <p:txBody>
          <a:bodyPr wrap="none">
            <a:spAutoFit/>
          </a:bodyPr>
          <a:lstStyle/>
          <a:p>
            <a:pPr algn="ctr">
              <a:defRPr/>
            </a:pPr>
            <a:r>
              <a:rPr lang="da-DK" sz="900" dirty="0">
                <a:solidFill>
                  <a:srgbClr val="171717"/>
                </a:solidFill>
                <a:ea typeface="ＭＳ Ｐゴシック" pitchFamily="-97" charset="-128"/>
              </a:rPr>
              <a:t>VA</a:t>
            </a:r>
          </a:p>
        </p:txBody>
      </p:sp>
      <p:sp>
        <p:nvSpPr>
          <p:cNvPr id="484" name="Tekstboks 524"/>
          <p:cNvSpPr txBox="1"/>
          <p:nvPr/>
        </p:nvSpPr>
        <p:spPr>
          <a:xfrm>
            <a:off x="9372600" y="1849438"/>
            <a:ext cx="330540" cy="230832"/>
          </a:xfrm>
          <a:prstGeom prst="rect">
            <a:avLst/>
          </a:prstGeom>
          <a:noFill/>
        </p:spPr>
        <p:txBody>
          <a:bodyPr wrap="none">
            <a:spAutoFit/>
          </a:bodyPr>
          <a:lstStyle/>
          <a:p>
            <a:pPr>
              <a:defRPr/>
            </a:pPr>
            <a:r>
              <a:rPr lang="da-DK" sz="900" dirty="0">
                <a:solidFill>
                  <a:srgbClr val="171717"/>
                </a:solidFill>
                <a:ea typeface="ＭＳ Ｐゴシック" pitchFamily="-97" charset="-128"/>
              </a:rPr>
              <a:t>NH</a:t>
            </a:r>
          </a:p>
        </p:txBody>
      </p:sp>
      <p:grpSp>
        <p:nvGrpSpPr>
          <p:cNvPr id="485" name="Gruppe 526"/>
          <p:cNvGrpSpPr>
            <a:grpSpLocks/>
          </p:cNvGrpSpPr>
          <p:nvPr/>
        </p:nvGrpSpPr>
        <p:grpSpPr bwMode="auto">
          <a:xfrm>
            <a:off x="1787525" y="4160838"/>
            <a:ext cx="1892300" cy="1365250"/>
            <a:chOff x="836023" y="4350658"/>
            <a:chExt cx="2135777" cy="1542142"/>
          </a:xfrm>
        </p:grpSpPr>
        <p:sp>
          <p:nvSpPr>
            <p:cNvPr id="486" name="Rektangel 527"/>
            <p:cNvSpPr>
              <a:spLocks noChangeArrowheads="1"/>
            </p:cNvSpPr>
            <p:nvPr/>
          </p:nvSpPr>
          <p:spPr bwMode="auto">
            <a:xfrm>
              <a:off x="836023" y="4350658"/>
              <a:ext cx="2135777" cy="1542142"/>
            </a:xfrm>
            <a:prstGeom prst="rect">
              <a:avLst/>
            </a:prstGeom>
            <a:noFill/>
            <a:ln w="9525">
              <a:solidFill>
                <a:schemeClr val="bg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endParaRPr>
            </a:p>
          </p:txBody>
        </p:sp>
        <p:sp>
          <p:nvSpPr>
            <p:cNvPr id="487"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2">
                <a:lumMod val="60000"/>
                <a:lumOff val="40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88" name="Tekstboks 529"/>
            <p:cNvSpPr txBox="1"/>
            <p:nvPr/>
          </p:nvSpPr>
          <p:spPr>
            <a:xfrm>
              <a:off x="1565270" y="4859923"/>
              <a:ext cx="351359" cy="260740"/>
            </a:xfrm>
            <a:prstGeom prst="rect">
              <a:avLst/>
            </a:prstGeom>
            <a:noFill/>
          </p:spPr>
          <p:txBody>
            <a:bodyPr wrap="none">
              <a:spAutoFit/>
            </a:bodyPr>
            <a:lstStyle/>
            <a:p>
              <a:pPr>
                <a:defRPr/>
              </a:pPr>
              <a:r>
                <a:rPr lang="da-DK" sz="900" dirty="0">
                  <a:solidFill>
                    <a:srgbClr val="171717"/>
                  </a:solidFill>
                  <a:ea typeface="ＭＳ Ｐゴシック" pitchFamily="-97" charset="-128"/>
                </a:rPr>
                <a:t>AK</a:t>
              </a:r>
            </a:p>
          </p:txBody>
        </p:sp>
      </p:grpSp>
      <p:grpSp>
        <p:nvGrpSpPr>
          <p:cNvPr id="489" name="Gruppe 555"/>
          <p:cNvGrpSpPr>
            <a:grpSpLocks/>
          </p:cNvGrpSpPr>
          <p:nvPr/>
        </p:nvGrpSpPr>
        <p:grpSpPr bwMode="auto">
          <a:xfrm>
            <a:off x="2260601" y="5584825"/>
            <a:ext cx="1890713" cy="871538"/>
            <a:chOff x="335280" y="5273040"/>
            <a:chExt cx="1891255" cy="870415"/>
          </a:xfrm>
          <a:noFill/>
        </p:grpSpPr>
        <p:sp>
          <p:nvSpPr>
            <p:cNvPr id="490" name="Rektangel 543"/>
            <p:cNvSpPr>
              <a:spLocks noChangeArrowheads="1"/>
            </p:cNvSpPr>
            <p:nvPr/>
          </p:nvSpPr>
          <p:spPr bwMode="auto">
            <a:xfrm>
              <a:off x="335280" y="5273040"/>
              <a:ext cx="1891255" cy="870415"/>
            </a:xfrm>
            <a:prstGeom prst="rect">
              <a:avLst/>
            </a:prstGeom>
            <a:grpFill/>
            <a:ln w="9525">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endParaRPr>
            </a:p>
          </p:txBody>
        </p:sp>
        <p:grpSp>
          <p:nvGrpSpPr>
            <p:cNvPr id="491" name="Gruppe 546"/>
            <p:cNvGrpSpPr>
              <a:grpSpLocks/>
            </p:cNvGrpSpPr>
            <p:nvPr/>
          </p:nvGrpSpPr>
          <p:grpSpPr bwMode="auto">
            <a:xfrm>
              <a:off x="527422" y="5292064"/>
              <a:ext cx="1510147" cy="821264"/>
              <a:chOff x="3173688" y="5185642"/>
              <a:chExt cx="1705821" cy="927676"/>
            </a:xfrm>
            <a:grpFill/>
          </p:grpSpPr>
          <p:sp>
            <p:nvSpPr>
              <p:cNvPr id="492"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93"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94"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95"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96"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97"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98"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499" name="Tekstboks 554"/>
              <p:cNvSpPr txBox="1"/>
              <p:nvPr/>
            </p:nvSpPr>
            <p:spPr>
              <a:xfrm>
                <a:off x="4535116" y="5755144"/>
                <a:ext cx="344393" cy="260405"/>
              </a:xfrm>
              <a:prstGeom prst="rect">
                <a:avLst/>
              </a:prstGeom>
              <a:noFill/>
              <a:ln>
                <a:noFill/>
              </a:ln>
            </p:spPr>
            <p:txBody>
              <a:bodyPr wrap="square">
                <a:spAutoFit/>
              </a:bodyPr>
              <a:lstStyle/>
              <a:p>
                <a:pPr>
                  <a:defRPr/>
                </a:pPr>
                <a:r>
                  <a:rPr lang="da-DK" sz="900" dirty="0">
                    <a:solidFill>
                      <a:srgbClr val="171717"/>
                    </a:solidFill>
                    <a:ea typeface="ＭＳ Ｐゴシック" pitchFamily="-97" charset="-128"/>
                  </a:rPr>
                  <a:t>HI</a:t>
                </a:r>
              </a:p>
            </p:txBody>
          </p:sp>
        </p:grpSp>
      </p:grpSp>
      <p:cxnSp>
        <p:nvCxnSpPr>
          <p:cNvPr id="500" name="Straight Connector 499"/>
          <p:cNvCxnSpPr>
            <a:stCxn id="482" idx="1"/>
            <a:endCxn id="480" idx="2"/>
          </p:cNvCxnSpPr>
          <p:nvPr/>
        </p:nvCxnSpPr>
        <p:spPr>
          <a:xfrm flipH="1" flipV="1">
            <a:off x="9694864" y="2251720"/>
            <a:ext cx="287337" cy="73496"/>
          </a:xfrm>
          <a:prstGeom prst="line">
            <a:avLst/>
          </a:prstGeom>
        </p:spPr>
        <p:style>
          <a:lnRef idx="1">
            <a:schemeClr val="accent1"/>
          </a:lnRef>
          <a:fillRef idx="0">
            <a:schemeClr val="accent1"/>
          </a:fillRef>
          <a:effectRef idx="0">
            <a:schemeClr val="accent1"/>
          </a:effectRef>
          <a:fontRef idx="minor">
            <a:schemeClr val="tx1"/>
          </a:fontRef>
        </p:style>
      </p:cxnSp>
      <p:sp>
        <p:nvSpPr>
          <p:cNvPr id="501" name="Tekstboks 523"/>
          <p:cNvSpPr txBox="1"/>
          <p:nvPr/>
        </p:nvSpPr>
        <p:spPr>
          <a:xfrm>
            <a:off x="9602002" y="2971800"/>
            <a:ext cx="316112" cy="230832"/>
          </a:xfrm>
          <a:prstGeom prst="rect">
            <a:avLst/>
          </a:prstGeom>
          <a:noFill/>
        </p:spPr>
        <p:txBody>
          <a:bodyPr wrap="none">
            <a:spAutoFit/>
          </a:bodyPr>
          <a:lstStyle/>
          <a:p>
            <a:pPr algn="ctr">
              <a:defRPr/>
            </a:pPr>
            <a:r>
              <a:rPr lang="da-DK" sz="900" dirty="0">
                <a:solidFill>
                  <a:srgbClr val="171717"/>
                </a:solidFill>
                <a:ea typeface="ＭＳ Ｐゴシック" pitchFamily="-97" charset="-128"/>
              </a:rPr>
              <a:t>DC</a:t>
            </a:r>
          </a:p>
        </p:txBody>
      </p:sp>
      <p:cxnSp>
        <p:nvCxnSpPr>
          <p:cNvPr id="502" name="Straight Connector 501"/>
          <p:cNvCxnSpPr>
            <a:stCxn id="501" idx="1"/>
          </p:cNvCxnSpPr>
          <p:nvPr/>
        </p:nvCxnSpPr>
        <p:spPr>
          <a:xfrm flipH="1">
            <a:off x="9448800" y="3087216"/>
            <a:ext cx="153202" cy="369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000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Phase </a:t>
            </a:r>
            <a:r>
              <a:rPr lang="en-US" dirty="0" smtClean="0"/>
              <a:t>III</a:t>
            </a:r>
            <a:r>
              <a:rPr lang="en-US" dirty="0" smtClean="0">
                <a:latin typeface="Georgia" panose="02040502050405020303" pitchFamily="18" charset="0"/>
              </a:rPr>
              <a:t>: Hallmarks of state implementation</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sz="3000" dirty="0">
                <a:latin typeface="Arial" panose="020B0604020202020204" pitchFamily="34" charset="0"/>
                <a:cs typeface="Arial" panose="020B0604020202020204" pitchFamily="34" charset="0"/>
              </a:rPr>
              <a:t>More programs use the protective factors framework</a:t>
            </a:r>
          </a:p>
          <a:p>
            <a:r>
              <a:rPr lang="en-US" sz="3000" dirty="0">
                <a:latin typeface="Arial" panose="020B0604020202020204" pitchFamily="34" charset="0"/>
                <a:cs typeface="Arial" panose="020B0604020202020204" pitchFamily="34" charset="0"/>
              </a:rPr>
              <a:t>Parent leadership is demonstrated at all levels</a:t>
            </a:r>
          </a:p>
          <a:p>
            <a:r>
              <a:rPr lang="en-US" sz="3000" dirty="0">
                <a:latin typeface="Arial" panose="020B0604020202020204" pitchFamily="34" charset="0"/>
                <a:cs typeface="Arial" panose="020B0604020202020204" pitchFamily="34" charset="0"/>
              </a:rPr>
              <a:t>Integration of Strengthening Families into Early Care and Education initiatives in many settings is evident </a:t>
            </a:r>
          </a:p>
          <a:p>
            <a:r>
              <a:rPr lang="en-US" sz="3000" dirty="0">
                <a:latin typeface="Arial" panose="020B0604020202020204" pitchFamily="34" charset="0"/>
                <a:cs typeface="Arial" panose="020B0604020202020204" pitchFamily="34" charset="0"/>
              </a:rPr>
              <a:t>Early Care and Education and child welfare services </a:t>
            </a:r>
            <a:r>
              <a:rPr lang="en-US" sz="3000" dirty="0" smtClean="0">
                <a:latin typeface="Arial" panose="020B0604020202020204" pitchFamily="34" charset="0"/>
                <a:cs typeface="Arial" panose="020B0604020202020204" pitchFamily="34" charset="0"/>
              </a:rPr>
              <a:t>build </a:t>
            </a:r>
            <a:r>
              <a:rPr lang="en-US" sz="3000" dirty="0">
                <a:latin typeface="Arial" panose="020B0604020202020204" pitchFamily="34" charset="0"/>
                <a:cs typeface="Arial" panose="020B0604020202020204" pitchFamily="34" charset="0"/>
              </a:rPr>
              <a:t>stronger, mutually beneficial relationships</a:t>
            </a:r>
          </a:p>
          <a:p>
            <a:r>
              <a:rPr lang="en-US" sz="3000" dirty="0">
                <a:latin typeface="Arial" panose="020B0604020202020204" pitchFamily="34" charset="0"/>
                <a:cs typeface="Arial" panose="020B0604020202020204" pitchFamily="34" charset="0"/>
              </a:rPr>
              <a:t>Documentation describes key decision points and provides evidence that the “Hallmarks” are being achieved</a:t>
            </a:r>
          </a:p>
        </p:txBody>
      </p:sp>
    </p:spTree>
    <p:extLst>
      <p:ext uri="{BB962C8B-B14F-4D97-AF65-F5344CB8AC3E}">
        <p14:creationId xmlns:p14="http://schemas.microsoft.com/office/powerpoint/2010/main" val="393838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Phase </a:t>
            </a:r>
            <a:r>
              <a:rPr lang="en-US" dirty="0" smtClean="0"/>
              <a:t>IV</a:t>
            </a:r>
            <a:r>
              <a:rPr lang="en-US" dirty="0" smtClean="0">
                <a:latin typeface="Georgia" panose="02040502050405020303" pitchFamily="18" charset="0"/>
              </a:rPr>
              <a:t>: </a:t>
            </a:r>
            <a:r>
              <a:rPr lang="en-US" dirty="0">
                <a:latin typeface="Georgia" panose="02040502050405020303" pitchFamily="18" charset="0"/>
              </a:rPr>
              <a:t>Continuous Learning with a National </a:t>
            </a:r>
            <a:r>
              <a:rPr lang="en-US" dirty="0" smtClean="0">
                <a:latin typeface="Georgia" panose="02040502050405020303" pitchFamily="18" charset="0"/>
              </a:rPr>
              <a:t>Network</a:t>
            </a:r>
            <a:endParaRPr lang="en-US" dirty="0">
              <a:latin typeface="Georgia" panose="02040502050405020303" pitchFamily="18" charset="0"/>
            </a:endParaRPr>
          </a:p>
        </p:txBody>
      </p:sp>
      <p:sp>
        <p:nvSpPr>
          <p:cNvPr id="3" name="Content Placeholder 2"/>
          <p:cNvSpPr>
            <a:spLocks noGrp="1"/>
          </p:cNvSpPr>
          <p:nvPr>
            <p:ph idx="1"/>
          </p:nvPr>
        </p:nvSpPr>
        <p:spPr>
          <a:xfrm>
            <a:off x="737937" y="1600201"/>
            <a:ext cx="5743074" cy="4525963"/>
          </a:xfrm>
        </p:spPr>
        <p:txBody>
          <a:bodyPr/>
          <a:lstStyle/>
          <a:p>
            <a:pPr marL="0" indent="0">
              <a:buNone/>
              <a:defRPr/>
            </a:pPr>
            <a:r>
              <a:rPr lang="en-US" b="1" dirty="0" smtClean="0">
                <a:latin typeface="Arial" panose="020B0604020202020204" pitchFamily="34" charset="0"/>
                <a:ea typeface="Verdana" pitchFamily="34" charset="0"/>
                <a:cs typeface="Arial" panose="020B0604020202020204" pitchFamily="34" charset="0"/>
              </a:rPr>
              <a:t>Member States and National Partner Organizations</a:t>
            </a:r>
            <a:endParaRPr lang="en-US" b="1" dirty="0">
              <a:latin typeface="Arial" panose="020B0604020202020204" pitchFamily="34" charset="0"/>
              <a:ea typeface="Verdana" pitchFamily="34" charset="0"/>
              <a:cs typeface="Arial" panose="020B0604020202020204" pitchFamily="34" charset="0"/>
            </a:endParaRPr>
          </a:p>
          <a:p>
            <a:pPr>
              <a:buFont typeface="Arial" charset="0"/>
              <a:buChar char="•"/>
              <a:defRPr/>
            </a:pPr>
            <a:r>
              <a:rPr lang="en-US" dirty="0">
                <a:latin typeface="Arial" panose="020B0604020202020204" pitchFamily="34" charset="0"/>
                <a:ea typeface="Verdana" pitchFamily="34" charset="0"/>
                <a:cs typeface="Arial" panose="020B0604020202020204" pitchFamily="34" charset="0"/>
              </a:rPr>
              <a:t>Create new tools</a:t>
            </a:r>
          </a:p>
          <a:p>
            <a:pPr>
              <a:buFont typeface="Arial" charset="0"/>
              <a:buChar char="•"/>
              <a:defRPr/>
            </a:pPr>
            <a:r>
              <a:rPr lang="en-US" dirty="0">
                <a:latin typeface="Arial" panose="020B0604020202020204" pitchFamily="34" charset="0"/>
                <a:ea typeface="Verdana" pitchFamily="34" charset="0"/>
                <a:cs typeface="Arial" panose="020B0604020202020204" pitchFamily="34" charset="0"/>
              </a:rPr>
              <a:t>Test strategies</a:t>
            </a:r>
          </a:p>
          <a:p>
            <a:pPr>
              <a:buFont typeface="Arial" charset="0"/>
              <a:buChar char="•"/>
              <a:defRPr/>
            </a:pPr>
            <a:r>
              <a:rPr lang="en-US" dirty="0">
                <a:latin typeface="Arial" panose="020B0604020202020204" pitchFamily="34" charset="0"/>
                <a:ea typeface="Verdana" pitchFamily="34" charset="0"/>
                <a:cs typeface="Arial" panose="020B0604020202020204" pitchFamily="34" charset="0"/>
              </a:rPr>
              <a:t>Share their knowledge with others through a learning network</a:t>
            </a:r>
          </a:p>
        </p:txBody>
      </p:sp>
      <p:sp>
        <p:nvSpPr>
          <p:cNvPr id="4" name="TextBox 3"/>
          <p:cNvSpPr txBox="1"/>
          <p:nvPr/>
        </p:nvSpPr>
        <p:spPr>
          <a:xfrm>
            <a:off x="7042484" y="1600200"/>
            <a:ext cx="4636168" cy="4031873"/>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CSSP</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Provides technical assistance</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Coordinates cross-site learning</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Captures lessons learned</a:t>
            </a: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Creates new tools</a:t>
            </a:r>
          </a:p>
        </p:txBody>
      </p:sp>
    </p:spTree>
    <p:extLst>
      <p:ext uri="{BB962C8B-B14F-4D97-AF65-F5344CB8AC3E}">
        <p14:creationId xmlns:p14="http://schemas.microsoft.com/office/powerpoint/2010/main" val="101352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251"/>
          <p:cNvGrpSpPr/>
          <p:nvPr/>
        </p:nvGrpSpPr>
        <p:grpSpPr>
          <a:xfrm>
            <a:off x="2917753" y="1092445"/>
            <a:ext cx="7103818" cy="4930930"/>
            <a:chOff x="1449633" y="627625"/>
            <a:chExt cx="7103818" cy="4930930"/>
          </a:xfrm>
          <a:solidFill>
            <a:schemeClr val="bg1"/>
          </a:solidFill>
        </p:grpSpPr>
        <p:sp>
          <p:nvSpPr>
            <p:cNvPr id="527"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33"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3" name="Gruppe 360"/>
            <p:cNvGrpSpPr/>
            <p:nvPr/>
          </p:nvGrpSpPr>
          <p:grpSpPr>
            <a:xfrm>
              <a:off x="1449633" y="627625"/>
              <a:ext cx="7103818" cy="4930930"/>
              <a:chOff x="1449633" y="627625"/>
              <a:chExt cx="7103818" cy="4930930"/>
            </a:xfrm>
            <a:grpFill/>
          </p:grpSpPr>
          <p:sp>
            <p:nvSpPr>
              <p:cNvPr id="535"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36"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4" name="Gruppe 313"/>
              <p:cNvGrpSpPr/>
              <p:nvPr/>
            </p:nvGrpSpPr>
            <p:grpSpPr>
              <a:xfrm>
                <a:off x="1449633" y="627625"/>
                <a:ext cx="7103818" cy="4930930"/>
                <a:chOff x="1449633" y="456175"/>
                <a:chExt cx="7103818" cy="4930930"/>
              </a:xfrm>
              <a:grpFill/>
            </p:grpSpPr>
            <p:sp>
              <p:nvSpPr>
                <p:cNvPr id="538"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39"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0"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1"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2"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3"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5"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6"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5" name="Gruppe 312"/>
                <p:cNvGrpSpPr/>
                <p:nvPr/>
              </p:nvGrpSpPr>
              <p:grpSpPr>
                <a:xfrm>
                  <a:off x="1449633" y="664433"/>
                  <a:ext cx="6841620" cy="4722672"/>
                  <a:chOff x="1449633" y="664433"/>
                  <a:chExt cx="6841620" cy="4722672"/>
                </a:xfrm>
                <a:grpFill/>
              </p:grpSpPr>
              <p:grpSp>
                <p:nvGrpSpPr>
                  <p:cNvPr id="6" name="Group 3052"/>
                  <p:cNvGrpSpPr>
                    <a:grpSpLocks/>
                  </p:cNvGrpSpPr>
                  <p:nvPr/>
                </p:nvGrpSpPr>
                <p:grpSpPr bwMode="auto">
                  <a:xfrm>
                    <a:off x="1449633" y="664433"/>
                    <a:ext cx="6841620" cy="4644660"/>
                    <a:chOff x="698" y="593"/>
                    <a:chExt cx="4584" cy="3112"/>
                  </a:xfrm>
                  <a:grpFill/>
                </p:grpSpPr>
                <p:sp>
                  <p:nvSpPr>
                    <p:cNvPr id="563"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4"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5"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6"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7"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8"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9"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0"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1"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2"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3"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4"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5"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6"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7"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8"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9"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0"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1"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2"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3"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4"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5"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6"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7" name="Rectangle 2877"/>
                    <p:cNvSpPr>
                      <a:spLocks noChangeArrowheads="1"/>
                    </p:cNvSpPr>
                    <p:nvPr/>
                  </p:nvSpPr>
                  <p:spPr bwMode="auto">
                    <a:xfrm>
                      <a:off x="4022" y="3015"/>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588"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9"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0"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1"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2"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3"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4"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5"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6"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7" name="Rectangle 2887"/>
                    <p:cNvSpPr>
                      <a:spLocks noChangeArrowheads="1"/>
                    </p:cNvSpPr>
                    <p:nvPr/>
                  </p:nvSpPr>
                  <p:spPr bwMode="auto">
                    <a:xfrm>
                      <a:off x="882" y="917"/>
                      <a:ext cx="6" cy="6"/>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598"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9" name="Rectangle 2889"/>
                    <p:cNvSpPr>
                      <a:spLocks noChangeArrowheads="1"/>
                    </p:cNvSpPr>
                    <p:nvPr/>
                  </p:nvSpPr>
                  <p:spPr bwMode="auto">
                    <a:xfrm>
                      <a:off x="766" y="1433"/>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00"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1"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2"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3"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4"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5"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6"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7"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8"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9" name="Rectangle 2899"/>
                    <p:cNvSpPr>
                      <a:spLocks noChangeArrowheads="1"/>
                    </p:cNvSpPr>
                    <p:nvPr/>
                  </p:nvSpPr>
                  <p:spPr bwMode="auto">
                    <a:xfrm>
                      <a:off x="1496" y="2219"/>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10"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1"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2"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3" name="Rectangle 2903"/>
                    <p:cNvSpPr>
                      <a:spLocks noChangeArrowheads="1"/>
                    </p:cNvSpPr>
                    <p:nvPr/>
                  </p:nvSpPr>
                  <p:spPr bwMode="auto">
                    <a:xfrm>
                      <a:off x="2628" y="1951"/>
                      <a:ext cx="1"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14" name="Rectangle 2904"/>
                    <p:cNvSpPr>
                      <a:spLocks noChangeArrowheads="1"/>
                    </p:cNvSpPr>
                    <p:nvPr/>
                  </p:nvSpPr>
                  <p:spPr bwMode="auto">
                    <a:xfrm>
                      <a:off x="2634" y="2307"/>
                      <a:ext cx="4"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15"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6"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7" name="Rectangle 2907"/>
                    <p:cNvSpPr>
                      <a:spLocks noChangeArrowheads="1"/>
                    </p:cNvSpPr>
                    <p:nvPr/>
                  </p:nvSpPr>
                  <p:spPr bwMode="auto">
                    <a:xfrm>
                      <a:off x="2472" y="1335"/>
                      <a:ext cx="2"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18"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9"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0" name="Rectangle 2910"/>
                    <p:cNvSpPr>
                      <a:spLocks noChangeArrowheads="1"/>
                    </p:cNvSpPr>
                    <p:nvPr/>
                  </p:nvSpPr>
                  <p:spPr bwMode="auto">
                    <a:xfrm>
                      <a:off x="2472" y="1583"/>
                      <a:ext cx="1"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21"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2"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3"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4" name="Rectangle 2914"/>
                    <p:cNvSpPr>
                      <a:spLocks noChangeArrowheads="1"/>
                    </p:cNvSpPr>
                    <p:nvPr/>
                  </p:nvSpPr>
                  <p:spPr bwMode="auto">
                    <a:xfrm>
                      <a:off x="3556" y="1865"/>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25"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6"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7"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8"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9" name="Rectangle 2919"/>
                    <p:cNvSpPr>
                      <a:spLocks noChangeArrowheads="1"/>
                    </p:cNvSpPr>
                    <p:nvPr/>
                  </p:nvSpPr>
                  <p:spPr bwMode="auto">
                    <a:xfrm>
                      <a:off x="2472" y="1231"/>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30"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1"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2"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3"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4"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5"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6"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7"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8"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9"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0" name="Rectangle 2930"/>
                    <p:cNvSpPr>
                      <a:spLocks noChangeArrowheads="1"/>
                    </p:cNvSpPr>
                    <p:nvPr/>
                  </p:nvSpPr>
                  <p:spPr bwMode="auto">
                    <a:xfrm>
                      <a:off x="3338" y="2339"/>
                      <a:ext cx="4"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41"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2"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3"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4" name="Rectangle 2934"/>
                    <p:cNvSpPr>
                      <a:spLocks noChangeArrowheads="1"/>
                    </p:cNvSpPr>
                    <p:nvPr/>
                  </p:nvSpPr>
                  <p:spPr bwMode="auto">
                    <a:xfrm>
                      <a:off x="3410" y="2759"/>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45"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6"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7" name="Rectangle 2937"/>
                    <p:cNvSpPr>
                      <a:spLocks noChangeArrowheads="1"/>
                    </p:cNvSpPr>
                    <p:nvPr/>
                  </p:nvSpPr>
                  <p:spPr bwMode="auto">
                    <a:xfrm>
                      <a:off x="3792" y="2375"/>
                      <a:ext cx="4"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48"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9"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0"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1"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2"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3"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4"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5"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6"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7"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8"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9"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0"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1"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2"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3"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4"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5"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6"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7" name="Rectangle 2957"/>
                    <p:cNvSpPr>
                      <a:spLocks noChangeArrowheads="1"/>
                    </p:cNvSpPr>
                    <p:nvPr/>
                  </p:nvSpPr>
                  <p:spPr bwMode="auto">
                    <a:xfrm>
                      <a:off x="4522" y="1677"/>
                      <a:ext cx="1"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68"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9"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0"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1" name="Rectangle 2961"/>
                    <p:cNvSpPr>
                      <a:spLocks noChangeArrowheads="1"/>
                    </p:cNvSpPr>
                    <p:nvPr/>
                  </p:nvSpPr>
                  <p:spPr bwMode="auto">
                    <a:xfrm>
                      <a:off x="5072" y="1723"/>
                      <a:ext cx="2"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72" name="Rectangle 2962"/>
                    <p:cNvSpPr>
                      <a:spLocks noChangeArrowheads="1"/>
                    </p:cNvSpPr>
                    <p:nvPr/>
                  </p:nvSpPr>
                  <p:spPr bwMode="auto">
                    <a:xfrm>
                      <a:off x="4944" y="1587"/>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73"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4"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5"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6"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7"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8"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9"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0" name="Rectangle 2970"/>
                    <p:cNvSpPr>
                      <a:spLocks noChangeArrowheads="1"/>
                    </p:cNvSpPr>
                    <p:nvPr/>
                  </p:nvSpPr>
                  <p:spPr bwMode="auto">
                    <a:xfrm>
                      <a:off x="5220" y="1347"/>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81"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2"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3"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4"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5"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6"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7"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8"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9"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0"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1"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2"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3"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4"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5"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6"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7"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8"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9"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0"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1"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2"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3"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4"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5"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6"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7"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8"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9"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0"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1"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2"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3"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4"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5"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6"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7"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8"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9"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0"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1"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2"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3"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4"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5"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6"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7"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8"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9"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0"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1"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2"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3"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4"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5"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6"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7"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8"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9"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0"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1"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2"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3"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4"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5"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6"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7"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8"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9"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0"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1"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2"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3"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4"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5"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6"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562" name="Line 3080"/>
                  <p:cNvSpPr>
                    <a:spLocks noChangeShapeType="1"/>
                  </p:cNvSpPr>
                  <p:nvPr/>
                </p:nvSpPr>
                <p:spPr bwMode="auto">
                  <a:xfrm>
                    <a:off x="4360909" y="5385612"/>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556" name="Line 3117"/>
                <p:cNvSpPr>
                  <a:spLocks noChangeShapeType="1"/>
                </p:cNvSpPr>
                <p:nvPr/>
              </p:nvSpPr>
              <p:spPr bwMode="auto">
                <a:xfrm>
                  <a:off x="7947449" y="1089044"/>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8" name="Line 3118"/>
                <p:cNvSpPr>
                  <a:spLocks noChangeShapeType="1"/>
                </p:cNvSpPr>
                <p:nvPr/>
              </p:nvSpPr>
              <p:spPr bwMode="auto">
                <a:xfrm>
                  <a:off x="7947449" y="1089044"/>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9" name="Line 3119"/>
                <p:cNvSpPr>
                  <a:spLocks noChangeShapeType="1"/>
                </p:cNvSpPr>
                <p:nvPr/>
              </p:nvSpPr>
              <p:spPr bwMode="auto">
                <a:xfrm>
                  <a:off x="7875804" y="1954760"/>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0" name="Line 3120"/>
                <p:cNvSpPr>
                  <a:spLocks noChangeShapeType="1"/>
                </p:cNvSpPr>
                <p:nvPr/>
              </p:nvSpPr>
              <p:spPr bwMode="auto">
                <a:xfrm>
                  <a:off x="8240002" y="1742809"/>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grpSp>
      </p:grpSp>
      <p:grpSp>
        <p:nvGrpSpPr>
          <p:cNvPr id="7" name="Gruppe 475"/>
          <p:cNvGrpSpPr>
            <a:grpSpLocks/>
          </p:cNvGrpSpPr>
          <p:nvPr/>
        </p:nvGrpSpPr>
        <p:grpSpPr bwMode="auto">
          <a:xfrm>
            <a:off x="3276601" y="1600200"/>
            <a:ext cx="6289829" cy="3659832"/>
            <a:chOff x="1809061" y="1135517"/>
            <a:chExt cx="6289239" cy="3659120"/>
          </a:xfrm>
          <a:solidFill>
            <a:schemeClr val="bg1"/>
          </a:solidFill>
        </p:grpSpPr>
        <p:sp>
          <p:nvSpPr>
            <p:cNvPr id="477" name="Tekstboks 476"/>
            <p:cNvSpPr txBox="1"/>
            <p:nvPr/>
          </p:nvSpPr>
          <p:spPr>
            <a:xfrm>
              <a:off x="1961447" y="1135517"/>
              <a:ext cx="354551" cy="230787"/>
            </a:xfrm>
            <a:prstGeom prst="rect">
              <a:avLst/>
            </a:prstGeom>
            <a:noFill/>
          </p:spPr>
          <p:txBody>
            <a:bodyPr wrap="none">
              <a:spAutoFit/>
            </a:bodyPr>
            <a:lstStyle/>
            <a:p>
              <a:pPr>
                <a:defRPr/>
              </a:pPr>
              <a:r>
                <a:rPr lang="da-DK" sz="900" dirty="0">
                  <a:solidFill>
                    <a:srgbClr val="171717"/>
                  </a:solidFill>
                  <a:ea typeface="ＭＳ Ｐゴシック" pitchFamily="-97" charset="-128"/>
                </a:rPr>
                <a:t>WA</a:t>
              </a:r>
            </a:p>
          </p:txBody>
        </p:sp>
        <p:sp>
          <p:nvSpPr>
            <p:cNvPr id="478" name="Tekstboks 477"/>
            <p:cNvSpPr txBox="1"/>
            <p:nvPr/>
          </p:nvSpPr>
          <p:spPr>
            <a:xfrm>
              <a:off x="1815410" y="1865625"/>
              <a:ext cx="32409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OR</a:t>
              </a:r>
            </a:p>
          </p:txBody>
        </p:sp>
        <p:sp>
          <p:nvSpPr>
            <p:cNvPr id="479" name="Tekstboks 478"/>
            <p:cNvSpPr txBox="1"/>
            <p:nvPr/>
          </p:nvSpPr>
          <p:spPr>
            <a:xfrm>
              <a:off x="1809061" y="3268702"/>
              <a:ext cx="33852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 CA</a:t>
              </a:r>
            </a:p>
          </p:txBody>
        </p:sp>
        <p:sp>
          <p:nvSpPr>
            <p:cNvPr id="480" name="Tekstboks 479"/>
            <p:cNvSpPr txBox="1"/>
            <p:nvPr/>
          </p:nvSpPr>
          <p:spPr>
            <a:xfrm>
              <a:off x="2190025" y="2659221"/>
              <a:ext cx="32409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NV</a:t>
              </a:r>
            </a:p>
          </p:txBody>
        </p:sp>
        <p:sp>
          <p:nvSpPr>
            <p:cNvPr id="481" name="Tekstboks 480"/>
            <p:cNvSpPr txBox="1"/>
            <p:nvPr/>
          </p:nvSpPr>
          <p:spPr>
            <a:xfrm>
              <a:off x="2583688" y="1975142"/>
              <a:ext cx="284025" cy="230787"/>
            </a:xfrm>
            <a:prstGeom prst="rect">
              <a:avLst/>
            </a:prstGeom>
            <a:noFill/>
          </p:spPr>
          <p:txBody>
            <a:bodyPr wrap="none">
              <a:spAutoFit/>
            </a:bodyPr>
            <a:lstStyle/>
            <a:p>
              <a:pPr>
                <a:defRPr/>
              </a:pPr>
              <a:r>
                <a:rPr lang="da-DK" sz="900" dirty="0">
                  <a:solidFill>
                    <a:srgbClr val="171717"/>
                  </a:solidFill>
                  <a:ea typeface="ＭＳ Ｐゴシック" pitchFamily="-97" charset="-128"/>
                </a:rPr>
                <a:t>ID</a:t>
              </a:r>
            </a:p>
          </p:txBody>
        </p:sp>
        <p:sp>
          <p:nvSpPr>
            <p:cNvPr id="482" name="Tekstboks 481"/>
            <p:cNvSpPr txBox="1"/>
            <p:nvPr/>
          </p:nvSpPr>
          <p:spPr>
            <a:xfrm>
              <a:off x="3256725" y="1440258"/>
              <a:ext cx="340126"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MT</a:t>
              </a:r>
            </a:p>
          </p:txBody>
        </p:sp>
        <p:sp>
          <p:nvSpPr>
            <p:cNvPr id="483" name="Tekstboks 482"/>
            <p:cNvSpPr txBox="1"/>
            <p:nvPr/>
          </p:nvSpPr>
          <p:spPr>
            <a:xfrm>
              <a:off x="3485304" y="2202109"/>
              <a:ext cx="34333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WY</a:t>
              </a:r>
            </a:p>
          </p:txBody>
        </p:sp>
        <p:sp>
          <p:nvSpPr>
            <p:cNvPr id="484" name="Tekstboks 483"/>
            <p:cNvSpPr txBox="1"/>
            <p:nvPr/>
          </p:nvSpPr>
          <p:spPr>
            <a:xfrm>
              <a:off x="3637689" y="3040146"/>
              <a:ext cx="32249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CO</a:t>
              </a:r>
            </a:p>
          </p:txBody>
        </p:sp>
        <p:sp>
          <p:nvSpPr>
            <p:cNvPr id="485" name="Tekstboks 484"/>
            <p:cNvSpPr txBox="1"/>
            <p:nvPr/>
          </p:nvSpPr>
          <p:spPr>
            <a:xfrm>
              <a:off x="2813855" y="2895713"/>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UT</a:t>
              </a:r>
            </a:p>
          </p:txBody>
        </p:sp>
        <p:sp>
          <p:nvSpPr>
            <p:cNvPr id="486" name="Tekstboks 485"/>
            <p:cNvSpPr txBox="1"/>
            <p:nvPr/>
          </p:nvSpPr>
          <p:spPr>
            <a:xfrm>
              <a:off x="3561497" y="3801998"/>
              <a:ext cx="357756"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NM</a:t>
              </a:r>
            </a:p>
          </p:txBody>
        </p:sp>
        <p:sp>
          <p:nvSpPr>
            <p:cNvPr id="487" name="Tekstboks 486"/>
            <p:cNvSpPr txBox="1"/>
            <p:nvPr/>
          </p:nvSpPr>
          <p:spPr>
            <a:xfrm>
              <a:off x="2799568" y="3801998"/>
              <a:ext cx="30646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AZ</a:t>
              </a:r>
            </a:p>
          </p:txBody>
        </p:sp>
        <p:sp>
          <p:nvSpPr>
            <p:cNvPr id="488" name="Tekstboks 487"/>
            <p:cNvSpPr txBox="1"/>
            <p:nvPr/>
          </p:nvSpPr>
          <p:spPr>
            <a:xfrm>
              <a:off x="4620260" y="4340057"/>
              <a:ext cx="30005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TX</a:t>
              </a:r>
            </a:p>
          </p:txBody>
        </p:sp>
        <p:sp>
          <p:nvSpPr>
            <p:cNvPr id="489" name="Tekstboks 488"/>
            <p:cNvSpPr txBox="1"/>
            <p:nvPr/>
          </p:nvSpPr>
          <p:spPr>
            <a:xfrm>
              <a:off x="4856775" y="3573443"/>
              <a:ext cx="320892" cy="230787"/>
            </a:xfrm>
            <a:prstGeom prst="rect">
              <a:avLst/>
            </a:prstGeom>
            <a:noFill/>
          </p:spPr>
          <p:txBody>
            <a:bodyPr wrap="none">
              <a:spAutoFit/>
            </a:bodyPr>
            <a:lstStyle/>
            <a:p>
              <a:pPr>
                <a:defRPr/>
              </a:pPr>
              <a:r>
                <a:rPr lang="da-DK" sz="900" dirty="0">
                  <a:solidFill>
                    <a:srgbClr val="171717"/>
                  </a:solidFill>
                  <a:ea typeface="ＭＳ Ｐゴシック" pitchFamily="-97" charset="-128"/>
                </a:rPr>
                <a:t>OK</a:t>
              </a:r>
            </a:p>
          </p:txBody>
        </p:sp>
        <p:sp>
          <p:nvSpPr>
            <p:cNvPr id="490" name="Tekstboks 489"/>
            <p:cNvSpPr txBox="1"/>
            <p:nvPr/>
          </p:nvSpPr>
          <p:spPr>
            <a:xfrm>
              <a:off x="4628197" y="3040146"/>
              <a:ext cx="296848" cy="230787"/>
            </a:xfrm>
            <a:prstGeom prst="rect">
              <a:avLst/>
            </a:prstGeom>
            <a:noFill/>
          </p:spPr>
          <p:txBody>
            <a:bodyPr wrap="none">
              <a:spAutoFit/>
            </a:bodyPr>
            <a:lstStyle/>
            <a:p>
              <a:pPr>
                <a:defRPr/>
              </a:pPr>
              <a:r>
                <a:rPr lang="da-DK" sz="900" dirty="0">
                  <a:solidFill>
                    <a:srgbClr val="171717"/>
                  </a:solidFill>
                  <a:ea typeface="ＭＳ Ｐゴシック" pitchFamily="-97" charset="-128"/>
                </a:rPr>
                <a:t>KS</a:t>
              </a:r>
            </a:p>
          </p:txBody>
        </p:sp>
        <p:sp>
          <p:nvSpPr>
            <p:cNvPr id="491" name="Tekstboks 490"/>
            <p:cNvSpPr txBox="1"/>
            <p:nvPr/>
          </p:nvSpPr>
          <p:spPr>
            <a:xfrm>
              <a:off x="4475811" y="2506850"/>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NE</a:t>
              </a:r>
            </a:p>
          </p:txBody>
        </p:sp>
        <p:sp>
          <p:nvSpPr>
            <p:cNvPr id="492" name="Tekstboks 491"/>
            <p:cNvSpPr txBox="1"/>
            <p:nvPr/>
          </p:nvSpPr>
          <p:spPr>
            <a:xfrm>
              <a:off x="4399618" y="1973554"/>
              <a:ext cx="308069"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SD</a:t>
              </a:r>
            </a:p>
          </p:txBody>
        </p:sp>
        <p:sp>
          <p:nvSpPr>
            <p:cNvPr id="493" name="Tekstboks 492"/>
            <p:cNvSpPr txBox="1"/>
            <p:nvPr/>
          </p:nvSpPr>
          <p:spPr>
            <a:xfrm>
              <a:off x="4399618" y="1440258"/>
              <a:ext cx="32890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ND</a:t>
              </a:r>
            </a:p>
          </p:txBody>
        </p:sp>
        <p:sp>
          <p:nvSpPr>
            <p:cNvPr id="494" name="Tekstboks 493"/>
            <p:cNvSpPr txBox="1"/>
            <p:nvPr/>
          </p:nvSpPr>
          <p:spPr>
            <a:xfrm>
              <a:off x="5085354" y="1364073"/>
              <a:ext cx="357756" cy="230787"/>
            </a:xfrm>
            <a:prstGeom prst="rect">
              <a:avLst/>
            </a:prstGeom>
            <a:noFill/>
          </p:spPr>
          <p:txBody>
            <a:bodyPr wrap="none">
              <a:spAutoFit/>
            </a:bodyPr>
            <a:lstStyle/>
            <a:p>
              <a:pPr>
                <a:defRPr/>
              </a:pPr>
              <a:r>
                <a:rPr lang="da-DK" sz="900" dirty="0">
                  <a:solidFill>
                    <a:srgbClr val="171717"/>
                  </a:solidFill>
                  <a:ea typeface="ＭＳ Ｐゴシック" pitchFamily="-97" charset="-128"/>
                </a:rPr>
                <a:t>MN</a:t>
              </a:r>
            </a:p>
          </p:txBody>
        </p:sp>
        <p:sp>
          <p:nvSpPr>
            <p:cNvPr id="495" name="Tekstboks 494"/>
            <p:cNvSpPr txBox="1"/>
            <p:nvPr/>
          </p:nvSpPr>
          <p:spPr>
            <a:xfrm>
              <a:off x="5694896" y="1821184"/>
              <a:ext cx="316082" cy="230787"/>
            </a:xfrm>
            <a:prstGeom prst="rect">
              <a:avLst/>
            </a:prstGeom>
            <a:noFill/>
          </p:spPr>
          <p:txBody>
            <a:bodyPr wrap="none">
              <a:spAutoFit/>
            </a:bodyPr>
            <a:lstStyle/>
            <a:p>
              <a:pPr>
                <a:defRPr/>
              </a:pPr>
              <a:r>
                <a:rPr lang="da-DK" sz="900" dirty="0">
                  <a:solidFill>
                    <a:srgbClr val="171717"/>
                  </a:solidFill>
                  <a:ea typeface="ＭＳ Ｐゴシック" pitchFamily="-97" charset="-128"/>
                </a:rPr>
                <a:t>WI</a:t>
              </a:r>
            </a:p>
          </p:txBody>
        </p:sp>
        <p:sp>
          <p:nvSpPr>
            <p:cNvPr id="496" name="Tekstboks 495"/>
            <p:cNvSpPr txBox="1"/>
            <p:nvPr/>
          </p:nvSpPr>
          <p:spPr>
            <a:xfrm>
              <a:off x="5923475" y="2583035"/>
              <a:ext cx="261585" cy="230787"/>
            </a:xfrm>
            <a:prstGeom prst="rect">
              <a:avLst/>
            </a:prstGeom>
            <a:noFill/>
          </p:spPr>
          <p:txBody>
            <a:bodyPr wrap="none">
              <a:spAutoFit/>
            </a:bodyPr>
            <a:lstStyle/>
            <a:p>
              <a:pPr>
                <a:defRPr/>
              </a:pPr>
              <a:r>
                <a:rPr lang="da-DK" sz="900" dirty="0">
                  <a:solidFill>
                    <a:srgbClr val="171717"/>
                  </a:solidFill>
                  <a:ea typeface="ＭＳ Ｐゴシック" pitchFamily="-97" charset="-128"/>
                </a:rPr>
                <a:t>IL</a:t>
              </a:r>
            </a:p>
          </p:txBody>
        </p:sp>
        <p:sp>
          <p:nvSpPr>
            <p:cNvPr id="497" name="Tekstboks 496"/>
            <p:cNvSpPr txBox="1"/>
            <p:nvPr/>
          </p:nvSpPr>
          <p:spPr>
            <a:xfrm>
              <a:off x="5313932" y="2354480"/>
              <a:ext cx="28082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IA</a:t>
              </a:r>
            </a:p>
          </p:txBody>
        </p:sp>
        <p:sp>
          <p:nvSpPr>
            <p:cNvPr id="498" name="Tekstboks 497"/>
            <p:cNvSpPr txBox="1"/>
            <p:nvPr/>
          </p:nvSpPr>
          <p:spPr>
            <a:xfrm>
              <a:off x="5466318" y="3116332"/>
              <a:ext cx="360962" cy="230787"/>
            </a:xfrm>
            <a:prstGeom prst="rect">
              <a:avLst/>
            </a:prstGeom>
            <a:noFill/>
          </p:spPr>
          <p:txBody>
            <a:bodyPr wrap="none">
              <a:spAutoFit/>
            </a:bodyPr>
            <a:lstStyle/>
            <a:p>
              <a:pPr>
                <a:defRPr/>
              </a:pPr>
              <a:r>
                <a:rPr lang="da-DK" sz="900" dirty="0">
                  <a:solidFill>
                    <a:srgbClr val="171717"/>
                  </a:solidFill>
                  <a:ea typeface="ＭＳ Ｐゴシック" pitchFamily="-97" charset="-128"/>
                </a:rPr>
                <a:t>MO</a:t>
              </a:r>
            </a:p>
          </p:txBody>
        </p:sp>
        <p:sp>
          <p:nvSpPr>
            <p:cNvPr id="499" name="Tekstboks 498"/>
            <p:cNvSpPr txBox="1"/>
            <p:nvPr/>
          </p:nvSpPr>
          <p:spPr>
            <a:xfrm>
              <a:off x="5542511" y="3573443"/>
              <a:ext cx="314480" cy="230787"/>
            </a:xfrm>
            <a:prstGeom prst="rect">
              <a:avLst/>
            </a:prstGeom>
            <a:noFill/>
          </p:spPr>
          <p:txBody>
            <a:bodyPr wrap="none">
              <a:spAutoFit/>
            </a:bodyPr>
            <a:lstStyle/>
            <a:p>
              <a:pPr>
                <a:defRPr/>
              </a:pPr>
              <a:r>
                <a:rPr lang="da-DK" sz="900" dirty="0">
                  <a:solidFill>
                    <a:srgbClr val="171717"/>
                  </a:solidFill>
                  <a:ea typeface="ＭＳ Ｐゴシック" pitchFamily="-97" charset="-128"/>
                </a:rPr>
                <a:t>AR</a:t>
              </a:r>
            </a:p>
          </p:txBody>
        </p:sp>
        <p:sp>
          <p:nvSpPr>
            <p:cNvPr id="500" name="Tekstboks 499"/>
            <p:cNvSpPr txBox="1"/>
            <p:nvPr/>
          </p:nvSpPr>
          <p:spPr>
            <a:xfrm>
              <a:off x="5771089" y="4411480"/>
              <a:ext cx="300054" cy="230787"/>
            </a:xfrm>
            <a:prstGeom prst="rect">
              <a:avLst/>
            </a:prstGeom>
            <a:noFill/>
          </p:spPr>
          <p:txBody>
            <a:bodyPr wrap="none">
              <a:spAutoFit/>
            </a:bodyPr>
            <a:lstStyle/>
            <a:p>
              <a:pPr>
                <a:defRPr/>
              </a:pPr>
              <a:r>
                <a:rPr lang="da-DK" sz="900" dirty="0">
                  <a:solidFill>
                    <a:srgbClr val="171717"/>
                  </a:solidFill>
                  <a:ea typeface="ＭＳ Ｐゴシック" pitchFamily="-97" charset="-128"/>
                </a:rPr>
                <a:t>LA</a:t>
              </a:r>
            </a:p>
          </p:txBody>
        </p:sp>
        <p:sp>
          <p:nvSpPr>
            <p:cNvPr id="501" name="Tekstboks 500"/>
            <p:cNvSpPr txBox="1"/>
            <p:nvPr/>
          </p:nvSpPr>
          <p:spPr>
            <a:xfrm>
              <a:off x="6456825" y="3954369"/>
              <a:ext cx="304771" cy="230787"/>
            </a:xfrm>
            <a:prstGeom prst="rect">
              <a:avLst/>
            </a:prstGeom>
            <a:noFill/>
          </p:spPr>
          <p:txBody>
            <a:bodyPr wrap="square">
              <a:spAutoFit/>
            </a:bodyPr>
            <a:lstStyle/>
            <a:p>
              <a:pPr>
                <a:defRPr/>
              </a:pPr>
              <a:r>
                <a:rPr lang="da-DK" sz="900" dirty="0">
                  <a:solidFill>
                    <a:srgbClr val="171717"/>
                  </a:solidFill>
                  <a:ea typeface="ＭＳ Ｐゴシック" pitchFamily="-97" charset="-128"/>
                </a:rPr>
                <a:t>AL</a:t>
              </a:r>
            </a:p>
          </p:txBody>
        </p:sp>
        <p:sp>
          <p:nvSpPr>
            <p:cNvPr id="502" name="Tekstboks 501"/>
            <p:cNvSpPr txBox="1"/>
            <p:nvPr/>
          </p:nvSpPr>
          <p:spPr>
            <a:xfrm>
              <a:off x="6456825" y="3344887"/>
              <a:ext cx="314480" cy="230787"/>
            </a:xfrm>
            <a:prstGeom prst="rect">
              <a:avLst/>
            </a:prstGeom>
            <a:noFill/>
          </p:spPr>
          <p:txBody>
            <a:bodyPr wrap="none">
              <a:spAutoFit/>
            </a:bodyPr>
            <a:lstStyle/>
            <a:p>
              <a:pPr>
                <a:defRPr/>
              </a:pPr>
              <a:r>
                <a:rPr lang="da-DK" sz="900" dirty="0">
                  <a:solidFill>
                    <a:srgbClr val="171717"/>
                  </a:solidFill>
                  <a:ea typeface="ＭＳ Ｐゴシック" pitchFamily="-97" charset="-128"/>
                </a:rPr>
                <a:t>TN</a:t>
              </a:r>
            </a:p>
          </p:txBody>
        </p:sp>
        <p:sp>
          <p:nvSpPr>
            <p:cNvPr id="503" name="Tekstboks 502"/>
            <p:cNvSpPr txBox="1"/>
            <p:nvPr/>
          </p:nvSpPr>
          <p:spPr>
            <a:xfrm>
              <a:off x="6380632" y="1897369"/>
              <a:ext cx="312877"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MI</a:t>
              </a:r>
            </a:p>
          </p:txBody>
        </p:sp>
        <p:sp>
          <p:nvSpPr>
            <p:cNvPr id="504" name="Tekstboks 503"/>
            <p:cNvSpPr txBox="1"/>
            <p:nvPr/>
          </p:nvSpPr>
          <p:spPr>
            <a:xfrm>
              <a:off x="7294946" y="2125924"/>
              <a:ext cx="311275" cy="230787"/>
            </a:xfrm>
            <a:prstGeom prst="rect">
              <a:avLst/>
            </a:prstGeom>
            <a:noFill/>
          </p:spPr>
          <p:txBody>
            <a:bodyPr wrap="square">
              <a:spAutoFit/>
            </a:bodyPr>
            <a:lstStyle/>
            <a:p>
              <a:pPr>
                <a:defRPr/>
              </a:pPr>
              <a:r>
                <a:rPr lang="da-DK" sz="900" dirty="0">
                  <a:solidFill>
                    <a:srgbClr val="171717"/>
                  </a:solidFill>
                  <a:ea typeface="ＭＳ Ｐゴシック" pitchFamily="-97" charset="-128"/>
                </a:rPr>
                <a:t>PA</a:t>
              </a:r>
            </a:p>
          </p:txBody>
        </p:sp>
        <p:sp>
          <p:nvSpPr>
            <p:cNvPr id="505" name="Tekstboks 504"/>
            <p:cNvSpPr txBox="1"/>
            <p:nvPr/>
          </p:nvSpPr>
          <p:spPr>
            <a:xfrm>
              <a:off x="7523525" y="1668813"/>
              <a:ext cx="404774" cy="230787"/>
            </a:xfrm>
            <a:prstGeom prst="rect">
              <a:avLst/>
            </a:prstGeom>
            <a:noFill/>
          </p:spPr>
          <p:txBody>
            <a:bodyPr wrap="square">
              <a:spAutoFit/>
            </a:bodyPr>
            <a:lstStyle/>
            <a:p>
              <a:pPr>
                <a:defRPr/>
              </a:pPr>
              <a:r>
                <a:rPr lang="da-DK" sz="900" dirty="0">
                  <a:solidFill>
                    <a:srgbClr val="171717"/>
                  </a:solidFill>
                  <a:ea typeface="ＭＳ Ｐゴシック" pitchFamily="-97" charset="-128"/>
                </a:rPr>
                <a:t>NY</a:t>
              </a:r>
            </a:p>
          </p:txBody>
        </p:sp>
        <p:sp>
          <p:nvSpPr>
            <p:cNvPr id="506" name="Tekstboks 505"/>
            <p:cNvSpPr txBox="1"/>
            <p:nvPr/>
          </p:nvSpPr>
          <p:spPr>
            <a:xfrm>
              <a:off x="7752103" y="1211702"/>
              <a:ext cx="306465" cy="230787"/>
            </a:xfrm>
            <a:prstGeom prst="rect">
              <a:avLst/>
            </a:prstGeom>
            <a:noFill/>
          </p:spPr>
          <p:txBody>
            <a:bodyPr wrap="none">
              <a:spAutoFit/>
            </a:bodyPr>
            <a:lstStyle/>
            <a:p>
              <a:pPr>
                <a:defRPr/>
              </a:pPr>
              <a:r>
                <a:rPr lang="da-DK" sz="900" dirty="0">
                  <a:solidFill>
                    <a:srgbClr val="171717"/>
                  </a:solidFill>
                  <a:ea typeface="ＭＳ Ｐゴシック" pitchFamily="-97" charset="-128"/>
                </a:rPr>
                <a:t>VT</a:t>
              </a:r>
            </a:p>
          </p:txBody>
        </p:sp>
        <p:sp>
          <p:nvSpPr>
            <p:cNvPr id="507" name="Tekstboks 506"/>
            <p:cNvSpPr txBox="1"/>
            <p:nvPr/>
          </p:nvSpPr>
          <p:spPr>
            <a:xfrm>
              <a:off x="6913982" y="3878183"/>
              <a:ext cx="324098" cy="230787"/>
            </a:xfrm>
            <a:prstGeom prst="rect">
              <a:avLst/>
            </a:prstGeom>
            <a:noFill/>
          </p:spPr>
          <p:txBody>
            <a:bodyPr wrap="none">
              <a:spAutoFit/>
            </a:bodyPr>
            <a:lstStyle/>
            <a:p>
              <a:pPr>
                <a:defRPr/>
              </a:pPr>
              <a:r>
                <a:rPr lang="da-DK" sz="900" dirty="0">
                  <a:solidFill>
                    <a:srgbClr val="171717"/>
                  </a:solidFill>
                  <a:ea typeface="ＭＳ Ｐゴシック" pitchFamily="-97" charset="-128"/>
                </a:rPr>
                <a:t>GA</a:t>
              </a:r>
            </a:p>
          </p:txBody>
        </p:sp>
        <p:sp>
          <p:nvSpPr>
            <p:cNvPr id="508" name="Tekstboks 507"/>
            <p:cNvSpPr txBox="1"/>
            <p:nvPr/>
          </p:nvSpPr>
          <p:spPr>
            <a:xfrm>
              <a:off x="7371139" y="4563850"/>
              <a:ext cx="285629" cy="230787"/>
            </a:xfrm>
            <a:prstGeom prst="rect">
              <a:avLst/>
            </a:prstGeom>
            <a:noFill/>
          </p:spPr>
          <p:txBody>
            <a:bodyPr wrap="none">
              <a:spAutoFit/>
            </a:bodyPr>
            <a:lstStyle/>
            <a:p>
              <a:pPr>
                <a:defRPr/>
              </a:pPr>
              <a:r>
                <a:rPr lang="da-DK" sz="900" dirty="0">
                  <a:solidFill>
                    <a:srgbClr val="171717"/>
                  </a:solidFill>
                  <a:ea typeface="ＭＳ Ｐゴシック" pitchFamily="-97" charset="-128"/>
                </a:rPr>
                <a:t>FL</a:t>
              </a:r>
            </a:p>
          </p:txBody>
        </p:sp>
        <p:sp>
          <p:nvSpPr>
            <p:cNvPr id="509" name="Tekstboks 508"/>
            <p:cNvSpPr txBox="1"/>
            <p:nvPr/>
          </p:nvSpPr>
          <p:spPr>
            <a:xfrm>
              <a:off x="5999668" y="3878183"/>
              <a:ext cx="336920" cy="230787"/>
            </a:xfrm>
            <a:prstGeom prst="rect">
              <a:avLst/>
            </a:prstGeom>
            <a:noFill/>
          </p:spPr>
          <p:txBody>
            <a:bodyPr wrap="none">
              <a:spAutoFit/>
            </a:bodyPr>
            <a:lstStyle/>
            <a:p>
              <a:pPr>
                <a:defRPr/>
              </a:pPr>
              <a:r>
                <a:rPr lang="da-DK" sz="900" dirty="0">
                  <a:solidFill>
                    <a:srgbClr val="171717"/>
                  </a:solidFill>
                  <a:ea typeface="ＭＳ Ｐゴシック" pitchFamily="-97" charset="-128"/>
                </a:rPr>
                <a:t>MS</a:t>
              </a:r>
            </a:p>
          </p:txBody>
        </p:sp>
        <p:sp>
          <p:nvSpPr>
            <p:cNvPr id="510" name="Tekstboks 509"/>
            <p:cNvSpPr txBox="1"/>
            <p:nvPr/>
          </p:nvSpPr>
          <p:spPr>
            <a:xfrm>
              <a:off x="6613928" y="2963961"/>
              <a:ext cx="30005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KY</a:t>
              </a:r>
            </a:p>
          </p:txBody>
        </p:sp>
        <p:sp>
          <p:nvSpPr>
            <p:cNvPr id="511" name="Tekstboks 510"/>
            <p:cNvSpPr txBox="1"/>
            <p:nvPr/>
          </p:nvSpPr>
          <p:spPr>
            <a:xfrm>
              <a:off x="7209229" y="3497258"/>
              <a:ext cx="298452" cy="230787"/>
            </a:xfrm>
            <a:prstGeom prst="rect">
              <a:avLst/>
            </a:prstGeom>
            <a:noFill/>
          </p:spPr>
          <p:txBody>
            <a:bodyPr wrap="square">
              <a:spAutoFit/>
            </a:bodyPr>
            <a:lstStyle/>
            <a:p>
              <a:pPr>
                <a:defRPr/>
              </a:pPr>
              <a:r>
                <a:rPr lang="da-DK" sz="900" dirty="0">
                  <a:solidFill>
                    <a:srgbClr val="171717"/>
                  </a:solidFill>
                  <a:ea typeface="ＭＳ Ｐゴシック" pitchFamily="-97" charset="-128"/>
                </a:rPr>
                <a:t>SC</a:t>
              </a:r>
            </a:p>
          </p:txBody>
        </p:sp>
        <p:sp>
          <p:nvSpPr>
            <p:cNvPr id="512" name="Tekstboks 511"/>
            <p:cNvSpPr txBox="1"/>
            <p:nvPr/>
          </p:nvSpPr>
          <p:spPr>
            <a:xfrm>
              <a:off x="7447332" y="3040146"/>
              <a:ext cx="319288" cy="230787"/>
            </a:xfrm>
            <a:prstGeom prst="rect">
              <a:avLst/>
            </a:prstGeom>
            <a:noFill/>
          </p:spPr>
          <p:txBody>
            <a:bodyPr wrap="none">
              <a:spAutoFit/>
            </a:bodyPr>
            <a:lstStyle/>
            <a:p>
              <a:pPr>
                <a:defRPr/>
              </a:pPr>
              <a:r>
                <a:rPr lang="da-DK" sz="900" dirty="0">
                  <a:solidFill>
                    <a:srgbClr val="171717"/>
                  </a:solidFill>
                  <a:ea typeface="ＭＳ Ｐゴシック" pitchFamily="-97" charset="-128"/>
                </a:rPr>
                <a:t>NC</a:t>
              </a:r>
            </a:p>
          </p:txBody>
        </p:sp>
        <p:sp>
          <p:nvSpPr>
            <p:cNvPr id="513" name="Tekstboks 512"/>
            <p:cNvSpPr txBox="1"/>
            <p:nvPr/>
          </p:nvSpPr>
          <p:spPr>
            <a:xfrm>
              <a:off x="7567971" y="2352248"/>
              <a:ext cx="354551" cy="230787"/>
            </a:xfrm>
            <a:prstGeom prst="rect">
              <a:avLst/>
            </a:prstGeom>
            <a:noFill/>
          </p:spPr>
          <p:txBody>
            <a:bodyPr wrap="none">
              <a:spAutoFit/>
            </a:bodyPr>
            <a:lstStyle/>
            <a:p>
              <a:pPr>
                <a:defRPr/>
              </a:pPr>
              <a:r>
                <a:rPr lang="da-DK" sz="900" dirty="0">
                  <a:solidFill>
                    <a:srgbClr val="171717"/>
                  </a:solidFill>
                  <a:ea typeface="ＭＳ Ｐゴシック" pitchFamily="-97" charset="-128"/>
                </a:rPr>
                <a:t>MD</a:t>
              </a:r>
            </a:p>
          </p:txBody>
        </p:sp>
        <p:sp>
          <p:nvSpPr>
            <p:cNvPr id="514" name="Tekstboks 513"/>
            <p:cNvSpPr txBox="1"/>
            <p:nvPr/>
          </p:nvSpPr>
          <p:spPr>
            <a:xfrm>
              <a:off x="6761596" y="2354480"/>
              <a:ext cx="33371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OH</a:t>
              </a:r>
            </a:p>
          </p:txBody>
        </p:sp>
        <p:sp>
          <p:nvSpPr>
            <p:cNvPr id="515" name="Tekstboks 514"/>
            <p:cNvSpPr txBox="1"/>
            <p:nvPr/>
          </p:nvSpPr>
          <p:spPr>
            <a:xfrm>
              <a:off x="7787025" y="2340196"/>
              <a:ext cx="311275" cy="230787"/>
            </a:xfrm>
            <a:prstGeom prst="rect">
              <a:avLst/>
            </a:prstGeom>
            <a:noFill/>
          </p:spPr>
          <p:txBody>
            <a:bodyPr wrap="none">
              <a:spAutoFit/>
            </a:bodyPr>
            <a:lstStyle/>
            <a:p>
              <a:pPr>
                <a:defRPr/>
              </a:pPr>
              <a:r>
                <a:rPr lang="da-DK" sz="900" dirty="0">
                  <a:solidFill>
                    <a:srgbClr val="171717"/>
                  </a:solidFill>
                  <a:ea typeface="ＭＳ Ｐゴシック" pitchFamily="-97" charset="-128"/>
                </a:rPr>
                <a:t>DE</a:t>
              </a:r>
            </a:p>
          </p:txBody>
        </p:sp>
      </p:grpSp>
      <p:sp>
        <p:nvSpPr>
          <p:cNvPr id="517" name="Tekstboks 516"/>
          <p:cNvSpPr txBox="1"/>
          <p:nvPr/>
        </p:nvSpPr>
        <p:spPr>
          <a:xfrm>
            <a:off x="7772400" y="2971800"/>
            <a:ext cx="28725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IN</a:t>
            </a:r>
          </a:p>
        </p:txBody>
      </p:sp>
      <p:sp>
        <p:nvSpPr>
          <p:cNvPr id="518" name="Tekstboks 517"/>
          <p:cNvSpPr txBox="1"/>
          <p:nvPr/>
        </p:nvSpPr>
        <p:spPr>
          <a:xfrm>
            <a:off x="8534400" y="3048000"/>
            <a:ext cx="352982" cy="230832"/>
          </a:xfrm>
          <a:prstGeom prst="rect">
            <a:avLst/>
          </a:prstGeom>
          <a:noFill/>
        </p:spPr>
        <p:txBody>
          <a:bodyPr wrap="none">
            <a:spAutoFit/>
          </a:bodyPr>
          <a:lstStyle/>
          <a:p>
            <a:pPr algn="ctr">
              <a:defRPr/>
            </a:pPr>
            <a:r>
              <a:rPr lang="da-DK" sz="900" dirty="0">
                <a:solidFill>
                  <a:srgbClr val="171717"/>
                </a:solidFill>
                <a:ea typeface="ＭＳ Ｐゴシック" pitchFamily="-97" charset="-128"/>
              </a:rPr>
              <a:t>WV</a:t>
            </a:r>
          </a:p>
        </p:txBody>
      </p:sp>
      <p:sp>
        <p:nvSpPr>
          <p:cNvPr id="519" name="Tekstboks 518"/>
          <p:cNvSpPr txBox="1"/>
          <p:nvPr/>
        </p:nvSpPr>
        <p:spPr>
          <a:xfrm>
            <a:off x="9229726" y="2587625"/>
            <a:ext cx="295274" cy="230832"/>
          </a:xfrm>
          <a:prstGeom prst="rect">
            <a:avLst/>
          </a:prstGeom>
          <a:noFill/>
        </p:spPr>
        <p:txBody>
          <a:bodyPr wrap="none">
            <a:spAutoFit/>
          </a:bodyPr>
          <a:lstStyle/>
          <a:p>
            <a:pPr>
              <a:defRPr/>
            </a:pPr>
            <a:r>
              <a:rPr lang="da-DK" sz="900" dirty="0">
                <a:solidFill>
                  <a:srgbClr val="171717"/>
                </a:solidFill>
                <a:ea typeface="ＭＳ Ｐゴシック" pitchFamily="-97" charset="-128"/>
              </a:rPr>
              <a:t>NJ</a:t>
            </a:r>
          </a:p>
        </p:txBody>
      </p:sp>
      <p:sp>
        <p:nvSpPr>
          <p:cNvPr id="520" name="Tekstboks 519"/>
          <p:cNvSpPr txBox="1"/>
          <p:nvPr/>
        </p:nvSpPr>
        <p:spPr>
          <a:xfrm>
            <a:off x="9372600" y="2209800"/>
            <a:ext cx="301686" cy="230832"/>
          </a:xfrm>
          <a:prstGeom prst="rect">
            <a:avLst/>
          </a:prstGeom>
          <a:noFill/>
        </p:spPr>
        <p:txBody>
          <a:bodyPr wrap="none">
            <a:spAutoFit/>
          </a:bodyPr>
          <a:lstStyle/>
          <a:p>
            <a:pPr>
              <a:defRPr/>
            </a:pPr>
            <a:r>
              <a:rPr lang="da-DK" sz="900" dirty="0">
                <a:solidFill>
                  <a:srgbClr val="171717"/>
                </a:solidFill>
                <a:ea typeface="ＭＳ Ｐゴシック" pitchFamily="-97" charset="-128"/>
              </a:rPr>
              <a:t>CT</a:t>
            </a:r>
          </a:p>
        </p:txBody>
      </p:sp>
      <p:sp>
        <p:nvSpPr>
          <p:cNvPr id="521" name="Tekstboks 520"/>
          <p:cNvSpPr txBox="1"/>
          <p:nvPr/>
        </p:nvSpPr>
        <p:spPr>
          <a:xfrm>
            <a:off x="9483726" y="2020888"/>
            <a:ext cx="422275" cy="230832"/>
          </a:xfrm>
          <a:prstGeom prst="rect">
            <a:avLst/>
          </a:prstGeom>
          <a:noFill/>
        </p:spPr>
        <p:txBody>
          <a:bodyPr wrap="square">
            <a:spAutoFit/>
          </a:bodyPr>
          <a:lstStyle/>
          <a:p>
            <a:pPr>
              <a:defRPr/>
            </a:pPr>
            <a:r>
              <a:rPr lang="da-DK" sz="900" dirty="0">
                <a:solidFill>
                  <a:srgbClr val="171717"/>
                </a:solidFill>
                <a:ea typeface="ＭＳ Ｐゴシック" pitchFamily="-97" charset="-128"/>
              </a:rPr>
              <a:t>MA</a:t>
            </a:r>
          </a:p>
        </p:txBody>
      </p:sp>
      <p:sp>
        <p:nvSpPr>
          <p:cNvPr id="522" name="Tekstboks 521"/>
          <p:cNvSpPr txBox="1"/>
          <p:nvPr/>
        </p:nvSpPr>
        <p:spPr>
          <a:xfrm>
            <a:off x="9526588" y="1477963"/>
            <a:ext cx="34015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ME</a:t>
            </a:r>
          </a:p>
        </p:txBody>
      </p:sp>
      <p:sp>
        <p:nvSpPr>
          <p:cNvPr id="523" name="Tekstboks 522"/>
          <p:cNvSpPr txBox="1"/>
          <p:nvPr/>
        </p:nvSpPr>
        <p:spPr>
          <a:xfrm>
            <a:off x="9982200" y="2209800"/>
            <a:ext cx="27603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RI</a:t>
            </a:r>
          </a:p>
        </p:txBody>
      </p:sp>
      <p:sp>
        <p:nvSpPr>
          <p:cNvPr id="524" name="Tekstboks 523"/>
          <p:cNvSpPr txBox="1"/>
          <p:nvPr/>
        </p:nvSpPr>
        <p:spPr>
          <a:xfrm>
            <a:off x="9001017" y="3179763"/>
            <a:ext cx="317716" cy="230832"/>
          </a:xfrm>
          <a:prstGeom prst="rect">
            <a:avLst/>
          </a:prstGeom>
          <a:noFill/>
        </p:spPr>
        <p:txBody>
          <a:bodyPr wrap="none">
            <a:spAutoFit/>
          </a:bodyPr>
          <a:lstStyle/>
          <a:p>
            <a:pPr algn="ctr">
              <a:defRPr/>
            </a:pPr>
            <a:r>
              <a:rPr lang="da-DK" sz="900" dirty="0">
                <a:solidFill>
                  <a:srgbClr val="171717"/>
                </a:solidFill>
                <a:ea typeface="ＭＳ Ｐゴシック" pitchFamily="-97" charset="-128"/>
              </a:rPr>
              <a:t>VA</a:t>
            </a:r>
          </a:p>
        </p:txBody>
      </p:sp>
      <p:sp>
        <p:nvSpPr>
          <p:cNvPr id="525" name="Tekstboks 524"/>
          <p:cNvSpPr txBox="1"/>
          <p:nvPr/>
        </p:nvSpPr>
        <p:spPr>
          <a:xfrm>
            <a:off x="9372600" y="1849438"/>
            <a:ext cx="330540" cy="230832"/>
          </a:xfrm>
          <a:prstGeom prst="rect">
            <a:avLst/>
          </a:prstGeom>
          <a:noFill/>
        </p:spPr>
        <p:txBody>
          <a:bodyPr wrap="none">
            <a:spAutoFit/>
          </a:bodyPr>
          <a:lstStyle/>
          <a:p>
            <a:pPr>
              <a:defRPr/>
            </a:pPr>
            <a:r>
              <a:rPr lang="da-DK" sz="900" dirty="0">
                <a:solidFill>
                  <a:srgbClr val="171717"/>
                </a:solidFill>
                <a:ea typeface="ＭＳ Ｐゴシック" pitchFamily="-97" charset="-128"/>
              </a:rPr>
              <a:t>NH</a:t>
            </a:r>
          </a:p>
        </p:txBody>
      </p:sp>
      <p:grpSp>
        <p:nvGrpSpPr>
          <p:cNvPr id="8" name="Gruppe 526"/>
          <p:cNvGrpSpPr>
            <a:grpSpLocks/>
          </p:cNvGrpSpPr>
          <p:nvPr/>
        </p:nvGrpSpPr>
        <p:grpSpPr bwMode="auto">
          <a:xfrm>
            <a:off x="1787525" y="4160838"/>
            <a:ext cx="1892300" cy="1365250"/>
            <a:chOff x="836023" y="4350658"/>
            <a:chExt cx="2135777" cy="1542142"/>
          </a:xfrm>
        </p:grpSpPr>
        <p:sp>
          <p:nvSpPr>
            <p:cNvPr id="528" name="Rektangel 527"/>
            <p:cNvSpPr>
              <a:spLocks noChangeArrowheads="1"/>
            </p:cNvSpPr>
            <p:nvPr/>
          </p:nvSpPr>
          <p:spPr bwMode="auto">
            <a:xfrm>
              <a:off x="836023" y="4350658"/>
              <a:ext cx="2135777" cy="1542142"/>
            </a:xfrm>
            <a:prstGeom prst="rect">
              <a:avLst/>
            </a:prstGeom>
            <a:noFill/>
            <a:ln w="9525">
              <a:solidFill>
                <a:schemeClr val="bg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endParaRPr>
            </a:p>
          </p:txBody>
        </p:sp>
        <p:sp>
          <p:nvSpPr>
            <p:cNvPr id="529"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accent1">
                <a:lumMod val="60000"/>
                <a:lumOff val="40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30" name="Tekstboks 529"/>
            <p:cNvSpPr txBox="1"/>
            <p:nvPr/>
          </p:nvSpPr>
          <p:spPr>
            <a:xfrm>
              <a:off x="1565270" y="4859923"/>
              <a:ext cx="351359" cy="260740"/>
            </a:xfrm>
            <a:prstGeom prst="rect">
              <a:avLst/>
            </a:prstGeom>
            <a:noFill/>
          </p:spPr>
          <p:txBody>
            <a:bodyPr wrap="none">
              <a:spAutoFit/>
            </a:bodyPr>
            <a:lstStyle/>
            <a:p>
              <a:pPr>
                <a:defRPr/>
              </a:pPr>
              <a:r>
                <a:rPr lang="da-DK" sz="900" dirty="0">
                  <a:solidFill>
                    <a:srgbClr val="171717"/>
                  </a:solidFill>
                  <a:ea typeface="ＭＳ Ｐゴシック" pitchFamily="-97" charset="-128"/>
                </a:rPr>
                <a:t>AK</a:t>
              </a:r>
            </a:p>
          </p:txBody>
        </p:sp>
      </p:grpSp>
      <p:grpSp>
        <p:nvGrpSpPr>
          <p:cNvPr id="9" name="Gruppe 555"/>
          <p:cNvGrpSpPr>
            <a:grpSpLocks/>
          </p:cNvGrpSpPr>
          <p:nvPr/>
        </p:nvGrpSpPr>
        <p:grpSpPr bwMode="auto">
          <a:xfrm>
            <a:off x="2260601" y="5584825"/>
            <a:ext cx="1890713" cy="871538"/>
            <a:chOff x="335280" y="5273040"/>
            <a:chExt cx="1891255" cy="870415"/>
          </a:xfrm>
          <a:noFill/>
        </p:grpSpPr>
        <p:sp>
          <p:nvSpPr>
            <p:cNvPr id="544" name="Rektangel 543"/>
            <p:cNvSpPr>
              <a:spLocks noChangeArrowheads="1"/>
            </p:cNvSpPr>
            <p:nvPr/>
          </p:nvSpPr>
          <p:spPr bwMode="auto">
            <a:xfrm>
              <a:off x="335280" y="5273040"/>
              <a:ext cx="1891255" cy="870415"/>
            </a:xfrm>
            <a:prstGeom prst="rect">
              <a:avLst/>
            </a:prstGeom>
            <a:grpFill/>
            <a:ln w="9525">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endParaRPr>
            </a:p>
          </p:txBody>
        </p:sp>
        <p:grpSp>
          <p:nvGrpSpPr>
            <p:cNvPr id="10" name="Gruppe 546"/>
            <p:cNvGrpSpPr>
              <a:grpSpLocks/>
            </p:cNvGrpSpPr>
            <p:nvPr/>
          </p:nvGrpSpPr>
          <p:grpSpPr bwMode="auto">
            <a:xfrm>
              <a:off x="527422" y="5292064"/>
              <a:ext cx="1510147" cy="821264"/>
              <a:chOff x="3173688" y="5185642"/>
              <a:chExt cx="1705821" cy="927676"/>
            </a:xfrm>
            <a:grpFill/>
          </p:grpSpPr>
          <p:sp>
            <p:nvSpPr>
              <p:cNvPr id="548"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9"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0"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1"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2"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3"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4"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grp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5" name="Tekstboks 554"/>
              <p:cNvSpPr txBox="1"/>
              <p:nvPr/>
            </p:nvSpPr>
            <p:spPr>
              <a:xfrm>
                <a:off x="4535116" y="5755144"/>
                <a:ext cx="344393" cy="260405"/>
              </a:xfrm>
              <a:prstGeom prst="rect">
                <a:avLst/>
              </a:prstGeom>
              <a:noFill/>
              <a:ln>
                <a:noFill/>
              </a:ln>
            </p:spPr>
            <p:txBody>
              <a:bodyPr wrap="square">
                <a:spAutoFit/>
              </a:bodyPr>
              <a:lstStyle/>
              <a:p>
                <a:pPr>
                  <a:defRPr/>
                </a:pPr>
                <a:r>
                  <a:rPr lang="da-DK" sz="900" dirty="0">
                    <a:solidFill>
                      <a:srgbClr val="171717"/>
                    </a:solidFill>
                    <a:ea typeface="ＭＳ Ｐゴシック" pitchFamily="-97" charset="-128"/>
                  </a:rPr>
                  <a:t>HI</a:t>
                </a:r>
              </a:p>
            </p:txBody>
          </p:sp>
        </p:grpSp>
      </p:grpSp>
      <p:cxnSp>
        <p:nvCxnSpPr>
          <p:cNvPr id="287" name="Straight Connector 286"/>
          <p:cNvCxnSpPr>
            <a:stCxn id="523" idx="1"/>
            <a:endCxn id="521" idx="2"/>
          </p:cNvCxnSpPr>
          <p:nvPr/>
        </p:nvCxnSpPr>
        <p:spPr>
          <a:xfrm flipH="1" flipV="1">
            <a:off x="9694864" y="2251720"/>
            <a:ext cx="287337" cy="73496"/>
          </a:xfrm>
          <a:prstGeom prst="line">
            <a:avLst/>
          </a:prstGeom>
        </p:spPr>
        <p:style>
          <a:lnRef idx="1">
            <a:schemeClr val="accent1"/>
          </a:lnRef>
          <a:fillRef idx="0">
            <a:schemeClr val="accent1"/>
          </a:fillRef>
          <a:effectRef idx="0">
            <a:schemeClr val="accent1"/>
          </a:effectRef>
          <a:fontRef idx="minor">
            <a:schemeClr val="tx1"/>
          </a:fontRef>
        </p:style>
      </p:cxnSp>
      <p:sp>
        <p:nvSpPr>
          <p:cNvPr id="289" name="Tekstboks 523"/>
          <p:cNvSpPr txBox="1"/>
          <p:nvPr/>
        </p:nvSpPr>
        <p:spPr>
          <a:xfrm>
            <a:off x="9677400" y="2971800"/>
            <a:ext cx="316112" cy="230832"/>
          </a:xfrm>
          <a:prstGeom prst="rect">
            <a:avLst/>
          </a:prstGeom>
          <a:solidFill>
            <a:schemeClr val="accent1">
              <a:lumMod val="60000"/>
              <a:lumOff val="40000"/>
            </a:schemeClr>
          </a:solidFill>
        </p:spPr>
        <p:txBody>
          <a:bodyPr wrap="none">
            <a:spAutoFit/>
          </a:bodyPr>
          <a:lstStyle/>
          <a:p>
            <a:pPr algn="ctr">
              <a:defRPr/>
            </a:pPr>
            <a:r>
              <a:rPr lang="da-DK" sz="900" dirty="0">
                <a:solidFill>
                  <a:srgbClr val="171717"/>
                </a:solidFill>
                <a:ea typeface="ＭＳ Ｐゴシック" pitchFamily="-97" charset="-128"/>
              </a:rPr>
              <a:t>DC</a:t>
            </a:r>
          </a:p>
        </p:txBody>
      </p:sp>
      <p:cxnSp>
        <p:nvCxnSpPr>
          <p:cNvPr id="291" name="Straight Connector 290"/>
          <p:cNvCxnSpPr>
            <a:stCxn id="289" idx="1"/>
          </p:cNvCxnSpPr>
          <p:nvPr/>
        </p:nvCxnSpPr>
        <p:spPr>
          <a:xfrm flipH="1">
            <a:off x="9524198" y="3087216"/>
            <a:ext cx="153202" cy="36984"/>
          </a:xfrm>
          <a:prstGeom prst="line">
            <a:avLst/>
          </a:prstGeom>
        </p:spPr>
        <p:style>
          <a:lnRef idx="1">
            <a:schemeClr val="accent1"/>
          </a:lnRef>
          <a:fillRef idx="0">
            <a:schemeClr val="accent1"/>
          </a:fillRef>
          <a:effectRef idx="0">
            <a:schemeClr val="accent1"/>
          </a:effectRef>
          <a:fontRef idx="minor">
            <a:schemeClr val="tx1"/>
          </a:fontRef>
        </p:style>
      </p:cxnSp>
      <p:sp>
        <p:nvSpPr>
          <p:cNvPr id="295" name="Title 1"/>
          <p:cNvSpPr txBox="1">
            <a:spLocks/>
          </p:cNvSpPr>
          <p:nvPr/>
        </p:nvSpPr>
        <p:spPr>
          <a:xfrm>
            <a:off x="1981200" y="274638"/>
            <a:ext cx="8229600" cy="1143000"/>
          </a:xfrm>
          <a:prstGeom prst="rect">
            <a:avLst/>
          </a:prstGeom>
        </p:spPr>
        <p:txBody>
          <a:bodyPr/>
          <a:lstStyle/>
          <a:p>
            <a:pPr algn="ctr">
              <a:spcBef>
                <a:spcPct val="0"/>
              </a:spcBef>
              <a:defRPr/>
            </a:pPr>
            <a:r>
              <a:rPr lang="en-US" sz="4400" dirty="0">
                <a:solidFill>
                  <a:srgbClr val="B64326"/>
                </a:solidFill>
                <a:latin typeface="Georgia" panose="02040502050405020303" pitchFamily="18" charset="0"/>
              </a:rPr>
              <a:t>2008—Launch of the Network</a:t>
            </a:r>
          </a:p>
        </p:txBody>
      </p:sp>
      <p:sp>
        <p:nvSpPr>
          <p:cNvPr id="296" name="Rectangle 295"/>
          <p:cNvSpPr/>
          <p:nvPr/>
        </p:nvSpPr>
        <p:spPr>
          <a:xfrm>
            <a:off x="7467600" y="5943600"/>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7" name="Rectangle 296"/>
          <p:cNvSpPr/>
          <p:nvPr/>
        </p:nvSpPr>
        <p:spPr>
          <a:xfrm>
            <a:off x="7467600" y="6248400"/>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8" name="TextBox 297"/>
          <p:cNvSpPr txBox="1"/>
          <p:nvPr/>
        </p:nvSpPr>
        <p:spPr>
          <a:xfrm>
            <a:off x="7696201" y="5864424"/>
            <a:ext cx="1215397" cy="307777"/>
          </a:xfrm>
          <a:prstGeom prst="rect">
            <a:avLst/>
          </a:prstGeom>
          <a:noFill/>
        </p:spPr>
        <p:txBody>
          <a:bodyPr wrap="none" rtlCol="0">
            <a:spAutoFit/>
          </a:bodyPr>
          <a:lstStyle/>
          <a:p>
            <a:r>
              <a:rPr lang="en-US" sz="1400" dirty="0">
                <a:solidFill>
                  <a:prstClr val="black"/>
                </a:solidFill>
              </a:rPr>
              <a:t>Partner States</a:t>
            </a:r>
          </a:p>
        </p:txBody>
      </p:sp>
      <p:sp>
        <p:nvSpPr>
          <p:cNvPr id="299" name="TextBox 298"/>
          <p:cNvSpPr txBox="1"/>
          <p:nvPr/>
        </p:nvSpPr>
        <p:spPr>
          <a:xfrm>
            <a:off x="7696200" y="6172201"/>
            <a:ext cx="1239570" cy="307777"/>
          </a:xfrm>
          <a:prstGeom prst="rect">
            <a:avLst/>
          </a:prstGeom>
          <a:noFill/>
        </p:spPr>
        <p:txBody>
          <a:bodyPr wrap="none" rtlCol="0">
            <a:spAutoFit/>
          </a:bodyPr>
          <a:lstStyle/>
          <a:p>
            <a:r>
              <a:rPr lang="en-US" sz="1400" dirty="0">
                <a:solidFill>
                  <a:prstClr val="black"/>
                </a:solidFill>
              </a:rPr>
              <a:t>Affiliate States</a:t>
            </a:r>
          </a:p>
        </p:txBody>
      </p:sp>
      <p:pic>
        <p:nvPicPr>
          <p:cNvPr id="292" name="Picture 6" descr="strengtheningfamili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5" y="6339532"/>
            <a:ext cx="3032123" cy="3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459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87526" y="1092445"/>
            <a:ext cx="8470713" cy="5363918"/>
            <a:chOff x="263525" y="1092445"/>
            <a:chExt cx="8470713" cy="5363918"/>
          </a:xfrm>
        </p:grpSpPr>
        <p:grpSp>
          <p:nvGrpSpPr>
            <p:cNvPr id="2" name="Gruppe 251"/>
            <p:cNvGrpSpPr/>
            <p:nvPr/>
          </p:nvGrpSpPr>
          <p:grpSpPr>
            <a:xfrm>
              <a:off x="1393753" y="1092445"/>
              <a:ext cx="7103818" cy="4930930"/>
              <a:chOff x="1449633" y="627625"/>
              <a:chExt cx="7103818" cy="4930930"/>
            </a:xfrm>
            <a:solidFill>
              <a:schemeClr val="bg1"/>
            </a:solidFill>
          </p:grpSpPr>
          <p:sp>
            <p:nvSpPr>
              <p:cNvPr id="527"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33"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3" name="Gruppe 360"/>
              <p:cNvGrpSpPr/>
              <p:nvPr/>
            </p:nvGrpSpPr>
            <p:grpSpPr>
              <a:xfrm>
                <a:off x="1449633" y="627625"/>
                <a:ext cx="7103818" cy="4930930"/>
                <a:chOff x="1449633" y="627625"/>
                <a:chExt cx="7103818" cy="4930930"/>
              </a:xfrm>
              <a:grpFill/>
            </p:grpSpPr>
            <p:sp>
              <p:nvSpPr>
                <p:cNvPr id="535"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36"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4" name="Gruppe 313"/>
                <p:cNvGrpSpPr/>
                <p:nvPr/>
              </p:nvGrpSpPr>
              <p:grpSpPr>
                <a:xfrm>
                  <a:off x="1449633" y="627625"/>
                  <a:ext cx="7103818" cy="4930930"/>
                  <a:chOff x="1449633" y="456175"/>
                  <a:chExt cx="7103818" cy="4930930"/>
                </a:xfrm>
                <a:grpFill/>
              </p:grpSpPr>
              <p:sp>
                <p:nvSpPr>
                  <p:cNvPr id="538"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39"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0"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1"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2"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3"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5"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6"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5" name="Gruppe 312"/>
                  <p:cNvGrpSpPr/>
                  <p:nvPr/>
                </p:nvGrpSpPr>
                <p:grpSpPr>
                  <a:xfrm>
                    <a:off x="1449633" y="664433"/>
                    <a:ext cx="6841620" cy="4722672"/>
                    <a:chOff x="1449633" y="664433"/>
                    <a:chExt cx="6841620" cy="4722672"/>
                  </a:xfrm>
                  <a:grpFill/>
                </p:grpSpPr>
                <p:grpSp>
                  <p:nvGrpSpPr>
                    <p:cNvPr id="6" name="Group 3052"/>
                    <p:cNvGrpSpPr>
                      <a:grpSpLocks/>
                    </p:cNvGrpSpPr>
                    <p:nvPr/>
                  </p:nvGrpSpPr>
                  <p:grpSpPr bwMode="auto">
                    <a:xfrm>
                      <a:off x="1449633" y="664433"/>
                      <a:ext cx="6841620" cy="4644660"/>
                      <a:chOff x="698" y="593"/>
                      <a:chExt cx="4584" cy="3112"/>
                    </a:xfrm>
                    <a:grpFill/>
                  </p:grpSpPr>
                  <p:sp>
                    <p:nvSpPr>
                      <p:cNvPr id="563"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4"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5"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no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6"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7"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8"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9"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0"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1"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2"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3"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4"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5"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6"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7"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8"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79"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0"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1"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2"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3"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4"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5"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6"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7" name="Rectangle 2877"/>
                      <p:cNvSpPr>
                        <a:spLocks noChangeArrowheads="1"/>
                      </p:cNvSpPr>
                      <p:nvPr/>
                    </p:nvSpPr>
                    <p:spPr bwMode="auto">
                      <a:xfrm>
                        <a:off x="4022" y="3015"/>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588"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89"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0"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1"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2"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3"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4"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5"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6"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7" name="Rectangle 2887"/>
                      <p:cNvSpPr>
                        <a:spLocks noChangeArrowheads="1"/>
                      </p:cNvSpPr>
                      <p:nvPr/>
                    </p:nvSpPr>
                    <p:spPr bwMode="auto">
                      <a:xfrm>
                        <a:off x="882" y="917"/>
                        <a:ext cx="6" cy="6"/>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598"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99" name="Rectangle 2889"/>
                      <p:cNvSpPr>
                        <a:spLocks noChangeArrowheads="1"/>
                      </p:cNvSpPr>
                      <p:nvPr/>
                    </p:nvSpPr>
                    <p:spPr bwMode="auto">
                      <a:xfrm>
                        <a:off x="766" y="1433"/>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00"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1"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2"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3"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4"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5"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6"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7"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8"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09" name="Rectangle 2899"/>
                      <p:cNvSpPr>
                        <a:spLocks noChangeArrowheads="1"/>
                      </p:cNvSpPr>
                      <p:nvPr/>
                    </p:nvSpPr>
                    <p:spPr bwMode="auto">
                      <a:xfrm>
                        <a:off x="1496" y="2219"/>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10"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1"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2"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3" name="Rectangle 2903"/>
                      <p:cNvSpPr>
                        <a:spLocks noChangeArrowheads="1"/>
                      </p:cNvSpPr>
                      <p:nvPr/>
                    </p:nvSpPr>
                    <p:spPr bwMode="auto">
                      <a:xfrm>
                        <a:off x="2628" y="1951"/>
                        <a:ext cx="1"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14" name="Rectangle 2904"/>
                      <p:cNvSpPr>
                        <a:spLocks noChangeArrowheads="1"/>
                      </p:cNvSpPr>
                      <p:nvPr/>
                    </p:nvSpPr>
                    <p:spPr bwMode="auto">
                      <a:xfrm>
                        <a:off x="2634" y="2307"/>
                        <a:ext cx="4"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15"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6"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7" name="Rectangle 2907"/>
                      <p:cNvSpPr>
                        <a:spLocks noChangeArrowheads="1"/>
                      </p:cNvSpPr>
                      <p:nvPr/>
                    </p:nvSpPr>
                    <p:spPr bwMode="auto">
                      <a:xfrm>
                        <a:off x="2472" y="1335"/>
                        <a:ext cx="2"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18"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19"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0" name="Rectangle 2910"/>
                      <p:cNvSpPr>
                        <a:spLocks noChangeArrowheads="1"/>
                      </p:cNvSpPr>
                      <p:nvPr/>
                    </p:nvSpPr>
                    <p:spPr bwMode="auto">
                      <a:xfrm>
                        <a:off x="2472" y="1583"/>
                        <a:ext cx="1"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21"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2"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3"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4" name="Rectangle 2914"/>
                      <p:cNvSpPr>
                        <a:spLocks noChangeArrowheads="1"/>
                      </p:cNvSpPr>
                      <p:nvPr/>
                    </p:nvSpPr>
                    <p:spPr bwMode="auto">
                      <a:xfrm>
                        <a:off x="3556" y="1865"/>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25"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6"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7"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8"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29" name="Rectangle 2919"/>
                      <p:cNvSpPr>
                        <a:spLocks noChangeArrowheads="1"/>
                      </p:cNvSpPr>
                      <p:nvPr/>
                    </p:nvSpPr>
                    <p:spPr bwMode="auto">
                      <a:xfrm>
                        <a:off x="2472" y="1231"/>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30"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1"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2"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3"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4"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5"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6"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7"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8"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39"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0" name="Rectangle 2930"/>
                      <p:cNvSpPr>
                        <a:spLocks noChangeArrowheads="1"/>
                      </p:cNvSpPr>
                      <p:nvPr/>
                    </p:nvSpPr>
                    <p:spPr bwMode="auto">
                      <a:xfrm>
                        <a:off x="3338" y="2339"/>
                        <a:ext cx="4"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41"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2"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3"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4" name="Rectangle 2934"/>
                      <p:cNvSpPr>
                        <a:spLocks noChangeArrowheads="1"/>
                      </p:cNvSpPr>
                      <p:nvPr/>
                    </p:nvSpPr>
                    <p:spPr bwMode="auto">
                      <a:xfrm>
                        <a:off x="3410" y="2759"/>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45"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6"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7" name="Rectangle 2937"/>
                      <p:cNvSpPr>
                        <a:spLocks noChangeArrowheads="1"/>
                      </p:cNvSpPr>
                      <p:nvPr/>
                    </p:nvSpPr>
                    <p:spPr bwMode="auto">
                      <a:xfrm>
                        <a:off x="3792" y="2375"/>
                        <a:ext cx="4"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48"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49"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0"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1"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2"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3"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4"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5"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6"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7"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8"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59"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0"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1"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2"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3"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4"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5"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6"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7" name="Rectangle 2957"/>
                      <p:cNvSpPr>
                        <a:spLocks noChangeArrowheads="1"/>
                      </p:cNvSpPr>
                      <p:nvPr/>
                    </p:nvSpPr>
                    <p:spPr bwMode="auto">
                      <a:xfrm>
                        <a:off x="4522" y="1677"/>
                        <a:ext cx="1"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68"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69"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0"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1" name="Rectangle 2961"/>
                      <p:cNvSpPr>
                        <a:spLocks noChangeArrowheads="1"/>
                      </p:cNvSpPr>
                      <p:nvPr/>
                    </p:nvSpPr>
                    <p:spPr bwMode="auto">
                      <a:xfrm>
                        <a:off x="5072" y="1723"/>
                        <a:ext cx="2"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72" name="Rectangle 2962"/>
                      <p:cNvSpPr>
                        <a:spLocks noChangeArrowheads="1"/>
                      </p:cNvSpPr>
                      <p:nvPr/>
                    </p:nvSpPr>
                    <p:spPr bwMode="auto">
                      <a:xfrm>
                        <a:off x="4944" y="1587"/>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73"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4"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5"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6"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7"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8"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79"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0" name="Rectangle 2970"/>
                      <p:cNvSpPr>
                        <a:spLocks noChangeArrowheads="1"/>
                      </p:cNvSpPr>
                      <p:nvPr/>
                    </p:nvSpPr>
                    <p:spPr bwMode="auto">
                      <a:xfrm>
                        <a:off x="5220" y="1347"/>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681"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2"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3"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4"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5"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6"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7"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8"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89"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0"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1"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2"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3"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4"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5"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6"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7"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8"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699"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0"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1"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2"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3"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4"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5"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6"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7"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8"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09"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0"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1"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2"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3"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4"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5"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6"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7"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8"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19"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0"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1"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2"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3"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4"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5"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6"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7"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8"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29"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0"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1"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2"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3"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4"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5"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6"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7"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8"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39"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0"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1"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2"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3"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4"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5"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6"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7"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8"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49"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0"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1"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2"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3"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4"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5"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756"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562" name="Line 3080"/>
                    <p:cNvSpPr>
                      <a:spLocks noChangeShapeType="1"/>
                    </p:cNvSpPr>
                    <p:nvPr/>
                  </p:nvSpPr>
                  <p:spPr bwMode="auto">
                    <a:xfrm>
                      <a:off x="4360909" y="5385612"/>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556" name="Line 3117"/>
                  <p:cNvSpPr>
                    <a:spLocks noChangeShapeType="1"/>
                  </p:cNvSpPr>
                  <p:nvPr/>
                </p:nvSpPr>
                <p:spPr bwMode="auto">
                  <a:xfrm>
                    <a:off x="7947449" y="1089044"/>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8" name="Line 3118"/>
                  <p:cNvSpPr>
                    <a:spLocks noChangeShapeType="1"/>
                  </p:cNvSpPr>
                  <p:nvPr/>
                </p:nvSpPr>
                <p:spPr bwMode="auto">
                  <a:xfrm>
                    <a:off x="7947449" y="1089044"/>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9" name="Line 3119"/>
                  <p:cNvSpPr>
                    <a:spLocks noChangeShapeType="1"/>
                  </p:cNvSpPr>
                  <p:nvPr/>
                </p:nvSpPr>
                <p:spPr bwMode="auto">
                  <a:xfrm>
                    <a:off x="7875804" y="1954760"/>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60" name="Line 3120"/>
                  <p:cNvSpPr>
                    <a:spLocks noChangeShapeType="1"/>
                  </p:cNvSpPr>
                  <p:nvPr/>
                </p:nvSpPr>
                <p:spPr bwMode="auto">
                  <a:xfrm>
                    <a:off x="8240002" y="1742809"/>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grpSp>
        </p:grpSp>
        <p:grpSp>
          <p:nvGrpSpPr>
            <p:cNvPr id="7" name="Gruppe 475"/>
            <p:cNvGrpSpPr>
              <a:grpSpLocks/>
            </p:cNvGrpSpPr>
            <p:nvPr/>
          </p:nvGrpSpPr>
          <p:grpSpPr bwMode="auto">
            <a:xfrm>
              <a:off x="1752600" y="1600200"/>
              <a:ext cx="6289829" cy="3659832"/>
              <a:chOff x="1809061" y="1135517"/>
              <a:chExt cx="6289239" cy="3659120"/>
            </a:xfrm>
            <a:noFill/>
          </p:grpSpPr>
          <p:sp>
            <p:nvSpPr>
              <p:cNvPr id="477" name="Tekstboks 476"/>
              <p:cNvSpPr txBox="1"/>
              <p:nvPr/>
            </p:nvSpPr>
            <p:spPr>
              <a:xfrm>
                <a:off x="1961447" y="1135517"/>
                <a:ext cx="354551"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WA</a:t>
                </a:r>
              </a:p>
            </p:txBody>
          </p:sp>
          <p:sp>
            <p:nvSpPr>
              <p:cNvPr id="478" name="Tekstboks 477"/>
              <p:cNvSpPr txBox="1"/>
              <p:nvPr/>
            </p:nvSpPr>
            <p:spPr>
              <a:xfrm>
                <a:off x="1815410" y="1865625"/>
                <a:ext cx="32409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OR</a:t>
                </a:r>
              </a:p>
            </p:txBody>
          </p:sp>
          <p:sp>
            <p:nvSpPr>
              <p:cNvPr id="479" name="Tekstboks 478"/>
              <p:cNvSpPr txBox="1"/>
              <p:nvPr/>
            </p:nvSpPr>
            <p:spPr>
              <a:xfrm>
                <a:off x="1809061" y="3268702"/>
                <a:ext cx="33852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 CA</a:t>
                </a:r>
              </a:p>
            </p:txBody>
          </p:sp>
          <p:sp>
            <p:nvSpPr>
              <p:cNvPr id="480" name="Tekstboks 479"/>
              <p:cNvSpPr txBox="1"/>
              <p:nvPr/>
            </p:nvSpPr>
            <p:spPr>
              <a:xfrm>
                <a:off x="2190025" y="2659221"/>
                <a:ext cx="32409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NV</a:t>
                </a:r>
              </a:p>
            </p:txBody>
          </p:sp>
          <p:sp>
            <p:nvSpPr>
              <p:cNvPr id="481" name="Tekstboks 480"/>
              <p:cNvSpPr txBox="1"/>
              <p:nvPr/>
            </p:nvSpPr>
            <p:spPr>
              <a:xfrm>
                <a:off x="2583688" y="1975142"/>
                <a:ext cx="28402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ID</a:t>
                </a:r>
              </a:p>
            </p:txBody>
          </p:sp>
          <p:sp>
            <p:nvSpPr>
              <p:cNvPr id="482" name="Tekstboks 481"/>
              <p:cNvSpPr txBox="1"/>
              <p:nvPr/>
            </p:nvSpPr>
            <p:spPr>
              <a:xfrm>
                <a:off x="3256725" y="1440258"/>
                <a:ext cx="340126"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MT</a:t>
                </a:r>
              </a:p>
            </p:txBody>
          </p:sp>
          <p:sp>
            <p:nvSpPr>
              <p:cNvPr id="483" name="Tekstboks 482"/>
              <p:cNvSpPr txBox="1"/>
              <p:nvPr/>
            </p:nvSpPr>
            <p:spPr>
              <a:xfrm>
                <a:off x="3485304" y="2202109"/>
                <a:ext cx="34333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WY</a:t>
                </a:r>
              </a:p>
            </p:txBody>
          </p:sp>
          <p:sp>
            <p:nvSpPr>
              <p:cNvPr id="484" name="Tekstboks 483"/>
              <p:cNvSpPr txBox="1"/>
              <p:nvPr/>
            </p:nvSpPr>
            <p:spPr>
              <a:xfrm>
                <a:off x="3637689" y="3040146"/>
                <a:ext cx="32249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CO</a:t>
                </a:r>
              </a:p>
            </p:txBody>
          </p:sp>
          <p:sp>
            <p:nvSpPr>
              <p:cNvPr id="485" name="Tekstboks 484"/>
              <p:cNvSpPr txBox="1"/>
              <p:nvPr/>
            </p:nvSpPr>
            <p:spPr>
              <a:xfrm>
                <a:off x="2813855" y="2895713"/>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UT</a:t>
                </a:r>
              </a:p>
            </p:txBody>
          </p:sp>
          <p:sp>
            <p:nvSpPr>
              <p:cNvPr id="486" name="Tekstboks 485"/>
              <p:cNvSpPr txBox="1"/>
              <p:nvPr/>
            </p:nvSpPr>
            <p:spPr>
              <a:xfrm>
                <a:off x="3561497" y="3801998"/>
                <a:ext cx="357756"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NM</a:t>
                </a:r>
              </a:p>
            </p:txBody>
          </p:sp>
          <p:sp>
            <p:nvSpPr>
              <p:cNvPr id="487" name="Tekstboks 486"/>
              <p:cNvSpPr txBox="1"/>
              <p:nvPr/>
            </p:nvSpPr>
            <p:spPr>
              <a:xfrm>
                <a:off x="2799568" y="3801998"/>
                <a:ext cx="30646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AZ</a:t>
                </a:r>
              </a:p>
            </p:txBody>
          </p:sp>
          <p:sp>
            <p:nvSpPr>
              <p:cNvPr id="488" name="Tekstboks 487"/>
              <p:cNvSpPr txBox="1"/>
              <p:nvPr/>
            </p:nvSpPr>
            <p:spPr>
              <a:xfrm>
                <a:off x="4620260" y="4340057"/>
                <a:ext cx="30005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TX</a:t>
                </a:r>
              </a:p>
            </p:txBody>
          </p:sp>
          <p:sp>
            <p:nvSpPr>
              <p:cNvPr id="489" name="Tekstboks 488"/>
              <p:cNvSpPr txBox="1"/>
              <p:nvPr/>
            </p:nvSpPr>
            <p:spPr>
              <a:xfrm>
                <a:off x="4856775" y="3573443"/>
                <a:ext cx="32089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OK</a:t>
                </a:r>
              </a:p>
            </p:txBody>
          </p:sp>
          <p:sp>
            <p:nvSpPr>
              <p:cNvPr id="490" name="Tekstboks 489"/>
              <p:cNvSpPr txBox="1"/>
              <p:nvPr/>
            </p:nvSpPr>
            <p:spPr>
              <a:xfrm>
                <a:off x="4628197" y="3040146"/>
                <a:ext cx="29684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KS</a:t>
                </a:r>
              </a:p>
            </p:txBody>
          </p:sp>
          <p:sp>
            <p:nvSpPr>
              <p:cNvPr id="491" name="Tekstboks 490"/>
              <p:cNvSpPr txBox="1"/>
              <p:nvPr/>
            </p:nvSpPr>
            <p:spPr>
              <a:xfrm>
                <a:off x="4475811" y="2506850"/>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NE</a:t>
                </a:r>
              </a:p>
            </p:txBody>
          </p:sp>
          <p:sp>
            <p:nvSpPr>
              <p:cNvPr id="492" name="Tekstboks 491"/>
              <p:cNvSpPr txBox="1"/>
              <p:nvPr/>
            </p:nvSpPr>
            <p:spPr>
              <a:xfrm>
                <a:off x="4399618" y="1973554"/>
                <a:ext cx="308069"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SD</a:t>
                </a:r>
              </a:p>
            </p:txBody>
          </p:sp>
          <p:sp>
            <p:nvSpPr>
              <p:cNvPr id="493" name="Tekstboks 492"/>
              <p:cNvSpPr txBox="1"/>
              <p:nvPr/>
            </p:nvSpPr>
            <p:spPr>
              <a:xfrm>
                <a:off x="4399618" y="1440258"/>
                <a:ext cx="32890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ND</a:t>
                </a:r>
              </a:p>
            </p:txBody>
          </p:sp>
          <p:sp>
            <p:nvSpPr>
              <p:cNvPr id="494" name="Tekstboks 493"/>
              <p:cNvSpPr txBox="1"/>
              <p:nvPr/>
            </p:nvSpPr>
            <p:spPr>
              <a:xfrm>
                <a:off x="5085354" y="1364073"/>
                <a:ext cx="357756"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MN</a:t>
                </a:r>
              </a:p>
            </p:txBody>
          </p:sp>
          <p:sp>
            <p:nvSpPr>
              <p:cNvPr id="495" name="Tekstboks 494"/>
              <p:cNvSpPr txBox="1"/>
              <p:nvPr/>
            </p:nvSpPr>
            <p:spPr>
              <a:xfrm>
                <a:off x="5694896" y="1821184"/>
                <a:ext cx="31608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WI</a:t>
                </a:r>
              </a:p>
            </p:txBody>
          </p:sp>
          <p:sp>
            <p:nvSpPr>
              <p:cNvPr id="496" name="Tekstboks 495"/>
              <p:cNvSpPr txBox="1"/>
              <p:nvPr/>
            </p:nvSpPr>
            <p:spPr>
              <a:xfrm>
                <a:off x="5923475" y="2583035"/>
                <a:ext cx="26158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IL</a:t>
                </a:r>
              </a:p>
            </p:txBody>
          </p:sp>
          <p:sp>
            <p:nvSpPr>
              <p:cNvPr id="497" name="Tekstboks 496"/>
              <p:cNvSpPr txBox="1"/>
              <p:nvPr/>
            </p:nvSpPr>
            <p:spPr>
              <a:xfrm>
                <a:off x="5313932" y="2354480"/>
                <a:ext cx="28082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IA</a:t>
                </a:r>
              </a:p>
            </p:txBody>
          </p:sp>
          <p:sp>
            <p:nvSpPr>
              <p:cNvPr id="498" name="Tekstboks 497"/>
              <p:cNvSpPr txBox="1"/>
              <p:nvPr/>
            </p:nvSpPr>
            <p:spPr>
              <a:xfrm>
                <a:off x="5466318" y="3116332"/>
                <a:ext cx="360962"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MO</a:t>
                </a:r>
              </a:p>
            </p:txBody>
          </p:sp>
          <p:sp>
            <p:nvSpPr>
              <p:cNvPr id="499" name="Tekstboks 498"/>
              <p:cNvSpPr txBox="1"/>
              <p:nvPr/>
            </p:nvSpPr>
            <p:spPr>
              <a:xfrm>
                <a:off x="5542511" y="3573443"/>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AR</a:t>
                </a:r>
              </a:p>
            </p:txBody>
          </p:sp>
          <p:sp>
            <p:nvSpPr>
              <p:cNvPr id="500" name="Tekstboks 499"/>
              <p:cNvSpPr txBox="1"/>
              <p:nvPr/>
            </p:nvSpPr>
            <p:spPr>
              <a:xfrm>
                <a:off x="5771089" y="4411480"/>
                <a:ext cx="30005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LA</a:t>
                </a:r>
              </a:p>
            </p:txBody>
          </p:sp>
          <p:sp>
            <p:nvSpPr>
              <p:cNvPr id="501" name="Tekstboks 500"/>
              <p:cNvSpPr txBox="1"/>
              <p:nvPr/>
            </p:nvSpPr>
            <p:spPr>
              <a:xfrm>
                <a:off x="6456825" y="3954369"/>
                <a:ext cx="304771" cy="230787"/>
              </a:xfrm>
              <a:prstGeom prst="rect">
                <a:avLst/>
              </a:prstGeom>
              <a:grpFill/>
            </p:spPr>
            <p:txBody>
              <a:bodyPr wrap="square">
                <a:spAutoFit/>
              </a:bodyPr>
              <a:lstStyle/>
              <a:p>
                <a:pPr>
                  <a:defRPr/>
                </a:pPr>
                <a:r>
                  <a:rPr lang="da-DK" sz="900" dirty="0">
                    <a:solidFill>
                      <a:srgbClr val="171717"/>
                    </a:solidFill>
                    <a:ea typeface="ＭＳ Ｐゴシック" pitchFamily="-97" charset="-128"/>
                  </a:rPr>
                  <a:t>AL</a:t>
                </a:r>
              </a:p>
            </p:txBody>
          </p:sp>
          <p:sp>
            <p:nvSpPr>
              <p:cNvPr id="502" name="Tekstboks 501"/>
              <p:cNvSpPr txBox="1"/>
              <p:nvPr/>
            </p:nvSpPr>
            <p:spPr>
              <a:xfrm>
                <a:off x="6456825" y="3344887"/>
                <a:ext cx="31448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TN</a:t>
                </a:r>
              </a:p>
            </p:txBody>
          </p:sp>
          <p:sp>
            <p:nvSpPr>
              <p:cNvPr id="503" name="Tekstboks 502"/>
              <p:cNvSpPr txBox="1"/>
              <p:nvPr/>
            </p:nvSpPr>
            <p:spPr>
              <a:xfrm>
                <a:off x="6380632" y="1897369"/>
                <a:ext cx="312877"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MI</a:t>
                </a:r>
              </a:p>
            </p:txBody>
          </p:sp>
          <p:sp>
            <p:nvSpPr>
              <p:cNvPr id="504" name="Tekstboks 503"/>
              <p:cNvSpPr txBox="1"/>
              <p:nvPr/>
            </p:nvSpPr>
            <p:spPr>
              <a:xfrm>
                <a:off x="7294946" y="2125924"/>
                <a:ext cx="311275" cy="230787"/>
              </a:xfrm>
              <a:prstGeom prst="rect">
                <a:avLst/>
              </a:prstGeom>
              <a:grpFill/>
            </p:spPr>
            <p:txBody>
              <a:bodyPr wrap="square">
                <a:spAutoFit/>
              </a:bodyPr>
              <a:lstStyle/>
              <a:p>
                <a:pPr>
                  <a:defRPr/>
                </a:pPr>
                <a:r>
                  <a:rPr lang="da-DK" sz="900" dirty="0">
                    <a:solidFill>
                      <a:srgbClr val="171717"/>
                    </a:solidFill>
                    <a:ea typeface="ＭＳ Ｐゴシック" pitchFamily="-97" charset="-128"/>
                  </a:rPr>
                  <a:t>PA</a:t>
                </a:r>
              </a:p>
            </p:txBody>
          </p:sp>
          <p:sp>
            <p:nvSpPr>
              <p:cNvPr id="505" name="Tekstboks 504"/>
              <p:cNvSpPr txBox="1"/>
              <p:nvPr/>
            </p:nvSpPr>
            <p:spPr>
              <a:xfrm>
                <a:off x="7523525" y="1668813"/>
                <a:ext cx="404774" cy="230787"/>
              </a:xfrm>
              <a:prstGeom prst="rect">
                <a:avLst/>
              </a:prstGeom>
              <a:grpFill/>
            </p:spPr>
            <p:txBody>
              <a:bodyPr wrap="square">
                <a:spAutoFit/>
              </a:bodyPr>
              <a:lstStyle/>
              <a:p>
                <a:pPr>
                  <a:defRPr/>
                </a:pPr>
                <a:r>
                  <a:rPr lang="da-DK" sz="900" dirty="0">
                    <a:solidFill>
                      <a:srgbClr val="171717"/>
                    </a:solidFill>
                    <a:ea typeface="ＭＳ Ｐゴシック" pitchFamily="-97" charset="-128"/>
                  </a:rPr>
                  <a:t>NY</a:t>
                </a:r>
              </a:p>
            </p:txBody>
          </p:sp>
          <p:sp>
            <p:nvSpPr>
              <p:cNvPr id="506" name="Tekstboks 505"/>
              <p:cNvSpPr txBox="1"/>
              <p:nvPr/>
            </p:nvSpPr>
            <p:spPr>
              <a:xfrm>
                <a:off x="7752103" y="1287887"/>
                <a:ext cx="30646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VT</a:t>
                </a:r>
              </a:p>
            </p:txBody>
          </p:sp>
          <p:sp>
            <p:nvSpPr>
              <p:cNvPr id="507" name="Tekstboks 506"/>
              <p:cNvSpPr txBox="1"/>
              <p:nvPr/>
            </p:nvSpPr>
            <p:spPr>
              <a:xfrm>
                <a:off x="6913982" y="3878183"/>
                <a:ext cx="32409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GA</a:t>
                </a:r>
              </a:p>
            </p:txBody>
          </p:sp>
          <p:sp>
            <p:nvSpPr>
              <p:cNvPr id="508" name="Tekstboks 507"/>
              <p:cNvSpPr txBox="1"/>
              <p:nvPr/>
            </p:nvSpPr>
            <p:spPr>
              <a:xfrm>
                <a:off x="7371139" y="4563850"/>
                <a:ext cx="285629"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FL</a:t>
                </a:r>
              </a:p>
            </p:txBody>
          </p:sp>
          <p:sp>
            <p:nvSpPr>
              <p:cNvPr id="509" name="Tekstboks 508"/>
              <p:cNvSpPr txBox="1"/>
              <p:nvPr/>
            </p:nvSpPr>
            <p:spPr>
              <a:xfrm>
                <a:off x="5999668" y="3878183"/>
                <a:ext cx="336920"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MS</a:t>
                </a:r>
              </a:p>
            </p:txBody>
          </p:sp>
          <p:sp>
            <p:nvSpPr>
              <p:cNvPr id="510" name="Tekstboks 509"/>
              <p:cNvSpPr txBox="1"/>
              <p:nvPr/>
            </p:nvSpPr>
            <p:spPr>
              <a:xfrm>
                <a:off x="6613928" y="2963961"/>
                <a:ext cx="300054"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KY</a:t>
                </a:r>
              </a:p>
            </p:txBody>
          </p:sp>
          <p:sp>
            <p:nvSpPr>
              <p:cNvPr id="511" name="Tekstboks 510"/>
              <p:cNvSpPr txBox="1"/>
              <p:nvPr/>
            </p:nvSpPr>
            <p:spPr>
              <a:xfrm>
                <a:off x="7209229" y="3497258"/>
                <a:ext cx="298452" cy="230787"/>
              </a:xfrm>
              <a:prstGeom prst="rect">
                <a:avLst/>
              </a:prstGeom>
              <a:grpFill/>
            </p:spPr>
            <p:txBody>
              <a:bodyPr wrap="square">
                <a:spAutoFit/>
              </a:bodyPr>
              <a:lstStyle/>
              <a:p>
                <a:pPr>
                  <a:defRPr/>
                </a:pPr>
                <a:r>
                  <a:rPr lang="da-DK" sz="900" dirty="0">
                    <a:solidFill>
                      <a:srgbClr val="171717"/>
                    </a:solidFill>
                    <a:ea typeface="ＭＳ Ｐゴシック" pitchFamily="-97" charset="-128"/>
                  </a:rPr>
                  <a:t>SC</a:t>
                </a:r>
              </a:p>
            </p:txBody>
          </p:sp>
          <p:sp>
            <p:nvSpPr>
              <p:cNvPr id="512" name="Tekstboks 511"/>
              <p:cNvSpPr txBox="1"/>
              <p:nvPr/>
            </p:nvSpPr>
            <p:spPr>
              <a:xfrm>
                <a:off x="7447332" y="3040146"/>
                <a:ext cx="319288"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NC</a:t>
                </a:r>
              </a:p>
            </p:txBody>
          </p:sp>
          <p:sp>
            <p:nvSpPr>
              <p:cNvPr id="513" name="Tekstboks 512"/>
              <p:cNvSpPr txBox="1"/>
              <p:nvPr/>
            </p:nvSpPr>
            <p:spPr>
              <a:xfrm>
                <a:off x="7567971" y="2352248"/>
                <a:ext cx="354551"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MD</a:t>
                </a:r>
              </a:p>
            </p:txBody>
          </p:sp>
          <p:sp>
            <p:nvSpPr>
              <p:cNvPr id="514" name="Tekstboks 513"/>
              <p:cNvSpPr txBox="1"/>
              <p:nvPr/>
            </p:nvSpPr>
            <p:spPr>
              <a:xfrm>
                <a:off x="6761596" y="2354480"/>
                <a:ext cx="33371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OH</a:t>
                </a:r>
              </a:p>
            </p:txBody>
          </p:sp>
          <p:sp>
            <p:nvSpPr>
              <p:cNvPr id="515" name="Tekstboks 514"/>
              <p:cNvSpPr txBox="1"/>
              <p:nvPr/>
            </p:nvSpPr>
            <p:spPr>
              <a:xfrm>
                <a:off x="7787025" y="2340196"/>
                <a:ext cx="311275" cy="230787"/>
              </a:xfrm>
              <a:prstGeom prst="rect">
                <a:avLst/>
              </a:prstGeom>
              <a:grpFill/>
            </p:spPr>
            <p:txBody>
              <a:bodyPr wrap="none">
                <a:spAutoFit/>
              </a:bodyPr>
              <a:lstStyle/>
              <a:p>
                <a:pPr>
                  <a:defRPr/>
                </a:pPr>
                <a:r>
                  <a:rPr lang="da-DK" sz="900" dirty="0">
                    <a:solidFill>
                      <a:srgbClr val="171717"/>
                    </a:solidFill>
                    <a:ea typeface="ＭＳ Ｐゴシック" pitchFamily="-97" charset="-128"/>
                  </a:rPr>
                  <a:t>DE</a:t>
                </a:r>
              </a:p>
            </p:txBody>
          </p:sp>
        </p:grpSp>
        <p:sp>
          <p:nvSpPr>
            <p:cNvPr id="517" name="Tekstboks 516"/>
            <p:cNvSpPr txBox="1"/>
            <p:nvPr/>
          </p:nvSpPr>
          <p:spPr>
            <a:xfrm>
              <a:off x="6248400" y="2971800"/>
              <a:ext cx="28725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IN</a:t>
              </a:r>
            </a:p>
          </p:txBody>
        </p:sp>
        <p:sp>
          <p:nvSpPr>
            <p:cNvPr id="518" name="Tekstboks 517"/>
            <p:cNvSpPr txBox="1"/>
            <p:nvPr/>
          </p:nvSpPr>
          <p:spPr>
            <a:xfrm>
              <a:off x="7010400" y="3048000"/>
              <a:ext cx="352982" cy="230832"/>
            </a:xfrm>
            <a:prstGeom prst="rect">
              <a:avLst/>
            </a:prstGeom>
            <a:noFill/>
          </p:spPr>
          <p:txBody>
            <a:bodyPr wrap="none">
              <a:spAutoFit/>
            </a:bodyPr>
            <a:lstStyle/>
            <a:p>
              <a:pPr algn="ctr">
                <a:defRPr/>
              </a:pPr>
              <a:r>
                <a:rPr lang="da-DK" sz="900" dirty="0">
                  <a:solidFill>
                    <a:srgbClr val="171717"/>
                  </a:solidFill>
                  <a:ea typeface="ＭＳ Ｐゴシック" pitchFamily="-97" charset="-128"/>
                </a:rPr>
                <a:t>WV</a:t>
              </a:r>
            </a:p>
          </p:txBody>
        </p:sp>
        <p:sp>
          <p:nvSpPr>
            <p:cNvPr id="519" name="Tekstboks 518"/>
            <p:cNvSpPr txBox="1"/>
            <p:nvPr/>
          </p:nvSpPr>
          <p:spPr>
            <a:xfrm>
              <a:off x="7705726" y="2587625"/>
              <a:ext cx="295274" cy="230832"/>
            </a:xfrm>
            <a:prstGeom prst="rect">
              <a:avLst/>
            </a:prstGeom>
            <a:noFill/>
          </p:spPr>
          <p:txBody>
            <a:bodyPr wrap="none">
              <a:spAutoFit/>
            </a:bodyPr>
            <a:lstStyle/>
            <a:p>
              <a:pPr>
                <a:defRPr/>
              </a:pPr>
              <a:r>
                <a:rPr lang="da-DK" sz="900" dirty="0">
                  <a:solidFill>
                    <a:srgbClr val="171717"/>
                  </a:solidFill>
                  <a:ea typeface="ＭＳ Ｐゴシック" pitchFamily="-97" charset="-128"/>
                </a:rPr>
                <a:t>NJ</a:t>
              </a:r>
            </a:p>
          </p:txBody>
        </p:sp>
        <p:sp>
          <p:nvSpPr>
            <p:cNvPr id="520" name="Tekstboks 519"/>
            <p:cNvSpPr txBox="1"/>
            <p:nvPr/>
          </p:nvSpPr>
          <p:spPr>
            <a:xfrm>
              <a:off x="7848600" y="2209800"/>
              <a:ext cx="301686" cy="230832"/>
            </a:xfrm>
            <a:prstGeom prst="rect">
              <a:avLst/>
            </a:prstGeom>
            <a:noFill/>
          </p:spPr>
          <p:txBody>
            <a:bodyPr wrap="none">
              <a:spAutoFit/>
            </a:bodyPr>
            <a:lstStyle/>
            <a:p>
              <a:pPr>
                <a:defRPr/>
              </a:pPr>
              <a:r>
                <a:rPr lang="da-DK" sz="900" dirty="0">
                  <a:solidFill>
                    <a:srgbClr val="171717"/>
                  </a:solidFill>
                  <a:ea typeface="ＭＳ Ｐゴシック" pitchFamily="-97" charset="-128"/>
                </a:rPr>
                <a:t>CT</a:t>
              </a:r>
            </a:p>
          </p:txBody>
        </p:sp>
        <p:sp>
          <p:nvSpPr>
            <p:cNvPr id="521" name="Tekstboks 520"/>
            <p:cNvSpPr txBox="1"/>
            <p:nvPr/>
          </p:nvSpPr>
          <p:spPr>
            <a:xfrm>
              <a:off x="7959725" y="2020888"/>
              <a:ext cx="422275" cy="230832"/>
            </a:xfrm>
            <a:prstGeom prst="rect">
              <a:avLst/>
            </a:prstGeom>
            <a:noFill/>
          </p:spPr>
          <p:txBody>
            <a:bodyPr wrap="square">
              <a:spAutoFit/>
            </a:bodyPr>
            <a:lstStyle/>
            <a:p>
              <a:pPr>
                <a:defRPr/>
              </a:pPr>
              <a:r>
                <a:rPr lang="da-DK" sz="900" dirty="0">
                  <a:solidFill>
                    <a:srgbClr val="171717"/>
                  </a:solidFill>
                  <a:ea typeface="ＭＳ Ｐゴシック" pitchFamily="-97" charset="-128"/>
                </a:rPr>
                <a:t>MA</a:t>
              </a:r>
            </a:p>
          </p:txBody>
        </p:sp>
        <p:sp>
          <p:nvSpPr>
            <p:cNvPr id="522" name="Tekstboks 521"/>
            <p:cNvSpPr txBox="1"/>
            <p:nvPr/>
          </p:nvSpPr>
          <p:spPr>
            <a:xfrm>
              <a:off x="8002588" y="1477963"/>
              <a:ext cx="34015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ME</a:t>
              </a:r>
            </a:p>
          </p:txBody>
        </p:sp>
        <p:sp>
          <p:nvSpPr>
            <p:cNvPr id="523" name="Tekstboks 522"/>
            <p:cNvSpPr txBox="1"/>
            <p:nvPr/>
          </p:nvSpPr>
          <p:spPr>
            <a:xfrm>
              <a:off x="8458200" y="2209800"/>
              <a:ext cx="276038" cy="230832"/>
            </a:xfrm>
            <a:prstGeom prst="rect">
              <a:avLst/>
            </a:prstGeom>
            <a:noFill/>
          </p:spPr>
          <p:txBody>
            <a:bodyPr wrap="none">
              <a:spAutoFit/>
            </a:bodyPr>
            <a:lstStyle/>
            <a:p>
              <a:pPr>
                <a:defRPr/>
              </a:pPr>
              <a:r>
                <a:rPr lang="da-DK" sz="900" dirty="0">
                  <a:solidFill>
                    <a:srgbClr val="171717"/>
                  </a:solidFill>
                  <a:ea typeface="ＭＳ Ｐゴシック" pitchFamily="-97" charset="-128"/>
                </a:rPr>
                <a:t>RI</a:t>
              </a:r>
            </a:p>
          </p:txBody>
        </p:sp>
        <p:sp>
          <p:nvSpPr>
            <p:cNvPr id="524" name="Tekstboks 523"/>
            <p:cNvSpPr txBox="1"/>
            <p:nvPr/>
          </p:nvSpPr>
          <p:spPr>
            <a:xfrm>
              <a:off x="7477017" y="3179763"/>
              <a:ext cx="317716" cy="230832"/>
            </a:xfrm>
            <a:prstGeom prst="rect">
              <a:avLst/>
            </a:prstGeom>
            <a:noFill/>
          </p:spPr>
          <p:txBody>
            <a:bodyPr wrap="none">
              <a:spAutoFit/>
            </a:bodyPr>
            <a:lstStyle/>
            <a:p>
              <a:pPr algn="ctr">
                <a:defRPr/>
              </a:pPr>
              <a:r>
                <a:rPr lang="da-DK" sz="900" dirty="0">
                  <a:solidFill>
                    <a:srgbClr val="171717"/>
                  </a:solidFill>
                  <a:ea typeface="ＭＳ Ｐゴシック" pitchFamily="-97" charset="-128"/>
                </a:rPr>
                <a:t>VA</a:t>
              </a:r>
            </a:p>
          </p:txBody>
        </p:sp>
        <p:sp>
          <p:nvSpPr>
            <p:cNvPr id="525" name="Tekstboks 524"/>
            <p:cNvSpPr txBox="1"/>
            <p:nvPr/>
          </p:nvSpPr>
          <p:spPr>
            <a:xfrm>
              <a:off x="7848600" y="1849438"/>
              <a:ext cx="330540" cy="230832"/>
            </a:xfrm>
            <a:prstGeom prst="rect">
              <a:avLst/>
            </a:prstGeom>
            <a:noFill/>
          </p:spPr>
          <p:txBody>
            <a:bodyPr wrap="none">
              <a:spAutoFit/>
            </a:bodyPr>
            <a:lstStyle/>
            <a:p>
              <a:pPr>
                <a:defRPr/>
              </a:pPr>
              <a:r>
                <a:rPr lang="da-DK" sz="900" dirty="0">
                  <a:solidFill>
                    <a:srgbClr val="171717"/>
                  </a:solidFill>
                  <a:ea typeface="ＭＳ Ｐゴシック" pitchFamily="-97" charset="-128"/>
                </a:rPr>
                <a:t>NH</a:t>
              </a:r>
            </a:p>
          </p:txBody>
        </p:sp>
        <p:grpSp>
          <p:nvGrpSpPr>
            <p:cNvPr id="8" name="Gruppe 526"/>
            <p:cNvGrpSpPr>
              <a:grpSpLocks/>
            </p:cNvGrpSpPr>
            <p:nvPr/>
          </p:nvGrpSpPr>
          <p:grpSpPr bwMode="auto">
            <a:xfrm>
              <a:off x="263525" y="4160838"/>
              <a:ext cx="1892300" cy="1365250"/>
              <a:chOff x="836023" y="4350658"/>
              <a:chExt cx="2135777" cy="1542142"/>
            </a:xfrm>
          </p:grpSpPr>
          <p:sp>
            <p:nvSpPr>
              <p:cNvPr id="528" name="Rektangel 527"/>
              <p:cNvSpPr>
                <a:spLocks noChangeArrowheads="1"/>
              </p:cNvSpPr>
              <p:nvPr/>
            </p:nvSpPr>
            <p:spPr bwMode="auto">
              <a:xfrm>
                <a:off x="836023" y="4350658"/>
                <a:ext cx="2135777" cy="1542142"/>
              </a:xfrm>
              <a:prstGeom prst="rect">
                <a:avLst/>
              </a:prstGeom>
              <a:noFill/>
              <a:ln w="9525">
                <a:solidFill>
                  <a:schemeClr val="bg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endParaRPr>
              </a:p>
            </p:txBody>
          </p:sp>
          <p:sp>
            <p:nvSpPr>
              <p:cNvPr id="529"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2">
                  <a:lumMod val="60000"/>
                  <a:lumOff val="40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30" name="Tekstboks 529"/>
              <p:cNvSpPr txBox="1"/>
              <p:nvPr/>
            </p:nvSpPr>
            <p:spPr>
              <a:xfrm>
                <a:off x="1565270" y="4859923"/>
                <a:ext cx="351359" cy="260740"/>
              </a:xfrm>
              <a:prstGeom prst="rect">
                <a:avLst/>
              </a:prstGeom>
              <a:noFill/>
            </p:spPr>
            <p:txBody>
              <a:bodyPr wrap="none">
                <a:spAutoFit/>
              </a:bodyPr>
              <a:lstStyle/>
              <a:p>
                <a:pPr>
                  <a:defRPr/>
                </a:pPr>
                <a:r>
                  <a:rPr lang="da-DK" sz="900" dirty="0">
                    <a:solidFill>
                      <a:srgbClr val="171717"/>
                    </a:solidFill>
                    <a:ea typeface="ＭＳ Ｐゴシック" pitchFamily="-97" charset="-128"/>
                  </a:rPr>
                  <a:t>AK</a:t>
                </a:r>
              </a:p>
            </p:txBody>
          </p:sp>
        </p:grpSp>
        <p:grpSp>
          <p:nvGrpSpPr>
            <p:cNvPr id="9" name="Gruppe 555"/>
            <p:cNvGrpSpPr>
              <a:grpSpLocks/>
            </p:cNvGrpSpPr>
            <p:nvPr/>
          </p:nvGrpSpPr>
          <p:grpSpPr bwMode="auto">
            <a:xfrm>
              <a:off x="736600" y="5584825"/>
              <a:ext cx="1890713" cy="871538"/>
              <a:chOff x="335280" y="5273040"/>
              <a:chExt cx="1891255" cy="870415"/>
            </a:xfrm>
            <a:noFill/>
          </p:grpSpPr>
          <p:sp>
            <p:nvSpPr>
              <p:cNvPr id="544" name="Rektangel 543"/>
              <p:cNvSpPr>
                <a:spLocks noChangeArrowheads="1"/>
              </p:cNvSpPr>
              <p:nvPr/>
            </p:nvSpPr>
            <p:spPr bwMode="auto">
              <a:xfrm>
                <a:off x="335280" y="5273040"/>
                <a:ext cx="1891255" cy="870415"/>
              </a:xfrm>
              <a:prstGeom prst="rect">
                <a:avLst/>
              </a:prstGeom>
              <a:grpFill/>
              <a:ln w="9525">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endParaRPr>
              </a:p>
            </p:txBody>
          </p:sp>
          <p:grpSp>
            <p:nvGrpSpPr>
              <p:cNvPr id="10" name="Gruppe 546"/>
              <p:cNvGrpSpPr>
                <a:grpSpLocks/>
              </p:cNvGrpSpPr>
              <p:nvPr/>
            </p:nvGrpSpPr>
            <p:grpSpPr bwMode="auto">
              <a:xfrm>
                <a:off x="527422" y="5292064"/>
                <a:ext cx="1510147" cy="821264"/>
                <a:chOff x="3173688" y="5185642"/>
                <a:chExt cx="1705821" cy="927676"/>
              </a:xfrm>
              <a:grpFill/>
            </p:grpSpPr>
            <p:sp>
              <p:nvSpPr>
                <p:cNvPr id="548"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49"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0"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1"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2"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3"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4"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555" name="Tekstboks 554"/>
                <p:cNvSpPr txBox="1"/>
                <p:nvPr/>
              </p:nvSpPr>
              <p:spPr>
                <a:xfrm>
                  <a:off x="4535116" y="5755144"/>
                  <a:ext cx="344393" cy="260405"/>
                </a:xfrm>
                <a:prstGeom prst="rect">
                  <a:avLst/>
                </a:prstGeom>
                <a:noFill/>
                <a:ln>
                  <a:noFill/>
                </a:ln>
              </p:spPr>
              <p:txBody>
                <a:bodyPr wrap="square">
                  <a:spAutoFit/>
                </a:bodyPr>
                <a:lstStyle/>
                <a:p>
                  <a:pPr>
                    <a:defRPr/>
                  </a:pPr>
                  <a:r>
                    <a:rPr lang="da-DK" sz="900" dirty="0">
                      <a:solidFill>
                        <a:srgbClr val="171717"/>
                      </a:solidFill>
                      <a:ea typeface="ＭＳ Ｐゴシック" pitchFamily="-97" charset="-128"/>
                    </a:rPr>
                    <a:t>HI</a:t>
                  </a:r>
                </a:p>
              </p:txBody>
            </p:sp>
          </p:grpSp>
        </p:grpSp>
        <p:cxnSp>
          <p:nvCxnSpPr>
            <p:cNvPr id="287" name="Straight Connector 286"/>
            <p:cNvCxnSpPr>
              <a:stCxn id="523" idx="1"/>
              <a:endCxn id="521" idx="2"/>
            </p:cNvCxnSpPr>
            <p:nvPr/>
          </p:nvCxnSpPr>
          <p:spPr>
            <a:xfrm flipH="1" flipV="1">
              <a:off x="8170863" y="2251720"/>
              <a:ext cx="287337" cy="73496"/>
            </a:xfrm>
            <a:prstGeom prst="line">
              <a:avLst/>
            </a:prstGeom>
          </p:spPr>
          <p:style>
            <a:lnRef idx="1">
              <a:schemeClr val="accent1"/>
            </a:lnRef>
            <a:fillRef idx="0">
              <a:schemeClr val="accent1"/>
            </a:fillRef>
            <a:effectRef idx="0">
              <a:schemeClr val="accent1"/>
            </a:effectRef>
            <a:fontRef idx="minor">
              <a:schemeClr val="tx1"/>
            </a:fontRef>
          </p:style>
        </p:cxnSp>
        <p:sp>
          <p:nvSpPr>
            <p:cNvPr id="289" name="Tekstboks 523"/>
            <p:cNvSpPr txBox="1"/>
            <p:nvPr/>
          </p:nvSpPr>
          <p:spPr>
            <a:xfrm>
              <a:off x="8153400" y="2971800"/>
              <a:ext cx="316112" cy="230832"/>
            </a:xfrm>
            <a:prstGeom prst="rect">
              <a:avLst/>
            </a:prstGeom>
            <a:noFill/>
          </p:spPr>
          <p:txBody>
            <a:bodyPr wrap="none">
              <a:spAutoFit/>
            </a:bodyPr>
            <a:lstStyle/>
            <a:p>
              <a:pPr algn="ctr">
                <a:defRPr/>
              </a:pPr>
              <a:r>
                <a:rPr lang="da-DK" sz="900" dirty="0">
                  <a:solidFill>
                    <a:srgbClr val="171717"/>
                  </a:solidFill>
                  <a:ea typeface="ＭＳ Ｐゴシック" pitchFamily="-97" charset="-128"/>
                </a:rPr>
                <a:t>DC</a:t>
              </a:r>
            </a:p>
          </p:txBody>
        </p:sp>
        <p:cxnSp>
          <p:nvCxnSpPr>
            <p:cNvPr id="291" name="Straight Connector 290"/>
            <p:cNvCxnSpPr>
              <a:stCxn id="289" idx="1"/>
            </p:cNvCxnSpPr>
            <p:nvPr/>
          </p:nvCxnSpPr>
          <p:spPr>
            <a:xfrm flipH="1">
              <a:off x="8000198" y="3087216"/>
              <a:ext cx="153202" cy="369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95" name="Title 1"/>
          <p:cNvSpPr txBox="1">
            <a:spLocks/>
          </p:cNvSpPr>
          <p:nvPr/>
        </p:nvSpPr>
        <p:spPr>
          <a:xfrm>
            <a:off x="1981200" y="274638"/>
            <a:ext cx="8229600" cy="1143000"/>
          </a:xfrm>
          <a:prstGeom prst="rect">
            <a:avLst/>
          </a:prstGeom>
        </p:spPr>
        <p:txBody>
          <a:bodyPr/>
          <a:lstStyle/>
          <a:p>
            <a:pPr algn="ctr">
              <a:spcBef>
                <a:spcPct val="0"/>
              </a:spcBef>
              <a:defRPr/>
            </a:pPr>
            <a:r>
              <a:rPr lang="en-US" sz="4400" dirty="0" smtClean="0">
                <a:solidFill>
                  <a:srgbClr val="B64326"/>
                </a:solidFill>
                <a:latin typeface="Georgia" panose="02040502050405020303" pitchFamily="18" charset="0"/>
              </a:rPr>
              <a:t>2014—The </a:t>
            </a:r>
            <a:r>
              <a:rPr lang="en-US" sz="4400" dirty="0">
                <a:solidFill>
                  <a:srgbClr val="B64326"/>
                </a:solidFill>
                <a:latin typeface="Georgia" panose="02040502050405020303" pitchFamily="18" charset="0"/>
              </a:rPr>
              <a:t>Network Today</a:t>
            </a:r>
          </a:p>
        </p:txBody>
      </p:sp>
      <p:sp>
        <p:nvSpPr>
          <p:cNvPr id="296" name="Rectangle 295"/>
          <p:cNvSpPr/>
          <p:nvPr/>
        </p:nvSpPr>
        <p:spPr>
          <a:xfrm>
            <a:off x="7010400" y="5641777"/>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7" name="Rectangle 296"/>
          <p:cNvSpPr/>
          <p:nvPr/>
        </p:nvSpPr>
        <p:spPr>
          <a:xfrm>
            <a:off x="7010400" y="5946577"/>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8" name="TextBox 297"/>
          <p:cNvSpPr txBox="1"/>
          <p:nvPr/>
        </p:nvSpPr>
        <p:spPr>
          <a:xfrm>
            <a:off x="7239000" y="5562601"/>
            <a:ext cx="1476302" cy="307777"/>
          </a:xfrm>
          <a:prstGeom prst="rect">
            <a:avLst/>
          </a:prstGeom>
          <a:noFill/>
        </p:spPr>
        <p:txBody>
          <a:bodyPr wrap="none" rtlCol="0">
            <a:spAutoFit/>
          </a:bodyPr>
          <a:lstStyle/>
          <a:p>
            <a:r>
              <a:rPr lang="en-US" sz="1400" dirty="0">
                <a:solidFill>
                  <a:prstClr val="black"/>
                </a:solidFill>
              </a:rPr>
              <a:t>States in Network</a:t>
            </a:r>
          </a:p>
        </p:txBody>
      </p:sp>
      <p:sp>
        <p:nvSpPr>
          <p:cNvPr id="299" name="TextBox 298"/>
          <p:cNvSpPr txBox="1"/>
          <p:nvPr/>
        </p:nvSpPr>
        <p:spPr>
          <a:xfrm>
            <a:off x="7239000" y="5870378"/>
            <a:ext cx="1907638" cy="307777"/>
          </a:xfrm>
          <a:prstGeom prst="rect">
            <a:avLst/>
          </a:prstGeom>
          <a:noFill/>
        </p:spPr>
        <p:txBody>
          <a:bodyPr wrap="none" rtlCol="0">
            <a:spAutoFit/>
          </a:bodyPr>
          <a:lstStyle/>
          <a:p>
            <a:r>
              <a:rPr lang="en-US" sz="1400" dirty="0">
                <a:solidFill>
                  <a:prstClr val="black"/>
                </a:solidFill>
              </a:rPr>
              <a:t>Newly Launching States</a:t>
            </a:r>
          </a:p>
        </p:txBody>
      </p:sp>
      <p:sp>
        <p:nvSpPr>
          <p:cNvPr id="290" name="Rectangle 289"/>
          <p:cNvSpPr/>
          <p:nvPr/>
        </p:nvSpPr>
        <p:spPr>
          <a:xfrm>
            <a:off x="7010400" y="6248400"/>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2" name="TextBox 291"/>
          <p:cNvSpPr txBox="1"/>
          <p:nvPr/>
        </p:nvSpPr>
        <p:spPr>
          <a:xfrm>
            <a:off x="7239001" y="6172201"/>
            <a:ext cx="3334503" cy="307777"/>
          </a:xfrm>
          <a:prstGeom prst="rect">
            <a:avLst/>
          </a:prstGeom>
          <a:noFill/>
        </p:spPr>
        <p:txBody>
          <a:bodyPr wrap="none" rtlCol="0">
            <a:spAutoFit/>
          </a:bodyPr>
          <a:lstStyle/>
          <a:p>
            <a:r>
              <a:rPr lang="en-US" sz="1400" dirty="0">
                <a:solidFill>
                  <a:prstClr val="black"/>
                </a:solidFill>
              </a:rPr>
              <a:t>States with some implementation activities</a:t>
            </a:r>
          </a:p>
        </p:txBody>
      </p:sp>
      <p:pic>
        <p:nvPicPr>
          <p:cNvPr id="293" name="Picture 6" descr="strengtheningfamili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251" y="6339532"/>
            <a:ext cx="303212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63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Phase </a:t>
            </a:r>
            <a:r>
              <a:rPr lang="en-US" dirty="0"/>
              <a:t>V</a:t>
            </a:r>
            <a:r>
              <a:rPr lang="en-US" dirty="0" smtClean="0">
                <a:latin typeface="Georgia" panose="02040502050405020303" pitchFamily="18" charset="0"/>
              </a:rPr>
              <a:t>: Continued Knowledge </a:t>
            </a:r>
            <a:r>
              <a:rPr lang="en-US" dirty="0">
                <a:latin typeface="Georgia" panose="02040502050405020303" pitchFamily="18" charset="0"/>
              </a:rPr>
              <a:t>Building</a:t>
            </a:r>
          </a:p>
        </p:txBody>
      </p:sp>
      <p:sp>
        <p:nvSpPr>
          <p:cNvPr id="3" name="Content Placeholder 2"/>
          <p:cNvSpPr>
            <a:spLocks noGrp="1"/>
          </p:cNvSpPr>
          <p:nvPr>
            <p:ph idx="1"/>
          </p:nvPr>
        </p:nvSpPr>
        <p:spPr/>
        <p:txBody>
          <a:bodyPr/>
          <a:lstStyle/>
          <a:p>
            <a:pPr lvl="0"/>
            <a:r>
              <a:rPr lang="en-US" dirty="0"/>
              <a:t>Continue to ensure that the initiative is informed by the most relevant and up-to-date research on protective factors</a:t>
            </a:r>
          </a:p>
          <a:p>
            <a:pPr lvl="0"/>
            <a:r>
              <a:rPr lang="en-US" dirty="0"/>
              <a:t>Lay the foundation for the expansion of the initiative into new areas and disciplines</a:t>
            </a:r>
          </a:p>
          <a:p>
            <a:pPr lvl="0"/>
            <a:r>
              <a:rPr lang="en-US" dirty="0"/>
              <a:t>Capture in a structured way the learning from Strengthening Families implementation across the </a:t>
            </a:r>
            <a:r>
              <a:rPr lang="en-US" dirty="0" smtClean="0"/>
              <a:t>country</a:t>
            </a:r>
            <a:endParaRPr lang="en-US" dirty="0"/>
          </a:p>
        </p:txBody>
      </p:sp>
    </p:spTree>
    <p:extLst>
      <p:ext uri="{BB962C8B-B14F-4D97-AF65-F5344CB8AC3E}">
        <p14:creationId xmlns:p14="http://schemas.microsoft.com/office/powerpoint/2010/main" val="720067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Phase </a:t>
            </a:r>
            <a:r>
              <a:rPr lang="en-US" dirty="0"/>
              <a:t>V</a:t>
            </a:r>
            <a:r>
              <a:rPr lang="en-US" dirty="0" smtClean="0">
                <a:latin typeface="Georgia" panose="02040502050405020303" pitchFamily="18" charset="0"/>
              </a:rPr>
              <a:t>: Continued Knowledge </a:t>
            </a:r>
            <a:r>
              <a:rPr lang="en-US" dirty="0">
                <a:latin typeface="Georgia" panose="02040502050405020303" pitchFamily="18" charset="0"/>
              </a:rPr>
              <a:t>Building</a:t>
            </a: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Conducting and supporting research</a:t>
            </a:r>
          </a:p>
          <a:p>
            <a:pPr lvl="1"/>
            <a:r>
              <a:rPr lang="en-US" dirty="0" smtClean="0"/>
              <a:t>QIC-EC, Youth Thrive, Home Based Child Care Study, A Look at Strengthening Families in the States</a:t>
            </a:r>
            <a:endParaRPr lang="en-US" dirty="0" smtClean="0">
              <a:latin typeface="Arial" panose="020B0604020202020204" pitchFamily="34" charset="0"/>
              <a:cs typeface="Arial" panose="020B0604020202020204" pitchFamily="34" charset="0"/>
            </a:endParaRPr>
          </a:p>
          <a:p>
            <a:r>
              <a:rPr lang="en-US" dirty="0" smtClean="0"/>
              <a:t>Intensive knowledge building with states and jurisdictions</a:t>
            </a:r>
          </a:p>
          <a:p>
            <a:pPr lvl="1"/>
            <a:r>
              <a:rPr lang="en-US" dirty="0" smtClean="0"/>
              <a:t>Child welfare, AIM states, peer working groups</a:t>
            </a:r>
          </a:p>
          <a:p>
            <a:r>
              <a:rPr lang="en-US" dirty="0" smtClean="0">
                <a:latin typeface="Arial" panose="020B0604020202020204" pitchFamily="34" charset="0"/>
                <a:cs typeface="Arial" panose="020B0604020202020204" pitchFamily="34" charset="0"/>
              </a:rPr>
              <a:t>Facilitating collection of meaningful data in the field</a:t>
            </a:r>
          </a:p>
          <a:p>
            <a:pPr lvl="1"/>
            <a:r>
              <a:rPr lang="en-US" dirty="0" smtClean="0"/>
              <a:t>Online tools including Protective Factors Survey, Parent’s Assessment of Protective Factors</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853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879231" y="1692276"/>
            <a:ext cx="10374923"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a:ea typeface="ＭＳ Ｐゴシック" panose="020B0600070205080204" pitchFamily="34" charset="-128"/>
              </a:rPr>
              <a:t>B</a:t>
            </a:r>
            <a:r>
              <a:rPr lang="en-US" dirty="0" smtClean="0">
                <a:ea typeface="ＭＳ Ｐゴシック" panose="020B0600070205080204" pitchFamily="34" charset="-128"/>
              </a:rPr>
              <a:t>uilding protective and promotive factors, not just reducing risk</a:t>
            </a:r>
          </a:p>
          <a:p>
            <a:pPr>
              <a:lnSpc>
                <a:spcPct val="90000"/>
              </a:lnSpc>
            </a:pPr>
            <a:r>
              <a:rPr lang="en-US" dirty="0" smtClean="0">
                <a:ea typeface="ＭＳ Ｐゴシック" panose="020B0600070205080204" pitchFamily="34" charset="-128"/>
              </a:rPr>
              <a:t>An approach – not a model, a program or a curriculum</a:t>
            </a:r>
          </a:p>
          <a:p>
            <a:pPr>
              <a:lnSpc>
                <a:spcPct val="90000"/>
              </a:lnSpc>
            </a:pPr>
            <a:r>
              <a:rPr lang="en-US" dirty="0" smtClean="0">
                <a:ea typeface="ＭＳ Ｐゴシック" panose="020B0600070205080204" pitchFamily="34" charset="-128"/>
              </a:rPr>
              <a:t>A changed relationship with parents</a:t>
            </a:r>
          </a:p>
          <a:p>
            <a:pPr>
              <a:lnSpc>
                <a:spcPct val="90000"/>
              </a:lnSpc>
            </a:pPr>
            <a:r>
              <a:rPr lang="en-US" dirty="0" smtClean="0">
                <a:ea typeface="ＭＳ Ｐゴシック" panose="020B0600070205080204" pitchFamily="34" charset="-128"/>
              </a:rPr>
              <a:t>Aligning practice with developmental science</a:t>
            </a:r>
          </a:p>
        </p:txBody>
      </p:sp>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itle 11"/>
          <p:cNvSpPr>
            <a:spLocks noGrp="1"/>
          </p:cNvSpPr>
          <p:nvPr>
            <p:ph type="title"/>
          </p:nvPr>
        </p:nvSpPr>
        <p:spPr/>
        <p:txBody>
          <a:bodyPr/>
          <a:lstStyle/>
          <a:p>
            <a:r>
              <a:rPr lang="en-US" dirty="0" smtClean="0">
                <a:solidFill>
                  <a:srgbClr val="B64326"/>
                </a:solidFill>
              </a:rPr>
              <a:t>The Four Big Ideas Behind </a:t>
            </a:r>
            <a:br>
              <a:rPr lang="en-US" dirty="0" smtClean="0">
                <a:solidFill>
                  <a:srgbClr val="B64326"/>
                </a:solidFill>
              </a:rPr>
            </a:br>
            <a:r>
              <a:rPr lang="en-US" dirty="0" smtClean="0">
                <a:solidFill>
                  <a:srgbClr val="B64326"/>
                </a:solidFill>
              </a:rPr>
              <a:t>Strengthening Families</a:t>
            </a:r>
            <a:endParaRPr lang="en-US" dirty="0">
              <a:solidFill>
                <a:srgbClr val="B64326"/>
              </a:solidFill>
            </a:endParaRPr>
          </a:p>
        </p:txBody>
      </p:sp>
    </p:spTree>
    <p:extLst>
      <p:ext uri="{BB962C8B-B14F-4D97-AF65-F5344CB8AC3E}">
        <p14:creationId xmlns:p14="http://schemas.microsoft.com/office/powerpoint/2010/main" val="302186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79938" y="1635367"/>
            <a:ext cx="10972800" cy="1828800"/>
          </a:xfrm>
        </p:spPr>
        <p:txBody>
          <a:bodyPr/>
          <a:lstStyle/>
          <a:p>
            <a:pPr marL="0" indent="0" algn="ctr">
              <a:buNone/>
            </a:pPr>
            <a:r>
              <a:rPr lang="en-US" dirty="0" smtClean="0"/>
              <a:t>We are continuously building knowledge and updating tools and resources. Stay tuned and keep your eye on the website to stay up to date!</a:t>
            </a:r>
          </a:p>
          <a:p>
            <a:pPr marL="0" indent="0" algn="ctr">
              <a:buNone/>
            </a:pPr>
            <a:endParaRPr lang="en-US" dirty="0" smtClean="0"/>
          </a:p>
          <a:p>
            <a:pPr marL="0" indent="0" algn="ctr">
              <a:buNone/>
            </a:pPr>
            <a:r>
              <a:rPr lang="en-US" b="1" dirty="0" smtClean="0"/>
              <a:t>www.strengtheningfamilies.net</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962" y="5571832"/>
            <a:ext cx="7957024" cy="1139211"/>
          </a:xfrm>
          <a:prstGeom prst="rect">
            <a:avLst/>
          </a:prstGeom>
        </p:spPr>
      </p:pic>
    </p:spTree>
    <p:extLst>
      <p:ext uri="{BB962C8B-B14F-4D97-AF65-F5344CB8AC3E}">
        <p14:creationId xmlns:p14="http://schemas.microsoft.com/office/powerpoint/2010/main" val="286068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8611" y="3638423"/>
            <a:ext cx="3134053" cy="3134053"/>
          </a:xfrm>
          <a:prstGeom prst="rect">
            <a:avLst/>
          </a:prstGeom>
        </p:spPr>
      </p:pic>
      <p:grpSp>
        <p:nvGrpSpPr>
          <p:cNvPr id="6" name="Group 5"/>
          <p:cNvGrpSpPr/>
          <p:nvPr/>
        </p:nvGrpSpPr>
        <p:grpSpPr>
          <a:xfrm>
            <a:off x="1953336" y="1059537"/>
            <a:ext cx="8714664" cy="3109129"/>
            <a:chOff x="337782" y="1678674"/>
            <a:chExt cx="8714664" cy="3109129"/>
          </a:xfrm>
        </p:grpSpPr>
        <p:grpSp>
          <p:nvGrpSpPr>
            <p:cNvPr id="7" name="Group 6"/>
            <p:cNvGrpSpPr/>
            <p:nvPr/>
          </p:nvGrpSpPr>
          <p:grpSpPr>
            <a:xfrm>
              <a:off x="337782" y="1678674"/>
              <a:ext cx="5742864" cy="3109129"/>
              <a:chOff x="337782" y="1064525"/>
              <a:chExt cx="5742864" cy="3109129"/>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2" y="1064525"/>
                <a:ext cx="1219200" cy="12192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96" y="3011604"/>
                <a:ext cx="1162050" cy="1162050"/>
              </a:xfrm>
              <a:prstGeom prst="rect">
                <a:avLst/>
              </a:prstGeom>
            </p:spPr>
          </p:pic>
          <p:sp>
            <p:nvSpPr>
              <p:cNvPr id="13" name="TextBox 12"/>
              <p:cNvSpPr txBox="1"/>
              <p:nvPr/>
            </p:nvSpPr>
            <p:spPr>
              <a:xfrm>
                <a:off x="1584846" y="3348250"/>
                <a:ext cx="4495800" cy="369332"/>
              </a:xfrm>
              <a:prstGeom prst="rect">
                <a:avLst/>
              </a:prstGeom>
              <a:noFill/>
            </p:spPr>
            <p:txBody>
              <a:bodyPr wrap="square" rtlCol="0">
                <a:spAutoFit/>
              </a:bodyPr>
              <a:lstStyle/>
              <a:p>
                <a:r>
                  <a:rPr lang="en-US" dirty="0"/>
                  <a:t>https://twitter.com/CtrSocialPolicy</a:t>
                </a:r>
              </a:p>
            </p:txBody>
          </p:sp>
        </p:grpSp>
        <p:sp>
          <p:nvSpPr>
            <p:cNvPr id="10" name="TextBox 9"/>
            <p:cNvSpPr txBox="1"/>
            <p:nvPr/>
          </p:nvSpPr>
          <p:spPr>
            <a:xfrm>
              <a:off x="1584846" y="2103608"/>
              <a:ext cx="7467600" cy="369332"/>
            </a:xfrm>
            <a:prstGeom prst="rect">
              <a:avLst/>
            </a:prstGeom>
            <a:noFill/>
          </p:spPr>
          <p:txBody>
            <a:bodyPr wrap="square" rtlCol="0">
              <a:spAutoFit/>
            </a:bodyPr>
            <a:lstStyle/>
            <a:p>
              <a:r>
                <a:rPr lang="en-US" dirty="0"/>
                <a:t>https://www.facebook.com/pages/Center-for-the-Study-of-Social-Policy</a:t>
              </a:r>
            </a:p>
          </p:txBody>
        </p:sp>
      </p:grpSp>
      <p:sp>
        <p:nvSpPr>
          <p:cNvPr id="14" name="TextBox 13"/>
          <p:cNvSpPr txBox="1"/>
          <p:nvPr/>
        </p:nvSpPr>
        <p:spPr>
          <a:xfrm>
            <a:off x="1953336" y="4547076"/>
            <a:ext cx="5334000"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hlinkClick r:id="rId5"/>
              </a:rPr>
              <a:t>www.cssp.org</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hlinkClick r:id="rId6"/>
              </a:rPr>
              <a:t>www.strengtheningfamilies.net</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763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86" y="372610"/>
            <a:ext cx="10874828" cy="1325562"/>
          </a:xfrm>
        </p:spPr>
        <p:txBody>
          <a:bodyPr/>
          <a:lstStyle/>
          <a:p>
            <a:r>
              <a:rPr lang="en-US" sz="4000" dirty="0">
                <a:latin typeface="Georgia" panose="02040502050405020303" pitchFamily="18" charset="0"/>
              </a:rPr>
              <a:t>In the beginning, we were seeking a </a:t>
            </a:r>
            <a:r>
              <a:rPr lang="en-US" sz="4000" dirty="0" smtClean="0">
                <a:latin typeface="Georgia" panose="02040502050405020303" pitchFamily="18" charset="0"/>
              </a:rPr>
              <a:t>new, strategic</a:t>
            </a:r>
            <a:r>
              <a:rPr lang="en-US" sz="4000" dirty="0">
                <a:latin typeface="Georgia" panose="02040502050405020303" pitchFamily="18" charset="0"/>
              </a:rPr>
              <a:t>, feasible approach to child abuse prevention </a:t>
            </a:r>
            <a:r>
              <a:rPr lang="en-US" sz="4000" dirty="0" smtClean="0">
                <a:latin typeface="Georgia" panose="02040502050405020303" pitchFamily="18" charset="0"/>
              </a:rPr>
              <a:t>that would: </a:t>
            </a:r>
            <a:endParaRPr lang="en-US" sz="4000" dirty="0">
              <a:latin typeface="Georgia" panose="02040502050405020303" pitchFamily="18" charset="0"/>
            </a:endParaRPr>
          </a:p>
        </p:txBody>
      </p:sp>
      <p:sp>
        <p:nvSpPr>
          <p:cNvPr id="3" name="Content Placeholder 2"/>
          <p:cNvSpPr>
            <a:spLocks noGrp="1"/>
          </p:cNvSpPr>
          <p:nvPr>
            <p:ph idx="1"/>
          </p:nvPr>
        </p:nvSpPr>
        <p:spPr>
          <a:xfrm>
            <a:off x="1981199" y="2155371"/>
            <a:ext cx="8975271" cy="3970793"/>
          </a:xfrm>
        </p:spPr>
        <p:txBody>
          <a:bodyPr/>
          <a:lstStyle/>
          <a:p>
            <a:r>
              <a:rPr lang="en-US" dirty="0" smtClean="0">
                <a:solidFill>
                  <a:srgbClr val="000000"/>
                </a:solidFill>
              </a:rPr>
              <a:t>Be s</a:t>
            </a:r>
            <a:r>
              <a:rPr lang="en-US" dirty="0" smtClean="0">
                <a:solidFill>
                  <a:srgbClr val="000000"/>
                </a:solidFill>
                <a:latin typeface="Arial" panose="020B0604020202020204" pitchFamily="34" charset="0"/>
                <a:cs typeface="Arial" panose="020B0604020202020204" pitchFamily="34" charset="0"/>
              </a:rPr>
              <a:t>ystematic </a:t>
            </a:r>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rPr>
              <a:t>Be implemented nationally </a:t>
            </a:r>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rPr>
              <a:t>R</a:t>
            </a:r>
            <a:r>
              <a:rPr lang="en-US" dirty="0" smtClean="0">
                <a:solidFill>
                  <a:srgbClr val="000000"/>
                </a:solidFill>
                <a:latin typeface="Arial" panose="020B0604020202020204" pitchFamily="34" charset="0"/>
                <a:cs typeface="Arial" panose="020B0604020202020204" pitchFamily="34" charset="0"/>
              </a:rPr>
              <a:t>each </a:t>
            </a:r>
            <a:r>
              <a:rPr lang="en-US" dirty="0">
                <a:solidFill>
                  <a:srgbClr val="000000"/>
                </a:solidFill>
                <a:latin typeface="Arial" panose="020B0604020202020204" pitchFamily="34" charset="0"/>
                <a:cs typeface="Arial" panose="020B0604020202020204" pitchFamily="34" charset="0"/>
              </a:rPr>
              <a:t>large numbers of </a:t>
            </a:r>
            <a:r>
              <a:rPr lang="en-US" dirty="0" smtClean="0">
                <a:solidFill>
                  <a:srgbClr val="000000"/>
                </a:solidFill>
                <a:latin typeface="Arial" panose="020B0604020202020204" pitchFamily="34" charset="0"/>
                <a:cs typeface="Arial" panose="020B0604020202020204" pitchFamily="34" charset="0"/>
              </a:rPr>
              <a:t>very </a:t>
            </a:r>
            <a:r>
              <a:rPr lang="en-US" dirty="0">
                <a:solidFill>
                  <a:srgbClr val="000000"/>
                </a:solidFill>
                <a:latin typeface="Arial" panose="020B0604020202020204" pitchFamily="34" charset="0"/>
                <a:cs typeface="Arial" panose="020B0604020202020204" pitchFamily="34" charset="0"/>
              </a:rPr>
              <a:t>young </a:t>
            </a:r>
            <a:r>
              <a:rPr lang="en-US" dirty="0" smtClean="0">
                <a:solidFill>
                  <a:srgbClr val="000000"/>
                </a:solidFill>
                <a:latin typeface="Arial" panose="020B0604020202020204" pitchFamily="34" charset="0"/>
                <a:cs typeface="Arial" panose="020B0604020202020204" pitchFamily="34" charset="0"/>
              </a:rPr>
              <a:t>children</a:t>
            </a:r>
            <a:endParaRPr lang="en-US" dirty="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Have </a:t>
            </a:r>
            <a:r>
              <a:rPr lang="en-US" dirty="0">
                <a:solidFill>
                  <a:srgbClr val="000000"/>
                </a:solidFill>
                <a:latin typeface="Arial" panose="020B0604020202020204" pitchFamily="34" charset="0"/>
                <a:cs typeface="Arial" panose="020B0604020202020204" pitchFamily="34" charset="0"/>
              </a:rPr>
              <a:t>impact long before abuse or neglect occurred </a:t>
            </a:r>
          </a:p>
        </p:txBody>
      </p:sp>
    </p:spTree>
    <p:extLst>
      <p:ext uri="{BB962C8B-B14F-4D97-AF65-F5344CB8AC3E}">
        <p14:creationId xmlns:p14="http://schemas.microsoft.com/office/powerpoint/2010/main" val="368075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latin typeface="Georgia" panose="02040502050405020303" pitchFamily="18" charset="0"/>
              </a:rPr>
              <a:t>Social-</a:t>
            </a:r>
            <a:r>
              <a:rPr lang="en-US" dirty="0">
                <a:latin typeface="Georgia" panose="02040502050405020303" pitchFamily="18" charset="0"/>
              </a:rPr>
              <a:t>e</a:t>
            </a:r>
            <a:r>
              <a:rPr lang="en-US" dirty="0" smtClean="0">
                <a:latin typeface="Georgia" panose="02040502050405020303" pitchFamily="18" charset="0"/>
              </a:rPr>
              <a:t>cological model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0999737"/>
              </p:ext>
            </p:extLst>
          </p:nvPr>
        </p:nvGraphicFramePr>
        <p:xfrm>
          <a:off x="1981200" y="182880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338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3954" y="156797"/>
            <a:ext cx="8861132" cy="6614120"/>
          </a:xfrm>
          <a:prstGeom prst="rect">
            <a:avLst/>
          </a:prstGeom>
        </p:spPr>
      </p:pic>
    </p:spTree>
    <p:extLst>
      <p:ext uri="{BB962C8B-B14F-4D97-AF65-F5344CB8AC3E}">
        <p14:creationId xmlns:p14="http://schemas.microsoft.com/office/powerpoint/2010/main" val="326612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00" y="5891385"/>
            <a:ext cx="4860989" cy="814215"/>
          </a:xfrm>
          <a:prstGeom prst="rect">
            <a:avLst/>
          </a:prstGeom>
        </p:spPr>
      </p:pic>
      <p:sp>
        <p:nvSpPr>
          <p:cNvPr id="2" name="Line 13"/>
          <p:cNvSpPr>
            <a:spLocks noChangeShapeType="1"/>
          </p:cNvSpPr>
          <p:nvPr/>
        </p:nvSpPr>
        <p:spPr bwMode="auto">
          <a:xfrm>
            <a:off x="4591049" y="2590800"/>
            <a:ext cx="533400" cy="0"/>
          </a:xfrm>
          <a:prstGeom prst="line">
            <a:avLst/>
          </a:prstGeom>
          <a:noFill/>
          <a:ln w="9525">
            <a:solidFill>
              <a:schemeClr val="tx1"/>
            </a:solidFill>
            <a:round/>
            <a:headEnd/>
            <a:tailEnd type="triangle" w="med" len="med"/>
          </a:ln>
        </p:spPr>
        <p:txBody>
          <a:bodyPr/>
          <a:lstStyle/>
          <a:p>
            <a:endParaRPr lang="en-US">
              <a:latin typeface="Arial" panose="020B0604020202020204" pitchFamily="34" charset="0"/>
              <a:cs typeface="Arial" panose="020B0604020202020204" pitchFamily="34" charset="0"/>
            </a:endParaRPr>
          </a:p>
        </p:txBody>
      </p:sp>
      <p:sp>
        <p:nvSpPr>
          <p:cNvPr id="3" name="Rectangle 14"/>
          <p:cNvSpPr>
            <a:spLocks noChangeArrowheads="1"/>
          </p:cNvSpPr>
          <p:nvPr/>
        </p:nvSpPr>
        <p:spPr bwMode="auto">
          <a:xfrm>
            <a:off x="5295898" y="2133600"/>
            <a:ext cx="2057400" cy="914400"/>
          </a:xfrm>
          <a:prstGeom prst="roundRect">
            <a:avLst/>
          </a:prstGeom>
          <a:solidFill>
            <a:schemeClr val="bg1"/>
          </a:solidFill>
          <a:ln>
            <a:solidFill>
              <a:srgbClr val="00266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900" dirty="0">
                <a:solidFill>
                  <a:srgbClr val="002663"/>
                </a:solidFill>
                <a:latin typeface="Arial" panose="020B0604020202020204" pitchFamily="34" charset="0"/>
                <a:cs typeface="Arial" panose="020B0604020202020204" pitchFamily="34" charset="0"/>
              </a:rPr>
              <a:t>Implementation w/</a:t>
            </a:r>
          </a:p>
          <a:p>
            <a:pPr algn="ctr">
              <a:defRPr/>
            </a:pPr>
            <a:r>
              <a:rPr lang="en-US" sz="1900" dirty="0">
                <a:solidFill>
                  <a:srgbClr val="002663"/>
                </a:solidFill>
                <a:latin typeface="Arial" panose="020B0604020202020204" pitchFamily="34" charset="0"/>
                <a:cs typeface="Arial" panose="020B0604020202020204" pitchFamily="34" charset="0"/>
              </a:rPr>
              <a:t>Fidelity </a:t>
            </a:r>
          </a:p>
        </p:txBody>
      </p:sp>
      <p:sp>
        <p:nvSpPr>
          <p:cNvPr id="4" name="Rectangle 16"/>
          <p:cNvSpPr>
            <a:spLocks noChangeArrowheads="1"/>
          </p:cNvSpPr>
          <p:nvPr/>
        </p:nvSpPr>
        <p:spPr bwMode="auto">
          <a:xfrm>
            <a:off x="8305796" y="2133600"/>
            <a:ext cx="2362200" cy="914400"/>
          </a:xfrm>
          <a:prstGeom prst="roundRect">
            <a:avLst/>
          </a:prstGeom>
          <a:solidFill>
            <a:schemeClr val="bg1"/>
          </a:solidFill>
          <a:ln>
            <a:solidFill>
              <a:srgbClr val="B64326"/>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dirty="0">
                <a:solidFill>
                  <a:srgbClr val="B64326"/>
                </a:solidFill>
                <a:latin typeface="Arial" panose="020B0604020202020204" pitchFamily="34" charset="0"/>
                <a:cs typeface="Arial" panose="020B0604020202020204" pitchFamily="34" charset="0"/>
              </a:rPr>
              <a:t>Results</a:t>
            </a:r>
          </a:p>
        </p:txBody>
      </p:sp>
      <p:sp>
        <p:nvSpPr>
          <p:cNvPr id="5" name="Rectangle 20"/>
          <p:cNvSpPr>
            <a:spLocks noChangeArrowheads="1"/>
          </p:cNvSpPr>
          <p:nvPr/>
        </p:nvSpPr>
        <p:spPr bwMode="auto">
          <a:xfrm>
            <a:off x="2362200" y="2133600"/>
            <a:ext cx="2057400" cy="914400"/>
          </a:xfrm>
          <a:prstGeom prst="roundRect">
            <a:avLst/>
          </a:prstGeom>
          <a:solidFill>
            <a:schemeClr val="bg1"/>
          </a:solidFill>
          <a:ln>
            <a:solidFill>
              <a:srgbClr val="00266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900" dirty="0">
                <a:solidFill>
                  <a:srgbClr val="002663"/>
                </a:solidFill>
                <a:latin typeface="Arial" panose="020B0604020202020204" pitchFamily="34" charset="0"/>
                <a:cs typeface="Arial" panose="020B0604020202020204" pitchFamily="34" charset="0"/>
              </a:rPr>
              <a:t>Model Tested by</a:t>
            </a:r>
          </a:p>
          <a:p>
            <a:pPr algn="ctr">
              <a:defRPr/>
            </a:pPr>
            <a:r>
              <a:rPr lang="en-US" sz="1900" dirty="0">
                <a:solidFill>
                  <a:srgbClr val="002663"/>
                </a:solidFill>
                <a:latin typeface="Arial" panose="020B0604020202020204" pitchFamily="34" charset="0"/>
                <a:cs typeface="Arial" panose="020B0604020202020204" pitchFamily="34" charset="0"/>
              </a:rPr>
              <a:t>RCT</a:t>
            </a:r>
          </a:p>
        </p:txBody>
      </p:sp>
      <p:sp>
        <p:nvSpPr>
          <p:cNvPr id="6" name="TextBox 7"/>
          <p:cNvSpPr txBox="1">
            <a:spLocks noChangeArrowheads="1"/>
          </p:cNvSpPr>
          <p:nvPr/>
        </p:nvSpPr>
        <p:spPr bwMode="auto">
          <a:xfrm>
            <a:off x="2133599" y="1299625"/>
            <a:ext cx="4169230" cy="769441"/>
          </a:xfrm>
          <a:prstGeom prst="rect">
            <a:avLst/>
          </a:prstGeom>
          <a:noFill/>
          <a:ln w="9525">
            <a:noFill/>
            <a:miter lim="800000"/>
            <a:headEnd/>
            <a:tailEnd/>
          </a:ln>
        </p:spPr>
        <p:txBody>
          <a:bodyPr wrap="square">
            <a:spAutoFit/>
          </a:bodyPr>
          <a:lstStyle/>
          <a:p>
            <a:r>
              <a:rPr lang="en-US" sz="2200" b="1" dirty="0">
                <a:solidFill>
                  <a:srgbClr val="002663"/>
                </a:solidFill>
                <a:latin typeface="Georgia" panose="02040502050405020303" pitchFamily="18" charset="0"/>
                <a:cs typeface="Arial" panose="020B0604020202020204" pitchFamily="34" charset="0"/>
              </a:rPr>
              <a:t>Traditional </a:t>
            </a:r>
            <a:r>
              <a:rPr lang="en-US" sz="2200" b="1" dirty="0" smtClean="0">
                <a:solidFill>
                  <a:srgbClr val="002663"/>
                </a:solidFill>
                <a:latin typeface="Georgia" panose="02040502050405020303" pitchFamily="18" charset="0"/>
                <a:cs typeface="Arial" panose="020B0604020202020204" pitchFamily="34" charset="0"/>
              </a:rPr>
              <a:t/>
            </a:r>
            <a:br>
              <a:rPr lang="en-US" sz="2200" b="1" dirty="0" smtClean="0">
                <a:solidFill>
                  <a:srgbClr val="002663"/>
                </a:solidFill>
                <a:latin typeface="Georgia" panose="02040502050405020303" pitchFamily="18" charset="0"/>
                <a:cs typeface="Arial" panose="020B0604020202020204" pitchFamily="34" charset="0"/>
              </a:rPr>
            </a:br>
            <a:r>
              <a:rPr lang="en-US" sz="2200" b="1" dirty="0" smtClean="0">
                <a:solidFill>
                  <a:srgbClr val="002663"/>
                </a:solidFill>
                <a:latin typeface="Georgia" panose="02040502050405020303" pitchFamily="18" charset="0"/>
                <a:cs typeface="Arial" panose="020B0604020202020204" pitchFamily="34" charset="0"/>
              </a:rPr>
              <a:t>Evidence-Based Program</a:t>
            </a:r>
            <a:endParaRPr lang="en-US" sz="2200" b="1" dirty="0">
              <a:solidFill>
                <a:srgbClr val="002663"/>
              </a:solidFill>
              <a:latin typeface="Georgia" panose="02040502050405020303" pitchFamily="18" charset="0"/>
              <a:cs typeface="Arial" panose="020B0604020202020204" pitchFamily="34" charset="0"/>
            </a:endParaRPr>
          </a:p>
        </p:txBody>
      </p:sp>
      <p:sp>
        <p:nvSpPr>
          <p:cNvPr id="7" name="TextBox 8"/>
          <p:cNvSpPr txBox="1">
            <a:spLocks noChangeArrowheads="1"/>
          </p:cNvSpPr>
          <p:nvPr/>
        </p:nvSpPr>
        <p:spPr bwMode="auto">
          <a:xfrm>
            <a:off x="2081901" y="3544669"/>
            <a:ext cx="2250623" cy="769441"/>
          </a:xfrm>
          <a:prstGeom prst="rect">
            <a:avLst/>
          </a:prstGeom>
          <a:noFill/>
          <a:ln w="9525">
            <a:noFill/>
            <a:miter lim="800000"/>
            <a:headEnd/>
            <a:tailEnd/>
          </a:ln>
        </p:spPr>
        <p:txBody>
          <a:bodyPr wrap="square">
            <a:spAutoFit/>
          </a:bodyPr>
          <a:lstStyle/>
          <a:p>
            <a:r>
              <a:rPr lang="en-US" sz="2200" b="1" dirty="0">
                <a:solidFill>
                  <a:srgbClr val="002663"/>
                </a:solidFill>
                <a:latin typeface="Georgia" panose="02040502050405020303" pitchFamily="18" charset="0"/>
                <a:cs typeface="Arial" panose="020B0604020202020204" pitchFamily="34" charset="0"/>
              </a:rPr>
              <a:t>Strengthening</a:t>
            </a:r>
          </a:p>
          <a:p>
            <a:r>
              <a:rPr lang="en-US" sz="2200" b="1" dirty="0">
                <a:solidFill>
                  <a:srgbClr val="002663"/>
                </a:solidFill>
                <a:latin typeface="Georgia" panose="02040502050405020303" pitchFamily="18" charset="0"/>
                <a:cs typeface="Arial" panose="020B0604020202020204" pitchFamily="34" charset="0"/>
              </a:rPr>
              <a:t>Families</a:t>
            </a:r>
          </a:p>
        </p:txBody>
      </p:sp>
      <p:sp>
        <p:nvSpPr>
          <p:cNvPr id="8" name="Rectangle 20"/>
          <p:cNvSpPr>
            <a:spLocks noChangeArrowheads="1"/>
          </p:cNvSpPr>
          <p:nvPr/>
        </p:nvSpPr>
        <p:spPr bwMode="auto">
          <a:xfrm>
            <a:off x="2541824" y="4419600"/>
            <a:ext cx="1600200" cy="914400"/>
          </a:xfrm>
          <a:prstGeom prst="roundRect">
            <a:avLst/>
          </a:prstGeom>
          <a:solidFill>
            <a:schemeClr val="bg1"/>
          </a:solidFill>
          <a:ln>
            <a:solidFill>
              <a:srgbClr val="00266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900" dirty="0">
                <a:solidFill>
                  <a:srgbClr val="002663"/>
                </a:solidFill>
                <a:latin typeface="Arial" panose="020B0604020202020204" pitchFamily="34" charset="0"/>
                <a:cs typeface="Arial" panose="020B0604020202020204" pitchFamily="34" charset="0"/>
              </a:rPr>
              <a:t>Evidence-</a:t>
            </a:r>
          </a:p>
          <a:p>
            <a:pPr algn="ctr">
              <a:defRPr/>
            </a:pPr>
            <a:r>
              <a:rPr lang="en-US" sz="1900" dirty="0">
                <a:solidFill>
                  <a:srgbClr val="002663"/>
                </a:solidFill>
                <a:latin typeface="Arial" panose="020B0604020202020204" pitchFamily="34" charset="0"/>
                <a:cs typeface="Arial" panose="020B0604020202020204" pitchFamily="34" charset="0"/>
              </a:rPr>
              <a:t>informed</a:t>
            </a:r>
          </a:p>
          <a:p>
            <a:pPr algn="ctr">
              <a:defRPr/>
            </a:pPr>
            <a:r>
              <a:rPr lang="en-US" sz="1900" dirty="0">
                <a:solidFill>
                  <a:srgbClr val="002663"/>
                </a:solidFill>
                <a:latin typeface="Arial" panose="020B0604020202020204" pitchFamily="34" charset="0"/>
                <a:cs typeface="Arial" panose="020B0604020202020204" pitchFamily="34" charset="0"/>
              </a:rPr>
              <a:t>Approach</a:t>
            </a:r>
          </a:p>
        </p:txBody>
      </p:sp>
      <p:sp>
        <p:nvSpPr>
          <p:cNvPr id="9" name="Rounded Rectangle 8"/>
          <p:cNvSpPr>
            <a:spLocks noChangeArrowheads="1"/>
          </p:cNvSpPr>
          <p:nvPr/>
        </p:nvSpPr>
        <p:spPr bwMode="auto">
          <a:xfrm>
            <a:off x="4446824" y="3962400"/>
            <a:ext cx="1295400" cy="1828800"/>
          </a:xfrm>
          <a:prstGeom prst="roundRect">
            <a:avLst/>
          </a:prstGeom>
          <a:solidFill>
            <a:schemeClr val="bg1"/>
          </a:solidFill>
          <a:ln>
            <a:solidFill>
              <a:srgbClr val="00266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900" dirty="0">
                <a:solidFill>
                  <a:srgbClr val="002663"/>
                </a:solidFill>
                <a:latin typeface="Arial" panose="020B0604020202020204" pitchFamily="34" charset="0"/>
                <a:cs typeface="Arial" panose="020B0604020202020204" pitchFamily="34" charset="0"/>
              </a:rPr>
              <a:t>Distributive </a:t>
            </a:r>
          </a:p>
          <a:p>
            <a:pPr algn="ctr">
              <a:defRPr/>
            </a:pPr>
            <a:r>
              <a:rPr lang="en-US" sz="1900" dirty="0">
                <a:solidFill>
                  <a:srgbClr val="002663"/>
                </a:solidFill>
                <a:latin typeface="Arial" panose="020B0604020202020204" pitchFamily="34" charset="0"/>
                <a:cs typeface="Arial" panose="020B0604020202020204" pitchFamily="34" charset="0"/>
              </a:rPr>
              <a:t>Network</a:t>
            </a:r>
          </a:p>
        </p:txBody>
      </p:sp>
      <p:sp>
        <p:nvSpPr>
          <p:cNvPr id="10" name="Rectangle 14"/>
          <p:cNvSpPr>
            <a:spLocks noChangeArrowheads="1"/>
          </p:cNvSpPr>
          <p:nvPr/>
        </p:nvSpPr>
        <p:spPr bwMode="auto">
          <a:xfrm>
            <a:off x="6123224" y="3886200"/>
            <a:ext cx="1828800" cy="381000"/>
          </a:xfrm>
          <a:prstGeom prst="roundRect">
            <a:avLst/>
          </a:prstGeom>
          <a:solidFill>
            <a:schemeClr val="bg1"/>
          </a:solidFill>
          <a:ln>
            <a:solidFill>
              <a:srgbClr val="00266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dirty="0">
                <a:solidFill>
                  <a:srgbClr val="002663"/>
                </a:solidFill>
                <a:latin typeface="Arial" panose="020B0604020202020204" pitchFamily="34" charset="0"/>
                <a:cs typeface="Arial" panose="020B0604020202020204" pitchFamily="34" charset="0"/>
              </a:rPr>
              <a:t>Adaptive Practice</a:t>
            </a:r>
          </a:p>
        </p:txBody>
      </p:sp>
      <p:sp>
        <p:nvSpPr>
          <p:cNvPr id="11" name="Rounded Rectangle 10"/>
          <p:cNvSpPr>
            <a:spLocks noChangeArrowheads="1"/>
          </p:cNvSpPr>
          <p:nvPr/>
        </p:nvSpPr>
        <p:spPr bwMode="auto">
          <a:xfrm>
            <a:off x="6123224" y="4419600"/>
            <a:ext cx="1828800" cy="381000"/>
          </a:xfrm>
          <a:prstGeom prst="roundRect">
            <a:avLst/>
          </a:prstGeom>
          <a:solidFill>
            <a:schemeClr val="bg1"/>
          </a:solidFill>
          <a:ln>
            <a:solidFill>
              <a:srgbClr val="00266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dirty="0">
                <a:solidFill>
                  <a:srgbClr val="002663"/>
                </a:solidFill>
                <a:latin typeface="Arial" panose="020B0604020202020204" pitchFamily="34" charset="0"/>
                <a:cs typeface="Arial" panose="020B0604020202020204" pitchFamily="34" charset="0"/>
              </a:rPr>
              <a:t>Adaptive Practice</a:t>
            </a:r>
          </a:p>
        </p:txBody>
      </p:sp>
      <p:sp>
        <p:nvSpPr>
          <p:cNvPr id="12" name="Rectangle 14"/>
          <p:cNvSpPr>
            <a:spLocks noChangeArrowheads="1"/>
          </p:cNvSpPr>
          <p:nvPr/>
        </p:nvSpPr>
        <p:spPr bwMode="auto">
          <a:xfrm>
            <a:off x="6123224" y="4953000"/>
            <a:ext cx="1828800" cy="381000"/>
          </a:xfrm>
          <a:prstGeom prst="roundRect">
            <a:avLst/>
          </a:prstGeom>
          <a:solidFill>
            <a:schemeClr val="bg1"/>
          </a:solidFill>
          <a:ln>
            <a:solidFill>
              <a:srgbClr val="00266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dirty="0">
                <a:solidFill>
                  <a:srgbClr val="002663"/>
                </a:solidFill>
                <a:latin typeface="Arial" panose="020B0604020202020204" pitchFamily="34" charset="0"/>
                <a:cs typeface="Arial" panose="020B0604020202020204" pitchFamily="34" charset="0"/>
              </a:rPr>
              <a:t>Adaptive Practice</a:t>
            </a:r>
          </a:p>
        </p:txBody>
      </p:sp>
      <p:sp>
        <p:nvSpPr>
          <p:cNvPr id="13" name="Rectangle 14"/>
          <p:cNvSpPr>
            <a:spLocks noChangeArrowheads="1"/>
          </p:cNvSpPr>
          <p:nvPr/>
        </p:nvSpPr>
        <p:spPr bwMode="auto">
          <a:xfrm>
            <a:off x="6123224" y="5486400"/>
            <a:ext cx="1828800" cy="381000"/>
          </a:xfrm>
          <a:prstGeom prst="roundRect">
            <a:avLst/>
          </a:prstGeom>
          <a:solidFill>
            <a:schemeClr val="bg1"/>
          </a:solidFill>
          <a:ln>
            <a:solidFill>
              <a:srgbClr val="002663"/>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dirty="0">
                <a:solidFill>
                  <a:srgbClr val="002663"/>
                </a:solidFill>
                <a:latin typeface="Arial" panose="020B0604020202020204" pitchFamily="34" charset="0"/>
                <a:cs typeface="Arial" panose="020B0604020202020204" pitchFamily="34" charset="0"/>
              </a:rPr>
              <a:t>Adaptive Practice</a:t>
            </a:r>
          </a:p>
        </p:txBody>
      </p:sp>
      <p:sp>
        <p:nvSpPr>
          <p:cNvPr id="14" name="Rectangle 16"/>
          <p:cNvSpPr>
            <a:spLocks noChangeArrowheads="1"/>
          </p:cNvSpPr>
          <p:nvPr/>
        </p:nvSpPr>
        <p:spPr bwMode="auto">
          <a:xfrm>
            <a:off x="9143996" y="4419600"/>
            <a:ext cx="1524000" cy="914400"/>
          </a:xfrm>
          <a:prstGeom prst="roundRect">
            <a:avLst/>
          </a:prstGeom>
          <a:solidFill>
            <a:schemeClr val="bg1"/>
          </a:solidFill>
          <a:ln>
            <a:solidFill>
              <a:srgbClr val="B64326"/>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dirty="0">
                <a:solidFill>
                  <a:srgbClr val="B64326"/>
                </a:solidFill>
                <a:latin typeface="Arial" panose="020B0604020202020204" pitchFamily="34" charset="0"/>
                <a:cs typeface="Arial" panose="020B0604020202020204" pitchFamily="34" charset="0"/>
              </a:rPr>
              <a:t>Results</a:t>
            </a:r>
          </a:p>
        </p:txBody>
      </p:sp>
      <p:sp>
        <p:nvSpPr>
          <p:cNvPr id="15" name="TextBox 18"/>
          <p:cNvSpPr txBox="1">
            <a:spLocks noChangeArrowheads="1"/>
          </p:cNvSpPr>
          <p:nvPr/>
        </p:nvSpPr>
        <p:spPr bwMode="auto">
          <a:xfrm>
            <a:off x="8414669" y="4302128"/>
            <a:ext cx="609600" cy="1108075"/>
          </a:xfrm>
          <a:prstGeom prst="rect">
            <a:avLst/>
          </a:prstGeom>
          <a:noFill/>
          <a:ln w="9525">
            <a:noFill/>
            <a:miter lim="800000"/>
            <a:headEnd/>
            <a:tailEnd/>
          </a:ln>
        </p:spPr>
        <p:txBody>
          <a:bodyPr>
            <a:spAutoFit/>
          </a:bodyPr>
          <a:lstStyle/>
          <a:p>
            <a:r>
              <a:rPr lang="en-US" sz="6600" dirty="0">
                <a:latin typeface="Arial" panose="020B0604020202020204" pitchFamily="34" charset="0"/>
                <a:cs typeface="Arial" panose="020B0604020202020204" pitchFamily="34" charset="0"/>
                <a:sym typeface="Symbol" pitchFamily="18" charset="2"/>
              </a:rPr>
              <a:t></a:t>
            </a:r>
            <a:endParaRPr lang="en-US" sz="6600" dirty="0">
              <a:latin typeface="Arial" panose="020B0604020202020204" pitchFamily="34" charset="0"/>
              <a:cs typeface="Arial" panose="020B0604020202020204" pitchFamily="34" charset="0"/>
            </a:endParaRPr>
          </a:p>
        </p:txBody>
      </p:sp>
      <p:cxnSp>
        <p:nvCxnSpPr>
          <p:cNvPr id="16" name="Straight Arrow Connector 15"/>
          <p:cNvCxnSpPr/>
          <p:nvPr/>
        </p:nvCxnSpPr>
        <p:spPr>
          <a:xfrm>
            <a:off x="4142024" y="4876800"/>
            <a:ext cx="304800"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flipV="1">
            <a:off x="5742224" y="4076700"/>
            <a:ext cx="381000" cy="800100"/>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a:off x="5742224" y="4876800"/>
            <a:ext cx="381000" cy="800100"/>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flipV="1">
            <a:off x="5742224" y="4610100"/>
            <a:ext cx="381000" cy="266700"/>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5742224" y="4876800"/>
            <a:ext cx="381000" cy="266700"/>
          </a:xfrm>
          <a:prstGeom prst="curvedConnector3">
            <a:avLst>
              <a:gd name="adj1" fmla="val 5000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a:off x="7952024" y="4076700"/>
            <a:ext cx="1588" cy="1600200"/>
          </a:xfrm>
          <a:prstGeom prst="curvedConnector3">
            <a:avLst>
              <a:gd name="adj1" fmla="val 23849252"/>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a:off x="7952024" y="4610100"/>
            <a:ext cx="1588" cy="533400"/>
          </a:xfrm>
          <a:prstGeom prst="curvedConnector3">
            <a:avLst>
              <a:gd name="adj1" fmla="val 23849189"/>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7952024" y="4076700"/>
            <a:ext cx="1588" cy="1066800"/>
          </a:xfrm>
          <a:prstGeom prst="curvedConnector3">
            <a:avLst>
              <a:gd name="adj1" fmla="val 21270913"/>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flipV="1">
            <a:off x="7952024" y="4610100"/>
            <a:ext cx="1588" cy="1066800"/>
          </a:xfrm>
          <a:prstGeom prst="curvedConnector3">
            <a:avLst>
              <a:gd name="adj1" fmla="val 22130360"/>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49"/>
          <p:cNvSpPr txBox="1">
            <a:spLocks noChangeArrowheads="1"/>
          </p:cNvSpPr>
          <p:nvPr/>
        </p:nvSpPr>
        <p:spPr bwMode="auto">
          <a:xfrm>
            <a:off x="7524747" y="2052638"/>
            <a:ext cx="609600" cy="1108075"/>
          </a:xfrm>
          <a:prstGeom prst="rect">
            <a:avLst/>
          </a:prstGeom>
          <a:noFill/>
          <a:ln w="9525">
            <a:noFill/>
            <a:miter lim="800000"/>
            <a:headEnd/>
            <a:tailEnd/>
          </a:ln>
        </p:spPr>
        <p:txBody>
          <a:bodyPr>
            <a:spAutoFit/>
          </a:bodyPr>
          <a:lstStyle/>
          <a:p>
            <a:r>
              <a:rPr lang="en-US" sz="6600" dirty="0">
                <a:latin typeface="Arial" panose="020B0604020202020204" pitchFamily="34" charset="0"/>
                <a:cs typeface="Arial" panose="020B0604020202020204" pitchFamily="34" charset="0"/>
                <a:sym typeface="Symbol" pitchFamily="18" charset="2"/>
              </a:rPr>
              <a:t>=</a:t>
            </a:r>
            <a:endParaRPr lang="en-US" sz="6600" dirty="0">
              <a:latin typeface="Arial" panose="020B0604020202020204" pitchFamily="34" charset="0"/>
              <a:cs typeface="Arial" panose="020B0604020202020204" pitchFamily="34" charset="0"/>
            </a:endParaRPr>
          </a:p>
        </p:txBody>
      </p:sp>
      <p:sp>
        <p:nvSpPr>
          <p:cNvPr id="26" name="TextBox 25"/>
          <p:cNvSpPr txBox="1"/>
          <p:nvPr/>
        </p:nvSpPr>
        <p:spPr>
          <a:xfrm>
            <a:off x="1673677" y="457705"/>
            <a:ext cx="8920846" cy="769441"/>
          </a:xfrm>
          <a:prstGeom prst="rect">
            <a:avLst/>
          </a:prstGeom>
          <a:noFill/>
        </p:spPr>
        <p:txBody>
          <a:bodyPr wrap="square">
            <a:spAutoFit/>
          </a:bodyPr>
          <a:lstStyle/>
          <a:p>
            <a:pPr algn="ctr">
              <a:defRPr/>
            </a:pPr>
            <a:r>
              <a:rPr lang="en-US" sz="4400" dirty="0">
                <a:solidFill>
                  <a:srgbClr val="B64326"/>
                </a:solidFill>
                <a:latin typeface="Georgia" panose="02040502050405020303" pitchFamily="18" charset="0"/>
                <a:ea typeface="Verdana" pitchFamily="34" charset="0"/>
                <a:cs typeface="Verdana" pitchFamily="34" charset="0"/>
              </a:rPr>
              <a:t>An </a:t>
            </a:r>
            <a:r>
              <a:rPr lang="en-US" sz="4400" dirty="0" smtClean="0">
                <a:solidFill>
                  <a:srgbClr val="B64326"/>
                </a:solidFill>
                <a:latin typeface="Georgia" panose="02040502050405020303" pitchFamily="18" charset="0"/>
                <a:ea typeface="Verdana" pitchFamily="34" charset="0"/>
                <a:cs typeface="Verdana" pitchFamily="34" charset="0"/>
              </a:rPr>
              <a:t>Evidence-Informed Approach</a:t>
            </a:r>
          </a:p>
        </p:txBody>
      </p:sp>
    </p:spTree>
    <p:extLst>
      <p:ext uri="{BB962C8B-B14F-4D97-AF65-F5344CB8AC3E}">
        <p14:creationId xmlns:p14="http://schemas.microsoft.com/office/powerpoint/2010/main" val="284220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latin typeface="Georgia" panose="02040502050405020303" pitchFamily="18" charset="0"/>
              </a:rPr>
              <a:t>The Knowledge Building </a:t>
            </a:r>
            <a:r>
              <a:rPr lang="en-US" sz="4200" dirty="0" smtClean="0">
                <a:latin typeface="Georgia" panose="02040502050405020303" pitchFamily="18" charset="0"/>
              </a:rPr>
              <a:t>Process</a:t>
            </a:r>
            <a:endParaRPr lang="en-US" sz="4200" dirty="0">
              <a:latin typeface="Georgia" panose="02040502050405020303" pitchFamily="18" charset="0"/>
            </a:endParaRPr>
          </a:p>
        </p:txBody>
      </p:sp>
      <p:sp>
        <p:nvSpPr>
          <p:cNvPr id="3" name="Content Placeholder 2"/>
          <p:cNvSpPr>
            <a:spLocks noGrp="1"/>
          </p:cNvSpPr>
          <p:nvPr>
            <p:ph idx="1"/>
          </p:nvPr>
        </p:nvSpPr>
        <p:spPr>
          <a:xfrm>
            <a:off x="609600" y="1338943"/>
            <a:ext cx="10972800" cy="4525963"/>
          </a:xfrm>
        </p:spPr>
        <p:txBody>
          <a:bodyPr/>
          <a:lstStyle/>
          <a:p>
            <a:r>
              <a:rPr lang="en-US" sz="2600" b="1" dirty="0">
                <a:latin typeface="Arial" panose="020B0604020202020204" pitchFamily="34" charset="0"/>
                <a:cs typeface="Arial" panose="020B0604020202020204" pitchFamily="34" charset="0"/>
              </a:rPr>
              <a:t>Phase 1: </a:t>
            </a:r>
            <a:r>
              <a:rPr lang="en-US" sz="2600" dirty="0">
                <a:latin typeface="Arial" panose="020B0604020202020204" pitchFamily="34" charset="0"/>
                <a:cs typeface="Arial" panose="020B0604020202020204" pitchFamily="34" charset="0"/>
              </a:rPr>
              <a:t>Search the evidence to find out what factors really reduce child abuse and neglect</a:t>
            </a:r>
          </a:p>
          <a:p>
            <a:r>
              <a:rPr lang="en-US" sz="2600" b="1" dirty="0">
                <a:latin typeface="Arial" panose="020B0604020202020204" pitchFamily="34" charset="0"/>
                <a:cs typeface="Arial" panose="020B0604020202020204" pitchFamily="34" charset="0"/>
              </a:rPr>
              <a:t>Phase 2:  </a:t>
            </a:r>
            <a:r>
              <a:rPr lang="en-US" sz="2600" dirty="0">
                <a:latin typeface="Arial" panose="020B0604020202020204" pitchFamily="34" charset="0"/>
                <a:cs typeface="Arial" panose="020B0604020202020204" pitchFamily="34" charset="0"/>
              </a:rPr>
              <a:t>Explore the connection between factors that prevent child abuse and neglect and what quality early childhood programs do to build them</a:t>
            </a:r>
          </a:p>
          <a:p>
            <a:r>
              <a:rPr lang="en-US" sz="2600" b="1" dirty="0">
                <a:latin typeface="Arial" panose="020B0604020202020204" pitchFamily="34" charset="0"/>
                <a:cs typeface="Arial" panose="020B0604020202020204" pitchFamily="34" charset="0"/>
              </a:rPr>
              <a:t>Phase 3: </a:t>
            </a:r>
            <a:r>
              <a:rPr lang="en-US" sz="2600" dirty="0">
                <a:latin typeface="Arial" panose="020B0604020202020204" pitchFamily="34" charset="0"/>
                <a:cs typeface="Arial" panose="020B0604020202020204" pitchFamily="34" charset="0"/>
              </a:rPr>
              <a:t>Learn about policy and practice changes needed to infuse the model statewide through a partnership with 7 pilot states</a:t>
            </a:r>
          </a:p>
          <a:p>
            <a:r>
              <a:rPr lang="en-US" sz="2600" b="1" dirty="0">
                <a:latin typeface="Arial" panose="020B0604020202020204" pitchFamily="34" charset="0"/>
                <a:cs typeface="Arial" panose="020B0604020202020204" pitchFamily="34" charset="0"/>
              </a:rPr>
              <a:t>Phase 4: </a:t>
            </a:r>
            <a:r>
              <a:rPr lang="en-US" sz="2600" dirty="0">
                <a:latin typeface="Arial" panose="020B0604020202020204" pitchFamily="34" charset="0"/>
                <a:cs typeface="Arial" panose="020B0604020202020204" pitchFamily="34" charset="0"/>
              </a:rPr>
              <a:t>Create a structure for continuous learning with a network of implementing states</a:t>
            </a:r>
          </a:p>
          <a:p>
            <a:r>
              <a:rPr lang="en-US" sz="2600" b="1" dirty="0">
                <a:latin typeface="Arial" panose="020B0604020202020204" pitchFamily="34" charset="0"/>
                <a:cs typeface="Arial" panose="020B0604020202020204" pitchFamily="34" charset="0"/>
              </a:rPr>
              <a:t>Phase 5:  </a:t>
            </a:r>
            <a:r>
              <a:rPr lang="en-US" sz="2600" dirty="0">
                <a:latin typeface="Arial" panose="020B0604020202020204" pitchFamily="34" charset="0"/>
                <a:cs typeface="Arial" panose="020B0604020202020204" pitchFamily="34" charset="0"/>
              </a:rPr>
              <a:t>Support investments in continued research and knowledge development</a:t>
            </a:r>
          </a:p>
        </p:txBody>
      </p:sp>
    </p:spTree>
    <p:extLst>
      <p:ext uri="{BB962C8B-B14F-4D97-AF65-F5344CB8AC3E}">
        <p14:creationId xmlns:p14="http://schemas.microsoft.com/office/powerpoint/2010/main" val="3531478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Developing the Framework</a:t>
            </a:r>
            <a:endParaRPr lang="en-US" dirty="0"/>
          </a:p>
        </p:txBody>
      </p:sp>
      <p:sp>
        <p:nvSpPr>
          <p:cNvPr id="3" name="Content Placeholder 2"/>
          <p:cNvSpPr>
            <a:spLocks noGrp="1"/>
          </p:cNvSpPr>
          <p:nvPr>
            <p:ph idx="1"/>
          </p:nvPr>
        </p:nvSpPr>
        <p:spPr/>
        <p:txBody>
          <a:bodyPr/>
          <a:lstStyle/>
          <a:p>
            <a:r>
              <a:rPr lang="en-US" dirty="0" smtClean="0"/>
              <a:t>National Advisory Committee</a:t>
            </a:r>
          </a:p>
          <a:p>
            <a:r>
              <a:rPr lang="en-US" dirty="0" smtClean="0"/>
              <a:t>Literature review</a:t>
            </a:r>
          </a:p>
          <a:p>
            <a:r>
              <a:rPr lang="en-US" dirty="0" smtClean="0"/>
              <a:t>Dialogue sessions</a:t>
            </a:r>
            <a:endParaRPr lang="en-US" dirty="0"/>
          </a:p>
        </p:txBody>
      </p:sp>
    </p:spTree>
    <p:extLst>
      <p:ext uri="{BB962C8B-B14F-4D97-AF65-F5344CB8AC3E}">
        <p14:creationId xmlns:p14="http://schemas.microsoft.com/office/powerpoint/2010/main" val="333629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Phase </a:t>
            </a:r>
            <a:r>
              <a:rPr lang="en-US" dirty="0"/>
              <a:t>I</a:t>
            </a:r>
            <a:r>
              <a:rPr lang="en-US" dirty="0" smtClean="0">
                <a:latin typeface="Georgia" panose="02040502050405020303" pitchFamily="18" charset="0"/>
              </a:rPr>
              <a:t>:  </a:t>
            </a:r>
            <a:r>
              <a:rPr lang="en-US" dirty="0">
                <a:latin typeface="Georgia" panose="02040502050405020303" pitchFamily="18" charset="0"/>
              </a:rPr>
              <a:t>Literature </a:t>
            </a:r>
            <a:r>
              <a:rPr lang="en-US" dirty="0" smtClean="0">
                <a:latin typeface="Georgia" panose="02040502050405020303" pitchFamily="18" charset="0"/>
              </a:rPr>
              <a:t>Review</a:t>
            </a:r>
            <a:endParaRPr lang="en-US" dirty="0">
              <a:latin typeface="Georgia" panose="02040502050405020303" pitchFamily="18"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Conducted by the Erikson Institute</a:t>
            </a:r>
          </a:p>
          <a:p>
            <a:r>
              <a:rPr lang="en-US" dirty="0">
                <a:latin typeface="Arial" panose="020B0604020202020204" pitchFamily="34" charset="0"/>
                <a:cs typeface="Arial" panose="020B0604020202020204" pitchFamily="34" charset="0"/>
              </a:rPr>
              <a:t>Review of existing literature to identify which protective factors were correlated with lower rates of child abuse and neglect</a:t>
            </a:r>
          </a:p>
          <a:p>
            <a:r>
              <a:rPr lang="en-US" dirty="0">
                <a:latin typeface="Arial" panose="020B0604020202020204" pitchFamily="34" charset="0"/>
                <a:cs typeface="Arial" panose="020B0604020202020204" pitchFamily="34" charset="0"/>
              </a:rPr>
              <a:t>Served to define not only which protective factors but some of what we know about how to build </a:t>
            </a:r>
            <a:r>
              <a:rPr lang="en-US" dirty="0" smtClean="0">
                <a:latin typeface="Arial" panose="020B0604020202020204" pitchFamily="34" charset="0"/>
                <a:cs typeface="Arial" panose="020B0604020202020204" pitchFamily="34" charset="0"/>
              </a:rPr>
              <a:t>them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214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2869</TotalTime>
  <Words>3496</Words>
  <Application>Microsoft Office PowerPoint</Application>
  <PresentationFormat>Widescreen</PresentationFormat>
  <Paragraphs>410</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Calibri</vt:lpstr>
      <vt:lpstr>Georgia</vt:lpstr>
      <vt:lpstr>Lucida Grande CE</vt:lpstr>
      <vt:lpstr>Symbol</vt:lpstr>
      <vt:lpstr>Verdana</vt:lpstr>
      <vt:lpstr>ヒラギノ角ゴ ProN W3</vt:lpstr>
      <vt:lpstr>SF new template</vt:lpstr>
      <vt:lpstr>The Research Behind  Strengthening Families</vt:lpstr>
      <vt:lpstr>The Four Big Ideas Behind  Strengthening Families</vt:lpstr>
      <vt:lpstr>In the beginning, we were seeking a new, strategic, feasible approach to child abuse prevention that would: </vt:lpstr>
      <vt:lpstr>Social-ecological model</vt:lpstr>
      <vt:lpstr>PowerPoint Presentation</vt:lpstr>
      <vt:lpstr>PowerPoint Presentation</vt:lpstr>
      <vt:lpstr>The Knowledge Building Process</vt:lpstr>
      <vt:lpstr>Phase I: Developing the Framework</vt:lpstr>
      <vt:lpstr>Phase I:  Literature Review</vt:lpstr>
      <vt:lpstr>Phase I: Dialogue Sessions</vt:lpstr>
      <vt:lpstr>Phase II:  Learning from exemplary program practice</vt:lpstr>
      <vt:lpstr>PowerPoint Presentation</vt:lpstr>
      <vt:lpstr>Phase III:  The Seven-State Pilot</vt:lpstr>
      <vt:lpstr>Phase III: Hallmarks of state implementation</vt:lpstr>
      <vt:lpstr>Phase IV: Continuous Learning with a National Network</vt:lpstr>
      <vt:lpstr>PowerPoint Presentation</vt:lpstr>
      <vt:lpstr>PowerPoint Presentation</vt:lpstr>
      <vt:lpstr>Phase V: Continued Knowledge Building</vt:lpstr>
      <vt:lpstr>Phase V: Continued Knowledge Building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Lewis</dc:creator>
  <cp:lastModifiedBy>Cailin OConnor</cp:lastModifiedBy>
  <cp:revision>46</cp:revision>
  <dcterms:created xsi:type="dcterms:W3CDTF">2013-11-10T00:16:03Z</dcterms:created>
  <dcterms:modified xsi:type="dcterms:W3CDTF">2014-09-23T00:36:44Z</dcterms:modified>
</cp:coreProperties>
</file>