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33" r:id="rId2"/>
    <p:sldId id="526" r:id="rId3"/>
    <p:sldId id="520" r:id="rId4"/>
    <p:sldId id="527" r:id="rId5"/>
    <p:sldId id="521" r:id="rId6"/>
    <p:sldId id="528" r:id="rId7"/>
    <p:sldId id="522" r:id="rId8"/>
    <p:sldId id="529" r:id="rId9"/>
    <p:sldId id="523" r:id="rId10"/>
    <p:sldId id="530" r:id="rId11"/>
    <p:sldId id="519" r:id="rId12"/>
    <p:sldId id="531"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ofer Ahsan" initials="NA" lastIdx="8" clrIdx="0"/>
  <p:cmAuthor id="2" name="Judy Langford" initials="JL" lastIdx="7" clrIdx="1">
    <p:extLst>
      <p:ext uri="{19B8F6BF-5375-455C-9EA6-DF929625EA0E}">
        <p15:presenceInfo xmlns:p15="http://schemas.microsoft.com/office/powerpoint/2012/main" userId="Judy Langfo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a:srgbClr val="1F497D"/>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9" autoAdjust="0"/>
    <p:restoredTop sz="67884" autoAdjust="0"/>
  </p:normalViewPr>
  <p:slideViewPr>
    <p:cSldViewPr>
      <p:cViewPr varScale="1">
        <p:scale>
          <a:sx n="50" d="100"/>
          <a:sy n="50" d="100"/>
        </p:scale>
        <p:origin x="177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CB20E7EA-B41C-4780-A66C-2507E78A5B48}" type="datetimeFigureOut">
              <a:rPr lang="en-US"/>
              <a:pPr>
                <a:defRPr/>
              </a:pPr>
              <a:t>4/9/2014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6A8ADD26-3B51-4542-B993-E07C322ED428}" type="slidenum">
              <a:rPr lang="en-US"/>
              <a:pPr>
                <a:defRPr/>
              </a:pPr>
              <a:t>‹#›</a:t>
            </a:fld>
            <a:endParaRPr lang="en-US"/>
          </a:p>
        </p:txBody>
      </p:sp>
    </p:spTree>
    <p:extLst>
      <p:ext uri="{BB962C8B-B14F-4D97-AF65-F5344CB8AC3E}">
        <p14:creationId xmlns:p14="http://schemas.microsoft.com/office/powerpoint/2010/main" val="225173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70A1904D-9C72-486E-AD13-11748D9FDD0B}" type="datetimeFigureOut">
              <a:rPr lang="en-US"/>
              <a:pPr>
                <a:defRPr/>
              </a:pPr>
              <a:t>4/9/2014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A15C22-5B2F-4235-AE13-D6180792C493}" type="slidenum">
              <a:rPr lang="en-US"/>
              <a:pPr>
                <a:defRPr/>
              </a:pPr>
              <a:t>‹#›</a:t>
            </a:fld>
            <a:endParaRPr lang="en-US"/>
          </a:p>
        </p:txBody>
      </p:sp>
    </p:spTree>
    <p:extLst>
      <p:ext uri="{BB962C8B-B14F-4D97-AF65-F5344CB8AC3E}">
        <p14:creationId xmlns:p14="http://schemas.microsoft.com/office/powerpoint/2010/main" val="3559682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5A577C-67BF-4226-BB81-E14E92923779}" type="slidenum">
              <a:rPr lang="en-US" smtClean="0"/>
              <a:pPr>
                <a:spcBef>
                  <a:spcPct val="0"/>
                </a:spcBef>
              </a:pPr>
              <a:t>1</a:t>
            </a:fld>
            <a:endParaRPr lang="en-US" smtClean="0"/>
          </a:p>
        </p:txBody>
      </p:sp>
    </p:spTree>
    <p:extLst>
      <p:ext uri="{BB962C8B-B14F-4D97-AF65-F5344CB8AC3E}">
        <p14:creationId xmlns:p14="http://schemas.microsoft.com/office/powerpoint/2010/main" val="259630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ＭＳ Ｐゴシック" pitchFamily="34" charset="-128"/>
              </a:rPr>
              <a:t>Programs and service providers can help in a crisis by reaching out to families in distress and providing ongoing avenues for the resources</a:t>
            </a:r>
            <a:r>
              <a:rPr lang="en-US" baseline="0" dirty="0" smtClean="0">
                <a:ea typeface="ＭＳ Ｐゴシック" pitchFamily="34" charset="-128"/>
              </a:rPr>
              <a:t> or services families need.  </a:t>
            </a:r>
            <a:endParaRPr lang="en-US" dirty="0" smtClean="0">
              <a:ea typeface="ＭＳ Ｐゴシック" pitchFamily="34" charset="-128"/>
            </a:endParaRPr>
          </a:p>
          <a:p>
            <a:pPr eaLnBrk="1" fontAlgn="auto" hangingPunct="1">
              <a:spcBef>
                <a:spcPts val="0"/>
              </a:spcBef>
              <a:spcAft>
                <a:spcPts val="0"/>
              </a:spcAft>
              <a:defRPr/>
            </a:pPr>
            <a:endParaRPr lang="en-US" dirty="0" smtClean="0">
              <a:ea typeface="ＭＳ Ｐゴシック" pitchFamily="34" charset="-128"/>
            </a:endParaRPr>
          </a:p>
          <a:p>
            <a:pPr eaLnBrk="1" fontAlgn="auto" hangingPunct="1">
              <a:spcBef>
                <a:spcPts val="0"/>
              </a:spcBef>
              <a:spcAft>
                <a:spcPts val="0"/>
              </a:spcAft>
              <a:defRPr/>
            </a:pPr>
            <a:r>
              <a:rPr lang="en-US" dirty="0" smtClean="0">
                <a:ea typeface="ＭＳ Ｐゴシック" pitchFamily="34" charset="-128"/>
              </a:rPr>
              <a:t>Helping families</a:t>
            </a:r>
            <a:r>
              <a:rPr lang="en-US" baseline="0" dirty="0" smtClean="0">
                <a:ea typeface="ＭＳ Ｐゴシック" pitchFamily="34" charset="-128"/>
              </a:rPr>
              <a:t> get what they need should be done in a way that builds confidence and skill for families to get what they need in the future.  Helping families ask for help, understand their rights, and navigate sometimes frustrating and complex service systems can be a learning experience as well as an immediate help.  An important aspect of receiving concrete support is also gaining a new perspective on “giving back” once the crisis is over.</a:t>
            </a:r>
            <a:endParaRPr lang="en-US" dirty="0" smtClean="0">
              <a:ea typeface="ＭＳ Ｐゴシック" pitchFamily="34" charset="-128"/>
            </a:endParaRPr>
          </a:p>
          <a:p>
            <a:pPr eaLnBrk="1" fontAlgn="auto" hangingPunct="1">
              <a:spcBef>
                <a:spcPts val="0"/>
              </a:spcBef>
              <a:spcAft>
                <a:spcPts val="0"/>
              </a:spcAft>
              <a:defRPr/>
            </a:pPr>
            <a:endParaRPr lang="en-US"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10</a:t>
            </a:fld>
            <a:endParaRPr lang="en-US"/>
          </a:p>
        </p:txBody>
      </p:sp>
    </p:spTree>
    <p:extLst>
      <p:ext uri="{BB962C8B-B14F-4D97-AF65-F5344CB8AC3E}">
        <p14:creationId xmlns:p14="http://schemas.microsoft.com/office/powerpoint/2010/main" val="221505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smtClean="0"/>
              <a:t>Social and emotional competence is the foundation of every child’s development.  I</a:t>
            </a:r>
            <a:r>
              <a:rPr lang="en-US" baseline="0" dirty="0" smtClean="0"/>
              <a:t>t comes through the ongoing interactions between the child and the adults in her life, beginning with parents and other family members.  The adult’s capability to foster the child’s ability to talk, regulate their behavior and interact positively with others is key to the child’s development.</a:t>
            </a:r>
          </a:p>
          <a:p>
            <a:pPr>
              <a:defRPr/>
            </a:pPr>
            <a:endParaRPr lang="en-US" baseline="0" dirty="0" smtClean="0"/>
          </a:p>
          <a:p>
            <a:pPr>
              <a:defRPr/>
            </a:pPr>
            <a:r>
              <a:rPr lang="en-US" baseline="0" dirty="0" smtClean="0"/>
              <a:t>Nurturing and attachment in the earliest days and months of a baby’s life is the beginning point for social and emotional competence that develops over time.  </a:t>
            </a:r>
            <a:r>
              <a:rPr lang="en-US" baseline="0" dirty="0" smtClean="0">
                <a:solidFill>
                  <a:srgbClr val="FF0000"/>
                </a:solidFill>
              </a:rPr>
              <a:t>The social emotional competence of young children serves as an important base as the child develops their own protective factors throughout life.  </a:t>
            </a:r>
            <a:endParaRPr lang="en-US" dirty="0">
              <a:solidFill>
                <a:srgbClr val="FF0000"/>
              </a:solidFill>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927E5F-0A27-48FC-8B0D-6A975CFA2DB6}" type="slidenum">
              <a:rPr lang="en-US" smtClean="0"/>
              <a:pPr>
                <a:spcBef>
                  <a:spcPct val="0"/>
                </a:spcBef>
              </a:pPr>
              <a:t>11</a:t>
            </a:fld>
            <a:endParaRPr lang="en-US" smtClean="0"/>
          </a:p>
        </p:txBody>
      </p:sp>
    </p:spTree>
    <p:extLst>
      <p:ext uri="{BB962C8B-B14F-4D97-AF65-F5344CB8AC3E}">
        <p14:creationId xmlns:p14="http://schemas.microsoft.com/office/powerpoint/2010/main" val="4279041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Practitioners and service providers have many opportunities to facilitate parents’ positive, developmentally</a:t>
            </a:r>
            <a:r>
              <a:rPr lang="en-US" baseline="0" dirty="0" smtClean="0"/>
              <a:t> appropriate </a:t>
            </a:r>
            <a:r>
              <a:rPr lang="en-US" dirty="0" smtClean="0"/>
              <a:t>interactions with their children, beginning with taking care to model the nurturing</a:t>
            </a:r>
            <a:r>
              <a:rPr lang="en-US" baseline="0" dirty="0" smtClean="0"/>
              <a:t> care that works best and including activities that promote social and emotional development in the program.</a:t>
            </a:r>
          </a:p>
          <a:p>
            <a:endParaRPr lang="en-US" baseline="0" dirty="0" smtClean="0"/>
          </a:p>
          <a:p>
            <a:r>
              <a:rPr lang="en-US" baseline="0" dirty="0" smtClean="0"/>
              <a:t>Noticing children’s development -- and acting quickly to engage their families -- when social and emotional development appears to need extra support should be a primary role of practitioners working with </a:t>
            </a:r>
            <a:r>
              <a:rPr lang="en-US" baseline="0" smtClean="0"/>
              <a:t>young children.</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12</a:t>
            </a:fld>
            <a:endParaRPr lang="en-US"/>
          </a:p>
        </p:txBody>
      </p:sp>
    </p:spTree>
    <p:extLst>
      <p:ext uri="{BB962C8B-B14F-4D97-AF65-F5344CB8AC3E}">
        <p14:creationId xmlns:p14="http://schemas.microsoft.com/office/powerpoint/2010/main" val="1222878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Strengthening Families framework is based</a:t>
            </a:r>
            <a:r>
              <a:rPr lang="en-US" baseline="0" dirty="0" smtClean="0"/>
              <a:t> on five protective factors.  These characteristics of families PROTECT against risk factors and poor outcomes for both children and families and PROMOTE strong families and optimal development for children.  Each protective factor summarizes many research studies that illustrate how each characteristic works to achieve the positive outcomes we want for all families.</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a:t>
            </a:fld>
            <a:endParaRPr lang="en-US"/>
          </a:p>
        </p:txBody>
      </p:sp>
    </p:spTree>
    <p:extLst>
      <p:ext uri="{BB962C8B-B14F-4D97-AF65-F5344CB8AC3E}">
        <p14:creationId xmlns:p14="http://schemas.microsoft.com/office/powerpoint/2010/main" val="3563203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smtClean="0">
                <a:ea typeface="MS PGothic" panose="020B0600070205080204" pitchFamily="34" charset="-128"/>
              </a:rPr>
              <a:t>One resilience researcher, Dr. Mark Katz summarizes resilience as “strength in the face of adversity”</a:t>
            </a:r>
          </a:p>
          <a:p>
            <a:endParaRPr lang="en-US" dirty="0" smtClean="0">
              <a:ea typeface="MS PGothic" panose="020B0600070205080204" pitchFamily="34" charset="-128"/>
            </a:endParaRPr>
          </a:p>
          <a:p>
            <a:r>
              <a:rPr lang="en-US" dirty="0" smtClean="0">
                <a:ea typeface="MS PGothic" panose="020B0600070205080204" pitchFamily="34" charset="-128"/>
              </a:rPr>
              <a:t>Resilience is the lifelong process of enduring</a:t>
            </a:r>
            <a:r>
              <a:rPr lang="en-US" baseline="0" dirty="0" smtClean="0">
                <a:ea typeface="MS PGothic" panose="020B0600070205080204" pitchFamily="34" charset="-128"/>
              </a:rPr>
              <a:t> </a:t>
            </a:r>
            <a:r>
              <a:rPr lang="en-US" dirty="0" smtClean="0">
                <a:ea typeface="MS PGothic" panose="020B0600070205080204" pitchFamily="34" charset="-128"/>
              </a:rPr>
              <a:t>and growing through crisis and change.  No one can prevent stress or crisis from happening to families at some point in time.  A</a:t>
            </a:r>
            <a:r>
              <a:rPr lang="en-US" baseline="0" dirty="0" smtClean="0">
                <a:ea typeface="MS PGothic" panose="020B0600070205080204" pitchFamily="34" charset="-128"/>
              </a:rPr>
              <a:t> variety of strategies </a:t>
            </a:r>
            <a:r>
              <a:rPr lang="en-US" dirty="0" smtClean="0">
                <a:ea typeface="MS PGothic" panose="020B0600070205080204" pitchFamily="34" charset="-128"/>
              </a:rPr>
              <a:t>can help families find the tools they need to respond effectively so a crisis does not escalate, and the fall-out from a crisis does not negatively impact their parenting.  </a:t>
            </a:r>
          </a:p>
          <a:p>
            <a:endParaRPr lang="en-US" dirty="0" smtClean="0">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MS PGothic" panose="020B0600070205080204" pitchFamily="34" charset="-128"/>
              </a:rPr>
              <a:t>Sometimes we hear resilience referred</a:t>
            </a:r>
            <a:r>
              <a:rPr lang="en-US" baseline="0" dirty="0" smtClean="0">
                <a:ea typeface="MS PGothic" panose="020B0600070205080204" pitchFamily="34" charset="-128"/>
              </a:rPr>
              <a:t> to as “bouncing back” – but it </a:t>
            </a:r>
            <a:r>
              <a:rPr lang="en-US" dirty="0" smtClean="0">
                <a:ea typeface="MS PGothic" panose="020B0600070205080204" pitchFamily="34" charset="-128"/>
              </a:rPr>
              <a:t>is also the ability to bounce forward,  to use moments of stress and crisis to effectively motivate yourself, reorganize your priorities and actions and move 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ea typeface="MS PGothic" panose="020B0600070205080204"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MS PGothic" panose="020B0600070205080204" pitchFamily="34" charset="-128"/>
              </a:rPr>
              <a:t>In the Strengthening</a:t>
            </a:r>
            <a:r>
              <a:rPr lang="en-US" baseline="0" dirty="0" smtClean="0">
                <a:ea typeface="MS PGothic" panose="020B0600070205080204" pitchFamily="34" charset="-128"/>
              </a:rPr>
              <a:t> Families framework, we think about two different components of resilience – the ability to function well under stress in general as well as the ability to parent well in times of stress. Caregivers may exhibit greater resilience in one area than in the other. We need to think about both as we look at how we can support parents in building their resilience.</a:t>
            </a:r>
            <a:endParaRPr lang="en-US" dirty="0" smtClean="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3</a:t>
            </a:fld>
            <a:endParaRPr lang="en-US" smtClean="0"/>
          </a:p>
        </p:txBody>
      </p:sp>
    </p:spTree>
    <p:extLst>
      <p:ext uri="{BB962C8B-B14F-4D97-AF65-F5344CB8AC3E}">
        <p14:creationId xmlns:p14="http://schemas.microsoft.com/office/powerpoint/2010/main" val="366404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MS PGothic" panose="020B0600070205080204" pitchFamily="34" charset="-128"/>
              </a:rPr>
              <a:t>People sometimes think of resilience as innate, but research shows that it is highly influenced by one’s environment.  We have</a:t>
            </a:r>
            <a:r>
              <a:rPr lang="en-US" baseline="0" dirty="0" smtClean="0">
                <a:ea typeface="MS PGothic" panose="020B0600070205080204" pitchFamily="34" charset="-128"/>
              </a:rPr>
              <a:t> all heard </a:t>
            </a:r>
            <a:r>
              <a:rPr lang="en-US" dirty="0" smtClean="0">
                <a:ea typeface="MS PGothic" panose="020B0600070205080204" pitchFamily="34" charset="-128"/>
              </a:rPr>
              <a:t>about the concept of learned helplessness: when people get the message that they can’t succeed or they are prevented from succeeding, it saps the will to even try to succeed.  Helping families build resilience is the reverse of this concept: providing an environment that is positive and validating, and encouraging the skills and internal resources that help individuals to cope effectively when things are difficult.  </a:t>
            </a:r>
          </a:p>
          <a:p>
            <a:endParaRPr lang="en-US" dirty="0" smtClean="0"/>
          </a:p>
          <a:p>
            <a:r>
              <a:rPr lang="en-US" dirty="0" smtClean="0"/>
              <a:t>Everyday actions by</a:t>
            </a:r>
            <a:r>
              <a:rPr lang="en-US" baseline="0" dirty="0" smtClean="0"/>
              <a:t> service providers and programs can create trust and confidence with families, which in turn fosters the resilience families need to be the parents their children need.</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4</a:t>
            </a:fld>
            <a:endParaRPr lang="en-US"/>
          </a:p>
        </p:txBody>
      </p:sp>
    </p:spTree>
    <p:extLst>
      <p:ext uri="{BB962C8B-B14F-4D97-AF65-F5344CB8AC3E}">
        <p14:creationId xmlns:p14="http://schemas.microsoft.com/office/powerpoint/2010/main" val="3404719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MS PGothic" panose="020B0600070205080204" pitchFamily="34" charset="-128"/>
              </a:rPr>
              <a:t>Everybody needs a network</a:t>
            </a:r>
            <a:r>
              <a:rPr lang="en-US" baseline="0" dirty="0" smtClean="0">
                <a:ea typeface="MS PGothic" panose="020B0600070205080204" pitchFamily="34" charset="-128"/>
              </a:rPr>
              <a:t> of friends, colleagues, family, and professionals who provide a wide variety of support and companionship along the way to being a great parent.  </a:t>
            </a:r>
            <a:r>
              <a:rPr lang="en-US" dirty="0" smtClean="0">
                <a:ea typeface="MS PGothic" panose="020B0600070205080204" pitchFamily="34" charset="-128"/>
              </a:rPr>
              <a:t>Research shows again and again that it isn’t how many people that an individual knows, but the quality of the relationships people have and the support they feel.  </a:t>
            </a:r>
          </a:p>
          <a:p>
            <a:endParaRPr lang="en-US" dirty="0" smtClean="0">
              <a:ea typeface="MS PGothic" panose="020B0600070205080204" pitchFamily="34" charset="-128"/>
            </a:endParaRPr>
          </a:p>
          <a:p>
            <a:r>
              <a:rPr lang="en-US" dirty="0" smtClean="0">
                <a:ea typeface="MS PGothic" panose="020B0600070205080204" pitchFamily="34" charset="-128"/>
              </a:rPr>
              <a:t>Isolation</a:t>
            </a:r>
            <a:r>
              <a:rPr lang="en-US" baseline="0" dirty="0" smtClean="0">
                <a:ea typeface="MS PGothic" panose="020B0600070205080204" pitchFamily="34" charset="-128"/>
              </a:rPr>
              <a:t> and few or tenuous relationships can be indicators of a risky situation.  </a:t>
            </a:r>
            <a:r>
              <a:rPr lang="en-US" dirty="0" smtClean="0">
                <a:ea typeface="MS PGothic" panose="020B0600070205080204" pitchFamily="34" charset="-128"/>
              </a:rPr>
              <a:t>To support strong parenting, families need a network that provides a strong dose of the characteristics in this</a:t>
            </a:r>
            <a:r>
              <a:rPr lang="en-US" baseline="0" dirty="0" smtClean="0">
                <a:ea typeface="MS PGothic" panose="020B0600070205080204" pitchFamily="34" charset="-128"/>
              </a:rPr>
              <a:t> slide</a:t>
            </a:r>
            <a:r>
              <a:rPr lang="en-US" dirty="0" smtClean="0">
                <a:ea typeface="MS PGothic" panose="020B0600070205080204" pitchFamily="34" charset="-128"/>
              </a:rPr>
              <a:t>.  </a:t>
            </a:r>
          </a:p>
          <a:p>
            <a:endParaRPr lang="en-US" dirty="0" smtClean="0">
              <a:ea typeface="MS PGothic" panose="020B0600070205080204" pitchFamily="34" charset="-128"/>
            </a:endParaRPr>
          </a:p>
          <a:p>
            <a:endParaRPr lang="en-US" dirty="0" smtClean="0">
              <a:ea typeface="MS PGothic"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CD7DD2-FDF8-44F9-B322-9B2EE1412AEB}" type="slidenum">
              <a:rPr lang="en-US" smtClean="0"/>
              <a:pPr>
                <a:spcBef>
                  <a:spcPct val="0"/>
                </a:spcBef>
              </a:pPr>
              <a:t>5</a:t>
            </a:fld>
            <a:endParaRPr lang="en-US" smtClean="0"/>
          </a:p>
        </p:txBody>
      </p:sp>
    </p:spTree>
    <p:extLst>
      <p:ext uri="{BB962C8B-B14F-4D97-AF65-F5344CB8AC3E}">
        <p14:creationId xmlns:p14="http://schemas.microsoft.com/office/powerpoint/2010/main" val="183159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S PGothic" panose="020B0600070205080204" pitchFamily="34" charset="-128"/>
              </a:rPr>
              <a:t>To support families in developing and sustaining</a:t>
            </a:r>
            <a:r>
              <a:rPr lang="en-US" baseline="0" dirty="0" smtClean="0">
                <a:ea typeface="MS PGothic" panose="020B0600070205080204" pitchFamily="34" charset="-128"/>
              </a:rPr>
              <a:t> their network, </a:t>
            </a:r>
            <a:r>
              <a:rPr lang="en-US" dirty="0" smtClean="0">
                <a:ea typeface="MS PGothic" panose="020B0600070205080204" pitchFamily="34" charset="-128"/>
              </a:rPr>
              <a:t>programs and services can help by:</a:t>
            </a:r>
          </a:p>
          <a:p>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Reaching out to families that seem to be at the edge of the social fabric.  Sometimes they need</a:t>
            </a:r>
            <a:r>
              <a:rPr lang="en-US" baseline="0" dirty="0" smtClean="0">
                <a:ea typeface="MS PGothic" panose="020B0600070205080204" pitchFamily="34" charset="-128"/>
              </a:rPr>
              <a:t> new </a:t>
            </a:r>
            <a:r>
              <a:rPr lang="en-US" dirty="0" smtClean="0">
                <a:ea typeface="MS PGothic" panose="020B0600070205080204" pitchFamily="34" charset="-128"/>
              </a:rPr>
              <a:t>skills to integrate themselves into a network</a:t>
            </a:r>
            <a:r>
              <a:rPr lang="en-US" baseline="0" dirty="0" smtClean="0">
                <a:ea typeface="MS PGothic" panose="020B0600070205080204" pitchFamily="34" charset="-128"/>
              </a:rPr>
              <a:t> or “</a:t>
            </a:r>
            <a:r>
              <a:rPr lang="en-US" dirty="0" err="1" smtClean="0">
                <a:ea typeface="MS PGothic" panose="020B0600070205080204" pitchFamily="34" charset="-128"/>
              </a:rPr>
              <a:t>bridgers</a:t>
            </a:r>
            <a:r>
              <a:rPr lang="en-US" dirty="0" smtClean="0">
                <a:ea typeface="MS PGothic" panose="020B0600070205080204" pitchFamily="34" charset="-128"/>
              </a:rPr>
              <a:t>” to help them.  </a:t>
            </a:r>
          </a:p>
          <a:p>
            <a:pPr>
              <a:buFontTx/>
              <a:buChar char="•"/>
            </a:pPr>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 Creating an environment with norms of inclusion, positive support, sharing.  </a:t>
            </a:r>
          </a:p>
          <a:p>
            <a:pPr>
              <a:buFontTx/>
              <a:buChar char="•"/>
            </a:pPr>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 Developing opportunities for</a:t>
            </a:r>
            <a:r>
              <a:rPr lang="en-US" baseline="0" dirty="0" smtClean="0">
                <a:ea typeface="MS PGothic" panose="020B0600070205080204" pitchFamily="34" charset="-128"/>
              </a:rPr>
              <a:t> families </a:t>
            </a:r>
            <a:r>
              <a:rPr lang="en-US" dirty="0" smtClean="0">
                <a:ea typeface="MS PGothic" panose="020B0600070205080204" pitchFamily="34" charset="-128"/>
              </a:rPr>
              <a:t>that facilitate and encourage mutual support. </a:t>
            </a: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6</a:t>
            </a:fld>
            <a:endParaRPr lang="en-US"/>
          </a:p>
        </p:txBody>
      </p:sp>
    </p:spTree>
    <p:extLst>
      <p:ext uri="{BB962C8B-B14F-4D97-AF65-F5344CB8AC3E}">
        <p14:creationId xmlns:p14="http://schemas.microsoft.com/office/powerpoint/2010/main" val="218011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MS PGothic" panose="020B0600070205080204" pitchFamily="34" charset="-128"/>
              </a:rPr>
              <a:t>It is not a surprise to anyone that knowledge about parenting and child development helps a parent </a:t>
            </a:r>
            <a:r>
              <a:rPr lang="en-US" dirty="0" err="1" smtClean="0">
                <a:ea typeface="MS PGothic" panose="020B0600070205080204" pitchFamily="34" charset="-128"/>
              </a:rPr>
              <a:t>parent</a:t>
            </a:r>
            <a:r>
              <a:rPr lang="en-US" dirty="0" smtClean="0">
                <a:ea typeface="MS PGothic" panose="020B0600070205080204" pitchFamily="34" charset="-128"/>
              </a:rPr>
              <a:t> more effectively.  The multitude</a:t>
            </a:r>
            <a:r>
              <a:rPr lang="en-US" baseline="0" dirty="0" smtClean="0">
                <a:ea typeface="MS PGothic" panose="020B0600070205080204" pitchFamily="34" charset="-128"/>
              </a:rPr>
              <a:t> of web pages, blogs, books, and TV experts touting science based information as well as sometimes wacky opinions is evidence of how much parents need and want help.  The trick is to find and use the best possible information.</a:t>
            </a:r>
            <a:endParaRPr lang="en-US" dirty="0" smtClean="0">
              <a:ea typeface="MS PGothic" panose="020B0600070205080204" pitchFamily="34" charset="-128"/>
            </a:endParaRPr>
          </a:p>
          <a:p>
            <a:endParaRPr lang="en-US" dirty="0" smtClean="0">
              <a:ea typeface="MS PGothic" panose="020B0600070205080204" pitchFamily="34" charset="-128"/>
            </a:endParaRPr>
          </a:p>
          <a:p>
            <a:r>
              <a:rPr lang="en-US" dirty="0" smtClean="0">
                <a:ea typeface="MS PGothic" panose="020B0600070205080204" pitchFamily="34" charset="-128"/>
              </a:rPr>
              <a:t>This protective factor</a:t>
            </a:r>
            <a:r>
              <a:rPr lang="en-US" baseline="0" dirty="0" smtClean="0">
                <a:ea typeface="MS PGothic" panose="020B0600070205080204" pitchFamily="34" charset="-128"/>
              </a:rPr>
              <a:t> helps to define</a:t>
            </a:r>
            <a:r>
              <a:rPr lang="en-US" dirty="0" smtClean="0">
                <a:ea typeface="MS PGothic" panose="020B0600070205080204" pitchFamily="34" charset="-128"/>
              </a:rPr>
              <a:t> what</a:t>
            </a:r>
            <a:r>
              <a:rPr lang="en-US" baseline="0" dirty="0" smtClean="0">
                <a:ea typeface="MS PGothic" panose="020B0600070205080204" pitchFamily="34" charset="-128"/>
              </a:rPr>
              <a:t> parenting looks like when families have good information and skills to help their children at every stage of development.  It is especially important when parents are committed to change the parenting patterns they experienced as children – and need alternatives for their own children.</a:t>
            </a:r>
            <a:endParaRPr lang="en-US" dirty="0" smtClean="0">
              <a:ea typeface="MS PGothic" panose="020B0600070205080204" pitchFamily="34" charset="-128"/>
            </a:endParaRPr>
          </a:p>
          <a:p>
            <a:endParaRPr lang="en-US" dirty="0" smtClean="0">
              <a:ea typeface="MS PGothic"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D346E-4907-4863-B90A-13AEB31D377F}" type="slidenum">
              <a:rPr lang="en-US" smtClean="0"/>
              <a:pPr>
                <a:spcBef>
                  <a:spcPct val="0"/>
                </a:spcBef>
              </a:pPr>
              <a:t>7</a:t>
            </a:fld>
            <a:endParaRPr lang="en-US" smtClean="0"/>
          </a:p>
        </p:txBody>
      </p:sp>
    </p:spTree>
    <p:extLst>
      <p:ext uri="{BB962C8B-B14F-4D97-AF65-F5344CB8AC3E}">
        <p14:creationId xmlns:p14="http://schemas.microsoft.com/office/powerpoint/2010/main" val="664024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MS PGothic" panose="020B0600070205080204" pitchFamily="34" charset="-128"/>
              </a:rPr>
              <a:t>Delivering accurate, evidence based knowledge in a way that parents can hear it and use the information effectively is not always easy. </a:t>
            </a:r>
            <a:r>
              <a:rPr lang="en-US" baseline="0" dirty="0" smtClean="0">
                <a:ea typeface="MS PGothic" panose="020B0600070205080204" pitchFamily="34" charset="-128"/>
              </a:rPr>
              <a:t>  While there are some excellent </a:t>
            </a:r>
            <a:r>
              <a:rPr lang="en-US" dirty="0" smtClean="0">
                <a:ea typeface="MS PGothic" panose="020B0600070205080204" pitchFamily="34" charset="-128"/>
              </a:rPr>
              <a:t>parent education classes available most</a:t>
            </a:r>
            <a:r>
              <a:rPr lang="en-US" baseline="0" dirty="0" smtClean="0">
                <a:ea typeface="MS PGothic" panose="020B0600070205080204" pitchFamily="34" charset="-128"/>
              </a:rPr>
              <a:t> studies show they do not work for all families</a:t>
            </a:r>
            <a:r>
              <a:rPr lang="en-US" dirty="0" smtClean="0">
                <a:ea typeface="MS PGothic" panose="020B0600070205080204" pitchFamily="34" charset="-128"/>
              </a:rPr>
              <a:t>.  Adult learning theory provides insight</a:t>
            </a:r>
            <a:r>
              <a:rPr lang="en-US" baseline="0" dirty="0" smtClean="0">
                <a:ea typeface="MS PGothic" panose="020B0600070205080204" pitchFamily="34" charset="-128"/>
              </a:rPr>
              <a:t> on how to develop a broader range of strategies for conveying parenting information</a:t>
            </a:r>
            <a:r>
              <a:rPr lang="en-US" dirty="0" smtClean="0">
                <a:ea typeface="MS PGothic" panose="020B0600070205080204" pitchFamily="34" charset="-128"/>
              </a:rPr>
              <a:t>:</a:t>
            </a:r>
          </a:p>
          <a:p>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Information is provided when people are struggling with an issue and need it urgently</a:t>
            </a:r>
          </a:p>
          <a:p>
            <a:pPr>
              <a:buFontTx/>
              <a:buChar char="•"/>
            </a:pPr>
            <a:r>
              <a:rPr lang="en-US" dirty="0" smtClean="0">
                <a:ea typeface="MS PGothic" panose="020B0600070205080204" pitchFamily="34" charset="-128"/>
              </a:rPr>
              <a:t>Learning doesn’t depend on didactic material</a:t>
            </a:r>
            <a:r>
              <a:rPr lang="en-US" baseline="0" dirty="0" smtClean="0">
                <a:ea typeface="MS PGothic" panose="020B0600070205080204" pitchFamily="34" charset="-128"/>
              </a:rPr>
              <a:t> but on </a:t>
            </a:r>
            <a:r>
              <a:rPr lang="en-US" dirty="0" smtClean="0">
                <a:ea typeface="MS PGothic" panose="020B0600070205080204" pitchFamily="34" charset="-128"/>
              </a:rPr>
              <a:t>seeing the</a:t>
            </a:r>
            <a:r>
              <a:rPr lang="en-US" baseline="0" dirty="0" smtClean="0">
                <a:ea typeface="MS PGothic" panose="020B0600070205080204" pitchFamily="34" charset="-128"/>
              </a:rPr>
              <a:t> ideas</a:t>
            </a:r>
            <a:r>
              <a:rPr lang="en-US" dirty="0" smtClean="0">
                <a:ea typeface="MS PGothic" panose="020B0600070205080204" pitchFamily="34" charset="-128"/>
              </a:rPr>
              <a:t> in action</a:t>
            </a:r>
            <a:r>
              <a:rPr lang="en-US" baseline="0" dirty="0" smtClean="0">
                <a:ea typeface="MS PGothic" panose="020B0600070205080204" pitchFamily="34" charset="-128"/>
              </a:rPr>
              <a:t> and having ample</a:t>
            </a:r>
            <a:r>
              <a:rPr lang="en-US" dirty="0" smtClean="0">
                <a:ea typeface="MS PGothic" panose="020B0600070205080204" pitchFamily="34" charset="-128"/>
              </a:rPr>
              <a:t> opportunities to test out how to use the knowledge</a:t>
            </a:r>
            <a:r>
              <a:rPr lang="en-US" baseline="0" dirty="0" smtClean="0">
                <a:ea typeface="MS PGothic" panose="020B0600070205080204" pitchFamily="34" charset="-128"/>
              </a:rPr>
              <a:t> in real life</a:t>
            </a:r>
            <a:endParaRPr lang="en-US" dirty="0" smtClean="0">
              <a:ea typeface="MS PGothic" panose="020B0600070205080204" pitchFamily="34" charset="-128"/>
            </a:endParaRPr>
          </a:p>
          <a:p>
            <a:pPr>
              <a:buFontTx/>
              <a:buChar char="•"/>
            </a:pPr>
            <a:r>
              <a:rPr lang="en-US" dirty="0" smtClean="0">
                <a:ea typeface="MS PGothic" panose="020B0600070205080204" pitchFamily="34" charset="-128"/>
              </a:rPr>
              <a:t>The context for learning and the person who delivers the information</a:t>
            </a:r>
            <a:r>
              <a:rPr lang="en-US" baseline="0" dirty="0" smtClean="0">
                <a:ea typeface="MS PGothic" panose="020B0600070205080204" pitchFamily="34" charset="-128"/>
              </a:rPr>
              <a:t> is supportive, comfortable and trusted by the learner. </a:t>
            </a:r>
            <a:endParaRPr lang="en-US" dirty="0" smtClean="0">
              <a:ea typeface="MS PGothic" panose="020B0600070205080204" pitchFamily="34" charset="-128"/>
            </a:endParaRPr>
          </a:p>
          <a:p>
            <a:endParaRPr lang="en-US" dirty="0" smtClean="0"/>
          </a:p>
          <a:p>
            <a:r>
              <a:rPr lang="en-US" dirty="0" smtClean="0"/>
              <a:t>What this points to is the important</a:t>
            </a:r>
            <a:r>
              <a:rPr lang="en-US" baseline="0" dirty="0" smtClean="0"/>
              <a:t> role that those who see and interact with families on a day to day basis as the conduit for parenting information.  </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8</a:t>
            </a:fld>
            <a:endParaRPr lang="en-US"/>
          </a:p>
        </p:txBody>
      </p:sp>
    </p:spTree>
    <p:extLst>
      <p:ext uri="{BB962C8B-B14F-4D97-AF65-F5344CB8AC3E}">
        <p14:creationId xmlns:p14="http://schemas.microsoft.com/office/powerpoint/2010/main" val="656796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ea typeface="ＭＳ Ｐゴシック" pitchFamily="34" charset="-128"/>
              </a:rPr>
              <a:t>Every family has basic needs that help them provide the</a:t>
            </a:r>
            <a:r>
              <a:rPr lang="en-US" baseline="0" dirty="0" smtClean="0">
                <a:ea typeface="ＭＳ Ｐゴシック" pitchFamily="34" charset="-128"/>
              </a:rPr>
              <a:t> best environment for their children, including food, shelter and medical care.  Sometimes families need more specialized services or fall into a crisis that prevents them from being able to provide the basics for their children.  </a:t>
            </a:r>
          </a:p>
          <a:p>
            <a:pPr eaLnBrk="1" fontAlgn="auto" hangingPunct="1">
              <a:spcBef>
                <a:spcPts val="0"/>
              </a:spcBef>
              <a:spcAft>
                <a:spcPts val="0"/>
              </a:spcAft>
              <a:defRPr/>
            </a:pPr>
            <a:endParaRPr lang="en-US" baseline="0" dirty="0" smtClean="0">
              <a:ea typeface="ＭＳ Ｐゴシック" pitchFamily="34" charset="-128"/>
            </a:endParaRPr>
          </a:p>
          <a:p>
            <a:pPr eaLnBrk="1" fontAlgn="auto" hangingPunct="1">
              <a:spcBef>
                <a:spcPts val="0"/>
              </a:spcBef>
              <a:spcAft>
                <a:spcPts val="0"/>
              </a:spcAft>
              <a:defRPr/>
            </a:pPr>
            <a:r>
              <a:rPr lang="en-US" baseline="0" dirty="0" smtClean="0">
                <a:ea typeface="ＭＳ Ｐゴシック" pitchFamily="34" charset="-128"/>
              </a:rPr>
              <a:t>Not knowing where to turn in a crisis or how to find help can be extraordinarily stressful for families – and cause significant trauma for children.  The stress in turn can be a barrier to a parent ability to be persistent in the face of daunting circumstances.</a:t>
            </a:r>
          </a:p>
          <a:p>
            <a:pPr eaLnBrk="1" fontAlgn="auto" hangingPunct="1">
              <a:spcBef>
                <a:spcPts val="0"/>
              </a:spcBef>
              <a:spcAft>
                <a:spcPts val="0"/>
              </a:spcAft>
              <a:defRPr/>
            </a:pPr>
            <a:endParaRPr lang="en-US" baseline="0" dirty="0" smtClean="0">
              <a:ea typeface="ＭＳ Ｐゴシック" pitchFamily="34" charset="-128"/>
            </a:endParaRPr>
          </a:p>
          <a:p>
            <a:pPr eaLnBrk="1" fontAlgn="auto" hangingPunct="1">
              <a:spcBef>
                <a:spcPts val="0"/>
              </a:spcBef>
              <a:spcAft>
                <a:spcPts val="0"/>
              </a:spcAft>
              <a:defRPr/>
            </a:pPr>
            <a:r>
              <a:rPr lang="en-US" baseline="0" dirty="0" smtClean="0">
                <a:ea typeface="ＭＳ Ｐゴシック" pitchFamily="34" charset="-128"/>
              </a:rPr>
              <a:t>Stigma and shame about needing mental health services, substance abuse or domestic violence services often prevent families from seeking out the kind of help that may be necessary for the family to move forward.  </a:t>
            </a:r>
          </a:p>
          <a:p>
            <a:pPr eaLnBrk="1" fontAlgn="auto" hangingPunct="1">
              <a:spcBef>
                <a:spcPts val="0"/>
              </a:spcBef>
              <a:spcAft>
                <a:spcPts val="0"/>
              </a:spcAft>
              <a:defRPr/>
            </a:pPr>
            <a:endParaRPr lang="en-US" baseline="0" dirty="0" smtClean="0">
              <a:ea typeface="ＭＳ Ｐゴシック" pitchFamily="34" charset="-128"/>
            </a:endParaRPr>
          </a:p>
          <a:p>
            <a:pPr eaLnBrk="1" fontAlgn="auto" hangingPunct="1">
              <a:spcBef>
                <a:spcPts val="0"/>
              </a:spcBef>
              <a:spcAft>
                <a:spcPts val="0"/>
              </a:spcAft>
              <a:defRPr/>
            </a:pPr>
            <a:endParaRPr lang="en-US"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C2BDAB-8FB0-41C1-90DD-F5EA1439974E}" type="slidenum">
              <a:rPr lang="en-US" smtClean="0"/>
              <a:pPr>
                <a:spcBef>
                  <a:spcPct val="0"/>
                </a:spcBef>
              </a:pPr>
              <a:t>9</a:t>
            </a:fld>
            <a:endParaRPr lang="en-US" smtClean="0"/>
          </a:p>
        </p:txBody>
      </p:sp>
    </p:spTree>
    <p:extLst>
      <p:ext uri="{BB962C8B-B14F-4D97-AF65-F5344CB8AC3E}">
        <p14:creationId xmlns:p14="http://schemas.microsoft.com/office/powerpoint/2010/main" val="291765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193622-2100-475E-82F3-4514115B7E53}" type="datetime1">
              <a:rPr lang="en-US"/>
              <a:pPr>
                <a:defRPr/>
              </a:pPr>
              <a:t>4/9/2014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E35CF-EF69-4D62-BD1B-77B316598A35}" type="slidenum">
              <a:rPr lang="en-US"/>
              <a:pPr>
                <a:defRPr/>
              </a:pPr>
              <a:t>‹#›</a:t>
            </a:fld>
            <a:endParaRPr lang="en-US"/>
          </a:p>
        </p:txBody>
      </p:sp>
    </p:spTree>
    <p:extLst>
      <p:ext uri="{BB962C8B-B14F-4D97-AF65-F5344CB8AC3E}">
        <p14:creationId xmlns:p14="http://schemas.microsoft.com/office/powerpoint/2010/main" val="970308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3D336-78BB-4F00-99E1-018B87843BFA}" type="datetime1">
              <a:rPr lang="en-US"/>
              <a:pPr>
                <a:defRPr/>
              </a:pPr>
              <a:t>4/9/2014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C1F4AC-5B77-4EF5-BB8B-D802CC3BC8F2}" type="slidenum">
              <a:rPr lang="en-US"/>
              <a:pPr>
                <a:defRPr/>
              </a:pPr>
              <a:t>‹#›</a:t>
            </a:fld>
            <a:endParaRPr lang="en-US"/>
          </a:p>
        </p:txBody>
      </p:sp>
    </p:spTree>
    <p:extLst>
      <p:ext uri="{BB962C8B-B14F-4D97-AF65-F5344CB8AC3E}">
        <p14:creationId xmlns:p14="http://schemas.microsoft.com/office/powerpoint/2010/main" val="88588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3FFDE4-A574-4AA3-B9EB-693E8CAD2D46}" type="datetime1">
              <a:rPr lang="en-US"/>
              <a:pPr>
                <a:defRPr/>
              </a:pPr>
              <a:t>4/9/2014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4DBF5-6A55-4A85-AE10-03CDC8ECD2E5}" type="slidenum">
              <a:rPr lang="en-US"/>
              <a:pPr>
                <a:defRPr/>
              </a:pPr>
              <a:t>‹#›</a:t>
            </a:fld>
            <a:endParaRPr lang="en-US"/>
          </a:p>
        </p:txBody>
      </p:sp>
    </p:spTree>
    <p:extLst>
      <p:ext uri="{BB962C8B-B14F-4D97-AF65-F5344CB8AC3E}">
        <p14:creationId xmlns:p14="http://schemas.microsoft.com/office/powerpoint/2010/main" val="25409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3886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046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3886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285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3886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246030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3886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68307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6AA7F5-8055-4DE1-A8F8-5C1BBD721A91}" type="datetime1">
              <a:rPr lang="en-US"/>
              <a:pPr>
                <a:defRPr/>
              </a:pPr>
              <a:t>4/9/2014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5FD8AF-B45F-41F6-A6DD-A3CE85123C91}" type="slidenum">
              <a:rPr lang="en-US"/>
              <a:pPr>
                <a:defRPr/>
              </a:pPr>
              <a:t>‹#›</a:t>
            </a:fld>
            <a:endParaRPr lang="en-US"/>
          </a:p>
        </p:txBody>
      </p:sp>
    </p:spTree>
    <p:extLst>
      <p:ext uri="{BB962C8B-B14F-4D97-AF65-F5344CB8AC3E}">
        <p14:creationId xmlns:p14="http://schemas.microsoft.com/office/powerpoint/2010/main" val="178883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5243FD4-CCD9-4F87-A005-4EBB15BB0759}" type="datetime1">
              <a:rPr lang="en-US"/>
              <a:pPr>
                <a:defRPr/>
              </a:pPr>
              <a:t>4/9/2014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913CDC-166E-45CC-84EB-1BE75BC5CE73}" type="slidenum">
              <a:rPr lang="en-US"/>
              <a:pPr>
                <a:defRPr/>
              </a:pPr>
              <a:t>‹#›</a:t>
            </a:fld>
            <a:endParaRPr lang="en-US"/>
          </a:p>
        </p:txBody>
      </p:sp>
    </p:spTree>
    <p:extLst>
      <p:ext uri="{BB962C8B-B14F-4D97-AF65-F5344CB8AC3E}">
        <p14:creationId xmlns:p14="http://schemas.microsoft.com/office/powerpoint/2010/main" val="1846983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BB3B29-B47B-4F5D-A4FC-D8B18692863A}" type="datetime1">
              <a:rPr lang="en-US"/>
              <a:pPr>
                <a:defRPr/>
              </a:pPr>
              <a:t>4/9/2014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1B696-E6E4-4E3D-B626-19F64D454722}" type="slidenum">
              <a:rPr lang="en-US"/>
              <a:pPr>
                <a:defRPr/>
              </a:pPr>
              <a:t>‹#›</a:t>
            </a:fld>
            <a:endParaRPr lang="en-US"/>
          </a:p>
        </p:txBody>
      </p:sp>
    </p:spTree>
    <p:extLst>
      <p:ext uri="{BB962C8B-B14F-4D97-AF65-F5344CB8AC3E}">
        <p14:creationId xmlns:p14="http://schemas.microsoft.com/office/powerpoint/2010/main" val="1738804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70751D-6B4E-47DC-8C7F-0F841620C252}" type="datetime1">
              <a:rPr lang="en-US"/>
              <a:pPr>
                <a:defRPr/>
              </a:pPr>
              <a:t>4/9/2014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F2F1ADA-6ECE-448D-B610-71BE213E96D1}" type="slidenum">
              <a:rPr lang="en-US"/>
              <a:pPr>
                <a:defRPr/>
              </a:pPr>
              <a:t>‹#›</a:t>
            </a:fld>
            <a:endParaRPr lang="en-US"/>
          </a:p>
        </p:txBody>
      </p:sp>
    </p:spTree>
    <p:extLst>
      <p:ext uri="{BB962C8B-B14F-4D97-AF65-F5344CB8AC3E}">
        <p14:creationId xmlns:p14="http://schemas.microsoft.com/office/powerpoint/2010/main" val="2833252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BB2D21C-C1D1-4D73-A499-FEC28AAC5712}" type="datetime1">
              <a:rPr lang="en-US"/>
              <a:pPr>
                <a:defRPr/>
              </a:pPr>
              <a:t>4/9/2014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0D17FA4-578B-4282-AA11-93FD75BE6A44}" type="slidenum">
              <a:rPr lang="en-US"/>
              <a:pPr>
                <a:defRPr/>
              </a:pPr>
              <a:t>‹#›</a:t>
            </a:fld>
            <a:endParaRPr lang="en-US"/>
          </a:p>
        </p:txBody>
      </p:sp>
    </p:spTree>
    <p:extLst>
      <p:ext uri="{BB962C8B-B14F-4D97-AF65-F5344CB8AC3E}">
        <p14:creationId xmlns:p14="http://schemas.microsoft.com/office/powerpoint/2010/main" val="350750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3EC41C-6CEA-4AB3-B528-5AC79275754F}" type="datetime1">
              <a:rPr lang="en-US"/>
              <a:pPr>
                <a:defRPr/>
              </a:pPr>
              <a:t>4/9/2014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4E1BA1-46D6-479B-BC58-D077DE18E80A}" type="slidenum">
              <a:rPr lang="en-US"/>
              <a:pPr>
                <a:defRPr/>
              </a:pPr>
              <a:t>‹#›</a:t>
            </a:fld>
            <a:endParaRPr lang="en-US"/>
          </a:p>
        </p:txBody>
      </p:sp>
    </p:spTree>
    <p:extLst>
      <p:ext uri="{BB962C8B-B14F-4D97-AF65-F5344CB8AC3E}">
        <p14:creationId xmlns:p14="http://schemas.microsoft.com/office/powerpoint/2010/main" val="179935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F8AD43-4495-4C47-81EF-EFC561074B4F}" type="datetime1">
              <a:rPr lang="en-US"/>
              <a:pPr>
                <a:defRPr/>
              </a:pPr>
              <a:t>4/9/2014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F4FA90-C411-41DB-AC94-EF6772ACAF52}" type="slidenum">
              <a:rPr lang="en-US"/>
              <a:pPr>
                <a:defRPr/>
              </a:pPr>
              <a:t>‹#›</a:t>
            </a:fld>
            <a:endParaRPr lang="en-US"/>
          </a:p>
        </p:txBody>
      </p:sp>
    </p:spTree>
    <p:extLst>
      <p:ext uri="{BB962C8B-B14F-4D97-AF65-F5344CB8AC3E}">
        <p14:creationId xmlns:p14="http://schemas.microsoft.com/office/powerpoint/2010/main" val="10443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812B69-33F7-4025-B8F8-8348E662F57B}" type="datetime1">
              <a:rPr lang="en-US"/>
              <a:pPr>
                <a:defRPr/>
              </a:pPr>
              <a:t>4/9/2014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F94F5D-63FF-4493-9EF6-823DA2DC42A1}" type="slidenum">
              <a:rPr lang="en-US"/>
              <a:pPr>
                <a:defRPr/>
              </a:pPr>
              <a:t>‹#›</a:t>
            </a:fld>
            <a:endParaRPr lang="en-US"/>
          </a:p>
        </p:txBody>
      </p:sp>
    </p:spTree>
    <p:extLst>
      <p:ext uri="{BB962C8B-B14F-4D97-AF65-F5344CB8AC3E}">
        <p14:creationId xmlns:p14="http://schemas.microsoft.com/office/powerpoint/2010/main" val="65672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202A3B9-ECBE-4D4F-A096-DB58C72F0C7F}" type="datetime1">
              <a:rPr lang="en-US"/>
              <a:pPr>
                <a:defRPr/>
              </a:pPr>
              <a:t>4/9/2014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717AC63-1158-4A7C-99EE-C8918ABD24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581400"/>
            <a:ext cx="3733800" cy="3733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 y="1371600"/>
            <a:ext cx="9829800" cy="1646491"/>
          </a:xfrm>
          <a:prstGeom prst="rect">
            <a:avLst/>
          </a:prstGeom>
        </p:spPr>
      </p:pic>
      <p:sp>
        <p:nvSpPr>
          <p:cNvPr id="13" name="Rectangle 12"/>
          <p:cNvSpPr/>
          <p:nvPr/>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564592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928539"/>
          </a:xfrm>
        </p:spPr>
        <p:txBody>
          <a:bodyPr/>
          <a:lstStyle/>
          <a:p>
            <a:pPr lvl="0" eaLnBrk="1" hangingPunct="1">
              <a:defRPr/>
            </a:pPr>
            <a:r>
              <a:rPr lang="en-US" dirty="0">
                <a:latin typeface="Georgia" panose="02040502050405020303" pitchFamily="18" charset="0"/>
              </a:rPr>
              <a:t>Concrete support in times of need</a:t>
            </a:r>
          </a:p>
        </p:txBody>
      </p:sp>
      <p:cxnSp>
        <p:nvCxnSpPr>
          <p:cNvPr id="3" name="Straight Connector 2"/>
          <p:cNvCxnSpPr/>
          <p:nvPr/>
        </p:nvCxnSpPr>
        <p:spPr>
          <a:xfrm>
            <a:off x="609600" y="16002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609600" y="1967062"/>
            <a:ext cx="7924800" cy="2733056"/>
          </a:xfrm>
          <a:prstGeom prst="rect">
            <a:avLst/>
          </a:prstGeom>
        </p:spPr>
        <p:txBody>
          <a:bodyPr wrap="square">
            <a:spAutoFit/>
          </a:bodyPr>
          <a:lstStyle/>
          <a:p>
            <a:pPr marL="342900" lvl="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Everyday actions</a:t>
            </a:r>
          </a:p>
          <a:p>
            <a:pPr marL="342900" lvl="0" indent="-342900" eaLnBrk="1" hangingPunct="1">
              <a:spcBef>
                <a:spcPct val="20000"/>
              </a:spcBef>
              <a:buFont typeface="Arial" panose="020B0604020202020204" pitchFamily="34" charset="0"/>
              <a:buChar char="•"/>
              <a:defRPr/>
            </a:pPr>
            <a:r>
              <a:rPr lang="en-US" sz="2600" dirty="0"/>
              <a:t>Respond immediately when families are in crisis</a:t>
            </a:r>
          </a:p>
          <a:p>
            <a:pPr marL="342900" lvl="0" indent="-342900" eaLnBrk="1" hangingPunct="1">
              <a:spcBef>
                <a:spcPct val="20000"/>
              </a:spcBef>
              <a:buFont typeface="Arial" panose="020B0604020202020204" pitchFamily="34" charset="0"/>
              <a:buChar char="•"/>
              <a:defRPr/>
            </a:pPr>
            <a:r>
              <a:rPr lang="en-US" sz="2600" dirty="0"/>
              <a:t>Provide information and connections to </a:t>
            </a:r>
            <a:r>
              <a:rPr lang="en-US" sz="2600" dirty="0" smtClean="0"/>
              <a:t>services </a:t>
            </a:r>
            <a:r>
              <a:rPr lang="en-US" sz="2600" dirty="0"/>
              <a:t>in the community</a:t>
            </a:r>
          </a:p>
          <a:p>
            <a:pPr marL="342900" lvl="0" indent="-342900" eaLnBrk="1" hangingPunct="1">
              <a:spcBef>
                <a:spcPct val="20000"/>
              </a:spcBef>
              <a:buFont typeface="Arial" panose="020B0604020202020204" pitchFamily="34" charset="0"/>
              <a:buChar char="•"/>
              <a:defRPr/>
            </a:pPr>
            <a:r>
              <a:rPr lang="en-US" sz="2600" dirty="0"/>
              <a:t>Help families to develop skills and tools they need to identify their needs and connect to supports</a:t>
            </a:r>
          </a:p>
        </p:txBody>
      </p:sp>
    </p:spTree>
    <p:extLst>
      <p:ext uri="{BB962C8B-B14F-4D97-AF65-F5344CB8AC3E}">
        <p14:creationId xmlns:p14="http://schemas.microsoft.com/office/powerpoint/2010/main" val="1858242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2400"/>
            <a:ext cx="9144000" cy="838200"/>
          </a:xfrm>
          <a:prstGeom prst="rect">
            <a:avLst/>
          </a:prstGeom>
        </p:spPr>
        <p:txBody>
          <a:bodyPr/>
          <a:lstStyle/>
          <a:p>
            <a:pPr algn="ctr" eaLnBrk="1" hangingPunct="1">
              <a:defRPr/>
            </a:pPr>
            <a:r>
              <a:rPr lang="en-US" sz="3700" dirty="0" smtClean="0">
                <a:solidFill>
                  <a:srgbClr val="B64326"/>
                </a:solidFill>
                <a:latin typeface="Georgia" panose="02040502050405020303" pitchFamily="18" charset="0"/>
                <a:ea typeface="+mj-ea"/>
                <a:cs typeface="+mj-cs"/>
              </a:rPr>
              <a:t>Social &amp; emotional competence of children</a:t>
            </a:r>
            <a:endParaRPr lang="en-US" sz="3700" dirty="0">
              <a:solidFill>
                <a:srgbClr val="B64326"/>
              </a:solidFill>
              <a:latin typeface="Georgia" panose="02040502050405020303" pitchFamily="18" charset="0"/>
              <a:ea typeface="+mj-ea"/>
              <a:cs typeface="+mj-cs"/>
            </a:endParaRPr>
          </a:p>
        </p:txBody>
      </p:sp>
      <p:sp>
        <p:nvSpPr>
          <p:cNvPr id="3" name="Content Placeholder 3"/>
          <p:cNvSpPr txBox="1">
            <a:spLocks/>
          </p:cNvSpPr>
          <p:nvPr/>
        </p:nvSpPr>
        <p:spPr>
          <a:xfrm>
            <a:off x="304800" y="2286000"/>
            <a:ext cx="4267200" cy="3962400"/>
          </a:xfrm>
          <a:prstGeom prst="rect">
            <a:avLst/>
          </a:prstGeom>
        </p:spPr>
        <p:txBody>
          <a:bodyPr/>
          <a:lstStyle/>
          <a:p>
            <a:pPr marL="34290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What it looks like</a:t>
            </a:r>
          </a:p>
          <a:p>
            <a:pPr eaLnBrk="1" fontAlgn="auto" hangingPunct="1">
              <a:spcBef>
                <a:spcPct val="20000"/>
              </a:spcBef>
              <a:spcAft>
                <a:spcPts val="0"/>
              </a:spcAft>
              <a:defRPr/>
            </a:pPr>
            <a:r>
              <a:rPr lang="en-US" sz="2600" b="1" i="1" dirty="0" smtClean="0"/>
              <a:t>For </a:t>
            </a:r>
            <a:r>
              <a:rPr lang="en-US" sz="2600" b="1" i="1" dirty="0"/>
              <a:t>the parent</a:t>
            </a:r>
            <a:r>
              <a:rPr lang="en-US" sz="2600" b="1" dirty="0"/>
              <a:t>:</a:t>
            </a:r>
          </a:p>
          <a:p>
            <a:pPr marL="342900" indent="-342900" eaLnBrk="1" hangingPunct="1">
              <a:spcBef>
                <a:spcPct val="20000"/>
              </a:spcBef>
              <a:buFont typeface="Arial" panose="020B0604020202020204" pitchFamily="34" charset="0"/>
              <a:buChar char="•"/>
              <a:defRPr/>
            </a:pPr>
            <a:r>
              <a:rPr lang="en-US" sz="2600" dirty="0"/>
              <a:t>Warm and consistent responses that foster a strong and secure attachment with the child</a:t>
            </a:r>
          </a:p>
          <a:p>
            <a:pPr marL="342900" indent="-342900" eaLnBrk="1" hangingPunct="1">
              <a:spcBef>
                <a:spcPct val="20000"/>
              </a:spcBef>
              <a:buFont typeface="Arial" panose="020B0604020202020204" pitchFamily="34" charset="0"/>
              <a:buChar char="•"/>
              <a:defRPr/>
            </a:pPr>
            <a:r>
              <a:rPr lang="en-US" sz="2600" dirty="0"/>
              <a:t>Encouraging and reinforcing social skills; setting </a:t>
            </a:r>
            <a:r>
              <a:rPr lang="en-US" sz="2600" dirty="0" smtClean="0"/>
              <a:t>limits</a:t>
            </a:r>
            <a:endParaRPr lang="en-US" sz="2600" dirty="0"/>
          </a:p>
        </p:txBody>
      </p:sp>
      <p:sp>
        <p:nvSpPr>
          <p:cNvPr id="5" name="Rectangle 4"/>
          <p:cNvSpPr/>
          <p:nvPr/>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390" name="TextBox 6"/>
          <p:cNvSpPr txBox="1">
            <a:spLocks noChangeArrowheads="1"/>
          </p:cNvSpPr>
          <p:nvPr/>
        </p:nvSpPr>
        <p:spPr bwMode="auto">
          <a:xfrm>
            <a:off x="152400" y="764738"/>
            <a:ext cx="89916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2600" dirty="0">
                <a:latin typeface="Arial" panose="020B0604020202020204" pitchFamily="34" charset="0"/>
              </a:rPr>
              <a:t>Family and child interactions that help children develop the ability to communicate clearly, recognize and regulate their emotions and establish and maintain relationships</a:t>
            </a:r>
          </a:p>
        </p:txBody>
      </p:sp>
      <p:cxnSp>
        <p:nvCxnSpPr>
          <p:cNvPr id="8" name="Straight Connector 7"/>
          <p:cNvCxnSpPr/>
          <p:nvPr/>
        </p:nvCxnSpPr>
        <p:spPr>
          <a:xfrm>
            <a:off x="457200" y="2133600"/>
            <a:ext cx="82296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0" y="2743200"/>
            <a:ext cx="4572000" cy="3613297"/>
          </a:xfrm>
          <a:prstGeom prst="rect">
            <a:avLst/>
          </a:prstGeom>
        </p:spPr>
        <p:txBody>
          <a:bodyPr wrap="square">
            <a:spAutoFit/>
          </a:bodyPr>
          <a:lstStyle/>
          <a:p>
            <a:pPr eaLnBrk="1" fontAlgn="auto" hangingPunct="1">
              <a:spcBef>
                <a:spcPct val="20000"/>
              </a:spcBef>
              <a:spcAft>
                <a:spcPts val="0"/>
              </a:spcAft>
              <a:defRPr/>
            </a:pPr>
            <a:r>
              <a:rPr lang="en-US" sz="2600" b="1" i="1" dirty="0"/>
              <a:t>For the child:</a:t>
            </a:r>
          </a:p>
          <a:p>
            <a:pPr marL="342900" indent="-342900" eaLnBrk="1" hangingPunct="1">
              <a:spcBef>
                <a:spcPct val="20000"/>
              </a:spcBef>
              <a:buFont typeface="Arial" panose="020B0604020202020204" pitchFamily="34" charset="0"/>
              <a:buChar char="•"/>
              <a:defRPr/>
            </a:pPr>
            <a:r>
              <a:rPr lang="en-US" sz="2600" dirty="0"/>
              <a:t>Age appropriate self-regulation</a:t>
            </a:r>
          </a:p>
          <a:p>
            <a:pPr marL="342900" indent="-342900" eaLnBrk="1" hangingPunct="1">
              <a:spcBef>
                <a:spcPct val="20000"/>
              </a:spcBef>
              <a:buFont typeface="Arial" panose="020B0604020202020204" pitchFamily="34" charset="0"/>
              <a:buChar char="•"/>
              <a:defRPr/>
            </a:pPr>
            <a:r>
              <a:rPr lang="en-US" sz="2600" dirty="0"/>
              <a:t>Ability to form and maintain relationships with others</a:t>
            </a:r>
          </a:p>
          <a:p>
            <a:pPr marL="342900" indent="-342900" eaLnBrk="1" hangingPunct="1">
              <a:spcBef>
                <a:spcPct val="20000"/>
              </a:spcBef>
              <a:buFont typeface="Arial" panose="020B0604020202020204" pitchFamily="34" charset="0"/>
              <a:buChar char="•"/>
              <a:defRPr/>
            </a:pPr>
            <a:r>
              <a:rPr lang="en-US" sz="2600" dirty="0"/>
              <a:t>Positive interactions with others</a:t>
            </a:r>
          </a:p>
          <a:p>
            <a:pPr marL="342900" indent="-342900" eaLnBrk="1" hangingPunct="1">
              <a:spcBef>
                <a:spcPct val="20000"/>
              </a:spcBef>
              <a:buFont typeface="Arial" panose="020B0604020202020204" pitchFamily="34" charset="0"/>
              <a:buChar char="•"/>
              <a:defRPr/>
            </a:pPr>
            <a:r>
              <a:rPr lang="en-US" sz="2600" dirty="0"/>
              <a:t>Effective communication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pPr lvl="0" eaLnBrk="1" hangingPunct="1">
              <a:defRPr/>
            </a:pPr>
            <a:r>
              <a:rPr lang="en-US" sz="3700" dirty="0">
                <a:latin typeface="Georgia" panose="02040502050405020303" pitchFamily="18" charset="0"/>
                <a:ea typeface="+mn-ea"/>
                <a:cs typeface="Arial" panose="020B0604020202020204" pitchFamily="34" charset="0"/>
              </a:rPr>
              <a:t>Social &amp; emotional competence of </a:t>
            </a:r>
            <a:r>
              <a:rPr lang="en-US" sz="3700" dirty="0" smtClean="0">
                <a:latin typeface="Georgia" panose="02040502050405020303" pitchFamily="18" charset="0"/>
                <a:ea typeface="+mn-ea"/>
                <a:cs typeface="Arial" panose="020B0604020202020204" pitchFamily="34" charset="0"/>
              </a:rPr>
              <a:t>children</a:t>
            </a:r>
            <a:endParaRPr lang="en-US" sz="3700" dirty="0"/>
          </a:p>
        </p:txBody>
      </p:sp>
      <p:cxnSp>
        <p:nvCxnSpPr>
          <p:cNvPr id="3" name="Straight Connector 2"/>
          <p:cNvCxnSpPr/>
          <p:nvPr/>
        </p:nvCxnSpPr>
        <p:spPr>
          <a:xfrm>
            <a:off x="457200" y="1219200"/>
            <a:ext cx="82296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1524000"/>
            <a:ext cx="8229600" cy="4493538"/>
          </a:xfrm>
          <a:prstGeom prst="rect">
            <a:avLst/>
          </a:prstGeom>
        </p:spPr>
        <p:txBody>
          <a:bodyPr wrap="square">
            <a:spAutoFit/>
          </a:bodyPr>
          <a:lstStyle/>
          <a:p>
            <a:pPr marL="342900" lvl="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Everyday actions</a:t>
            </a:r>
          </a:p>
          <a:p>
            <a:pPr marL="342900" lvl="0" indent="-342900" eaLnBrk="1" hangingPunct="1">
              <a:spcBef>
                <a:spcPct val="20000"/>
              </a:spcBef>
              <a:buFont typeface="Arial" panose="020B0604020202020204" pitchFamily="34" charset="0"/>
              <a:buChar char="•"/>
              <a:defRPr/>
            </a:pPr>
            <a:r>
              <a:rPr lang="en-US" sz="2600" dirty="0"/>
              <a:t>Help parents foster their child’s social emotional development</a:t>
            </a:r>
          </a:p>
          <a:p>
            <a:pPr marL="342900" lvl="0" indent="-342900" eaLnBrk="1" hangingPunct="1">
              <a:spcBef>
                <a:spcPct val="20000"/>
              </a:spcBef>
              <a:buFont typeface="Arial" panose="020B0604020202020204" pitchFamily="34" charset="0"/>
              <a:buChar char="•"/>
              <a:defRPr/>
            </a:pPr>
            <a:r>
              <a:rPr lang="en-US" sz="2600" dirty="0"/>
              <a:t>Model nurturing </a:t>
            </a:r>
            <a:r>
              <a:rPr lang="en-US" sz="2600" dirty="0" smtClean="0"/>
              <a:t>care to </a:t>
            </a:r>
            <a:r>
              <a:rPr lang="en-US" sz="2600" dirty="0"/>
              <a:t>children</a:t>
            </a:r>
          </a:p>
          <a:p>
            <a:pPr marL="342900" lvl="0" indent="-342900" eaLnBrk="1" hangingPunct="1">
              <a:spcBef>
                <a:spcPct val="20000"/>
              </a:spcBef>
              <a:buFont typeface="Arial" panose="020B0604020202020204" pitchFamily="34" charset="0"/>
              <a:buChar char="•"/>
              <a:defRPr/>
            </a:pPr>
            <a:r>
              <a:rPr lang="en-US" sz="2600" dirty="0"/>
              <a:t>Include children’s social and emotional development activities in programming</a:t>
            </a:r>
          </a:p>
          <a:p>
            <a:pPr marL="342900" lvl="0" indent="-342900" eaLnBrk="1" hangingPunct="1">
              <a:spcBef>
                <a:spcPct val="20000"/>
              </a:spcBef>
              <a:buFont typeface="Arial" panose="020B0604020202020204" pitchFamily="34" charset="0"/>
              <a:buChar char="•"/>
              <a:defRPr/>
            </a:pPr>
            <a:r>
              <a:rPr lang="en-US" sz="2600" dirty="0"/>
              <a:t>Help children develop a positive cultural identity and interact in a diverse society</a:t>
            </a:r>
          </a:p>
          <a:p>
            <a:pPr marL="342900" lvl="0" indent="-342900" eaLnBrk="1" hangingPunct="1">
              <a:spcBef>
                <a:spcPct val="20000"/>
              </a:spcBef>
              <a:buFont typeface="Arial" panose="020B0604020202020204" pitchFamily="34" charset="0"/>
              <a:buChar char="•"/>
              <a:defRPr/>
            </a:pPr>
            <a:r>
              <a:rPr lang="en-US" sz="2600" dirty="0"/>
              <a:t>Respond proactively when social or emotional development </a:t>
            </a:r>
            <a:r>
              <a:rPr lang="en-US" sz="2600" dirty="0" smtClean="0"/>
              <a:t>needs extra </a:t>
            </a:r>
            <a:r>
              <a:rPr lang="en-US" sz="2600" dirty="0"/>
              <a:t>support</a:t>
            </a:r>
          </a:p>
        </p:txBody>
      </p:sp>
    </p:spTree>
    <p:extLst>
      <p:ext uri="{BB962C8B-B14F-4D97-AF65-F5344CB8AC3E}">
        <p14:creationId xmlns:p14="http://schemas.microsoft.com/office/powerpoint/2010/main" val="244096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90726"/>
          </a:xfrm>
        </p:spPr>
        <p:txBody>
          <a:bodyPr/>
          <a:lstStyle/>
          <a:p>
            <a:r>
              <a:rPr lang="en-US" dirty="0" smtClean="0">
                <a:latin typeface="Georgia" panose="02040502050405020303" pitchFamily="18" charset="0"/>
              </a:rPr>
              <a:t>Five Protective Factors</a:t>
            </a:r>
            <a:endParaRPr lang="en-US" dirty="0">
              <a:latin typeface="Georgia" panose="02040502050405020303" pitchFamily="18" charset="0"/>
            </a:endParaRPr>
          </a:p>
        </p:txBody>
      </p:sp>
      <p:sp>
        <p:nvSpPr>
          <p:cNvPr id="3" name="Content Placeholder 2"/>
          <p:cNvSpPr txBox="1">
            <a:spLocks/>
          </p:cNvSpPr>
          <p:nvPr/>
        </p:nvSpPr>
        <p:spPr>
          <a:xfrm>
            <a:off x="457200" y="1347533"/>
            <a:ext cx="4407408" cy="490086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600"/>
              </a:spcBef>
              <a:spcAft>
                <a:spcPts val="1500"/>
              </a:spcAft>
              <a:buFont typeface="+mj-lt"/>
              <a:buAutoNum type="arabicPeriod"/>
            </a:pPr>
            <a:r>
              <a:rPr lang="en-US" sz="2400" dirty="0" smtClean="0">
                <a:latin typeface="Arial" panose="020B0604020202020204" pitchFamily="34" charset="0"/>
                <a:cs typeface="Arial" panose="020B0604020202020204" pitchFamily="34" charset="0"/>
              </a:rPr>
              <a:t>Parental resilience</a:t>
            </a:r>
          </a:p>
          <a:p>
            <a:pPr marL="457200" indent="-457200">
              <a:spcBef>
                <a:spcPts val="600"/>
              </a:spcBef>
              <a:spcAft>
                <a:spcPts val="1500"/>
              </a:spcAft>
              <a:buFont typeface="+mj-lt"/>
              <a:buAutoNum type="arabicPeriod"/>
            </a:pPr>
            <a:r>
              <a:rPr lang="en-US" sz="2400" dirty="0" smtClean="0">
                <a:latin typeface="Arial" panose="020B0604020202020204" pitchFamily="34" charset="0"/>
                <a:cs typeface="Arial" panose="020B0604020202020204" pitchFamily="34" charset="0"/>
              </a:rPr>
              <a:t>Social connections</a:t>
            </a:r>
          </a:p>
          <a:p>
            <a:pPr marL="457200" indent="-457200">
              <a:spcBef>
                <a:spcPts val="600"/>
              </a:spcBef>
              <a:spcAft>
                <a:spcPts val="1500"/>
              </a:spcAft>
              <a:buFont typeface="+mj-lt"/>
              <a:buAutoNum type="arabicPeriod"/>
            </a:pPr>
            <a:r>
              <a:rPr lang="en-US" sz="2400" dirty="0" smtClean="0">
                <a:latin typeface="Arial" panose="020B0604020202020204" pitchFamily="34" charset="0"/>
                <a:cs typeface="Arial" panose="020B0604020202020204" pitchFamily="34" charset="0"/>
              </a:rPr>
              <a:t>Knowledge of parenting and child development</a:t>
            </a:r>
          </a:p>
          <a:p>
            <a:pPr marL="457200" indent="-457200">
              <a:spcBef>
                <a:spcPts val="600"/>
              </a:spcBef>
              <a:spcAft>
                <a:spcPts val="1500"/>
              </a:spcAft>
              <a:buFont typeface="+mj-lt"/>
              <a:buAutoNum type="arabicPeriod"/>
            </a:pPr>
            <a:r>
              <a:rPr lang="en-US" sz="2400" dirty="0" smtClean="0">
                <a:latin typeface="Arial" panose="020B0604020202020204" pitchFamily="34" charset="0"/>
                <a:cs typeface="Arial" panose="020B0604020202020204" pitchFamily="34" charset="0"/>
              </a:rPr>
              <a:t>Concrete support in times of need</a:t>
            </a:r>
          </a:p>
          <a:p>
            <a:pPr marL="457200" indent="-457200">
              <a:spcBef>
                <a:spcPts val="600"/>
              </a:spcBef>
              <a:spcAft>
                <a:spcPts val="1500"/>
              </a:spcAft>
              <a:buFont typeface="+mj-lt"/>
              <a:buAutoNum type="arabicPeriod"/>
            </a:pPr>
            <a:r>
              <a:rPr lang="en-US" sz="2400" dirty="0" smtClean="0">
                <a:latin typeface="Arial" panose="020B0604020202020204" pitchFamily="34" charset="0"/>
                <a:cs typeface="Arial" panose="020B0604020202020204" pitchFamily="34" charset="0"/>
              </a:rPr>
              <a:t>Social and emotional competence of children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4864608" y="1383703"/>
            <a:ext cx="3517697" cy="4688230"/>
          </a:xfrm>
          <a:prstGeom prst="rect">
            <a:avLst/>
          </a:prstGeom>
        </p:spPr>
      </p:pic>
    </p:spTree>
    <p:extLst>
      <p:ext uri="{BB962C8B-B14F-4D97-AF65-F5344CB8AC3E}">
        <p14:creationId xmlns:p14="http://schemas.microsoft.com/office/powerpoint/2010/main" val="2899931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76200"/>
            <a:ext cx="8229600" cy="792162"/>
          </a:xfrm>
          <a:prstGeom prst="rect">
            <a:avLst/>
          </a:prstGeom>
        </p:spPr>
        <p:txBody>
          <a:bodyPr/>
          <a:lstStyle/>
          <a:p>
            <a:pPr algn="ctr" eaLnBrk="1" fontAlgn="auto" hangingPunct="1">
              <a:spcAft>
                <a:spcPts val="0"/>
              </a:spcAft>
              <a:defRPr/>
            </a:pPr>
            <a:r>
              <a:rPr lang="en-US" sz="4400" dirty="0">
                <a:solidFill>
                  <a:srgbClr val="B64326"/>
                </a:solidFill>
                <a:latin typeface="Georgia" panose="02040502050405020303" pitchFamily="18" charset="0"/>
                <a:ea typeface="+mj-ea"/>
              </a:rPr>
              <a:t>Parental</a:t>
            </a:r>
            <a:r>
              <a:rPr lang="en-US" sz="4600" dirty="0">
                <a:solidFill>
                  <a:srgbClr val="B64326"/>
                </a:solidFill>
                <a:latin typeface="Georgia" panose="02040502050405020303" pitchFamily="18" charset="0"/>
                <a:ea typeface="+mj-ea"/>
              </a:rPr>
              <a:t> resilience</a:t>
            </a:r>
          </a:p>
        </p:txBody>
      </p:sp>
      <p:sp>
        <p:nvSpPr>
          <p:cNvPr id="4" name="Content Placeholder 3"/>
          <p:cNvSpPr txBox="1">
            <a:spLocks/>
          </p:cNvSpPr>
          <p:nvPr/>
        </p:nvSpPr>
        <p:spPr>
          <a:xfrm>
            <a:off x="609600" y="2057400"/>
            <a:ext cx="8077200" cy="4267200"/>
          </a:xfrm>
          <a:prstGeom prst="rect">
            <a:avLst/>
          </a:prstGeom>
        </p:spPr>
        <p:txBody>
          <a:bodyPr/>
          <a:lstStyle/>
          <a:p>
            <a:pPr marL="342900" indent="-342900" eaLnBrk="1" fontAlgn="auto" hangingPunct="1">
              <a:spcBef>
                <a:spcPct val="20000"/>
              </a:spcBef>
              <a:spcAft>
                <a:spcPts val="0"/>
              </a:spcAft>
              <a:buFont typeface="Arial" charset="0"/>
              <a:buNone/>
              <a:defRPr/>
            </a:pPr>
            <a:r>
              <a:rPr lang="en-US" sz="2600" b="1" dirty="0">
                <a:solidFill>
                  <a:srgbClr val="B64326"/>
                </a:solidFill>
                <a:latin typeface="Georgia" panose="02040502050405020303" pitchFamily="18" charset="0"/>
              </a:rPr>
              <a:t>What it looks </a:t>
            </a:r>
            <a:r>
              <a:rPr lang="en-US" sz="2600" b="1" dirty="0" smtClean="0">
                <a:solidFill>
                  <a:srgbClr val="B64326"/>
                </a:solidFill>
                <a:latin typeface="Georgia" panose="02040502050405020303" pitchFamily="18" charset="0"/>
              </a:rPr>
              <a:t>like</a:t>
            </a:r>
            <a:endParaRPr lang="en-US" sz="2600" b="1" dirty="0">
              <a:solidFill>
                <a:srgbClr val="B64326"/>
              </a:solidFill>
              <a:latin typeface="Georgia" panose="02040502050405020303" pitchFamily="18" charset="0"/>
            </a:endParaRPr>
          </a:p>
          <a:p>
            <a:pPr eaLnBrk="1" fontAlgn="auto" hangingPunct="1">
              <a:spcBef>
                <a:spcPct val="20000"/>
              </a:spcBef>
              <a:spcAft>
                <a:spcPts val="0"/>
              </a:spcAft>
              <a:defRPr/>
            </a:pPr>
            <a:r>
              <a:rPr lang="en-US" sz="2400" b="1" i="1" dirty="0"/>
              <a:t>Resilience to general life stress</a:t>
            </a:r>
          </a:p>
          <a:p>
            <a:pPr marL="342900" indent="-342900" eaLnBrk="1" hangingPunct="1">
              <a:spcBef>
                <a:spcPct val="20000"/>
              </a:spcBef>
              <a:buFont typeface="Arial" pitchFamily="34" charset="0"/>
              <a:buChar char="•"/>
              <a:defRPr/>
            </a:pPr>
            <a:r>
              <a:rPr lang="en-US" sz="2600" dirty="0"/>
              <a:t>Hope, optimism, self confidence</a:t>
            </a:r>
          </a:p>
          <a:p>
            <a:pPr marL="342900" indent="-342900" eaLnBrk="1" hangingPunct="1">
              <a:spcBef>
                <a:spcPct val="20000"/>
              </a:spcBef>
              <a:buFont typeface="Arial" pitchFamily="34" charset="0"/>
              <a:buChar char="•"/>
              <a:defRPr/>
            </a:pPr>
            <a:r>
              <a:rPr lang="en-US" sz="2600" dirty="0"/>
              <a:t>Problem solving skills</a:t>
            </a:r>
          </a:p>
          <a:p>
            <a:pPr marL="342900" indent="-342900" eaLnBrk="1" hangingPunct="1">
              <a:spcBef>
                <a:spcPct val="20000"/>
              </a:spcBef>
              <a:buFont typeface="Arial" pitchFamily="34" charset="0"/>
              <a:buChar char="•"/>
              <a:defRPr/>
            </a:pPr>
            <a:r>
              <a:rPr lang="en-US" sz="2600" dirty="0"/>
              <a:t>Self care and willingness to ask for help</a:t>
            </a:r>
          </a:p>
          <a:p>
            <a:pPr marL="342900" indent="-342900" eaLnBrk="1" hangingPunct="1">
              <a:spcBef>
                <a:spcPct val="20000"/>
              </a:spcBef>
              <a:buFont typeface="Arial" pitchFamily="34" charset="0"/>
              <a:buChar char="•"/>
              <a:defRPr/>
            </a:pPr>
            <a:r>
              <a:rPr lang="en-US" sz="2600" dirty="0"/>
              <a:t>Ability to manage negative emotions</a:t>
            </a:r>
          </a:p>
          <a:p>
            <a:pPr eaLnBrk="1" fontAlgn="auto" hangingPunct="1">
              <a:spcBef>
                <a:spcPct val="20000"/>
              </a:spcBef>
              <a:spcAft>
                <a:spcPts val="0"/>
              </a:spcAft>
              <a:defRPr/>
            </a:pPr>
            <a:r>
              <a:rPr lang="en-US" sz="2400" b="1" i="1" dirty="0"/>
              <a:t>Resilience to parenting stress</a:t>
            </a:r>
          </a:p>
          <a:p>
            <a:pPr marL="342900" indent="-342900" eaLnBrk="1" hangingPunct="1">
              <a:spcBef>
                <a:spcPct val="20000"/>
              </a:spcBef>
              <a:buFont typeface="Arial" panose="020B0604020202020204" pitchFamily="34" charset="0"/>
              <a:buChar char="•"/>
              <a:defRPr/>
            </a:pPr>
            <a:r>
              <a:rPr lang="en-US" sz="2600" dirty="0"/>
              <a:t>Not allowing stress to interfere with nurturing</a:t>
            </a:r>
          </a:p>
          <a:p>
            <a:pPr marL="342900" indent="-342900" eaLnBrk="1" hangingPunct="1">
              <a:spcBef>
                <a:spcPct val="20000"/>
              </a:spcBef>
              <a:buFont typeface="Arial" panose="020B0604020202020204" pitchFamily="34" charset="0"/>
              <a:buChar char="•"/>
              <a:defRPr/>
            </a:pPr>
            <a:r>
              <a:rPr lang="en-US" sz="2600" dirty="0"/>
              <a:t>Positive attitude about parenting and child</a:t>
            </a:r>
          </a:p>
        </p:txBody>
      </p:sp>
      <p:sp>
        <p:nvSpPr>
          <p:cNvPr id="6" name="Rectangle 5"/>
          <p:cNvSpPr/>
          <p:nvPr/>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198" name="TextBox 1"/>
          <p:cNvSpPr txBox="1">
            <a:spLocks noChangeArrowheads="1"/>
          </p:cNvSpPr>
          <p:nvPr/>
        </p:nvSpPr>
        <p:spPr bwMode="auto">
          <a:xfrm>
            <a:off x="609600" y="838200"/>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smtClean="0">
                <a:latin typeface="Arial" panose="020B0604020202020204" pitchFamily="34" charset="0"/>
              </a:rPr>
              <a:t>Managing stress </a:t>
            </a:r>
            <a:r>
              <a:rPr lang="en-US" sz="2800" dirty="0">
                <a:latin typeface="Arial" panose="020B0604020202020204" pitchFamily="34" charset="0"/>
              </a:rPr>
              <a:t>and </a:t>
            </a:r>
            <a:r>
              <a:rPr lang="en-US" sz="2800" dirty="0" smtClean="0">
                <a:latin typeface="Arial" panose="020B0604020202020204" pitchFamily="34" charset="0"/>
              </a:rPr>
              <a:t>functioning </a:t>
            </a:r>
            <a:r>
              <a:rPr lang="en-US" sz="2800" dirty="0">
                <a:latin typeface="Arial" panose="020B0604020202020204" pitchFamily="34" charset="0"/>
              </a:rPr>
              <a:t>well </a:t>
            </a:r>
            <a:r>
              <a:rPr lang="en-US" sz="2800" dirty="0" smtClean="0">
                <a:latin typeface="Arial" panose="020B0604020202020204" pitchFamily="34" charset="0"/>
              </a:rPr>
              <a:t>when </a:t>
            </a:r>
            <a:r>
              <a:rPr lang="en-US" sz="2800" dirty="0">
                <a:latin typeface="Arial" panose="020B0604020202020204" pitchFamily="34" charset="0"/>
              </a:rPr>
              <a:t>faced with challenges, adversity and </a:t>
            </a:r>
            <a:r>
              <a:rPr lang="en-US" sz="2800" dirty="0" smtClean="0">
                <a:latin typeface="Arial" panose="020B0604020202020204" pitchFamily="34" charset="0"/>
              </a:rPr>
              <a:t>trauma</a:t>
            </a:r>
            <a:endParaRPr lang="en-US" sz="2800" dirty="0">
              <a:latin typeface="Arial" panose="020B0604020202020204" pitchFamily="34" charset="0"/>
            </a:endParaRPr>
          </a:p>
        </p:txBody>
      </p:sp>
      <p:cxnSp>
        <p:nvCxnSpPr>
          <p:cNvPr id="8" name="Straight Connector 7"/>
          <p:cNvCxnSpPr/>
          <p:nvPr/>
        </p:nvCxnSpPr>
        <p:spPr>
          <a:xfrm>
            <a:off x="609600" y="19050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150" y="1219200"/>
            <a:ext cx="8229600" cy="4493538"/>
          </a:xfrm>
          <a:prstGeom prst="rect">
            <a:avLst/>
          </a:prstGeom>
        </p:spPr>
        <p:txBody>
          <a:bodyPr wrap="square">
            <a:spAutoFit/>
          </a:bodyPr>
          <a:lstStyle/>
          <a:p>
            <a:pPr marL="342900" lvl="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Everyday actions</a:t>
            </a:r>
          </a:p>
          <a:p>
            <a:pPr marL="342900" lvl="0" indent="-342900" eaLnBrk="1" hangingPunct="1">
              <a:spcBef>
                <a:spcPct val="20000"/>
              </a:spcBef>
              <a:buFont typeface="Arial" panose="020B0604020202020204" pitchFamily="34" charset="0"/>
              <a:buChar char="•"/>
              <a:defRPr/>
            </a:pPr>
            <a:r>
              <a:rPr lang="en-US" sz="2600" dirty="0"/>
              <a:t>Demonstrate in multiple ways that parents are valued</a:t>
            </a:r>
          </a:p>
          <a:p>
            <a:pPr marL="342900" lvl="0" indent="-342900" eaLnBrk="1" hangingPunct="1">
              <a:spcBef>
                <a:spcPct val="20000"/>
              </a:spcBef>
              <a:buFont typeface="Arial" panose="020B0604020202020204" pitchFamily="34" charset="0"/>
              <a:buChar char="•"/>
              <a:defRPr/>
            </a:pPr>
            <a:r>
              <a:rPr lang="en-US" sz="2600" dirty="0"/>
              <a:t>Honor each family’s race, language, culture, history and approach to parenting</a:t>
            </a:r>
          </a:p>
          <a:p>
            <a:pPr marL="342900" lvl="0" indent="-342900" eaLnBrk="1" hangingPunct="1">
              <a:spcBef>
                <a:spcPct val="20000"/>
              </a:spcBef>
              <a:buFont typeface="Arial" panose="020B0604020202020204" pitchFamily="34" charset="0"/>
              <a:buChar char="•"/>
              <a:defRPr/>
            </a:pPr>
            <a:r>
              <a:rPr lang="en-US" sz="2600" dirty="0" smtClean="0"/>
              <a:t>Encourage parents to manage stress effectively</a:t>
            </a:r>
            <a:endParaRPr lang="en-US" sz="2600" dirty="0"/>
          </a:p>
          <a:p>
            <a:pPr marL="342900" lvl="0" indent="-342900" eaLnBrk="1" hangingPunct="1">
              <a:spcBef>
                <a:spcPct val="20000"/>
              </a:spcBef>
              <a:buFont typeface="Arial" panose="020B0604020202020204" pitchFamily="34" charset="0"/>
              <a:buChar char="•"/>
              <a:defRPr/>
            </a:pPr>
            <a:r>
              <a:rPr lang="en-US" sz="2600" dirty="0"/>
              <a:t>Support parents as decision-makers and help build decision-making and leadership skills</a:t>
            </a:r>
          </a:p>
          <a:p>
            <a:pPr marL="342900" lvl="0" indent="-342900" eaLnBrk="1" hangingPunct="1">
              <a:spcBef>
                <a:spcPct val="20000"/>
              </a:spcBef>
              <a:buFont typeface="Arial" panose="020B0604020202020204" pitchFamily="34" charset="0"/>
              <a:buChar char="•"/>
              <a:defRPr/>
            </a:pPr>
            <a:r>
              <a:rPr lang="en-US" sz="2600" dirty="0"/>
              <a:t>Help parents understand how to buffer their child during stressful times</a:t>
            </a:r>
          </a:p>
        </p:txBody>
      </p:sp>
      <p:cxnSp>
        <p:nvCxnSpPr>
          <p:cNvPr id="5" name="Straight Connector 4"/>
          <p:cNvCxnSpPr/>
          <p:nvPr/>
        </p:nvCxnSpPr>
        <p:spPr>
          <a:xfrm>
            <a:off x="609600" y="10668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457200" y="76200"/>
            <a:ext cx="8229600" cy="792162"/>
          </a:xfrm>
          <a:prstGeom prst="rect">
            <a:avLst/>
          </a:prstGeom>
        </p:spPr>
        <p:txBody>
          <a:bodyPr/>
          <a:lstStyle/>
          <a:p>
            <a:pPr algn="ctr" eaLnBrk="1" fontAlgn="auto" hangingPunct="1">
              <a:spcAft>
                <a:spcPts val="0"/>
              </a:spcAft>
              <a:defRPr/>
            </a:pPr>
            <a:r>
              <a:rPr lang="en-US" sz="4400" dirty="0">
                <a:solidFill>
                  <a:srgbClr val="B64326"/>
                </a:solidFill>
                <a:latin typeface="Georgia" panose="02040502050405020303" pitchFamily="18" charset="0"/>
                <a:ea typeface="+mj-ea"/>
              </a:rPr>
              <a:t>Parental</a:t>
            </a:r>
            <a:r>
              <a:rPr lang="en-US" sz="4600" dirty="0">
                <a:solidFill>
                  <a:srgbClr val="B64326"/>
                </a:solidFill>
                <a:latin typeface="Georgia" panose="02040502050405020303" pitchFamily="18" charset="0"/>
                <a:ea typeface="+mj-ea"/>
              </a:rPr>
              <a:t> resilience</a:t>
            </a:r>
          </a:p>
        </p:txBody>
      </p:sp>
    </p:spTree>
    <p:extLst>
      <p:ext uri="{BB962C8B-B14F-4D97-AF65-F5344CB8AC3E}">
        <p14:creationId xmlns:p14="http://schemas.microsoft.com/office/powerpoint/2010/main" val="2706880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28600"/>
            <a:ext cx="8229600" cy="715962"/>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Social connections</a:t>
            </a:r>
          </a:p>
        </p:txBody>
      </p:sp>
      <p:sp>
        <p:nvSpPr>
          <p:cNvPr id="3" name="Content Placeholder 3"/>
          <p:cNvSpPr txBox="1">
            <a:spLocks/>
          </p:cNvSpPr>
          <p:nvPr/>
        </p:nvSpPr>
        <p:spPr>
          <a:xfrm>
            <a:off x="533400" y="2091949"/>
            <a:ext cx="8000999" cy="4461251"/>
          </a:xfrm>
          <a:prstGeom prst="rect">
            <a:avLst/>
          </a:prstGeom>
        </p:spPr>
        <p:txBody>
          <a:bodyPr/>
          <a:lstStyle/>
          <a:p>
            <a:pPr marL="34290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What it looks like</a:t>
            </a:r>
          </a:p>
          <a:p>
            <a:pPr marL="342900" indent="-342900" eaLnBrk="1" hangingPunct="1">
              <a:spcBef>
                <a:spcPct val="20000"/>
              </a:spcBef>
              <a:buFont typeface="Arial" panose="020B0604020202020204" pitchFamily="34" charset="0"/>
              <a:buChar char="•"/>
              <a:defRPr/>
            </a:pPr>
            <a:r>
              <a:rPr lang="en-US" sz="2600" dirty="0"/>
              <a:t>Multiple friendships and supportive relationships with others</a:t>
            </a:r>
          </a:p>
          <a:p>
            <a:pPr marL="342900" indent="-342900" eaLnBrk="1" hangingPunct="1">
              <a:spcBef>
                <a:spcPct val="20000"/>
              </a:spcBef>
              <a:buFont typeface="Arial" panose="020B0604020202020204" pitchFamily="34" charset="0"/>
              <a:buChar char="•"/>
              <a:defRPr/>
            </a:pPr>
            <a:r>
              <a:rPr lang="en-US" sz="2600" dirty="0"/>
              <a:t>Feeling respected and appreciated</a:t>
            </a:r>
          </a:p>
          <a:p>
            <a:pPr marL="342900" indent="-342900" eaLnBrk="1" hangingPunct="1">
              <a:spcBef>
                <a:spcPct val="20000"/>
              </a:spcBef>
              <a:buFont typeface="Arial" panose="020B0604020202020204" pitchFamily="34" charset="0"/>
              <a:buChar char="•"/>
              <a:defRPr/>
            </a:pPr>
            <a:r>
              <a:rPr lang="en-US" sz="2600" dirty="0"/>
              <a:t>Accepting help from others, and giving help to others</a:t>
            </a:r>
          </a:p>
          <a:p>
            <a:pPr marL="342900" indent="-342900" eaLnBrk="1" hangingPunct="1">
              <a:spcBef>
                <a:spcPct val="20000"/>
              </a:spcBef>
              <a:buFont typeface="Arial" panose="020B0604020202020204" pitchFamily="34" charset="0"/>
              <a:buChar char="•"/>
              <a:defRPr/>
            </a:pPr>
            <a:r>
              <a:rPr lang="en-US" sz="2600" dirty="0"/>
              <a:t>Skills for establishing and maintaining connections</a:t>
            </a:r>
          </a:p>
          <a:p>
            <a:pPr marL="342900" indent="-342900" eaLnBrk="1" hangingPunct="1">
              <a:spcBef>
                <a:spcPct val="20000"/>
              </a:spcBef>
              <a:buFont typeface="Arial" panose="020B0604020202020204" pitchFamily="34" charset="0"/>
              <a:buChar char="•"/>
              <a:defRPr/>
            </a:pPr>
            <a:endParaRPr lang="en-US" sz="2600" dirty="0"/>
          </a:p>
        </p:txBody>
      </p:sp>
      <p:sp>
        <p:nvSpPr>
          <p:cNvPr id="5" name="Rectangle 4"/>
          <p:cNvSpPr/>
          <p:nvPr/>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46" name="TextBox 5"/>
          <p:cNvSpPr txBox="1">
            <a:spLocks noChangeArrowheads="1"/>
          </p:cNvSpPr>
          <p:nvPr/>
        </p:nvSpPr>
        <p:spPr bwMode="auto">
          <a:xfrm>
            <a:off x="609600" y="931862"/>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2800" dirty="0" smtClean="0">
                <a:latin typeface="Arial" panose="020B0604020202020204" pitchFamily="34" charset="0"/>
              </a:rPr>
              <a:t>Positive relationships that provide emotional, informational, instrumental and spiritual support</a:t>
            </a:r>
          </a:p>
        </p:txBody>
      </p:sp>
      <p:cxnSp>
        <p:nvCxnSpPr>
          <p:cNvPr id="7" name="Straight Connector 6"/>
          <p:cNvCxnSpPr/>
          <p:nvPr/>
        </p:nvCxnSpPr>
        <p:spPr>
          <a:xfrm>
            <a:off x="533400" y="19812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latin typeface="Georgia" panose="02040502050405020303" pitchFamily="18" charset="0"/>
                <a:ea typeface="+mn-ea"/>
                <a:cs typeface="Arial" panose="020B0604020202020204" pitchFamily="34" charset="0"/>
              </a:rPr>
              <a:t>Social </a:t>
            </a:r>
            <a:r>
              <a:rPr lang="en-US" dirty="0" smtClean="0">
                <a:latin typeface="Georgia" panose="02040502050405020303" pitchFamily="18" charset="0"/>
                <a:ea typeface="+mn-ea"/>
                <a:cs typeface="Arial" panose="020B0604020202020204" pitchFamily="34" charset="0"/>
              </a:rPr>
              <a:t>connections</a:t>
            </a:r>
            <a:endParaRPr lang="en-US" dirty="0"/>
          </a:p>
        </p:txBody>
      </p:sp>
      <p:cxnSp>
        <p:nvCxnSpPr>
          <p:cNvPr id="3" name="Straight Connector 2"/>
          <p:cNvCxnSpPr/>
          <p:nvPr/>
        </p:nvCxnSpPr>
        <p:spPr>
          <a:xfrm>
            <a:off x="609600" y="1455738"/>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609600" y="1813173"/>
            <a:ext cx="7924800" cy="3213187"/>
          </a:xfrm>
          <a:prstGeom prst="rect">
            <a:avLst/>
          </a:prstGeom>
        </p:spPr>
        <p:txBody>
          <a:bodyPr wrap="square">
            <a:spAutoFit/>
          </a:bodyPr>
          <a:lstStyle/>
          <a:p>
            <a:pPr marL="342900" lvl="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Everyday actions</a:t>
            </a:r>
          </a:p>
          <a:p>
            <a:pPr marL="342900" lvl="0" indent="-342900" eaLnBrk="1" hangingPunct="1">
              <a:spcBef>
                <a:spcPct val="20000"/>
              </a:spcBef>
              <a:buFont typeface="Arial" panose="020B0604020202020204" pitchFamily="34" charset="0"/>
              <a:buChar char="•"/>
              <a:defRPr/>
            </a:pPr>
            <a:r>
              <a:rPr lang="en-US" sz="2600" dirty="0"/>
              <a:t>Help families value, build, sustain and use social connections</a:t>
            </a:r>
          </a:p>
          <a:p>
            <a:pPr marL="342900" lvl="0" indent="-342900" eaLnBrk="1" hangingPunct="1">
              <a:spcBef>
                <a:spcPct val="20000"/>
              </a:spcBef>
              <a:buFont typeface="Arial" panose="020B0604020202020204" pitchFamily="34" charset="0"/>
              <a:buChar char="•"/>
              <a:defRPr/>
            </a:pPr>
            <a:r>
              <a:rPr lang="en-US" sz="2600" dirty="0"/>
              <a:t>Create an inclusive environment </a:t>
            </a:r>
          </a:p>
          <a:p>
            <a:pPr marL="342900" lvl="0" indent="-342900" eaLnBrk="1" hangingPunct="1">
              <a:spcBef>
                <a:spcPct val="20000"/>
              </a:spcBef>
              <a:buFont typeface="Arial" panose="020B0604020202020204" pitchFamily="34" charset="0"/>
              <a:buChar char="•"/>
              <a:defRPr/>
            </a:pPr>
            <a:r>
              <a:rPr lang="en-US" sz="2600" dirty="0"/>
              <a:t>Facilitate mutual support </a:t>
            </a:r>
            <a:endParaRPr lang="en-US" sz="2600" dirty="0" smtClean="0"/>
          </a:p>
          <a:p>
            <a:pPr marL="342900" lvl="0" indent="-342900" eaLnBrk="1" hangingPunct="1">
              <a:spcBef>
                <a:spcPct val="20000"/>
              </a:spcBef>
              <a:buFont typeface="Arial" panose="020B0604020202020204" pitchFamily="34" charset="0"/>
              <a:buChar char="•"/>
              <a:defRPr/>
            </a:pPr>
            <a:r>
              <a:rPr lang="en-US" sz="2600" dirty="0" smtClean="0"/>
              <a:t>Promote </a:t>
            </a:r>
            <a:r>
              <a:rPr lang="en-US" sz="2600" dirty="0"/>
              <a:t>engagement in the community and participation in community activities</a:t>
            </a:r>
          </a:p>
        </p:txBody>
      </p:sp>
    </p:spTree>
    <p:extLst>
      <p:ext uri="{BB962C8B-B14F-4D97-AF65-F5344CB8AC3E}">
        <p14:creationId xmlns:p14="http://schemas.microsoft.com/office/powerpoint/2010/main" val="1945856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76200"/>
            <a:ext cx="9144000" cy="838200"/>
          </a:xfrm>
          <a:prstGeom prst="rect">
            <a:avLst/>
          </a:prstGeom>
        </p:spPr>
        <p:txBody>
          <a:bodyPr/>
          <a:lstStyle/>
          <a:p>
            <a:pPr algn="ctr" eaLnBrk="1" hangingPunct="1">
              <a:defRPr/>
            </a:pPr>
            <a:r>
              <a:rPr lang="en-US" sz="4000" dirty="0">
                <a:solidFill>
                  <a:srgbClr val="B64326"/>
                </a:solidFill>
                <a:latin typeface="Georgia" panose="02040502050405020303" pitchFamily="18" charset="0"/>
                <a:ea typeface="+mj-ea"/>
                <a:cs typeface="+mj-cs"/>
              </a:rPr>
              <a:t>Knowledge of parenting &amp; child dev’t</a:t>
            </a:r>
          </a:p>
        </p:txBody>
      </p:sp>
      <p:sp>
        <p:nvSpPr>
          <p:cNvPr id="3" name="Content Placeholder 3"/>
          <p:cNvSpPr txBox="1">
            <a:spLocks/>
          </p:cNvSpPr>
          <p:nvPr/>
        </p:nvSpPr>
        <p:spPr>
          <a:xfrm>
            <a:off x="609600" y="2179638"/>
            <a:ext cx="7924800" cy="4525962"/>
          </a:xfrm>
          <a:prstGeom prst="rect">
            <a:avLst/>
          </a:prstGeom>
        </p:spPr>
        <p:txBody>
          <a:bodyPr/>
          <a:lstStyle/>
          <a:p>
            <a:pPr marL="34290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What it looks like</a:t>
            </a:r>
          </a:p>
          <a:p>
            <a:pPr marL="342900" indent="-342900" eaLnBrk="1" hangingPunct="1">
              <a:spcBef>
                <a:spcPct val="20000"/>
              </a:spcBef>
              <a:buFont typeface="Arial" panose="020B0604020202020204" pitchFamily="34" charset="0"/>
              <a:buChar char="•"/>
              <a:defRPr/>
            </a:pPr>
            <a:r>
              <a:rPr lang="en-US" sz="2600" dirty="0"/>
              <a:t>Nurturing parenting behavior</a:t>
            </a:r>
          </a:p>
          <a:p>
            <a:pPr marL="342900" indent="-342900" eaLnBrk="1" hangingPunct="1">
              <a:spcBef>
                <a:spcPct val="20000"/>
              </a:spcBef>
              <a:buFont typeface="Arial" panose="020B0604020202020204" pitchFamily="34" charset="0"/>
              <a:buChar char="•"/>
              <a:defRPr/>
            </a:pPr>
            <a:r>
              <a:rPr lang="en-US" sz="2600" dirty="0"/>
              <a:t>Appropriate developmental expectations</a:t>
            </a:r>
          </a:p>
          <a:p>
            <a:pPr marL="342900" indent="-342900" eaLnBrk="1" hangingPunct="1">
              <a:spcBef>
                <a:spcPct val="20000"/>
              </a:spcBef>
              <a:buFont typeface="Arial" panose="020B0604020202020204" pitchFamily="34" charset="0"/>
              <a:buChar char="•"/>
              <a:defRPr/>
            </a:pPr>
            <a:r>
              <a:rPr lang="en-US" sz="2600" dirty="0"/>
              <a:t>Ability to create a developmentally supportive environment for child</a:t>
            </a:r>
          </a:p>
          <a:p>
            <a:pPr marL="342900" indent="-342900" eaLnBrk="1" hangingPunct="1">
              <a:spcBef>
                <a:spcPct val="20000"/>
              </a:spcBef>
              <a:buFont typeface="Arial" panose="020B0604020202020204" pitchFamily="34" charset="0"/>
              <a:buChar char="•"/>
              <a:defRPr/>
            </a:pPr>
            <a:r>
              <a:rPr lang="en-US" sz="2600" dirty="0"/>
              <a:t>Positive discipline techniques; ability to effectively manage child behavior</a:t>
            </a:r>
          </a:p>
          <a:p>
            <a:pPr marL="342900" indent="-342900" eaLnBrk="1" hangingPunct="1">
              <a:spcBef>
                <a:spcPct val="20000"/>
              </a:spcBef>
              <a:buFont typeface="Arial" panose="020B0604020202020204" pitchFamily="34" charset="0"/>
              <a:buChar char="•"/>
              <a:defRPr/>
            </a:pPr>
            <a:r>
              <a:rPr lang="en-US" sz="2600" dirty="0"/>
              <a:t>Recognizing and responding to your child’s specific needs</a:t>
            </a:r>
          </a:p>
          <a:p>
            <a:pPr marL="342900" indent="-342900" eaLnBrk="1" fontAlgn="auto" hangingPunct="1">
              <a:spcBef>
                <a:spcPct val="20000"/>
              </a:spcBef>
              <a:spcAft>
                <a:spcPts val="0"/>
              </a:spcAft>
              <a:buFont typeface="Arial" pitchFamily="34" charset="0"/>
              <a:buChar char="•"/>
              <a:defRPr/>
            </a:pPr>
            <a:endParaRPr lang="en-US" dirty="0">
              <a:latin typeface="+mn-lt"/>
            </a:endParaRPr>
          </a:p>
        </p:txBody>
      </p:sp>
      <p:sp>
        <p:nvSpPr>
          <p:cNvPr id="5" name="Rectangle 4"/>
          <p:cNvSpPr/>
          <p:nvPr/>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94" name="TextBox 5"/>
          <p:cNvSpPr txBox="1">
            <a:spLocks noChangeArrowheads="1"/>
          </p:cNvSpPr>
          <p:nvPr/>
        </p:nvSpPr>
        <p:spPr bwMode="auto">
          <a:xfrm>
            <a:off x="609600" y="685800"/>
            <a:ext cx="8229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smtClean="0">
                <a:latin typeface="Arial" panose="020B0604020202020204" pitchFamily="34" charset="0"/>
              </a:rPr>
              <a:t>Understanding child development and parenting </a:t>
            </a:r>
            <a:r>
              <a:rPr lang="en-US" sz="2800" dirty="0">
                <a:latin typeface="Arial" panose="020B0604020202020204" pitchFamily="34" charset="0"/>
              </a:rPr>
              <a:t>strategies </a:t>
            </a:r>
            <a:r>
              <a:rPr lang="en-US" sz="2800" dirty="0" smtClean="0">
                <a:latin typeface="Arial" panose="020B0604020202020204" pitchFamily="34" charset="0"/>
              </a:rPr>
              <a:t>that support physical</a:t>
            </a:r>
            <a:r>
              <a:rPr lang="en-US" sz="2800" dirty="0">
                <a:latin typeface="Arial" panose="020B0604020202020204" pitchFamily="34" charset="0"/>
              </a:rPr>
              <a:t>, cognitive, language, social and emotional </a:t>
            </a:r>
            <a:r>
              <a:rPr lang="en-US" sz="2800" dirty="0" smtClean="0">
                <a:latin typeface="Arial" panose="020B0604020202020204" pitchFamily="34" charset="0"/>
              </a:rPr>
              <a:t>development</a:t>
            </a:r>
            <a:endParaRPr lang="en-US" sz="2800" dirty="0">
              <a:latin typeface="Arial" panose="020B0604020202020204" pitchFamily="34" charset="0"/>
            </a:endParaRPr>
          </a:p>
        </p:txBody>
      </p:sp>
      <p:cxnSp>
        <p:nvCxnSpPr>
          <p:cNvPr id="7" name="Straight Connector 6"/>
          <p:cNvCxnSpPr/>
          <p:nvPr/>
        </p:nvCxnSpPr>
        <p:spPr>
          <a:xfrm>
            <a:off x="609600" y="21336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4738"/>
            <a:ext cx="8534400" cy="990600"/>
          </a:xfrm>
        </p:spPr>
        <p:txBody>
          <a:bodyPr/>
          <a:lstStyle/>
          <a:p>
            <a:pPr lvl="0" eaLnBrk="1" hangingPunct="1">
              <a:defRPr/>
            </a:pPr>
            <a:r>
              <a:rPr lang="en-US" sz="4000" dirty="0">
                <a:latin typeface="Georgia" panose="02040502050405020303" pitchFamily="18" charset="0"/>
                <a:ea typeface="+mn-ea"/>
                <a:cs typeface="Arial" panose="020B0604020202020204" pitchFamily="34" charset="0"/>
              </a:rPr>
              <a:t>Knowledge of parenting &amp; child </a:t>
            </a:r>
            <a:r>
              <a:rPr lang="en-US" sz="4000" dirty="0" err="1" smtClean="0">
                <a:latin typeface="Georgia" panose="02040502050405020303" pitchFamily="18" charset="0"/>
                <a:ea typeface="+mn-ea"/>
                <a:cs typeface="Arial" panose="020B0604020202020204" pitchFamily="34" charset="0"/>
              </a:rPr>
              <a:t>dev’t</a:t>
            </a:r>
            <a:endParaRPr lang="en-US" sz="4800" dirty="0"/>
          </a:p>
        </p:txBody>
      </p:sp>
      <p:cxnSp>
        <p:nvCxnSpPr>
          <p:cNvPr id="3" name="Straight Connector 2"/>
          <p:cNvCxnSpPr/>
          <p:nvPr/>
        </p:nvCxnSpPr>
        <p:spPr>
          <a:xfrm>
            <a:off x="457200" y="11430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1295400"/>
            <a:ext cx="7924800" cy="4512004"/>
          </a:xfrm>
          <a:prstGeom prst="rect">
            <a:avLst/>
          </a:prstGeom>
        </p:spPr>
        <p:txBody>
          <a:bodyPr wrap="square">
            <a:spAutoFit/>
          </a:bodyPr>
          <a:lstStyle/>
          <a:p>
            <a:pPr marL="342900" lvl="0" indent="-342900" eaLnBrk="1" fontAlgn="auto" hangingPunct="1">
              <a:spcBef>
                <a:spcPct val="20000"/>
              </a:spcBef>
              <a:spcAft>
                <a:spcPts val="0"/>
              </a:spcAft>
              <a:defRPr/>
            </a:pPr>
            <a:r>
              <a:rPr lang="en-US" sz="2600" b="1" dirty="0">
                <a:solidFill>
                  <a:srgbClr val="B64326"/>
                </a:solidFill>
                <a:latin typeface="Georgia" panose="02040502050405020303" pitchFamily="18" charset="0"/>
              </a:rPr>
              <a:t>Everyday actions</a:t>
            </a:r>
          </a:p>
          <a:p>
            <a:pPr marL="342900" lvl="0" indent="-342900" eaLnBrk="1" hangingPunct="1">
              <a:spcBef>
                <a:spcPct val="20000"/>
              </a:spcBef>
              <a:buFont typeface="Arial" panose="020B0604020202020204" pitchFamily="34" charset="0"/>
              <a:buChar char="•"/>
              <a:defRPr/>
            </a:pPr>
            <a:r>
              <a:rPr lang="en-US" sz="2600" dirty="0"/>
              <a:t>Model developmentally appropriate interactions with children</a:t>
            </a:r>
          </a:p>
          <a:p>
            <a:pPr marL="342900" lvl="0" indent="-342900" eaLnBrk="1" hangingPunct="1">
              <a:spcBef>
                <a:spcPct val="20000"/>
              </a:spcBef>
              <a:buFont typeface="Arial" panose="020B0604020202020204" pitchFamily="34" charset="0"/>
              <a:buChar char="•"/>
              <a:defRPr/>
            </a:pPr>
            <a:r>
              <a:rPr lang="en-US" sz="2600" dirty="0"/>
              <a:t>Provide information and resources on parenting and child development</a:t>
            </a:r>
          </a:p>
          <a:p>
            <a:pPr marL="342900" indent="-342900" eaLnBrk="1" hangingPunct="1">
              <a:spcBef>
                <a:spcPct val="20000"/>
              </a:spcBef>
              <a:buFont typeface="Arial" panose="020B0604020202020204" pitchFamily="34" charset="0"/>
              <a:buChar char="•"/>
              <a:defRPr/>
            </a:pPr>
            <a:r>
              <a:rPr lang="en-US" sz="2600" dirty="0"/>
              <a:t>Encourage parents to observe, ask questions, explore parenting issues and try out new strategies</a:t>
            </a:r>
          </a:p>
          <a:p>
            <a:pPr marL="342900" lvl="0" indent="-342900" eaLnBrk="1" hangingPunct="1">
              <a:spcBef>
                <a:spcPct val="20000"/>
              </a:spcBef>
              <a:buFont typeface="Arial" panose="020B0604020202020204" pitchFamily="34" charset="0"/>
              <a:buChar char="•"/>
              <a:defRPr/>
            </a:pPr>
            <a:r>
              <a:rPr lang="en-US" sz="2600" dirty="0" smtClean="0"/>
              <a:t>Address </a:t>
            </a:r>
            <a:r>
              <a:rPr lang="en-US" sz="2600" dirty="0"/>
              <a:t>parenting issues from a strength-based perspective</a:t>
            </a:r>
          </a:p>
        </p:txBody>
      </p:sp>
    </p:spTree>
    <p:extLst>
      <p:ext uri="{BB962C8B-B14F-4D97-AF65-F5344CB8AC3E}">
        <p14:creationId xmlns:p14="http://schemas.microsoft.com/office/powerpoint/2010/main" val="324650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76200"/>
            <a:ext cx="8686800" cy="762000"/>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Concrete support in times of need</a:t>
            </a:r>
          </a:p>
        </p:txBody>
      </p:sp>
      <p:sp>
        <p:nvSpPr>
          <p:cNvPr id="14339" name="Content Placeholder 3"/>
          <p:cNvSpPr txBox="1">
            <a:spLocks/>
          </p:cNvSpPr>
          <p:nvPr/>
        </p:nvSpPr>
        <p:spPr bwMode="auto">
          <a:xfrm>
            <a:off x="609600" y="2286000"/>
            <a:ext cx="79248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Aft>
                <a:spcPts val="0"/>
              </a:spcAft>
              <a:buNone/>
              <a:defRPr/>
            </a:pPr>
            <a:r>
              <a:rPr lang="en-US" sz="2600" b="1" dirty="0">
                <a:solidFill>
                  <a:srgbClr val="B64326"/>
                </a:solidFill>
                <a:latin typeface="Georgia" panose="02040502050405020303" pitchFamily="18" charset="0"/>
              </a:rPr>
              <a:t>What it looks like</a:t>
            </a:r>
          </a:p>
          <a:p>
            <a:pPr eaLnBrk="1" hangingPunct="1"/>
            <a:r>
              <a:rPr lang="en-US" sz="2600" dirty="0">
                <a:latin typeface="Arial" panose="020B0604020202020204" pitchFamily="34" charset="0"/>
              </a:rPr>
              <a:t>Seeking and receiving support when needed</a:t>
            </a:r>
          </a:p>
          <a:p>
            <a:pPr eaLnBrk="1" hangingPunct="1"/>
            <a:r>
              <a:rPr lang="en-US" sz="2600" dirty="0">
                <a:latin typeface="Arial" panose="020B0604020202020204" pitchFamily="34" charset="0"/>
              </a:rPr>
              <a:t>Knowing what services are available and how to access them</a:t>
            </a:r>
          </a:p>
          <a:p>
            <a:pPr eaLnBrk="1" hangingPunct="1"/>
            <a:r>
              <a:rPr lang="en-US" sz="2600" dirty="0">
                <a:latin typeface="Arial" panose="020B0604020202020204" pitchFamily="34" charset="0"/>
              </a:rPr>
              <a:t>Adequate financial security; basic needs being met</a:t>
            </a:r>
          </a:p>
          <a:p>
            <a:pPr eaLnBrk="1" hangingPunct="1"/>
            <a:r>
              <a:rPr lang="en-US" sz="2600" dirty="0">
                <a:latin typeface="Arial" panose="020B0604020202020204" pitchFamily="34" charset="0"/>
              </a:rPr>
              <a:t>Persistence</a:t>
            </a:r>
          </a:p>
          <a:p>
            <a:pPr eaLnBrk="1" hangingPunct="1"/>
            <a:r>
              <a:rPr lang="en-US" sz="2600" dirty="0">
                <a:latin typeface="Arial" panose="020B0604020202020204" pitchFamily="34" charset="0"/>
              </a:rPr>
              <a:t>Advocating effectively for self and child to receive necessary help</a:t>
            </a:r>
          </a:p>
          <a:p>
            <a:pPr eaLnBrk="1" hangingPunct="1"/>
            <a:endParaRPr lang="en-US" sz="2600" dirty="0">
              <a:latin typeface="Arial" panose="020B0604020202020204" pitchFamily="34" charset="0"/>
            </a:endParaRPr>
          </a:p>
        </p:txBody>
      </p:sp>
      <p:sp>
        <p:nvSpPr>
          <p:cNvPr id="7" name="Rectangle 6"/>
          <p:cNvSpPr/>
          <p:nvPr/>
        </p:nvSpPr>
        <p:spPr>
          <a:xfrm>
            <a:off x="0" y="0"/>
            <a:ext cx="9144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342" name="TextBox 7"/>
          <p:cNvSpPr txBox="1">
            <a:spLocks noChangeArrowheads="1"/>
          </p:cNvSpPr>
          <p:nvPr/>
        </p:nvSpPr>
        <p:spPr bwMode="auto">
          <a:xfrm>
            <a:off x="609600" y="838200"/>
            <a:ext cx="7924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Access to concrete support and services that address a family’s needs and </a:t>
            </a:r>
            <a:r>
              <a:rPr lang="en-US" sz="2800" dirty="0" smtClean="0">
                <a:latin typeface="Arial" panose="020B0604020202020204" pitchFamily="34" charset="0"/>
              </a:rPr>
              <a:t>help </a:t>
            </a:r>
            <a:r>
              <a:rPr lang="en-US" sz="2800" dirty="0">
                <a:latin typeface="Arial" panose="020B0604020202020204" pitchFamily="34" charset="0"/>
              </a:rPr>
              <a:t>minimize </a:t>
            </a:r>
            <a:r>
              <a:rPr lang="en-US" sz="2800" dirty="0" smtClean="0">
                <a:latin typeface="Arial" panose="020B0604020202020204" pitchFamily="34" charset="0"/>
              </a:rPr>
              <a:t>stress </a:t>
            </a:r>
            <a:r>
              <a:rPr lang="en-US" sz="2800" dirty="0">
                <a:latin typeface="Arial" panose="020B0604020202020204" pitchFamily="34" charset="0"/>
              </a:rPr>
              <a:t>caused by </a:t>
            </a:r>
            <a:r>
              <a:rPr lang="en-US" sz="2800" dirty="0" smtClean="0">
                <a:latin typeface="Arial" panose="020B0604020202020204" pitchFamily="34" charset="0"/>
              </a:rPr>
              <a:t>challenges</a:t>
            </a:r>
            <a:endParaRPr lang="en-US" sz="2800" dirty="0">
              <a:latin typeface="Arial" panose="020B0604020202020204" pitchFamily="34" charset="0"/>
            </a:endParaRPr>
          </a:p>
        </p:txBody>
      </p:sp>
      <p:cxnSp>
        <p:nvCxnSpPr>
          <p:cNvPr id="9" name="Straight Connector 8"/>
          <p:cNvCxnSpPr/>
          <p:nvPr/>
        </p:nvCxnSpPr>
        <p:spPr>
          <a:xfrm>
            <a:off x="609600" y="22098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11165</TotalTime>
  <Words>1845</Words>
  <Application>Microsoft Office PowerPoint</Application>
  <PresentationFormat>On-screen Show (4:3)</PresentationFormat>
  <Paragraphs>139</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ＭＳ Ｐゴシック</vt:lpstr>
      <vt:lpstr>ＭＳ Ｐゴシック</vt:lpstr>
      <vt:lpstr>Arial</vt:lpstr>
      <vt:lpstr>Calibri</vt:lpstr>
      <vt:lpstr>Georgia</vt:lpstr>
      <vt:lpstr>Office Theme</vt:lpstr>
      <vt:lpstr>PowerPoint Presentation</vt:lpstr>
      <vt:lpstr>Five Protective Factors</vt:lpstr>
      <vt:lpstr>PowerPoint Presentation</vt:lpstr>
      <vt:lpstr>PowerPoint Presentation</vt:lpstr>
      <vt:lpstr>PowerPoint Presentation</vt:lpstr>
      <vt:lpstr>Social connections</vt:lpstr>
      <vt:lpstr>PowerPoint Presentation</vt:lpstr>
      <vt:lpstr>Knowledge of parenting &amp; child dev’t</vt:lpstr>
      <vt:lpstr>PowerPoint Presentation</vt:lpstr>
      <vt:lpstr>Concrete support in times of need</vt:lpstr>
      <vt:lpstr>PowerPoint Presentation</vt:lpstr>
      <vt:lpstr>Social &amp; emotional competence of children</vt:lpstr>
    </vt:vector>
  </TitlesOfParts>
  <Company>CSSP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amrit.dhillon</dc:creator>
  <cp:lastModifiedBy>Amrit Dhillon</cp:lastModifiedBy>
  <cp:revision>338</cp:revision>
  <cp:lastPrinted>2013-12-17T20:28:26Z</cp:lastPrinted>
  <dcterms:created xsi:type="dcterms:W3CDTF">2011-01-12T14:24:01Z</dcterms:created>
  <dcterms:modified xsi:type="dcterms:W3CDTF">2014-04-09T16:49:42Z</dcterms:modified>
</cp:coreProperties>
</file>