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337" r:id="rId3"/>
    <p:sldId id="363" r:id="rId4"/>
    <p:sldId id="364" r:id="rId5"/>
    <p:sldId id="365" r:id="rId6"/>
    <p:sldId id="366" r:id="rId7"/>
    <p:sldId id="367" r:id="rId8"/>
    <p:sldId id="379" r:id="rId9"/>
    <p:sldId id="368" r:id="rId10"/>
    <p:sldId id="369" r:id="rId11"/>
    <p:sldId id="370" r:id="rId12"/>
    <p:sldId id="371" r:id="rId13"/>
    <p:sldId id="372" r:id="rId14"/>
    <p:sldId id="373" r:id="rId15"/>
    <p:sldId id="374" r:id="rId16"/>
    <p:sldId id="377" r:id="rId17"/>
    <p:sldId id="375" r:id="rId18"/>
    <p:sldId id="3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Lewis" initials="LL" lastIdx="6" clrIdx="0">
    <p:extLst/>
  </p:cmAuthor>
  <p:cmAuthor id="2" name="Cailin OConnor" initials="CO"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3"/>
    <a:srgbClr val="DCCBB2"/>
    <a:srgbClr val="F2DCDB"/>
    <a:srgbClr val="FFFFFF"/>
    <a:srgbClr val="B643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0" autoAdjust="0"/>
    <p:restoredTop sz="43203" autoAdjust="0"/>
  </p:normalViewPr>
  <p:slideViewPr>
    <p:cSldViewPr snapToGrid="0">
      <p:cViewPr varScale="1">
        <p:scale>
          <a:sx n="43" d="100"/>
          <a:sy n="43" d="100"/>
        </p:scale>
        <p:origin x="-368"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70C4F7-61F0-4166-AF29-83BFEB4D6F5D}" type="doc">
      <dgm:prSet loTypeId="urn:microsoft.com/office/officeart/2005/8/layout/chevron2" loCatId="process" qsTypeId="urn:microsoft.com/office/officeart/2005/8/quickstyle/simple1#2" qsCatId="simple" csTypeId="urn:microsoft.com/office/officeart/2005/8/colors/colorful1#4" csCatId="colorful" phldr="1"/>
      <dgm:spPr/>
      <dgm:t>
        <a:bodyPr/>
        <a:lstStyle/>
        <a:p>
          <a:endParaRPr lang="en-US"/>
        </a:p>
      </dgm:t>
    </dgm:pt>
    <dgm:pt modelId="{7A291888-7454-48E4-A4C0-59B7B07B5377}">
      <dgm:prSet phldrT="[Text]" custT="1"/>
      <dgm:spPr/>
      <dgm:t>
        <a:bodyPr/>
        <a:lstStyle/>
        <a:p>
          <a:r>
            <a:rPr lang="en-US" sz="1800" dirty="0" smtClean="0"/>
            <a:t>Safety</a:t>
          </a:r>
          <a:endParaRPr lang="en-US" sz="1800" dirty="0"/>
        </a:p>
      </dgm:t>
    </dgm:pt>
    <dgm:pt modelId="{53BFCB43-37D8-4D0C-988B-29CFB66B5756}" type="parTrans" cxnId="{F76A3B15-5F96-4D05-AD35-9E88B453E3EB}">
      <dgm:prSet/>
      <dgm:spPr/>
      <dgm:t>
        <a:bodyPr/>
        <a:lstStyle/>
        <a:p>
          <a:endParaRPr lang="en-US"/>
        </a:p>
      </dgm:t>
    </dgm:pt>
    <dgm:pt modelId="{5BD99022-0609-4B65-8E28-CABC75FDDDE2}" type="sibTrans" cxnId="{F76A3B15-5F96-4D05-AD35-9E88B453E3EB}">
      <dgm:prSet/>
      <dgm:spPr/>
      <dgm:t>
        <a:bodyPr/>
        <a:lstStyle/>
        <a:p>
          <a:endParaRPr lang="en-US"/>
        </a:p>
      </dgm:t>
    </dgm:pt>
    <dgm:pt modelId="{F1646C82-4513-48C2-83A8-C55DA86F7C40}">
      <dgm:prSet phldrT="[Text]"/>
      <dgm:spPr/>
      <dgm:t>
        <a:bodyPr/>
        <a:lstStyle/>
        <a:p>
          <a:r>
            <a:rPr lang="en-US" dirty="0" smtClean="0"/>
            <a:t>Address immediate threats</a:t>
          </a:r>
          <a:endParaRPr lang="en-US" dirty="0"/>
        </a:p>
      </dgm:t>
    </dgm:pt>
    <dgm:pt modelId="{649AB900-9261-48A7-8D00-2782A2543834}" type="parTrans" cxnId="{5D572D46-772F-4590-ADEE-EDF640582363}">
      <dgm:prSet/>
      <dgm:spPr/>
      <dgm:t>
        <a:bodyPr/>
        <a:lstStyle/>
        <a:p>
          <a:endParaRPr lang="en-US"/>
        </a:p>
      </dgm:t>
    </dgm:pt>
    <dgm:pt modelId="{70584F99-E6EF-46C7-9A97-0275B09DB1F8}" type="sibTrans" cxnId="{5D572D46-772F-4590-ADEE-EDF640582363}">
      <dgm:prSet/>
      <dgm:spPr/>
      <dgm:t>
        <a:bodyPr/>
        <a:lstStyle/>
        <a:p>
          <a:endParaRPr lang="en-US"/>
        </a:p>
      </dgm:t>
    </dgm:pt>
    <dgm:pt modelId="{7FA8BCEE-9B60-424C-BE40-6110A2C0A3E2}">
      <dgm:prSet phldrT="[Text]" custT="1"/>
      <dgm:spPr/>
      <dgm:t>
        <a:bodyPr/>
        <a:lstStyle/>
        <a:p>
          <a:r>
            <a:rPr lang="en-US" sz="1800" dirty="0" smtClean="0"/>
            <a:t>Protective Capacity</a:t>
          </a:r>
          <a:endParaRPr lang="en-US" sz="1800" dirty="0"/>
        </a:p>
      </dgm:t>
    </dgm:pt>
    <dgm:pt modelId="{59DD81F1-D084-4398-B7AA-BBC763E83835}" type="parTrans" cxnId="{52EB311E-DE82-4AA3-B3CE-DF93A5B13166}">
      <dgm:prSet/>
      <dgm:spPr/>
      <dgm:t>
        <a:bodyPr/>
        <a:lstStyle/>
        <a:p>
          <a:endParaRPr lang="en-US"/>
        </a:p>
      </dgm:t>
    </dgm:pt>
    <dgm:pt modelId="{2F55EAA4-5283-43FF-9311-FDBD90CE77B0}" type="sibTrans" cxnId="{52EB311E-DE82-4AA3-B3CE-DF93A5B13166}">
      <dgm:prSet/>
      <dgm:spPr/>
      <dgm:t>
        <a:bodyPr/>
        <a:lstStyle/>
        <a:p>
          <a:endParaRPr lang="en-US"/>
        </a:p>
      </dgm:t>
    </dgm:pt>
    <dgm:pt modelId="{71ACAD93-0AB1-4FB9-B289-02044AF96769}">
      <dgm:prSet phldrT="[Text]"/>
      <dgm:spPr/>
      <dgm:t>
        <a:bodyPr/>
        <a:lstStyle/>
        <a:p>
          <a:r>
            <a:rPr lang="en-US" dirty="0" smtClean="0"/>
            <a:t>Build caregiver’s behavioral, cognitive and emotional characteristics to ensure ongoing safety</a:t>
          </a:r>
          <a:endParaRPr lang="en-US" dirty="0"/>
        </a:p>
      </dgm:t>
    </dgm:pt>
    <dgm:pt modelId="{FB8CC749-3831-4C8E-9830-DB70CA6060D5}" type="parTrans" cxnId="{1F377D8F-13BC-46F1-AA24-8A1CDA75DF12}">
      <dgm:prSet/>
      <dgm:spPr/>
      <dgm:t>
        <a:bodyPr/>
        <a:lstStyle/>
        <a:p>
          <a:endParaRPr lang="en-US"/>
        </a:p>
      </dgm:t>
    </dgm:pt>
    <dgm:pt modelId="{56CE251C-7215-4E8E-9A4F-959EA7B9D0FC}" type="sibTrans" cxnId="{1F377D8F-13BC-46F1-AA24-8A1CDA75DF12}">
      <dgm:prSet/>
      <dgm:spPr/>
      <dgm:t>
        <a:bodyPr/>
        <a:lstStyle/>
        <a:p>
          <a:endParaRPr lang="en-US"/>
        </a:p>
      </dgm:t>
    </dgm:pt>
    <dgm:pt modelId="{073C0B1A-7B22-43E7-9B8D-50A786B6034A}">
      <dgm:prSet phldrT="[Text]" custT="1"/>
      <dgm:spPr/>
      <dgm:t>
        <a:bodyPr/>
        <a:lstStyle/>
        <a:p>
          <a:r>
            <a:rPr lang="en-US" sz="1800" dirty="0" smtClean="0"/>
            <a:t>Protective Factors</a:t>
          </a:r>
        </a:p>
      </dgm:t>
    </dgm:pt>
    <dgm:pt modelId="{EF89FEBA-8DD1-4017-B53E-C926E486975F}" type="parTrans" cxnId="{47AE1EE0-90AA-4D3A-BB54-B8C577FAA5C9}">
      <dgm:prSet/>
      <dgm:spPr/>
      <dgm:t>
        <a:bodyPr/>
        <a:lstStyle/>
        <a:p>
          <a:endParaRPr lang="en-US"/>
        </a:p>
      </dgm:t>
    </dgm:pt>
    <dgm:pt modelId="{085E510A-94A3-4E8D-A010-C8F0BA46125F}" type="sibTrans" cxnId="{47AE1EE0-90AA-4D3A-BB54-B8C577FAA5C9}">
      <dgm:prSet/>
      <dgm:spPr/>
      <dgm:t>
        <a:bodyPr/>
        <a:lstStyle/>
        <a:p>
          <a:endParaRPr lang="en-US"/>
        </a:p>
      </dgm:t>
    </dgm:pt>
    <dgm:pt modelId="{ADC0CC42-D67A-4BA4-8089-4E326A4388CE}">
      <dgm:prSet phldrT="[Text]"/>
      <dgm:spPr/>
      <dgm:t>
        <a:bodyPr/>
        <a:lstStyle/>
        <a:p>
          <a:r>
            <a:rPr lang="en-US" dirty="0" smtClean="0"/>
            <a:t>Enhance parent ability to ensure well-being for self and child</a:t>
          </a:r>
          <a:endParaRPr lang="en-US" dirty="0"/>
        </a:p>
      </dgm:t>
    </dgm:pt>
    <dgm:pt modelId="{BE31496D-37B5-4EDF-8C23-54AAF142B124}" type="sibTrans" cxnId="{47E82719-EC18-4E4E-BFF1-6A1A28804F18}">
      <dgm:prSet/>
      <dgm:spPr/>
      <dgm:t>
        <a:bodyPr/>
        <a:lstStyle/>
        <a:p>
          <a:endParaRPr lang="en-US"/>
        </a:p>
      </dgm:t>
    </dgm:pt>
    <dgm:pt modelId="{939935BD-C30D-4654-BAF6-114B99BACAF5}" type="parTrans" cxnId="{47E82719-EC18-4E4E-BFF1-6A1A28804F18}">
      <dgm:prSet/>
      <dgm:spPr/>
      <dgm:t>
        <a:bodyPr/>
        <a:lstStyle/>
        <a:p>
          <a:endParaRPr lang="en-US"/>
        </a:p>
      </dgm:t>
    </dgm:pt>
    <dgm:pt modelId="{780EAEB4-0E5C-4327-AC60-6A8B728CA71E}" type="pres">
      <dgm:prSet presAssocID="{9D70C4F7-61F0-4166-AF29-83BFEB4D6F5D}" presName="linearFlow" presStyleCnt="0">
        <dgm:presLayoutVars>
          <dgm:dir/>
          <dgm:animLvl val="lvl"/>
          <dgm:resizeHandles val="exact"/>
        </dgm:presLayoutVars>
      </dgm:prSet>
      <dgm:spPr/>
      <dgm:t>
        <a:bodyPr/>
        <a:lstStyle/>
        <a:p>
          <a:endParaRPr lang="en-US"/>
        </a:p>
      </dgm:t>
    </dgm:pt>
    <dgm:pt modelId="{5AC44CFA-3109-4CE0-BCAF-6A383997221F}" type="pres">
      <dgm:prSet presAssocID="{7A291888-7454-48E4-A4C0-59B7B07B5377}" presName="composite" presStyleCnt="0"/>
      <dgm:spPr/>
    </dgm:pt>
    <dgm:pt modelId="{2E4A9567-724F-436A-A81F-6E5E1B5CD80C}" type="pres">
      <dgm:prSet presAssocID="{7A291888-7454-48E4-A4C0-59B7B07B5377}" presName="parentText" presStyleLbl="alignNode1" presStyleIdx="0" presStyleCnt="3">
        <dgm:presLayoutVars>
          <dgm:chMax val="1"/>
          <dgm:bulletEnabled val="1"/>
        </dgm:presLayoutVars>
      </dgm:prSet>
      <dgm:spPr/>
      <dgm:t>
        <a:bodyPr/>
        <a:lstStyle/>
        <a:p>
          <a:endParaRPr lang="en-US"/>
        </a:p>
      </dgm:t>
    </dgm:pt>
    <dgm:pt modelId="{C50CC9B2-CDC4-47E5-BFF8-935E53BC0C7D}" type="pres">
      <dgm:prSet presAssocID="{7A291888-7454-48E4-A4C0-59B7B07B5377}" presName="descendantText" presStyleLbl="alignAcc1" presStyleIdx="0" presStyleCnt="3">
        <dgm:presLayoutVars>
          <dgm:bulletEnabled val="1"/>
        </dgm:presLayoutVars>
      </dgm:prSet>
      <dgm:spPr/>
      <dgm:t>
        <a:bodyPr/>
        <a:lstStyle/>
        <a:p>
          <a:endParaRPr lang="en-US"/>
        </a:p>
      </dgm:t>
    </dgm:pt>
    <dgm:pt modelId="{3EF48EB6-B503-4279-B8A9-766B2469D846}" type="pres">
      <dgm:prSet presAssocID="{5BD99022-0609-4B65-8E28-CABC75FDDDE2}" presName="sp" presStyleCnt="0"/>
      <dgm:spPr/>
    </dgm:pt>
    <dgm:pt modelId="{8F395694-C634-4890-8D58-B9138F3ACD44}" type="pres">
      <dgm:prSet presAssocID="{7FA8BCEE-9B60-424C-BE40-6110A2C0A3E2}" presName="composite" presStyleCnt="0"/>
      <dgm:spPr/>
    </dgm:pt>
    <dgm:pt modelId="{FB9E657D-0255-4B55-BC73-C6CF4A7C6C64}" type="pres">
      <dgm:prSet presAssocID="{7FA8BCEE-9B60-424C-BE40-6110A2C0A3E2}" presName="parentText" presStyleLbl="alignNode1" presStyleIdx="1" presStyleCnt="3">
        <dgm:presLayoutVars>
          <dgm:chMax val="1"/>
          <dgm:bulletEnabled val="1"/>
        </dgm:presLayoutVars>
      </dgm:prSet>
      <dgm:spPr/>
      <dgm:t>
        <a:bodyPr/>
        <a:lstStyle/>
        <a:p>
          <a:endParaRPr lang="en-US"/>
        </a:p>
      </dgm:t>
    </dgm:pt>
    <dgm:pt modelId="{1692D9D2-00F6-4DE8-8049-5166391D139E}" type="pres">
      <dgm:prSet presAssocID="{7FA8BCEE-9B60-424C-BE40-6110A2C0A3E2}" presName="descendantText" presStyleLbl="alignAcc1" presStyleIdx="1" presStyleCnt="3">
        <dgm:presLayoutVars>
          <dgm:bulletEnabled val="1"/>
        </dgm:presLayoutVars>
      </dgm:prSet>
      <dgm:spPr/>
      <dgm:t>
        <a:bodyPr/>
        <a:lstStyle/>
        <a:p>
          <a:endParaRPr lang="en-US"/>
        </a:p>
      </dgm:t>
    </dgm:pt>
    <dgm:pt modelId="{4EBD06EE-A8BC-41F3-AE3E-5814AEA56843}" type="pres">
      <dgm:prSet presAssocID="{2F55EAA4-5283-43FF-9311-FDBD90CE77B0}" presName="sp" presStyleCnt="0"/>
      <dgm:spPr/>
    </dgm:pt>
    <dgm:pt modelId="{7B4E5EBC-6083-4722-91D3-9835C58A44E0}" type="pres">
      <dgm:prSet presAssocID="{073C0B1A-7B22-43E7-9B8D-50A786B6034A}" presName="composite" presStyleCnt="0"/>
      <dgm:spPr/>
    </dgm:pt>
    <dgm:pt modelId="{4BB12EB2-C495-488F-A1A8-48E17105E016}" type="pres">
      <dgm:prSet presAssocID="{073C0B1A-7B22-43E7-9B8D-50A786B6034A}" presName="parentText" presStyleLbl="alignNode1" presStyleIdx="2" presStyleCnt="3">
        <dgm:presLayoutVars>
          <dgm:chMax val="1"/>
          <dgm:bulletEnabled val="1"/>
        </dgm:presLayoutVars>
      </dgm:prSet>
      <dgm:spPr/>
      <dgm:t>
        <a:bodyPr/>
        <a:lstStyle/>
        <a:p>
          <a:endParaRPr lang="en-US"/>
        </a:p>
      </dgm:t>
    </dgm:pt>
    <dgm:pt modelId="{E640FBE8-EC7E-4C23-AA72-5B834DC9FE79}" type="pres">
      <dgm:prSet presAssocID="{073C0B1A-7B22-43E7-9B8D-50A786B6034A}" presName="descendantText" presStyleLbl="alignAcc1" presStyleIdx="2" presStyleCnt="3">
        <dgm:presLayoutVars>
          <dgm:bulletEnabled val="1"/>
        </dgm:presLayoutVars>
      </dgm:prSet>
      <dgm:spPr/>
      <dgm:t>
        <a:bodyPr/>
        <a:lstStyle/>
        <a:p>
          <a:endParaRPr lang="en-US"/>
        </a:p>
      </dgm:t>
    </dgm:pt>
  </dgm:ptLst>
  <dgm:cxnLst>
    <dgm:cxn modelId="{52EB311E-DE82-4AA3-B3CE-DF93A5B13166}" srcId="{9D70C4F7-61F0-4166-AF29-83BFEB4D6F5D}" destId="{7FA8BCEE-9B60-424C-BE40-6110A2C0A3E2}" srcOrd="1" destOrd="0" parTransId="{59DD81F1-D084-4398-B7AA-BBC763E83835}" sibTransId="{2F55EAA4-5283-43FF-9311-FDBD90CE77B0}"/>
    <dgm:cxn modelId="{D6946A04-BC30-4CFC-9A2E-9FD74EA77E00}" type="presOf" srcId="{ADC0CC42-D67A-4BA4-8089-4E326A4388CE}" destId="{E640FBE8-EC7E-4C23-AA72-5B834DC9FE79}" srcOrd="0" destOrd="0" presId="urn:microsoft.com/office/officeart/2005/8/layout/chevron2"/>
    <dgm:cxn modelId="{47E82719-EC18-4E4E-BFF1-6A1A28804F18}" srcId="{073C0B1A-7B22-43E7-9B8D-50A786B6034A}" destId="{ADC0CC42-D67A-4BA4-8089-4E326A4388CE}" srcOrd="0" destOrd="0" parTransId="{939935BD-C30D-4654-BAF6-114B99BACAF5}" sibTransId="{BE31496D-37B5-4EDF-8C23-54AAF142B124}"/>
    <dgm:cxn modelId="{126C12B9-291D-4A81-BA4E-E81F186B6567}" type="presOf" srcId="{F1646C82-4513-48C2-83A8-C55DA86F7C40}" destId="{C50CC9B2-CDC4-47E5-BFF8-935E53BC0C7D}" srcOrd="0" destOrd="0" presId="urn:microsoft.com/office/officeart/2005/8/layout/chevron2"/>
    <dgm:cxn modelId="{5D572D46-772F-4590-ADEE-EDF640582363}" srcId="{7A291888-7454-48E4-A4C0-59B7B07B5377}" destId="{F1646C82-4513-48C2-83A8-C55DA86F7C40}" srcOrd="0" destOrd="0" parTransId="{649AB900-9261-48A7-8D00-2782A2543834}" sibTransId="{70584F99-E6EF-46C7-9A97-0275B09DB1F8}"/>
    <dgm:cxn modelId="{F6BF8C04-E9CA-4BE2-ACDD-897C42E219A4}" type="presOf" srcId="{9D70C4F7-61F0-4166-AF29-83BFEB4D6F5D}" destId="{780EAEB4-0E5C-4327-AC60-6A8B728CA71E}" srcOrd="0" destOrd="0" presId="urn:microsoft.com/office/officeart/2005/8/layout/chevron2"/>
    <dgm:cxn modelId="{82043D0B-C7A9-42EC-BE5C-B00342855C13}" type="presOf" srcId="{7A291888-7454-48E4-A4C0-59B7B07B5377}" destId="{2E4A9567-724F-436A-A81F-6E5E1B5CD80C}" srcOrd="0" destOrd="0" presId="urn:microsoft.com/office/officeart/2005/8/layout/chevron2"/>
    <dgm:cxn modelId="{E9C89BF0-15DF-45E1-A524-2810390E2374}" type="presOf" srcId="{7FA8BCEE-9B60-424C-BE40-6110A2C0A3E2}" destId="{FB9E657D-0255-4B55-BC73-C6CF4A7C6C64}" srcOrd="0" destOrd="0" presId="urn:microsoft.com/office/officeart/2005/8/layout/chevron2"/>
    <dgm:cxn modelId="{BBC961E1-4269-49EB-8BAA-6FA44E32D296}" type="presOf" srcId="{073C0B1A-7B22-43E7-9B8D-50A786B6034A}" destId="{4BB12EB2-C495-488F-A1A8-48E17105E016}" srcOrd="0" destOrd="0" presId="urn:microsoft.com/office/officeart/2005/8/layout/chevron2"/>
    <dgm:cxn modelId="{F76A3B15-5F96-4D05-AD35-9E88B453E3EB}" srcId="{9D70C4F7-61F0-4166-AF29-83BFEB4D6F5D}" destId="{7A291888-7454-48E4-A4C0-59B7B07B5377}" srcOrd="0" destOrd="0" parTransId="{53BFCB43-37D8-4D0C-988B-29CFB66B5756}" sibTransId="{5BD99022-0609-4B65-8E28-CABC75FDDDE2}"/>
    <dgm:cxn modelId="{CE3DF346-F9C2-49BA-AD05-099DEAA0686C}" type="presOf" srcId="{71ACAD93-0AB1-4FB9-B289-02044AF96769}" destId="{1692D9D2-00F6-4DE8-8049-5166391D139E}" srcOrd="0" destOrd="0" presId="urn:microsoft.com/office/officeart/2005/8/layout/chevron2"/>
    <dgm:cxn modelId="{47AE1EE0-90AA-4D3A-BB54-B8C577FAA5C9}" srcId="{9D70C4F7-61F0-4166-AF29-83BFEB4D6F5D}" destId="{073C0B1A-7B22-43E7-9B8D-50A786B6034A}" srcOrd="2" destOrd="0" parTransId="{EF89FEBA-8DD1-4017-B53E-C926E486975F}" sibTransId="{085E510A-94A3-4E8D-A010-C8F0BA46125F}"/>
    <dgm:cxn modelId="{1F377D8F-13BC-46F1-AA24-8A1CDA75DF12}" srcId="{7FA8BCEE-9B60-424C-BE40-6110A2C0A3E2}" destId="{71ACAD93-0AB1-4FB9-B289-02044AF96769}" srcOrd="0" destOrd="0" parTransId="{FB8CC749-3831-4C8E-9830-DB70CA6060D5}" sibTransId="{56CE251C-7215-4E8E-9A4F-959EA7B9D0FC}"/>
    <dgm:cxn modelId="{14956406-C41F-4E89-A066-634A404FB9B7}" type="presParOf" srcId="{780EAEB4-0E5C-4327-AC60-6A8B728CA71E}" destId="{5AC44CFA-3109-4CE0-BCAF-6A383997221F}" srcOrd="0" destOrd="0" presId="urn:microsoft.com/office/officeart/2005/8/layout/chevron2"/>
    <dgm:cxn modelId="{02DBB51A-DD4B-4B0B-8DFA-8FFFC84566CE}" type="presParOf" srcId="{5AC44CFA-3109-4CE0-BCAF-6A383997221F}" destId="{2E4A9567-724F-436A-A81F-6E5E1B5CD80C}" srcOrd="0" destOrd="0" presId="urn:microsoft.com/office/officeart/2005/8/layout/chevron2"/>
    <dgm:cxn modelId="{701B3BA0-24B4-4FC0-9C4B-6F7C18DB332E}" type="presParOf" srcId="{5AC44CFA-3109-4CE0-BCAF-6A383997221F}" destId="{C50CC9B2-CDC4-47E5-BFF8-935E53BC0C7D}" srcOrd="1" destOrd="0" presId="urn:microsoft.com/office/officeart/2005/8/layout/chevron2"/>
    <dgm:cxn modelId="{9D13C789-D4AB-446B-92F3-F3E446ACE18D}" type="presParOf" srcId="{780EAEB4-0E5C-4327-AC60-6A8B728CA71E}" destId="{3EF48EB6-B503-4279-B8A9-766B2469D846}" srcOrd="1" destOrd="0" presId="urn:microsoft.com/office/officeart/2005/8/layout/chevron2"/>
    <dgm:cxn modelId="{AA43B1CD-0938-47D2-8277-99B24F720DD6}" type="presParOf" srcId="{780EAEB4-0E5C-4327-AC60-6A8B728CA71E}" destId="{8F395694-C634-4890-8D58-B9138F3ACD44}" srcOrd="2" destOrd="0" presId="urn:microsoft.com/office/officeart/2005/8/layout/chevron2"/>
    <dgm:cxn modelId="{95A505AC-BD19-4ED0-9B50-C0663F5A7C08}" type="presParOf" srcId="{8F395694-C634-4890-8D58-B9138F3ACD44}" destId="{FB9E657D-0255-4B55-BC73-C6CF4A7C6C64}" srcOrd="0" destOrd="0" presId="urn:microsoft.com/office/officeart/2005/8/layout/chevron2"/>
    <dgm:cxn modelId="{B34E243E-28D1-4C15-A957-0E300B39FAE8}" type="presParOf" srcId="{8F395694-C634-4890-8D58-B9138F3ACD44}" destId="{1692D9D2-00F6-4DE8-8049-5166391D139E}" srcOrd="1" destOrd="0" presId="urn:microsoft.com/office/officeart/2005/8/layout/chevron2"/>
    <dgm:cxn modelId="{9F25E4BF-F481-4167-9E41-597ABE10BEA7}" type="presParOf" srcId="{780EAEB4-0E5C-4327-AC60-6A8B728CA71E}" destId="{4EBD06EE-A8BC-41F3-AE3E-5814AEA56843}" srcOrd="3" destOrd="0" presId="urn:microsoft.com/office/officeart/2005/8/layout/chevron2"/>
    <dgm:cxn modelId="{484A5ACD-7543-4221-99EC-1F93945702F7}" type="presParOf" srcId="{780EAEB4-0E5C-4327-AC60-6A8B728CA71E}" destId="{7B4E5EBC-6083-4722-91D3-9835C58A44E0}" srcOrd="4" destOrd="0" presId="urn:microsoft.com/office/officeart/2005/8/layout/chevron2"/>
    <dgm:cxn modelId="{0F581369-A7FC-472C-A3F6-FB8F7D180639}" type="presParOf" srcId="{7B4E5EBC-6083-4722-91D3-9835C58A44E0}" destId="{4BB12EB2-C495-488F-A1A8-48E17105E016}" srcOrd="0" destOrd="0" presId="urn:microsoft.com/office/officeart/2005/8/layout/chevron2"/>
    <dgm:cxn modelId="{72E0B28F-8E6A-4AE4-9AED-E6BBB39044A5}" type="presParOf" srcId="{7B4E5EBC-6083-4722-91D3-9835C58A44E0}" destId="{E640FBE8-EC7E-4C23-AA72-5B834DC9FE7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B37F52-019F-4B1A-8115-E48FA3201B85}" type="doc">
      <dgm:prSet loTypeId="urn:microsoft.com/office/officeart/2005/8/layout/radial3" loCatId="relationship" qsTypeId="urn:microsoft.com/office/officeart/2005/8/quickstyle/simple1" qsCatId="simple" csTypeId="urn:microsoft.com/office/officeart/2005/8/colors/colorful1#7" csCatId="colorful" phldr="1"/>
      <dgm:spPr/>
      <dgm:t>
        <a:bodyPr/>
        <a:lstStyle/>
        <a:p>
          <a:endParaRPr lang="en-US"/>
        </a:p>
      </dgm:t>
    </dgm:pt>
    <dgm:pt modelId="{62569F39-D38A-4A89-8819-D10DCB7B0A77}">
      <dgm:prSet phldrT="[Text]"/>
      <dgm:spPr/>
      <dgm:t>
        <a:bodyPr/>
        <a:lstStyle/>
        <a:p>
          <a:r>
            <a:rPr lang="en-US" dirty="0" smtClean="0"/>
            <a:t>Skills, Tools, Processes, Resources</a:t>
          </a:r>
          <a:endParaRPr lang="en-US" dirty="0"/>
        </a:p>
      </dgm:t>
    </dgm:pt>
    <dgm:pt modelId="{03B0728C-0DFF-4D3F-AFC5-6E7FE09DF85E}" type="parTrans" cxnId="{277E9AC6-FB1D-4839-A724-A67701C3D47A}">
      <dgm:prSet/>
      <dgm:spPr/>
      <dgm:t>
        <a:bodyPr/>
        <a:lstStyle/>
        <a:p>
          <a:endParaRPr lang="en-US"/>
        </a:p>
      </dgm:t>
    </dgm:pt>
    <dgm:pt modelId="{01B5D7D6-23CF-4526-AA0C-7D2133EEA283}" type="sibTrans" cxnId="{277E9AC6-FB1D-4839-A724-A67701C3D47A}">
      <dgm:prSet/>
      <dgm:spPr/>
      <dgm:t>
        <a:bodyPr/>
        <a:lstStyle/>
        <a:p>
          <a:endParaRPr lang="en-US"/>
        </a:p>
      </dgm:t>
    </dgm:pt>
    <dgm:pt modelId="{707EFD4F-6CBB-49C9-AAAD-3B9A8C6D406A}">
      <dgm:prSet phldrT="[Text]" custT="1"/>
      <dgm:spPr/>
      <dgm:t>
        <a:bodyPr/>
        <a:lstStyle/>
        <a:p>
          <a:r>
            <a:rPr lang="en-US" sz="1200" dirty="0" smtClean="0"/>
            <a:t>Engaging</a:t>
          </a:r>
          <a:endParaRPr lang="en-US" sz="1200" dirty="0"/>
        </a:p>
      </dgm:t>
    </dgm:pt>
    <dgm:pt modelId="{32D888CF-C443-46AD-8EE7-6EB001EA9ABA}" type="parTrans" cxnId="{D4F15C49-71FC-419C-A475-69B69307D984}">
      <dgm:prSet/>
      <dgm:spPr/>
      <dgm:t>
        <a:bodyPr/>
        <a:lstStyle/>
        <a:p>
          <a:endParaRPr lang="en-US"/>
        </a:p>
      </dgm:t>
    </dgm:pt>
    <dgm:pt modelId="{3E5F4B47-A6F9-4639-A1AF-BF1ACD881BFE}" type="sibTrans" cxnId="{D4F15C49-71FC-419C-A475-69B69307D984}">
      <dgm:prSet/>
      <dgm:spPr/>
      <dgm:t>
        <a:bodyPr/>
        <a:lstStyle/>
        <a:p>
          <a:endParaRPr lang="en-US"/>
        </a:p>
      </dgm:t>
    </dgm:pt>
    <dgm:pt modelId="{8BC506B8-5776-4BA5-AC17-D5D23641B305}">
      <dgm:prSet phldrT="[Text]" custT="1"/>
      <dgm:spPr/>
      <dgm:t>
        <a:bodyPr/>
        <a:lstStyle/>
        <a:p>
          <a:r>
            <a:rPr lang="en-US" sz="1200" dirty="0" smtClean="0"/>
            <a:t>Assessing</a:t>
          </a:r>
          <a:endParaRPr lang="en-US" sz="1200" dirty="0"/>
        </a:p>
      </dgm:t>
    </dgm:pt>
    <dgm:pt modelId="{19668587-E62D-4D73-A9A4-52D1DEA665C5}" type="parTrans" cxnId="{DEAAAD5C-845A-45FE-B1F5-615492FE3A05}">
      <dgm:prSet/>
      <dgm:spPr/>
      <dgm:t>
        <a:bodyPr/>
        <a:lstStyle/>
        <a:p>
          <a:endParaRPr lang="en-US"/>
        </a:p>
      </dgm:t>
    </dgm:pt>
    <dgm:pt modelId="{F62CDD5F-F7E4-4640-AB37-3964DFA87B3D}" type="sibTrans" cxnId="{DEAAAD5C-845A-45FE-B1F5-615492FE3A05}">
      <dgm:prSet/>
      <dgm:spPr/>
      <dgm:t>
        <a:bodyPr/>
        <a:lstStyle/>
        <a:p>
          <a:endParaRPr lang="en-US"/>
        </a:p>
      </dgm:t>
    </dgm:pt>
    <dgm:pt modelId="{0AF5AD7C-98BE-45E7-A7AE-56661D3C139F}">
      <dgm:prSet phldrT="[Text]" custT="1"/>
      <dgm:spPr/>
      <dgm:t>
        <a:bodyPr/>
        <a:lstStyle/>
        <a:p>
          <a:r>
            <a:rPr lang="en-US" sz="1200" dirty="0" smtClean="0"/>
            <a:t>Planning</a:t>
          </a:r>
          <a:endParaRPr lang="en-US" sz="1200" dirty="0"/>
        </a:p>
      </dgm:t>
    </dgm:pt>
    <dgm:pt modelId="{CD9B1339-4DDA-4750-8809-DD300AFA6B57}" type="parTrans" cxnId="{980D604B-1EB3-45AE-BEAB-917C8128898E}">
      <dgm:prSet/>
      <dgm:spPr/>
      <dgm:t>
        <a:bodyPr/>
        <a:lstStyle/>
        <a:p>
          <a:endParaRPr lang="en-US"/>
        </a:p>
      </dgm:t>
    </dgm:pt>
    <dgm:pt modelId="{3366B3F9-EAF1-46BE-AFAF-4503AC83FCF7}" type="sibTrans" cxnId="{980D604B-1EB3-45AE-BEAB-917C8128898E}">
      <dgm:prSet/>
      <dgm:spPr/>
      <dgm:t>
        <a:bodyPr/>
        <a:lstStyle/>
        <a:p>
          <a:endParaRPr lang="en-US"/>
        </a:p>
      </dgm:t>
    </dgm:pt>
    <dgm:pt modelId="{D57B6575-20AD-4EB8-AAE6-59CBD5FB2D75}">
      <dgm:prSet phldrT="[Text]" custT="1"/>
      <dgm:spPr/>
      <dgm:t>
        <a:bodyPr/>
        <a:lstStyle/>
        <a:p>
          <a:r>
            <a:rPr lang="en-US" sz="1200" dirty="0" smtClean="0"/>
            <a:t>Decision Making</a:t>
          </a:r>
          <a:endParaRPr lang="en-US" sz="1200" dirty="0"/>
        </a:p>
      </dgm:t>
    </dgm:pt>
    <dgm:pt modelId="{D0789FA8-F1EF-4ABF-8192-5A6529B1B607}" type="parTrans" cxnId="{D2DBD730-5A6C-4BEF-8FC4-4EA0D6A11FA3}">
      <dgm:prSet/>
      <dgm:spPr/>
      <dgm:t>
        <a:bodyPr/>
        <a:lstStyle/>
        <a:p>
          <a:endParaRPr lang="en-US"/>
        </a:p>
      </dgm:t>
    </dgm:pt>
    <dgm:pt modelId="{C6104B77-1EAA-4170-83C7-4BF541114349}" type="sibTrans" cxnId="{D2DBD730-5A6C-4BEF-8FC4-4EA0D6A11FA3}">
      <dgm:prSet/>
      <dgm:spPr/>
      <dgm:t>
        <a:bodyPr/>
        <a:lstStyle/>
        <a:p>
          <a:endParaRPr lang="en-US"/>
        </a:p>
      </dgm:t>
    </dgm:pt>
    <dgm:pt modelId="{6EADFBE4-9A2C-4488-B0F0-187C41A62BE6}">
      <dgm:prSet phldrT="[Text]" custT="1"/>
      <dgm:spPr/>
      <dgm:t>
        <a:bodyPr/>
        <a:lstStyle/>
        <a:p>
          <a:r>
            <a:rPr lang="en-US" sz="1200" dirty="0" smtClean="0"/>
            <a:t>Intervening</a:t>
          </a:r>
          <a:endParaRPr lang="en-US" sz="1200" dirty="0"/>
        </a:p>
      </dgm:t>
    </dgm:pt>
    <dgm:pt modelId="{AE9AB853-AD51-44F7-AFD4-FAA9C9F8D914}" type="parTrans" cxnId="{1EA59146-2135-4681-B2D5-77EED9EE6A97}">
      <dgm:prSet/>
      <dgm:spPr/>
      <dgm:t>
        <a:bodyPr/>
        <a:lstStyle/>
        <a:p>
          <a:endParaRPr lang="en-US"/>
        </a:p>
      </dgm:t>
    </dgm:pt>
    <dgm:pt modelId="{F010AD39-1A49-4E5E-A2EB-E74FF50D73CD}" type="sibTrans" cxnId="{1EA59146-2135-4681-B2D5-77EED9EE6A97}">
      <dgm:prSet/>
      <dgm:spPr/>
      <dgm:t>
        <a:bodyPr/>
        <a:lstStyle/>
        <a:p>
          <a:endParaRPr lang="en-US"/>
        </a:p>
      </dgm:t>
    </dgm:pt>
    <dgm:pt modelId="{49094BA3-F7EE-4530-B97E-D1B95BE60457}">
      <dgm:prSet phldrT="[Text]" custT="1"/>
      <dgm:spPr>
        <a:solidFill>
          <a:schemeClr val="tx2">
            <a:alpha val="50000"/>
          </a:schemeClr>
        </a:solidFill>
      </dgm:spPr>
      <dgm:t>
        <a:bodyPr/>
        <a:lstStyle/>
        <a:p>
          <a:r>
            <a:rPr lang="en-US" sz="1200" dirty="0" smtClean="0"/>
            <a:t>Monitoring and Case Closure</a:t>
          </a:r>
          <a:endParaRPr lang="en-US" sz="1200" dirty="0"/>
        </a:p>
      </dgm:t>
    </dgm:pt>
    <dgm:pt modelId="{628DC232-24A3-4372-A3BA-A48C5462F08C}" type="parTrans" cxnId="{1CC19E8F-CBA3-4EA3-A03B-E28EB5F1BFC1}">
      <dgm:prSet/>
      <dgm:spPr/>
      <dgm:t>
        <a:bodyPr/>
        <a:lstStyle/>
        <a:p>
          <a:endParaRPr lang="en-US"/>
        </a:p>
      </dgm:t>
    </dgm:pt>
    <dgm:pt modelId="{09B2305E-0D7F-4E7E-B02E-546C33834590}" type="sibTrans" cxnId="{1CC19E8F-CBA3-4EA3-A03B-E28EB5F1BFC1}">
      <dgm:prSet/>
      <dgm:spPr/>
      <dgm:t>
        <a:bodyPr/>
        <a:lstStyle/>
        <a:p>
          <a:endParaRPr lang="en-US"/>
        </a:p>
      </dgm:t>
    </dgm:pt>
    <dgm:pt modelId="{349B3B59-0757-4349-A70E-0371508FBAB7}" type="pres">
      <dgm:prSet presAssocID="{29B37F52-019F-4B1A-8115-E48FA3201B85}" presName="composite" presStyleCnt="0">
        <dgm:presLayoutVars>
          <dgm:chMax val="1"/>
          <dgm:dir/>
          <dgm:resizeHandles val="exact"/>
        </dgm:presLayoutVars>
      </dgm:prSet>
      <dgm:spPr/>
      <dgm:t>
        <a:bodyPr/>
        <a:lstStyle/>
        <a:p>
          <a:endParaRPr lang="en-US"/>
        </a:p>
      </dgm:t>
    </dgm:pt>
    <dgm:pt modelId="{61E3F332-2EE0-4247-A34A-2E41CA641535}" type="pres">
      <dgm:prSet presAssocID="{29B37F52-019F-4B1A-8115-E48FA3201B85}" presName="radial" presStyleCnt="0">
        <dgm:presLayoutVars>
          <dgm:animLvl val="ctr"/>
        </dgm:presLayoutVars>
      </dgm:prSet>
      <dgm:spPr/>
      <dgm:t>
        <a:bodyPr/>
        <a:lstStyle/>
        <a:p>
          <a:endParaRPr lang="en-US"/>
        </a:p>
      </dgm:t>
    </dgm:pt>
    <dgm:pt modelId="{7DDA3497-0EC6-4AF8-81A4-9AB70DBB1B23}" type="pres">
      <dgm:prSet presAssocID="{62569F39-D38A-4A89-8819-D10DCB7B0A77}" presName="centerShape" presStyleLbl="vennNode1" presStyleIdx="0" presStyleCnt="7"/>
      <dgm:spPr/>
      <dgm:t>
        <a:bodyPr/>
        <a:lstStyle/>
        <a:p>
          <a:endParaRPr lang="en-US"/>
        </a:p>
      </dgm:t>
    </dgm:pt>
    <dgm:pt modelId="{230C876B-F96F-419E-9F6F-B45ECC1E68E2}" type="pres">
      <dgm:prSet presAssocID="{707EFD4F-6CBB-49C9-AAAD-3B9A8C6D406A}" presName="node" presStyleLbl="vennNode1" presStyleIdx="1" presStyleCnt="7">
        <dgm:presLayoutVars>
          <dgm:bulletEnabled val="1"/>
        </dgm:presLayoutVars>
      </dgm:prSet>
      <dgm:spPr/>
      <dgm:t>
        <a:bodyPr/>
        <a:lstStyle/>
        <a:p>
          <a:endParaRPr lang="en-US"/>
        </a:p>
      </dgm:t>
    </dgm:pt>
    <dgm:pt modelId="{19C831B0-6412-4F93-8FFD-4BBC42A3C37C}" type="pres">
      <dgm:prSet presAssocID="{8BC506B8-5776-4BA5-AC17-D5D23641B305}" presName="node" presStyleLbl="vennNode1" presStyleIdx="2" presStyleCnt="7">
        <dgm:presLayoutVars>
          <dgm:bulletEnabled val="1"/>
        </dgm:presLayoutVars>
      </dgm:prSet>
      <dgm:spPr/>
      <dgm:t>
        <a:bodyPr/>
        <a:lstStyle/>
        <a:p>
          <a:endParaRPr lang="en-US"/>
        </a:p>
      </dgm:t>
    </dgm:pt>
    <dgm:pt modelId="{12964DF3-C1F0-498F-B074-F521D5A58A80}" type="pres">
      <dgm:prSet presAssocID="{D57B6575-20AD-4EB8-AAE6-59CBD5FB2D75}" presName="node" presStyleLbl="vennNode1" presStyleIdx="3" presStyleCnt="7">
        <dgm:presLayoutVars>
          <dgm:bulletEnabled val="1"/>
        </dgm:presLayoutVars>
      </dgm:prSet>
      <dgm:spPr/>
      <dgm:t>
        <a:bodyPr/>
        <a:lstStyle/>
        <a:p>
          <a:endParaRPr lang="en-US"/>
        </a:p>
      </dgm:t>
    </dgm:pt>
    <dgm:pt modelId="{1E0F3C2F-B561-4FBD-B297-8620FB3C713B}" type="pres">
      <dgm:prSet presAssocID="{0AF5AD7C-98BE-45E7-A7AE-56661D3C139F}" presName="node" presStyleLbl="vennNode1" presStyleIdx="4" presStyleCnt="7">
        <dgm:presLayoutVars>
          <dgm:bulletEnabled val="1"/>
        </dgm:presLayoutVars>
      </dgm:prSet>
      <dgm:spPr/>
      <dgm:t>
        <a:bodyPr/>
        <a:lstStyle/>
        <a:p>
          <a:endParaRPr lang="en-US"/>
        </a:p>
      </dgm:t>
    </dgm:pt>
    <dgm:pt modelId="{0D9CADD7-5078-49C7-9250-20A3FFD2928D}" type="pres">
      <dgm:prSet presAssocID="{6EADFBE4-9A2C-4488-B0F0-187C41A62BE6}" presName="node" presStyleLbl="vennNode1" presStyleIdx="5" presStyleCnt="7">
        <dgm:presLayoutVars>
          <dgm:bulletEnabled val="1"/>
        </dgm:presLayoutVars>
      </dgm:prSet>
      <dgm:spPr/>
      <dgm:t>
        <a:bodyPr/>
        <a:lstStyle/>
        <a:p>
          <a:endParaRPr lang="en-US"/>
        </a:p>
      </dgm:t>
    </dgm:pt>
    <dgm:pt modelId="{1672D652-39C2-4060-9F25-58E5410ECA0B}" type="pres">
      <dgm:prSet presAssocID="{49094BA3-F7EE-4530-B97E-D1B95BE60457}" presName="node" presStyleLbl="vennNode1" presStyleIdx="6" presStyleCnt="7">
        <dgm:presLayoutVars>
          <dgm:bulletEnabled val="1"/>
        </dgm:presLayoutVars>
      </dgm:prSet>
      <dgm:spPr/>
      <dgm:t>
        <a:bodyPr/>
        <a:lstStyle/>
        <a:p>
          <a:endParaRPr lang="en-US"/>
        </a:p>
      </dgm:t>
    </dgm:pt>
  </dgm:ptLst>
  <dgm:cxnLst>
    <dgm:cxn modelId="{2BC46B4F-1C29-4CB3-A4C2-0056F3C657DD}" type="presOf" srcId="{0AF5AD7C-98BE-45E7-A7AE-56661D3C139F}" destId="{1E0F3C2F-B561-4FBD-B297-8620FB3C713B}" srcOrd="0" destOrd="0" presId="urn:microsoft.com/office/officeart/2005/8/layout/radial3"/>
    <dgm:cxn modelId="{B2B9AEDC-0599-470C-A4ED-12A4B99EB8F6}" type="presOf" srcId="{707EFD4F-6CBB-49C9-AAAD-3B9A8C6D406A}" destId="{230C876B-F96F-419E-9F6F-B45ECC1E68E2}" srcOrd="0" destOrd="0" presId="urn:microsoft.com/office/officeart/2005/8/layout/radial3"/>
    <dgm:cxn modelId="{980D604B-1EB3-45AE-BEAB-917C8128898E}" srcId="{62569F39-D38A-4A89-8819-D10DCB7B0A77}" destId="{0AF5AD7C-98BE-45E7-A7AE-56661D3C139F}" srcOrd="3" destOrd="0" parTransId="{CD9B1339-4DDA-4750-8809-DD300AFA6B57}" sibTransId="{3366B3F9-EAF1-46BE-AFAF-4503AC83FCF7}"/>
    <dgm:cxn modelId="{D4F15C49-71FC-419C-A475-69B69307D984}" srcId="{62569F39-D38A-4A89-8819-D10DCB7B0A77}" destId="{707EFD4F-6CBB-49C9-AAAD-3B9A8C6D406A}" srcOrd="0" destOrd="0" parTransId="{32D888CF-C443-46AD-8EE7-6EB001EA9ABA}" sibTransId="{3E5F4B47-A6F9-4639-A1AF-BF1ACD881BFE}"/>
    <dgm:cxn modelId="{D2DBD730-5A6C-4BEF-8FC4-4EA0D6A11FA3}" srcId="{62569F39-D38A-4A89-8819-D10DCB7B0A77}" destId="{D57B6575-20AD-4EB8-AAE6-59CBD5FB2D75}" srcOrd="2" destOrd="0" parTransId="{D0789FA8-F1EF-4ABF-8192-5A6529B1B607}" sibTransId="{C6104B77-1EAA-4170-83C7-4BF541114349}"/>
    <dgm:cxn modelId="{E41D6931-0603-4B0A-B9DB-6DF074EB2C4E}" type="presOf" srcId="{D57B6575-20AD-4EB8-AAE6-59CBD5FB2D75}" destId="{12964DF3-C1F0-498F-B074-F521D5A58A80}" srcOrd="0" destOrd="0" presId="urn:microsoft.com/office/officeart/2005/8/layout/radial3"/>
    <dgm:cxn modelId="{DEAAAD5C-845A-45FE-B1F5-615492FE3A05}" srcId="{62569F39-D38A-4A89-8819-D10DCB7B0A77}" destId="{8BC506B8-5776-4BA5-AC17-D5D23641B305}" srcOrd="1" destOrd="0" parTransId="{19668587-E62D-4D73-A9A4-52D1DEA665C5}" sibTransId="{F62CDD5F-F7E4-4640-AB37-3964DFA87B3D}"/>
    <dgm:cxn modelId="{7C871760-E6FF-4296-8769-E4836E3EB206}" type="presOf" srcId="{6EADFBE4-9A2C-4488-B0F0-187C41A62BE6}" destId="{0D9CADD7-5078-49C7-9250-20A3FFD2928D}" srcOrd="0" destOrd="0" presId="urn:microsoft.com/office/officeart/2005/8/layout/radial3"/>
    <dgm:cxn modelId="{1EA59146-2135-4681-B2D5-77EED9EE6A97}" srcId="{62569F39-D38A-4A89-8819-D10DCB7B0A77}" destId="{6EADFBE4-9A2C-4488-B0F0-187C41A62BE6}" srcOrd="4" destOrd="0" parTransId="{AE9AB853-AD51-44F7-AFD4-FAA9C9F8D914}" sibTransId="{F010AD39-1A49-4E5E-A2EB-E74FF50D73CD}"/>
    <dgm:cxn modelId="{F33D6FBD-BC40-4B32-AF95-7D1751FC5B6A}" type="presOf" srcId="{29B37F52-019F-4B1A-8115-E48FA3201B85}" destId="{349B3B59-0757-4349-A70E-0371508FBAB7}" srcOrd="0" destOrd="0" presId="urn:microsoft.com/office/officeart/2005/8/layout/radial3"/>
    <dgm:cxn modelId="{A0D01DC1-0B22-442C-8DF2-8B6004E16F42}" type="presOf" srcId="{49094BA3-F7EE-4530-B97E-D1B95BE60457}" destId="{1672D652-39C2-4060-9F25-58E5410ECA0B}" srcOrd="0" destOrd="0" presId="urn:microsoft.com/office/officeart/2005/8/layout/radial3"/>
    <dgm:cxn modelId="{1CC19E8F-CBA3-4EA3-A03B-E28EB5F1BFC1}" srcId="{62569F39-D38A-4A89-8819-D10DCB7B0A77}" destId="{49094BA3-F7EE-4530-B97E-D1B95BE60457}" srcOrd="5" destOrd="0" parTransId="{628DC232-24A3-4372-A3BA-A48C5462F08C}" sibTransId="{09B2305E-0D7F-4E7E-B02E-546C33834590}"/>
    <dgm:cxn modelId="{BC2EAF47-E07E-49FB-AE80-2C91E9DCD54D}" type="presOf" srcId="{62569F39-D38A-4A89-8819-D10DCB7B0A77}" destId="{7DDA3497-0EC6-4AF8-81A4-9AB70DBB1B23}" srcOrd="0" destOrd="0" presId="urn:microsoft.com/office/officeart/2005/8/layout/radial3"/>
    <dgm:cxn modelId="{CB4D4DDA-0C95-432E-9D8A-E0CE54B9A9C0}" type="presOf" srcId="{8BC506B8-5776-4BA5-AC17-D5D23641B305}" destId="{19C831B0-6412-4F93-8FFD-4BBC42A3C37C}" srcOrd="0" destOrd="0" presId="urn:microsoft.com/office/officeart/2005/8/layout/radial3"/>
    <dgm:cxn modelId="{277E9AC6-FB1D-4839-A724-A67701C3D47A}" srcId="{29B37F52-019F-4B1A-8115-E48FA3201B85}" destId="{62569F39-D38A-4A89-8819-D10DCB7B0A77}" srcOrd="0" destOrd="0" parTransId="{03B0728C-0DFF-4D3F-AFC5-6E7FE09DF85E}" sibTransId="{01B5D7D6-23CF-4526-AA0C-7D2133EEA283}"/>
    <dgm:cxn modelId="{5F2580FF-7E25-4E85-8742-30CC53F5DB2C}" type="presParOf" srcId="{349B3B59-0757-4349-A70E-0371508FBAB7}" destId="{61E3F332-2EE0-4247-A34A-2E41CA641535}" srcOrd="0" destOrd="0" presId="urn:microsoft.com/office/officeart/2005/8/layout/radial3"/>
    <dgm:cxn modelId="{5C926CFD-8490-422C-9539-B3AE6A2366F8}" type="presParOf" srcId="{61E3F332-2EE0-4247-A34A-2E41CA641535}" destId="{7DDA3497-0EC6-4AF8-81A4-9AB70DBB1B23}" srcOrd="0" destOrd="0" presId="urn:microsoft.com/office/officeart/2005/8/layout/radial3"/>
    <dgm:cxn modelId="{5D9AAF08-1009-4B03-AC04-34961A03F9D8}" type="presParOf" srcId="{61E3F332-2EE0-4247-A34A-2E41CA641535}" destId="{230C876B-F96F-419E-9F6F-B45ECC1E68E2}" srcOrd="1" destOrd="0" presId="urn:microsoft.com/office/officeart/2005/8/layout/radial3"/>
    <dgm:cxn modelId="{813F9DAF-17E8-4AAA-BA71-EB75B501CF36}" type="presParOf" srcId="{61E3F332-2EE0-4247-A34A-2E41CA641535}" destId="{19C831B0-6412-4F93-8FFD-4BBC42A3C37C}" srcOrd="2" destOrd="0" presId="urn:microsoft.com/office/officeart/2005/8/layout/radial3"/>
    <dgm:cxn modelId="{290AB51D-83FC-4BD6-A78F-39319D144421}" type="presParOf" srcId="{61E3F332-2EE0-4247-A34A-2E41CA641535}" destId="{12964DF3-C1F0-498F-B074-F521D5A58A80}" srcOrd="3" destOrd="0" presId="urn:microsoft.com/office/officeart/2005/8/layout/radial3"/>
    <dgm:cxn modelId="{8F09F69F-BB33-4E50-B647-6311095497A6}" type="presParOf" srcId="{61E3F332-2EE0-4247-A34A-2E41CA641535}" destId="{1E0F3C2F-B561-4FBD-B297-8620FB3C713B}" srcOrd="4" destOrd="0" presId="urn:microsoft.com/office/officeart/2005/8/layout/radial3"/>
    <dgm:cxn modelId="{32B88A5B-9EBB-4AF9-BC06-658FA3A18F95}" type="presParOf" srcId="{61E3F332-2EE0-4247-A34A-2E41CA641535}" destId="{0D9CADD7-5078-49C7-9250-20A3FFD2928D}" srcOrd="5" destOrd="0" presId="urn:microsoft.com/office/officeart/2005/8/layout/radial3"/>
    <dgm:cxn modelId="{3F7DFFFE-8618-4B28-A90A-676D0DCC4B75}" type="presParOf" srcId="{61E3F332-2EE0-4247-A34A-2E41CA641535}" destId="{1672D652-39C2-4060-9F25-58E5410ECA0B}"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A9567-724F-436A-A81F-6E5E1B5CD80C}">
      <dsp:nvSpPr>
        <dsp:cNvPr id="0" name=""/>
        <dsp:cNvSpPr/>
      </dsp:nvSpPr>
      <dsp:spPr>
        <a:xfrm rot="5400000">
          <a:off x="-253745" y="258632"/>
          <a:ext cx="1691638" cy="118414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Safety</a:t>
          </a:r>
          <a:endParaRPr lang="en-US" sz="1800" kern="1200" dirty="0"/>
        </a:p>
      </dsp:txBody>
      <dsp:txXfrm rot="-5400000">
        <a:off x="1" y="596959"/>
        <a:ext cx="1184146" cy="507492"/>
      </dsp:txXfrm>
    </dsp:sp>
    <dsp:sp modelId="{C50CC9B2-CDC4-47E5-BFF8-935E53BC0C7D}">
      <dsp:nvSpPr>
        <dsp:cNvPr id="0" name=""/>
        <dsp:cNvSpPr/>
      </dsp:nvSpPr>
      <dsp:spPr>
        <a:xfrm rot="5400000">
          <a:off x="3890390" y="-2701357"/>
          <a:ext cx="1099564" cy="651205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Address immediate threats</a:t>
          </a:r>
          <a:endParaRPr lang="en-US" sz="2300" kern="1200" dirty="0"/>
        </a:p>
      </dsp:txBody>
      <dsp:txXfrm rot="-5400000">
        <a:off x="1184146" y="58563"/>
        <a:ext cx="6458377" cy="992212"/>
      </dsp:txXfrm>
    </dsp:sp>
    <dsp:sp modelId="{FB9E657D-0255-4B55-BC73-C6CF4A7C6C64}">
      <dsp:nvSpPr>
        <dsp:cNvPr id="0" name=""/>
        <dsp:cNvSpPr/>
      </dsp:nvSpPr>
      <dsp:spPr>
        <a:xfrm rot="5400000">
          <a:off x="-253745" y="1757426"/>
          <a:ext cx="1691638" cy="118414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Protective Capacity</a:t>
          </a:r>
          <a:endParaRPr lang="en-US" sz="1800" kern="1200" dirty="0"/>
        </a:p>
      </dsp:txBody>
      <dsp:txXfrm rot="-5400000">
        <a:off x="1" y="2095753"/>
        <a:ext cx="1184146" cy="507492"/>
      </dsp:txXfrm>
    </dsp:sp>
    <dsp:sp modelId="{1692D9D2-00F6-4DE8-8049-5166391D139E}">
      <dsp:nvSpPr>
        <dsp:cNvPr id="0" name=""/>
        <dsp:cNvSpPr/>
      </dsp:nvSpPr>
      <dsp:spPr>
        <a:xfrm rot="5400000">
          <a:off x="3890101" y="-1202274"/>
          <a:ext cx="1100143" cy="6512053"/>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Build caregiver’s behavioral, cognitive and emotional characteristics to ensure ongoing safety</a:t>
          </a:r>
          <a:endParaRPr lang="en-US" sz="2300" kern="1200" dirty="0"/>
        </a:p>
      </dsp:txBody>
      <dsp:txXfrm rot="-5400000">
        <a:off x="1184147" y="1557385"/>
        <a:ext cx="6458348" cy="992733"/>
      </dsp:txXfrm>
    </dsp:sp>
    <dsp:sp modelId="{4BB12EB2-C495-488F-A1A8-48E17105E016}">
      <dsp:nvSpPr>
        <dsp:cNvPr id="0" name=""/>
        <dsp:cNvSpPr/>
      </dsp:nvSpPr>
      <dsp:spPr>
        <a:xfrm rot="5400000">
          <a:off x="-253745" y="3256220"/>
          <a:ext cx="1691638" cy="1184146"/>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Protective Factors</a:t>
          </a:r>
        </a:p>
      </dsp:txBody>
      <dsp:txXfrm rot="-5400000">
        <a:off x="1" y="3594547"/>
        <a:ext cx="1184146" cy="507492"/>
      </dsp:txXfrm>
    </dsp:sp>
    <dsp:sp modelId="{E640FBE8-EC7E-4C23-AA72-5B834DC9FE79}">
      <dsp:nvSpPr>
        <dsp:cNvPr id="0" name=""/>
        <dsp:cNvSpPr/>
      </dsp:nvSpPr>
      <dsp:spPr>
        <a:xfrm rot="5400000">
          <a:off x="3890390" y="296230"/>
          <a:ext cx="1099564" cy="6512053"/>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Enhance parent ability to ensure well-being for self and child</a:t>
          </a:r>
          <a:endParaRPr lang="en-US" sz="2300" kern="1200" dirty="0"/>
        </a:p>
      </dsp:txBody>
      <dsp:txXfrm rot="-5400000">
        <a:off x="1184146" y="3056150"/>
        <a:ext cx="6458377" cy="992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A3497-0EC6-4AF8-81A4-9AB70DBB1B23}">
      <dsp:nvSpPr>
        <dsp:cNvPr id="0" name=""/>
        <dsp:cNvSpPr/>
      </dsp:nvSpPr>
      <dsp:spPr>
        <a:xfrm>
          <a:off x="1136749" y="1234886"/>
          <a:ext cx="2831901" cy="283190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Skills, Tools, Processes, Resources</a:t>
          </a:r>
          <a:endParaRPr lang="en-US" sz="3400" kern="1200" dirty="0"/>
        </a:p>
      </dsp:txBody>
      <dsp:txXfrm>
        <a:off x="1551471" y="1649608"/>
        <a:ext cx="2002457" cy="2002457"/>
      </dsp:txXfrm>
    </dsp:sp>
    <dsp:sp modelId="{230C876B-F96F-419E-9F6F-B45ECC1E68E2}">
      <dsp:nvSpPr>
        <dsp:cNvPr id="0" name=""/>
        <dsp:cNvSpPr/>
      </dsp:nvSpPr>
      <dsp:spPr>
        <a:xfrm>
          <a:off x="1844724" y="98642"/>
          <a:ext cx="1415950" cy="141595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Engaging</a:t>
          </a:r>
          <a:endParaRPr lang="en-US" sz="1200" kern="1200" dirty="0"/>
        </a:p>
      </dsp:txBody>
      <dsp:txXfrm>
        <a:off x="2052085" y="306003"/>
        <a:ext cx="1001228" cy="1001228"/>
      </dsp:txXfrm>
    </dsp:sp>
    <dsp:sp modelId="{19C831B0-6412-4F93-8FFD-4BBC42A3C37C}">
      <dsp:nvSpPr>
        <dsp:cNvPr id="0" name=""/>
        <dsp:cNvSpPr/>
      </dsp:nvSpPr>
      <dsp:spPr>
        <a:xfrm>
          <a:off x="3441865" y="1020752"/>
          <a:ext cx="1415950" cy="141595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Assessing</a:t>
          </a:r>
          <a:endParaRPr lang="en-US" sz="1200" kern="1200" dirty="0"/>
        </a:p>
      </dsp:txBody>
      <dsp:txXfrm>
        <a:off x="3649226" y="1228113"/>
        <a:ext cx="1001228" cy="1001228"/>
      </dsp:txXfrm>
    </dsp:sp>
    <dsp:sp modelId="{12964DF3-C1F0-498F-B074-F521D5A58A80}">
      <dsp:nvSpPr>
        <dsp:cNvPr id="0" name=""/>
        <dsp:cNvSpPr/>
      </dsp:nvSpPr>
      <dsp:spPr>
        <a:xfrm>
          <a:off x="3441865" y="2864971"/>
          <a:ext cx="1415950" cy="141595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Decision Making</a:t>
          </a:r>
          <a:endParaRPr lang="en-US" sz="1200" kern="1200" dirty="0"/>
        </a:p>
      </dsp:txBody>
      <dsp:txXfrm>
        <a:off x="3649226" y="3072332"/>
        <a:ext cx="1001228" cy="1001228"/>
      </dsp:txXfrm>
    </dsp:sp>
    <dsp:sp modelId="{1E0F3C2F-B561-4FBD-B297-8620FB3C713B}">
      <dsp:nvSpPr>
        <dsp:cNvPr id="0" name=""/>
        <dsp:cNvSpPr/>
      </dsp:nvSpPr>
      <dsp:spPr>
        <a:xfrm>
          <a:off x="1844724" y="3787080"/>
          <a:ext cx="1415950" cy="1415950"/>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Planning</a:t>
          </a:r>
          <a:endParaRPr lang="en-US" sz="1200" kern="1200" dirty="0"/>
        </a:p>
      </dsp:txBody>
      <dsp:txXfrm>
        <a:off x="2052085" y="3994441"/>
        <a:ext cx="1001228" cy="1001228"/>
      </dsp:txXfrm>
    </dsp:sp>
    <dsp:sp modelId="{0D9CADD7-5078-49C7-9250-20A3FFD2928D}">
      <dsp:nvSpPr>
        <dsp:cNvPr id="0" name=""/>
        <dsp:cNvSpPr/>
      </dsp:nvSpPr>
      <dsp:spPr>
        <a:xfrm>
          <a:off x="247583" y="2864971"/>
          <a:ext cx="1415950" cy="141595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Intervening</a:t>
          </a:r>
          <a:endParaRPr lang="en-US" sz="1200" kern="1200" dirty="0"/>
        </a:p>
      </dsp:txBody>
      <dsp:txXfrm>
        <a:off x="454944" y="3072332"/>
        <a:ext cx="1001228" cy="1001228"/>
      </dsp:txXfrm>
    </dsp:sp>
    <dsp:sp modelId="{1672D652-39C2-4060-9F25-58E5410ECA0B}">
      <dsp:nvSpPr>
        <dsp:cNvPr id="0" name=""/>
        <dsp:cNvSpPr/>
      </dsp:nvSpPr>
      <dsp:spPr>
        <a:xfrm>
          <a:off x="247583" y="1020752"/>
          <a:ext cx="1415950" cy="1415950"/>
        </a:xfrm>
        <a:prstGeom prst="ellipse">
          <a:avLst/>
        </a:prstGeom>
        <a:solidFill>
          <a:schemeClr val="tx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Monitoring and Case Closure</a:t>
          </a:r>
          <a:endParaRPr lang="en-US" sz="1200" kern="1200" dirty="0"/>
        </a:p>
      </dsp:txBody>
      <dsp:txXfrm>
        <a:off x="454944" y="1228113"/>
        <a:ext cx="1001228" cy="10012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365BB-8F7F-4F43-8802-3BFB8ED356F9}" type="datetimeFigureOut">
              <a:rPr lang="en-US" smtClean="0"/>
              <a:t>6/18/15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3926C-2800-4E8B-B326-A49B9EDD1388}" type="slidenum">
              <a:rPr lang="en-US" smtClean="0"/>
              <a:t>‹#›</a:t>
            </a:fld>
            <a:endParaRPr lang="en-US"/>
          </a:p>
        </p:txBody>
      </p:sp>
    </p:spTree>
    <p:extLst>
      <p:ext uri="{BB962C8B-B14F-4D97-AF65-F5344CB8AC3E}">
        <p14:creationId xmlns:p14="http://schemas.microsoft.com/office/powerpoint/2010/main" val="5098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eiryo"/>
                <a:cs typeface="Times New Roman"/>
              </a:rPr>
              <a:t>INTRODUCE:</a:t>
            </a:r>
            <a:r>
              <a:rPr lang="en-US" sz="1200" dirty="0" smtClean="0">
                <a:effectLst/>
                <a:latin typeface="Century Gothic"/>
                <a:ea typeface="Meiryo"/>
                <a:cs typeface="Times New Roman"/>
              </a:rPr>
              <a:t> </a:t>
            </a:r>
            <a:r>
              <a:rPr lang="en-US" sz="1200" dirty="0" smtClean="0">
                <a:effectLst/>
                <a:latin typeface="Century Gothic"/>
                <a:ea typeface="Meiryo"/>
                <a:cs typeface="Times New Roman"/>
              </a:rPr>
              <a:t>The </a:t>
            </a:r>
            <a:r>
              <a:rPr lang="en-US" sz="1200" dirty="0" smtClean="0">
                <a:effectLst/>
                <a:latin typeface="Century Gothic"/>
                <a:ea typeface="Meiryo"/>
                <a:cs typeface="Times New Roman"/>
              </a:rPr>
              <a:t>goals for practitioners and agencies serving children, youth and their families</a:t>
            </a:r>
            <a:r>
              <a:rPr lang="en-US" sz="1200" u="sng" dirty="0" smtClean="0">
                <a:solidFill>
                  <a:srgbClr val="008080"/>
                </a:solidFill>
                <a:effectLst/>
                <a:latin typeface="Century Gothic"/>
                <a:ea typeface="Meiryo"/>
                <a:cs typeface="Times New Roman"/>
              </a:rPr>
              <a:t> </a:t>
            </a:r>
            <a:r>
              <a:rPr lang="en-US" sz="1200" dirty="0" smtClean="0">
                <a:effectLst/>
                <a:latin typeface="Century Gothic"/>
                <a:ea typeface="Meiryo"/>
                <a:cs typeface="Times New Roman"/>
              </a:rPr>
              <a:t>are to</a:t>
            </a:r>
            <a:r>
              <a:rPr lang="en-US" sz="1200" dirty="0" smtClean="0">
                <a:effectLst/>
                <a:latin typeface="Century Gothic"/>
                <a:ea typeface="Meiryo"/>
                <a:cs typeface="Times New Roman"/>
              </a:rPr>
              <a:t>:</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Meet developmental needs,</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Have developmental supports in place that are informed by an understanding of the impact of trauma on development, and,</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Be intentional about how to support the capacity of families and caregivers to keep children safe while also supporting their early development.</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EXPLAIN</a:t>
            </a:r>
            <a:r>
              <a:rPr lang="en-US" sz="1200" dirty="0" smtClean="0">
                <a:effectLst/>
                <a:latin typeface="Century Gothic"/>
                <a:ea typeface="Meiryo"/>
                <a:cs typeface="Times New Roman"/>
              </a:rPr>
              <a:t>: In this module we are going to focus on small but significant changes you can make in your daily practice in child welfare to help families build their protective factors. </a:t>
            </a:r>
            <a:endParaRPr lang="en-US" sz="1800" dirty="0" smtClean="0">
              <a:effectLst/>
              <a:latin typeface="Cambria"/>
              <a:ea typeface="MS Mincho"/>
              <a:cs typeface="Arial"/>
            </a:endParaRPr>
          </a:p>
          <a:p>
            <a:pPr marL="0" lv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A0C3926C-2800-4E8B-B326-A49B9EDD1388}" type="slidenum">
              <a:rPr lang="en-US" smtClean="0"/>
              <a:t>1</a:t>
            </a:fld>
            <a:endParaRPr lang="en-US"/>
          </a:p>
        </p:txBody>
      </p:sp>
    </p:spTree>
    <p:extLst>
      <p:ext uri="{BB962C8B-B14F-4D97-AF65-F5344CB8AC3E}">
        <p14:creationId xmlns:p14="http://schemas.microsoft.com/office/powerpoint/2010/main" val="1081399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It can be challenging to build positive relationships with parents in the child welfare system–not only because most parents feel threatened and defensive when they first encounter the system, but also because many of the parents we see in our work have had negative experiences with systems in the past. We need to put in extra effort to make sure families feel welcomed and accepted. Although a meaningful relationship is difficult to forge when individuals are not involved voluntarily in the child welfare agency, the way we begin our relationship with families will inevitably impact the course our work takes.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ASK</a:t>
            </a:r>
            <a:r>
              <a:rPr lang="en-US" sz="1200" dirty="0" smtClean="0">
                <a:effectLst/>
                <a:latin typeface="Century Gothic"/>
                <a:ea typeface="Meiryo"/>
                <a:cs typeface="Times New Roman"/>
              </a:rPr>
              <a:t>:  For families to fully engage with you they need to feel:</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That you’re listening to them</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That you respect them</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That they can trust you</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That you can help them with issues that they are worried about</a:t>
            </a:r>
            <a:endParaRPr lang="en-US" sz="1800" dirty="0" smtClean="0">
              <a:effectLst/>
              <a:latin typeface="Cambria"/>
              <a:ea typeface="MS Mincho"/>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1" dirty="0" smtClean="0"/>
              <a:t>Trainer’s Note: </a:t>
            </a:r>
            <a:r>
              <a:rPr lang="en-US" sz="1000" i="1" dirty="0" smtClean="0"/>
              <a:t>At this point you might</a:t>
            </a:r>
            <a:r>
              <a:rPr lang="en-US" sz="1000" i="1" baseline="0" dirty="0" smtClean="0"/>
              <a:t> want to write (on a paper or a whiteboard: </a:t>
            </a:r>
            <a:r>
              <a:rPr lang="en-US" sz="1000" b="1" i="1" baseline="0" dirty="0" smtClean="0"/>
              <a:t>Listening – Respect – Trust – Help. </a:t>
            </a:r>
            <a:r>
              <a:rPr lang="en-US" sz="1000" i="1" baseline="0" dirty="0" smtClean="0"/>
              <a:t>Ask participants to name a few simple things that they do, or could do, to demonstrate these things to families.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i="1" baseline="0" dirty="0" smtClean="0"/>
          </a:p>
          <a:p>
            <a:pPr marL="0" marR="0">
              <a:lnSpc>
                <a:spcPct val="115000"/>
              </a:lnSpc>
              <a:spcBef>
                <a:spcPts val="300"/>
              </a:spcBef>
              <a:spcAft>
                <a:spcPts val="600"/>
              </a:spcAft>
            </a:pPr>
            <a:r>
              <a:rPr lang="en-US" sz="1200" b="1" dirty="0" smtClean="0">
                <a:effectLst/>
                <a:latin typeface="Century Gothic"/>
                <a:ea typeface="Meiryo"/>
                <a:cs typeface="Times New Roman"/>
              </a:rPr>
              <a:t>EXPLAIN</a:t>
            </a:r>
            <a:r>
              <a:rPr lang="en-US" sz="1200" dirty="0" smtClean="0">
                <a:effectLst/>
                <a:latin typeface="Century Gothic"/>
                <a:ea typeface="Meiryo"/>
                <a:cs typeface="Times New Roman"/>
              </a:rPr>
              <a:t>: Protective factors can provide an effective framework for building the type of strengths-based relationships that are at the heart of effective family engagement. Most fundamentally, this is a question of your attitude toward the parents and caregivers you are trying to engage. We must always remember that our interactions should be focused on developing a partnership with the parent in order to reach the goals of safety, permanency and well-being for the child or children in the home.  </a:t>
            </a:r>
            <a:r>
              <a:rPr lang="en-US" sz="1200" b="1" dirty="0" smtClean="0">
                <a:effectLst/>
                <a:latin typeface="Century Gothic"/>
                <a:ea typeface="Meiryo"/>
                <a:cs typeface="Times New Roman"/>
              </a:rPr>
              <a:t> </a:t>
            </a:r>
            <a:endParaRPr lang="en-US" sz="1800" dirty="0" smtClean="0">
              <a:effectLst/>
              <a:latin typeface="Cambria"/>
              <a:ea typeface="MS Mincho"/>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A87E72E2-BDF8-4B2A-A154-4F95FDF0F0AC}" type="slidenum">
              <a:rPr lang="en-US" smtClean="0"/>
              <a:t>10</a:t>
            </a:fld>
            <a:endParaRPr lang="en-US"/>
          </a:p>
        </p:txBody>
      </p:sp>
    </p:spTree>
    <p:extLst>
      <p:ext uri="{BB962C8B-B14F-4D97-AF65-F5344CB8AC3E}">
        <p14:creationId xmlns:p14="http://schemas.microsoft.com/office/powerpoint/2010/main" val="2666323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One of the most important aspects of the Strengthening Families approach is the idea that the way we engage and interact with families is important and can be tremendously impactful. In our day-to-day interactions with families, there are opportunities to engage with them in a way that helps to build protective factors. The goal of this course is to build your skills to be intentional in using these opportunities. Listed here are just some of the everyday actions we can take to support family protective factors.</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In any interaction with a family, you can project a positive and strengths-based approach and deepen your understanding of the strengths of a particular child and family. Your approach must be grounded in the belief that all families have strengths, including families who face serious challenges and/or are involved in the child welfare system. Identifying and building upon a family’s strengths are essential to implementing the Strengthening Families approach.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EXPAND</a:t>
            </a:r>
            <a:r>
              <a:rPr lang="en-US" sz="1200" dirty="0" smtClean="0">
                <a:effectLst/>
                <a:latin typeface="Century Gothic"/>
                <a:ea typeface="Meiryo"/>
                <a:cs typeface="Times New Roman"/>
              </a:rPr>
              <a:t>: Child Trends has defined family strengths as:</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“The set of relationships and processes that support and protect families and family members, especially during times of adversity and change. Family strengths help to maintain family cohesion while also supporting the development and well-being of individual family members.”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EXPLAIN</a:t>
            </a:r>
            <a:r>
              <a:rPr lang="en-US" sz="1200" dirty="0" smtClean="0">
                <a:effectLst/>
                <a:latin typeface="Century Gothic"/>
                <a:ea typeface="Meiryo"/>
                <a:cs typeface="Times New Roman"/>
              </a:rPr>
              <a:t>: Your work with families provides you with many opportunities every day to acknowledge that parents are experts on their families and want to do right by their children. Your role is to actively help parents build their knowledge while also providing ideas on how to integrate new parenting skills and strategies into their daily life. A strengths-based, family-focused approach also encourages shared decision-making.</a:t>
            </a:r>
            <a:endParaRPr lang="en-US" sz="1800" dirty="0" smtClean="0">
              <a:effectLst/>
              <a:latin typeface="Cambria"/>
              <a:ea typeface="MS Mincho"/>
              <a:cs typeface="Arial"/>
            </a:endParaRPr>
          </a:p>
          <a:p>
            <a:endParaRPr lang="en-US" sz="1200" b="1" dirty="0" smtClean="0">
              <a:effectLst/>
              <a:latin typeface="Century Gothic"/>
              <a:ea typeface="Meiryo"/>
              <a:cs typeface="Times New Roman"/>
            </a:endParaRPr>
          </a:p>
          <a:p>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Of course, it is important to remember that focusing on strengths does not mean ignoring the challenges that families face. Nor does it mean that we don’t hold people accountable for their actions. It does not eliminate the need to address barriers such as poverty, abuse, neglect and other hardships that are very real and devastating for too many children and youth. Personal issues such as substance abuse or mental illness that families will need to address or plan around in order to keep their children safe also cannot be ignored. It will be harder to identify the strengths of some families you encounter because of their current circumstances. In those cases, taking a strengths-based approach will help you to see the potential for growth and, even more important, will help the families see that potential – recognizing the strengths they have and working through how they can use those strengths to overcome the challenges they face.</a:t>
            </a:r>
          </a:p>
          <a:p>
            <a:endParaRPr lang="en-US" sz="1200" dirty="0" smtClean="0">
              <a:effectLst/>
              <a:latin typeface="Century Gothic"/>
              <a:ea typeface="Meiryo"/>
              <a:cs typeface="Times New Roman"/>
            </a:endParaRPr>
          </a:p>
          <a:p>
            <a:pPr marL="0" marR="0">
              <a:lnSpc>
                <a:spcPct val="115000"/>
              </a:lnSpc>
              <a:spcBef>
                <a:spcPts val="300"/>
              </a:spcBef>
              <a:spcAft>
                <a:spcPts val="600"/>
              </a:spcAft>
            </a:pPr>
            <a:r>
              <a:rPr lang="en-US" sz="1600" b="1" dirty="0" smtClean="0">
                <a:solidFill>
                  <a:srgbClr val="B01513"/>
                </a:solidFill>
                <a:effectLst/>
                <a:latin typeface="Century Gothic"/>
                <a:ea typeface="Meiryo"/>
                <a:cs typeface="Times New Roman"/>
              </a:rPr>
              <a:t>ACTIVITY 1: </a:t>
            </a:r>
            <a:r>
              <a:rPr lang="en-US" sz="1600" dirty="0" smtClean="0">
                <a:solidFill>
                  <a:srgbClr val="B01513"/>
                </a:solidFill>
                <a:effectLst/>
                <a:latin typeface="Century Gothic"/>
                <a:ea typeface="Meiryo"/>
                <a:cs typeface="Times New Roman"/>
              </a:rPr>
              <a:t>Using Protective Factors to Identify Relevant Family Strengths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ASK:  </a:t>
            </a:r>
            <a:r>
              <a:rPr lang="en-US" sz="1200" dirty="0" smtClean="0">
                <a:effectLst/>
                <a:latin typeface="Century Gothic"/>
                <a:ea typeface="Meiryo"/>
                <a:cs typeface="Times New Roman"/>
              </a:rPr>
              <a:t>Why is identifying family strengths an important step in engaging families?  [take a few answers].  Summarize by saying—when we can mirror family strengths back to them it helps them feel that they are heard and respected and that they can trust us to be their ally.   </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11</a:t>
            </a:fld>
            <a:endParaRPr lang="en-US"/>
          </a:p>
        </p:txBody>
      </p:sp>
    </p:spTree>
    <p:extLst>
      <p:ext uri="{BB962C8B-B14F-4D97-AF65-F5344CB8AC3E}">
        <p14:creationId xmlns:p14="http://schemas.microsoft.com/office/powerpoint/2010/main" val="4112497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If we want to make protective factors part of our work with families, we need to gather and include information on families’ protective factors—both the protective factors that they have in place that we can build on, and their own goals for building their protective factors. In our work in the United States we have done a few things:</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Formally adapted existing assessment tools to include questions about the protective factors</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Developed a series of questions to ask and observational guides that child welfare workers can use in their day-to-day interactions with families</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EXPAND:  </a:t>
            </a:r>
            <a:r>
              <a:rPr lang="en-US" sz="1200" dirty="0" smtClean="0">
                <a:effectLst/>
                <a:latin typeface="Century Gothic"/>
                <a:ea typeface="Meiryo"/>
                <a:cs typeface="Times New Roman"/>
              </a:rPr>
              <a:t>It is important to remember that assessment isn’t just something that we do to families.  It is also an important part way to engage families.  We use information on family protective factors as an important way to open the door to conversations about family strengths and areas where families would like to build their capacities.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600" b="1" dirty="0" smtClean="0">
              <a:solidFill>
                <a:srgbClr val="B01513"/>
              </a:solidFill>
              <a:effectLst/>
              <a:latin typeface="Century Gothic"/>
              <a:ea typeface="Meiryo"/>
              <a:cs typeface="Times New Roman"/>
            </a:endParaRPr>
          </a:p>
          <a:p>
            <a:pPr marL="0" marR="0">
              <a:lnSpc>
                <a:spcPct val="115000"/>
              </a:lnSpc>
              <a:spcBef>
                <a:spcPts val="300"/>
              </a:spcBef>
              <a:spcAft>
                <a:spcPts val="600"/>
              </a:spcAft>
            </a:pPr>
            <a:r>
              <a:rPr lang="en-US" sz="1600" b="1" dirty="0" smtClean="0">
                <a:solidFill>
                  <a:srgbClr val="B01513"/>
                </a:solidFill>
                <a:effectLst/>
                <a:latin typeface="Century Gothic"/>
                <a:ea typeface="Meiryo"/>
                <a:cs typeface="Times New Roman"/>
              </a:rPr>
              <a:t>ACTIVITY 2: </a:t>
            </a:r>
            <a:r>
              <a:rPr lang="en-US" sz="1600" dirty="0" smtClean="0">
                <a:solidFill>
                  <a:srgbClr val="B01513"/>
                </a:solidFill>
                <a:effectLst/>
                <a:latin typeface="Century Gothic"/>
                <a:ea typeface="Meiryo"/>
                <a:cs typeface="Times New Roman"/>
              </a:rPr>
              <a:t>Assessing Families from a Protective Factors Perspective</a:t>
            </a:r>
            <a:endParaRPr lang="en-US" sz="1800" dirty="0">
              <a:effectLst/>
              <a:latin typeface="Cambria"/>
              <a:ea typeface="MS Mincho"/>
              <a:cs typeface="Arial"/>
            </a:endParaRPr>
          </a:p>
        </p:txBody>
      </p:sp>
      <p:sp>
        <p:nvSpPr>
          <p:cNvPr id="4" name="Slide Number Placeholder 3"/>
          <p:cNvSpPr>
            <a:spLocks noGrp="1"/>
          </p:cNvSpPr>
          <p:nvPr>
            <p:ph type="sldNum" sz="quarter" idx="10"/>
          </p:nvPr>
        </p:nvSpPr>
        <p:spPr/>
        <p:txBody>
          <a:bodyPr/>
          <a:lstStyle/>
          <a:p>
            <a:fld id="{A87E72E2-BDF8-4B2A-A154-4F95FDF0F0AC}" type="slidenum">
              <a:rPr lang="en-US" smtClean="0"/>
              <a:t>12</a:t>
            </a:fld>
            <a:endParaRPr lang="en-US"/>
          </a:p>
        </p:txBody>
      </p:sp>
    </p:spTree>
    <p:extLst>
      <p:ext uri="{BB962C8B-B14F-4D97-AF65-F5344CB8AC3E}">
        <p14:creationId xmlns:p14="http://schemas.microsoft.com/office/powerpoint/2010/main" val="4036168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The next core practice element is decision-making—or the process of making key decisions about what needs to happen to ensure the safety, permanency and well-being of the child.  Every decision-making opportunity in child welfare is also an opportunity to support and enhance parental protective factors if we engage parents as partners in the decision-making process.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EXPLAIN</a:t>
            </a:r>
            <a:r>
              <a:rPr lang="en-US" sz="1200" dirty="0" smtClean="0">
                <a:effectLst/>
                <a:latin typeface="Century Gothic"/>
                <a:ea typeface="Meiryo"/>
                <a:cs typeface="Times New Roman"/>
              </a:rPr>
              <a:t>: In the US we often use a process of teaming for child welfare decision-making. This is a deliberate and structured approach for involving youth and families in decision-making through facilitated meetings of the family, their identified supports and professionals working with the family. It requires creating an environment of willingness to plan and act together.  Elements of the teaming process that we think are crucially important to the child welfare decision-making process are as follows:</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Families are at the heart of the decision-making process, their voices are heard, and their perspectives taken into account.</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Families are encouraged to invite others who can play a part in ensuring the child’s safety, well-being and permanency.</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Teaming provides an opportunity to bring together all those involved in the family’s life for joint decision-making.</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A trained facilitator manages the process</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Families receive support before, after and during the meeting to ensure they can participate fully.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If working with families who have older children, ensure that youth’s voices are included in the decision making process and their opinions and concerns are also considered and addressed. (Reference Youth Thrive materials and tools on CSSP website for staff working with adolescents)</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There is a natural connection between the strengths-based approach taken in teaming and Strengthening Families. Each of our team conferences provides an important opportunity to build protective factors. For teaming to truly support the building of protective factors, there needs to be an intentionality about bringing Strengthening Families into the teaming conversations. </a:t>
            </a:r>
            <a:endParaRPr lang="en-US" sz="1800" dirty="0" smtClean="0">
              <a:effectLst/>
              <a:latin typeface="Cambria"/>
              <a:ea typeface="MS Mincho"/>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87E72E2-BDF8-4B2A-A154-4F95FDF0F0AC}" type="slidenum">
              <a:rPr lang="en-US" smtClean="0"/>
              <a:t>13</a:t>
            </a:fld>
            <a:endParaRPr lang="en-US"/>
          </a:p>
        </p:txBody>
      </p:sp>
    </p:spTree>
    <p:extLst>
      <p:ext uri="{BB962C8B-B14F-4D97-AF65-F5344CB8AC3E}">
        <p14:creationId xmlns:p14="http://schemas.microsoft.com/office/powerpoint/2010/main" val="2749962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The next area of the practice wheel is planning. Case planning is the process of going from decisions about the direction of a case to an action plan that will support these decisions.  Protective factors can help to shape and inform the objectives and actions that are part of a case plan. In this slide, the blue burst represents an issue that contributed to the family’s child welfare involvement. The yellow box represents a protective factor related objective—this one being related to the mother’s strengthening her resilience in the face of stressful situations. The green box represents the specific, concrete and observable actions the mother will take to reach that objective.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600" b="1" dirty="0" smtClean="0">
              <a:solidFill>
                <a:srgbClr val="B01513"/>
              </a:solidFill>
              <a:effectLst/>
              <a:latin typeface="Century Gothic"/>
              <a:ea typeface="Meiryo"/>
              <a:cs typeface="Times New Roman"/>
            </a:endParaRPr>
          </a:p>
          <a:p>
            <a:pPr marL="0" marR="0">
              <a:lnSpc>
                <a:spcPct val="115000"/>
              </a:lnSpc>
              <a:spcBef>
                <a:spcPts val="300"/>
              </a:spcBef>
              <a:spcAft>
                <a:spcPts val="600"/>
              </a:spcAft>
            </a:pPr>
            <a:r>
              <a:rPr lang="en-US" sz="1600" b="1" dirty="0" smtClean="0">
                <a:solidFill>
                  <a:srgbClr val="B01513"/>
                </a:solidFill>
                <a:effectLst/>
                <a:latin typeface="Century Gothic"/>
                <a:ea typeface="Meiryo"/>
                <a:cs typeface="Times New Roman"/>
              </a:rPr>
              <a:t>ACTIVITY 3: </a:t>
            </a:r>
            <a:r>
              <a:rPr lang="en-US" sz="1600" dirty="0" smtClean="0">
                <a:solidFill>
                  <a:srgbClr val="B01513"/>
                </a:solidFill>
                <a:effectLst/>
                <a:latin typeface="Century Gothic"/>
                <a:ea typeface="Meiryo"/>
                <a:cs typeface="Times New Roman"/>
              </a:rPr>
              <a:t>Using Protective Factors to Develop Case Plan Objectives and Activities</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14</a:t>
            </a:fld>
            <a:endParaRPr lang="en-US"/>
          </a:p>
        </p:txBody>
      </p:sp>
    </p:spTree>
    <p:extLst>
      <p:ext uri="{BB962C8B-B14F-4D97-AF65-F5344CB8AC3E}">
        <p14:creationId xmlns:p14="http://schemas.microsoft.com/office/powerpoint/2010/main" val="217870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Intervening includes the ongoing case work with families. This is our next stop on the practice wheel. We tend to think of interventions as being primarily focused around the services we are connecting families to. These services are certainly important, but every interaction we have with families is an opportunity to build protective factors—even, and perhaps especially, our day-to-day interactions with families.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600" b="1" dirty="0" smtClean="0">
              <a:solidFill>
                <a:srgbClr val="B01513"/>
              </a:solidFill>
              <a:effectLst/>
              <a:latin typeface="Century Gothic"/>
              <a:ea typeface="Meiryo"/>
              <a:cs typeface="Times New Roman"/>
            </a:endParaRPr>
          </a:p>
          <a:p>
            <a:pPr marL="0" marR="0">
              <a:lnSpc>
                <a:spcPct val="115000"/>
              </a:lnSpc>
              <a:spcBef>
                <a:spcPts val="300"/>
              </a:spcBef>
              <a:spcAft>
                <a:spcPts val="600"/>
              </a:spcAft>
            </a:pPr>
            <a:r>
              <a:rPr lang="en-US" sz="1600" b="1" dirty="0" smtClean="0">
                <a:solidFill>
                  <a:srgbClr val="B01513"/>
                </a:solidFill>
                <a:effectLst/>
                <a:latin typeface="Century Gothic"/>
                <a:ea typeface="Meiryo"/>
                <a:cs typeface="Times New Roman"/>
              </a:rPr>
              <a:t>ACTIVITY 4</a:t>
            </a:r>
            <a:r>
              <a:rPr lang="en-US" sz="1600" b="1" dirty="0" smtClean="0">
                <a:solidFill>
                  <a:srgbClr val="B01513"/>
                </a:solidFill>
                <a:effectLst/>
                <a:latin typeface="Century Gothic"/>
                <a:ea typeface="Meiryo"/>
                <a:cs typeface="Times New Roman"/>
              </a:rPr>
              <a:t>: </a:t>
            </a:r>
            <a:r>
              <a:rPr lang="en-US" sz="1600" dirty="0" smtClean="0">
                <a:solidFill>
                  <a:srgbClr val="B01513"/>
                </a:solidFill>
                <a:effectLst/>
                <a:latin typeface="Century Gothic"/>
                <a:ea typeface="Meiryo"/>
                <a:cs typeface="Times New Roman"/>
              </a:rPr>
              <a:t>Building Protective Factors through Case Work Visits</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15</a:t>
            </a:fld>
            <a:endParaRPr lang="en-US"/>
          </a:p>
        </p:txBody>
      </p:sp>
    </p:spTree>
    <p:extLst>
      <p:ext uri="{BB962C8B-B14F-4D97-AF65-F5344CB8AC3E}">
        <p14:creationId xmlns:p14="http://schemas.microsoft.com/office/powerpoint/2010/main" val="2527334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Just as we monitor other aspects of case progress, we also want to stay attuned to changes in the family’s protective factors. This slide articulates some of the key questions that we should be asking at these moments in the life of a case. As we think about the ways in which we track and monitor progress in a case (for example, progress notes, case records and court reports), we want to examine whether we are including information that helps to answer these questions.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600" b="1" dirty="0" smtClean="0">
              <a:solidFill>
                <a:srgbClr val="B01513"/>
              </a:solidFill>
              <a:effectLst/>
              <a:latin typeface="Century Gothic"/>
              <a:ea typeface="Meiryo"/>
              <a:cs typeface="Times New Roman"/>
            </a:endParaRPr>
          </a:p>
          <a:p>
            <a:pPr marL="0" marR="0">
              <a:lnSpc>
                <a:spcPct val="115000"/>
              </a:lnSpc>
              <a:spcBef>
                <a:spcPts val="300"/>
              </a:spcBef>
              <a:spcAft>
                <a:spcPts val="600"/>
              </a:spcAft>
            </a:pPr>
            <a:r>
              <a:rPr lang="en-US" sz="1600" b="1" dirty="0" smtClean="0">
                <a:solidFill>
                  <a:srgbClr val="B01513"/>
                </a:solidFill>
                <a:effectLst/>
                <a:latin typeface="Century Gothic"/>
                <a:ea typeface="Meiryo"/>
                <a:cs typeface="Times New Roman"/>
              </a:rPr>
              <a:t>DISTRIBUTE </a:t>
            </a:r>
            <a:r>
              <a:rPr lang="en-US" sz="1600" dirty="0" smtClean="0">
                <a:solidFill>
                  <a:srgbClr val="B01513"/>
                </a:solidFill>
                <a:effectLst/>
                <a:latin typeface="Century Gothic"/>
                <a:ea typeface="Meiryo"/>
                <a:cs typeface="Times New Roman"/>
              </a:rPr>
              <a:t>Handout 5.5 “Questions to Consider around Case Closure”</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STATE: </a:t>
            </a:r>
            <a:r>
              <a:rPr lang="en-US" sz="1200" dirty="0" smtClean="0">
                <a:effectLst/>
                <a:latin typeface="Century Gothic"/>
                <a:ea typeface="Meiryo"/>
                <a:cs typeface="Times New Roman"/>
              </a:rPr>
              <a:t>This handout is one that you might find useful to fill out as you consider whether a family in your caseload is ready for case closure or another transition. Typical areas of progress are listed, with ample room for you to fill in other notes on indicators of progress related to these questions that can give you insight into how a family is making progress toward being able to ensure their children’s safety and well-being. For today, we are going to apply the ideas in the worksheet to the fictional family in your case study.</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600" b="1" dirty="0" smtClean="0">
              <a:solidFill>
                <a:srgbClr val="B01513"/>
              </a:solidFill>
              <a:effectLst/>
              <a:latin typeface="Century Gothic"/>
              <a:ea typeface="Meiryo"/>
              <a:cs typeface="Times New Roman"/>
            </a:endParaRPr>
          </a:p>
          <a:p>
            <a:pPr marL="0" marR="0">
              <a:lnSpc>
                <a:spcPct val="115000"/>
              </a:lnSpc>
              <a:spcBef>
                <a:spcPts val="300"/>
              </a:spcBef>
              <a:spcAft>
                <a:spcPts val="600"/>
              </a:spcAft>
            </a:pPr>
            <a:r>
              <a:rPr lang="en-US" sz="1600" b="1" dirty="0" smtClean="0">
                <a:solidFill>
                  <a:srgbClr val="B01513"/>
                </a:solidFill>
                <a:effectLst/>
                <a:latin typeface="Century Gothic"/>
                <a:ea typeface="Meiryo"/>
                <a:cs typeface="Times New Roman"/>
              </a:rPr>
              <a:t>ACTIVITY 5: </a:t>
            </a:r>
            <a:r>
              <a:rPr lang="en-US" sz="1600" dirty="0" smtClean="0">
                <a:solidFill>
                  <a:srgbClr val="B01513"/>
                </a:solidFill>
                <a:effectLst/>
                <a:latin typeface="Century Gothic"/>
                <a:ea typeface="Meiryo"/>
                <a:cs typeface="Times New Roman"/>
              </a:rPr>
              <a:t>Family Progress toward Case Closure</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16</a:t>
            </a:fld>
            <a:endParaRPr lang="en-US"/>
          </a:p>
        </p:txBody>
      </p:sp>
    </p:spTree>
    <p:extLst>
      <p:ext uri="{BB962C8B-B14F-4D97-AF65-F5344CB8AC3E}">
        <p14:creationId xmlns:p14="http://schemas.microsoft.com/office/powerpoint/2010/main" val="1870594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The Protective Factors framework applies not only across the practice wheel, but also to all phases of child welfare work—ranging from prevention efforts to the methods we use to support families after they exit our system. By applying a Strengthening Families approach across the full continuum of child welfare services, we create opportunities to build protective factors over time. </a:t>
            </a:r>
            <a:endParaRPr lang="en-US" sz="1800" dirty="0" smtClean="0">
              <a:effectLst/>
              <a:latin typeface="Cambria"/>
              <a:ea typeface="MS Mincho"/>
              <a:cs typeface="Arial"/>
            </a:endParaRPr>
          </a:p>
          <a:p>
            <a:endParaRPr lang="en-US" sz="1200" b="1" dirty="0" smtClean="0">
              <a:effectLst/>
              <a:latin typeface="Century Gothic"/>
              <a:ea typeface="Meiryo"/>
              <a:cs typeface="Times New Roman"/>
            </a:endParaRPr>
          </a:p>
          <a:p>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The image on this slide shows how all of these phases of child welfare work contribute to desired results related to a better response to trauma; greater responsiveness to the needs of infants, toddlers, and young children; and greater support for families to build protective factors through their involvement with child welfare. All in all, the Strengthening Families approach provides tools and guidance to help us ensure that families leave the child welfare system in better shape than they entered it – more able to keep their children safe, and more able to thrive.</a:t>
            </a:r>
            <a:endParaRPr lang="en-US" altLang="en-US" dirty="0" smtClean="0">
              <a:latin typeface="Lucida Grande CE"/>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85958F1-52EF-41B7-BEFA-7D8156BDF5C4}" type="slidenum">
              <a:rPr lang="en-US" altLang="en-US" smtClean="0">
                <a:latin typeface="Calibri" panose="020F0502020204030204" pitchFamily="34" charset="0"/>
              </a:rPr>
              <a:pPr/>
              <a:t>17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05753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Century Gothic"/>
                <a:ea typeface="Meiryo"/>
                <a:cs typeface="Times New Roman"/>
              </a:rPr>
              <a:t>CONCLUDE</a:t>
            </a:r>
            <a:r>
              <a:rPr lang="en-US" sz="1200" dirty="0" smtClean="0">
                <a:effectLst/>
                <a:latin typeface="Century Gothic"/>
                <a:ea typeface="Meiryo"/>
                <a:cs typeface="Times New Roman"/>
              </a:rPr>
              <a:t>: Are there any final thoughts or questions?</a:t>
            </a:r>
            <a:endParaRPr lang="en-US" sz="1800" dirty="0" smtClean="0">
              <a:effectLst/>
              <a:latin typeface="Cambria"/>
              <a:ea typeface="MS Mincho"/>
              <a:cs typeface="Arial"/>
            </a:endParaRPr>
          </a:p>
          <a:p>
            <a:endParaRPr lang="en-US" sz="1200" b="1" dirty="0" smtClean="0">
              <a:effectLst/>
              <a:latin typeface="Century Gothic"/>
              <a:ea typeface="Meiryo"/>
              <a:cs typeface="Times New Roman"/>
            </a:endParaRPr>
          </a:p>
          <a:p>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As we wrap up this module, please take some time to reflect on how you can apply this information in your current practice.</a:t>
            </a:r>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18</a:t>
            </a:fld>
            <a:endParaRPr lang="en-US"/>
          </a:p>
        </p:txBody>
      </p:sp>
    </p:spTree>
    <p:extLst>
      <p:ext uri="{BB962C8B-B14F-4D97-AF65-F5344CB8AC3E}">
        <p14:creationId xmlns:p14="http://schemas.microsoft.com/office/powerpoint/2010/main" val="96353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INTRODUCE</a:t>
            </a:r>
            <a:r>
              <a:rPr lang="en-US" sz="1200" dirty="0" smtClean="0">
                <a:solidFill>
                  <a:srgbClr val="000000"/>
                </a:solidFill>
                <a:effectLst/>
                <a:latin typeface="Century Gothic"/>
                <a:ea typeface="MS Mincho"/>
                <a:cs typeface="Arial"/>
              </a:rPr>
              <a:t>: The objectives of this module are for you to learn about how Strengthening Families can support a focus on safety, permanency and well-being for children. You will learn about critical thinking and its importance to child welfare practice. Finally, you will learn more about how the framework can be applied in the core practice skill areas which make up your larger child welfare practice. You will have opportunities to practice applying Strengthening Families to core practice through interactive exercises. </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a:t>
            </a:fld>
            <a:endParaRPr lang="en-US"/>
          </a:p>
        </p:txBody>
      </p:sp>
    </p:spTree>
    <p:extLst>
      <p:ext uri="{BB962C8B-B14F-4D97-AF65-F5344CB8AC3E}">
        <p14:creationId xmlns:p14="http://schemas.microsoft.com/office/powerpoint/2010/main" val="218043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sz="1000" b="1" i="1" dirty="0" smtClean="0">
                <a:ea typeface="ＭＳ Ｐゴシック" pitchFamily="34" charset="-128"/>
              </a:rPr>
              <a:t>Trainer’s Note: </a:t>
            </a:r>
            <a:r>
              <a:rPr lang="en-US" sz="1000" i="1" dirty="0" smtClean="0">
                <a:ea typeface="ＭＳ Ｐゴシック" pitchFamily="34" charset="-128"/>
              </a:rPr>
              <a:t>For jurisdictions</a:t>
            </a:r>
            <a:r>
              <a:rPr lang="en-US" sz="1000" i="1" baseline="0" dirty="0" smtClean="0">
                <a:ea typeface="ＭＳ Ｐゴシック" pitchFamily="34" charset="-128"/>
              </a:rPr>
              <a:t> that are not using a safety practice model or the concept of protective capacities, this slide, and potentially slide 5, could be dropped from the training.</a:t>
            </a:r>
          </a:p>
          <a:p>
            <a:endParaRPr lang="en-US" baseline="0" dirty="0" smtClean="0">
              <a:ea typeface="ＭＳ Ｐゴシック" pitchFamily="34" charset="-128"/>
            </a:endParaRPr>
          </a:p>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STATE</a:t>
            </a:r>
            <a:r>
              <a:rPr lang="en-US" sz="1200" dirty="0" smtClean="0">
                <a:solidFill>
                  <a:srgbClr val="000000"/>
                </a:solidFill>
                <a:effectLst/>
                <a:latin typeface="Century Gothic"/>
                <a:ea typeface="MS Mincho"/>
                <a:cs typeface="Arial"/>
              </a:rPr>
              <a:t>: Since many jurisdictions use a safety practice model and workers are familiar with the term “protective capacities,” it is important to understand how protective factors relate to protective capacities and the need to ensure safety. First, let’s review our basic definitions of safety threats and protective capacities.</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solidFill>
                <a:srgbClr val="000000"/>
              </a:solidFill>
              <a:effectLst/>
              <a:latin typeface="Century Gothic"/>
              <a:ea typeface="MS Mincho"/>
              <a:cs typeface="Arial"/>
            </a:endParaRPr>
          </a:p>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EXPLAIN</a:t>
            </a:r>
            <a:r>
              <a:rPr lang="en-US" sz="1200" dirty="0" smtClean="0">
                <a:solidFill>
                  <a:srgbClr val="000000"/>
                </a:solidFill>
                <a:effectLst/>
                <a:latin typeface="Century Gothic"/>
                <a:ea typeface="MS Mincho"/>
                <a:cs typeface="Arial"/>
              </a:rPr>
              <a:t>: When we talk about a safety threat, we mean a time when there is an immediate threat of harm to the child and caregiver cannot or will not take action to mediate that threat. When families enter child welfare the first priority is to ensure safety</a:t>
            </a:r>
            <a:r>
              <a:rPr lang="en-US" sz="1200" b="1" dirty="0" smtClean="0">
                <a:solidFill>
                  <a:srgbClr val="000000"/>
                </a:solidFill>
                <a:effectLst/>
                <a:latin typeface="Century Gothic"/>
                <a:ea typeface="MS Mincho"/>
                <a:cs typeface="Arial"/>
              </a:rPr>
              <a:t> </a:t>
            </a:r>
            <a:r>
              <a:rPr lang="en-US" sz="1200" dirty="0" smtClean="0">
                <a:solidFill>
                  <a:srgbClr val="000000"/>
                </a:solidFill>
                <a:effectLst/>
                <a:latin typeface="Century Gothic"/>
                <a:ea typeface="MS Mincho"/>
                <a:cs typeface="Arial"/>
              </a:rPr>
              <a:t>through</a:t>
            </a:r>
            <a:r>
              <a:rPr lang="en-US" sz="1200" b="1" dirty="0" smtClean="0">
                <a:solidFill>
                  <a:srgbClr val="000000"/>
                </a:solidFill>
                <a:effectLst/>
                <a:latin typeface="Century Gothic"/>
                <a:ea typeface="MS Mincho"/>
                <a:cs typeface="Arial"/>
              </a:rPr>
              <a:t>: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solidFill>
                  <a:srgbClr val="000000"/>
                </a:solidFill>
                <a:effectLst/>
                <a:latin typeface="Century Gothic"/>
                <a:ea typeface="MS Mincho"/>
                <a:cs typeface="Arial"/>
              </a:rPr>
              <a:t>Timely investigation,</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solidFill>
                  <a:srgbClr val="000000"/>
                </a:solidFill>
                <a:effectLst/>
                <a:latin typeface="Century Gothic"/>
                <a:ea typeface="MS Mincho"/>
                <a:cs typeface="Arial"/>
              </a:rPr>
              <a:t>Safety analysis,</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solidFill>
                  <a:srgbClr val="000000"/>
                </a:solidFill>
                <a:effectLst/>
                <a:latin typeface="Century Gothic"/>
                <a:ea typeface="MS Mincho"/>
                <a:cs typeface="Arial"/>
              </a:rPr>
              <a:t>Safety planning, and</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solidFill>
                  <a:srgbClr val="000000"/>
                </a:solidFill>
                <a:effectLst/>
                <a:latin typeface="Century Gothic"/>
                <a:ea typeface="MS Mincho"/>
                <a:cs typeface="Arial"/>
              </a:rPr>
              <a:t>Removal if needed.</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solidFill>
                <a:srgbClr val="000000"/>
              </a:solidFill>
              <a:effectLst/>
              <a:latin typeface="Century Gothic"/>
              <a:ea typeface="MS Mincho"/>
              <a:cs typeface="Arial"/>
            </a:endParaRPr>
          </a:p>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EXPLAIN: </a:t>
            </a:r>
            <a:r>
              <a:rPr lang="en-US" sz="1200" dirty="0" smtClean="0">
                <a:solidFill>
                  <a:srgbClr val="000000"/>
                </a:solidFill>
                <a:effectLst/>
                <a:latin typeface="Century Gothic"/>
                <a:ea typeface="MS Mincho"/>
                <a:cs typeface="Arial"/>
              </a:rPr>
              <a:t>When we talk about protective capacities, we mean personal qualities or characteristics that contribute to vigilant child protection.</a:t>
            </a:r>
            <a:r>
              <a:rPr lang="en-US" sz="1200" b="1" dirty="0" smtClean="0">
                <a:solidFill>
                  <a:srgbClr val="000000"/>
                </a:solidFill>
                <a:effectLst/>
                <a:latin typeface="Century Gothic"/>
                <a:ea typeface="MS Mincho"/>
                <a:cs typeface="Arial"/>
              </a:rPr>
              <a:t> </a:t>
            </a:r>
            <a:r>
              <a:rPr lang="en-US" sz="1200" dirty="0" smtClean="0">
                <a:solidFill>
                  <a:srgbClr val="000000"/>
                </a:solidFill>
                <a:effectLst/>
                <a:latin typeface="Century Gothic"/>
                <a:ea typeface="MS Mincho"/>
                <a:cs typeface="Arial"/>
              </a:rPr>
              <a:t>Protective Capacities help to protect children from safety threats by building caregiver capacity to respond in a way that will ensure safety in the face of threatening situations. For example, will a caregiver ask a partner who has threatened their child to leave the home? Once safety is assured, our goal is to build the caregiver’s protective capacities. Protective capacities need to be enhanced before families exit the system because unless protective capacities are in place we cannot be assured that the caregiver will respond appropriately in stressful, threatening or dangerous circumstances.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solidFill>
                <a:srgbClr val="000000"/>
              </a:solidFill>
              <a:effectLst/>
              <a:latin typeface="Century Gothic"/>
              <a:ea typeface="MS Mincho"/>
              <a:cs typeface="Arial"/>
            </a:endParaRPr>
          </a:p>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TRANSITION</a:t>
            </a:r>
            <a:r>
              <a:rPr lang="en-US" sz="1200" dirty="0" smtClean="0">
                <a:solidFill>
                  <a:srgbClr val="000000"/>
                </a:solidFill>
                <a:effectLst/>
                <a:latin typeface="Century Gothic"/>
                <a:ea typeface="MS Mincho"/>
                <a:cs typeface="Arial"/>
              </a:rPr>
              <a:t>: When we think about our long-term agenda for families, however, we should also </a:t>
            </a:r>
            <a:r>
              <a:rPr lang="en-US" sz="1200" dirty="0" smtClean="0">
                <a:solidFill>
                  <a:srgbClr val="000000"/>
                </a:solidFill>
                <a:effectLst/>
                <a:latin typeface="Century Gothic"/>
                <a:ea typeface="MS Mincho"/>
                <a:cs typeface="Arial"/>
              </a:rPr>
              <a:t>think </a:t>
            </a:r>
            <a:r>
              <a:rPr lang="en-US" sz="1200" dirty="0" smtClean="0">
                <a:solidFill>
                  <a:srgbClr val="000000"/>
                </a:solidFill>
                <a:effectLst/>
                <a:latin typeface="Century Gothic"/>
                <a:ea typeface="MS Mincho"/>
                <a:cs typeface="Arial"/>
              </a:rPr>
              <a:t>about protective factors. Protective factors help to buffer and support families when faced with stressful conditions, events or circumstances. Having protective factors in place helps to build the underlying family stability and decrease stress on the parent. Our goal in building protective factors is to ensure that families are connected to what they need in order to thrive.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solidFill>
                <a:srgbClr val="000000"/>
              </a:solidFill>
              <a:effectLst/>
              <a:latin typeface="Century Gothic"/>
              <a:ea typeface="MS Mincho"/>
              <a:cs typeface="Arial"/>
            </a:endParaRPr>
          </a:p>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EXPAND</a:t>
            </a:r>
            <a:r>
              <a:rPr lang="en-US" sz="1200" dirty="0" smtClean="0">
                <a:solidFill>
                  <a:srgbClr val="000000"/>
                </a:solidFill>
                <a:effectLst/>
                <a:latin typeface="Century Gothic"/>
                <a:ea typeface="MS Mincho"/>
                <a:cs typeface="Arial"/>
              </a:rPr>
              <a:t>: If we look at the graphic from the opposite direction we see that protective capacities bolster safety. While we need to address immediate safety threats first, we cannot assure long-term safety without having protective capacities in place. Similarly, protective factors bolster protective capacities. If we can buffer and support families in times of stress, that stress will not result in a threat to safety.</a:t>
            </a:r>
            <a:endParaRPr lang="en-US" sz="1800" dirty="0" smtClean="0">
              <a:effectLst/>
              <a:latin typeface="Cambria"/>
              <a:ea typeface="MS Mincho"/>
              <a:cs typeface="Arial"/>
            </a:endParaRPr>
          </a:p>
          <a:p>
            <a:endParaRPr lang="en-US" dirty="0" smtClean="0">
              <a:ea typeface="ＭＳ Ｐゴシック" pitchFamily="34"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C646B87B-D55D-4FC4-85B0-7928E3F7AB6E}" type="slidenum">
              <a:rPr lang="en-US" smtClean="0">
                <a:ea typeface="ＭＳ Ｐゴシック" pitchFamily="34" charset="-128"/>
              </a:rPr>
              <a:pPr/>
              <a:t>3</a:t>
            </a:fld>
            <a:endParaRPr lang="en-US" smtClean="0">
              <a:ea typeface="ＭＳ Ｐゴシック" pitchFamily="34" charset="-128"/>
            </a:endParaRPr>
          </a:p>
        </p:txBody>
      </p:sp>
    </p:spTree>
    <p:extLst>
      <p:ext uri="{BB962C8B-B14F-4D97-AF65-F5344CB8AC3E}">
        <p14:creationId xmlns:p14="http://schemas.microsoft.com/office/powerpoint/2010/main" val="174599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lnSpc>
                <a:spcPct val="115000"/>
              </a:lnSpc>
              <a:spcBef>
                <a:spcPts val="300"/>
              </a:spcBef>
              <a:spcAft>
                <a:spcPts val="600"/>
              </a:spcAft>
            </a:pPr>
            <a:r>
              <a:rPr lang="en-US" sz="1100" b="1" dirty="0" smtClean="0">
                <a:solidFill>
                  <a:srgbClr val="000000"/>
                </a:solidFill>
                <a:effectLst/>
                <a:latin typeface="Century Gothic"/>
                <a:ea typeface="MS Mincho"/>
                <a:cs typeface="Arial"/>
              </a:rPr>
              <a:t>EXPLAIN: </a:t>
            </a:r>
            <a:r>
              <a:rPr lang="en-US" sz="1100" dirty="0" smtClean="0">
                <a:solidFill>
                  <a:srgbClr val="000000"/>
                </a:solidFill>
                <a:effectLst/>
                <a:latin typeface="Century Gothic"/>
                <a:ea typeface="MS Mincho"/>
                <a:cs typeface="Arial"/>
              </a:rPr>
              <a:t>Child welfare systems have a complex set of goals.  First they have been created to ensure the safety of children that are in danger of abuse and neglect.  This means removing children from abusive homes if needed—</a:t>
            </a:r>
            <a:r>
              <a:rPr lang="en-US" sz="1100" i="1" dirty="0" smtClean="0">
                <a:solidFill>
                  <a:srgbClr val="000000"/>
                </a:solidFill>
                <a:effectLst/>
                <a:latin typeface="Century Gothic"/>
                <a:ea typeface="MS Mincho"/>
                <a:cs typeface="Arial"/>
              </a:rPr>
              <a:t>or doing whatever they can to ensure the children can be maintained safely in homes—even if abuse and neglect has occurred.  </a:t>
            </a:r>
            <a:r>
              <a:rPr lang="en-US" sz="1100" dirty="0" smtClean="0">
                <a:solidFill>
                  <a:srgbClr val="000000"/>
                </a:solidFill>
                <a:effectLst/>
                <a:latin typeface="Century Gothic"/>
                <a:ea typeface="MS Mincho"/>
                <a:cs typeface="Arial"/>
              </a:rPr>
              <a:t>Secondly they are charged with ensuring that children have a safe and permanent set of relationships with nurturing caregivers.  As we learned in the previous module these type of relationships are central to a child’s ability to heal from trauma.  Third child welfare systems need to be concerned about the well-being of children in their care—are they getting the developmental supports they need to ensure that they cannot only heal, but thrive?  Finally, child welfare systems should be concerned with the prevention of abuse and neglect.  </a:t>
            </a:r>
            <a:endParaRPr lang="en-US" sz="1600" dirty="0" smtClean="0">
              <a:effectLst/>
              <a:latin typeface="Cambria"/>
              <a:ea typeface="MS Mincho"/>
              <a:cs typeface="Arial"/>
            </a:endParaRPr>
          </a:p>
          <a:p>
            <a:pPr marL="0" marR="0">
              <a:lnSpc>
                <a:spcPct val="115000"/>
              </a:lnSpc>
              <a:spcBef>
                <a:spcPts val="300"/>
              </a:spcBef>
              <a:spcAft>
                <a:spcPts val="600"/>
              </a:spcAft>
            </a:pPr>
            <a:endParaRPr lang="en-US" sz="1100" dirty="0" smtClean="0">
              <a:solidFill>
                <a:srgbClr val="000000"/>
              </a:solidFill>
              <a:effectLst/>
              <a:latin typeface="Century Gothic"/>
              <a:ea typeface="MS Mincho"/>
              <a:cs typeface="Arial"/>
            </a:endParaRPr>
          </a:p>
          <a:p>
            <a:pPr marL="0" marR="0">
              <a:lnSpc>
                <a:spcPct val="115000"/>
              </a:lnSpc>
              <a:spcBef>
                <a:spcPts val="300"/>
              </a:spcBef>
              <a:spcAft>
                <a:spcPts val="600"/>
              </a:spcAft>
            </a:pPr>
            <a:r>
              <a:rPr lang="en-US" sz="1100" dirty="0" smtClean="0">
                <a:solidFill>
                  <a:srgbClr val="000000"/>
                </a:solidFill>
                <a:effectLst/>
                <a:latin typeface="Century Gothic"/>
                <a:ea typeface="MS Mincho"/>
                <a:cs typeface="Arial"/>
              </a:rPr>
              <a:t>Both protective factors and protective capacities are necessary for child welfare systems to meet their goals, as illustrated here.</a:t>
            </a:r>
            <a:r>
              <a:rPr lang="en-US" sz="1100" b="1" dirty="0" smtClean="0">
                <a:solidFill>
                  <a:srgbClr val="000000"/>
                </a:solidFill>
                <a:effectLst/>
                <a:latin typeface="Century Gothic"/>
                <a:ea typeface="MS Mincho"/>
                <a:cs typeface="Arial"/>
              </a:rPr>
              <a:t> </a:t>
            </a:r>
            <a:endParaRPr lang="en-US" sz="16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100" dirty="0" smtClean="0">
                <a:solidFill>
                  <a:srgbClr val="000000"/>
                </a:solidFill>
                <a:effectLst/>
                <a:latin typeface="Century Gothic"/>
                <a:ea typeface="MS Mincho"/>
                <a:cs typeface="Arial"/>
              </a:rPr>
              <a:t>Both protective factors and protective capacities help to support safety as well as permanency, well-being and prevention goals.</a:t>
            </a:r>
            <a:endParaRPr lang="en-US" sz="16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100" dirty="0" smtClean="0">
                <a:solidFill>
                  <a:srgbClr val="000000"/>
                </a:solidFill>
                <a:effectLst/>
                <a:latin typeface="Century Gothic"/>
                <a:ea typeface="MS Mincho"/>
                <a:cs typeface="Arial"/>
              </a:rPr>
              <a:t>The Strengthening Families Protective Factors bolster and enhance protective </a:t>
            </a:r>
            <a:r>
              <a:rPr lang="en-US" sz="1100" dirty="0" err="1" smtClean="0">
                <a:solidFill>
                  <a:srgbClr val="000000"/>
                </a:solidFill>
                <a:effectLst/>
                <a:latin typeface="Century Gothic"/>
                <a:ea typeface="MS Mincho"/>
                <a:cs typeface="Arial"/>
              </a:rPr>
              <a:t>capacitiies</a:t>
            </a:r>
            <a:r>
              <a:rPr lang="en-US" sz="1100" dirty="0" smtClean="0">
                <a:solidFill>
                  <a:srgbClr val="000000"/>
                </a:solidFill>
                <a:effectLst/>
                <a:latin typeface="Century Gothic"/>
                <a:ea typeface="MS Mincho"/>
                <a:cs typeface="Arial"/>
              </a:rPr>
              <a:t>.</a:t>
            </a:r>
            <a:endParaRPr lang="en-US" sz="1600" dirty="0" smtClean="0">
              <a:effectLst/>
              <a:latin typeface="Cambria"/>
              <a:ea typeface="MS Mincho"/>
              <a:cs typeface="Arial"/>
            </a:endParaRPr>
          </a:p>
          <a:p>
            <a:endParaRPr lang="en-US" sz="1100" b="1" dirty="0" smtClean="0">
              <a:solidFill>
                <a:srgbClr val="000000"/>
              </a:solidFill>
              <a:effectLst/>
              <a:latin typeface="Century Gothic"/>
              <a:ea typeface="MS Mincho"/>
              <a:cs typeface="Arial"/>
            </a:endParaRPr>
          </a:p>
          <a:p>
            <a:r>
              <a:rPr lang="en-US" sz="1100" b="1" dirty="0" smtClean="0">
                <a:solidFill>
                  <a:srgbClr val="000000"/>
                </a:solidFill>
                <a:effectLst/>
                <a:latin typeface="Century Gothic"/>
                <a:ea typeface="MS Mincho"/>
                <a:cs typeface="Arial"/>
              </a:rPr>
              <a:t>EXPAND</a:t>
            </a:r>
            <a:r>
              <a:rPr lang="en-US" sz="1100" dirty="0" smtClean="0">
                <a:solidFill>
                  <a:srgbClr val="000000"/>
                </a:solidFill>
                <a:effectLst/>
                <a:latin typeface="Century Gothic"/>
                <a:ea typeface="MS Mincho"/>
                <a:cs typeface="Arial"/>
              </a:rPr>
              <a:t>: Protective factors encompass protective parental capacities and provide a broader frame to support a well-being agenda that goes beyond response to safety threats and includes prevention and the building of strengths that can support long-term well-being.</a:t>
            </a:r>
            <a:endParaRPr lang="en-US" sz="1100" dirty="0" smtClean="0">
              <a:ea typeface="ＭＳ Ｐゴシック" pitchFamily="34" charset="-128"/>
            </a:endParaRPr>
          </a:p>
        </p:txBody>
      </p:sp>
      <p:sp>
        <p:nvSpPr>
          <p:cNvPr id="70660" name="Slide Number Placeholder 3"/>
          <p:cNvSpPr>
            <a:spLocks noGrp="1"/>
          </p:cNvSpPr>
          <p:nvPr>
            <p:ph type="sldNum" sz="quarter" idx="5"/>
          </p:nvPr>
        </p:nvSpPr>
        <p:spPr bwMode="auto">
          <a:noFill/>
          <a:ln>
            <a:miter lim="800000"/>
            <a:headEnd/>
            <a:tailEnd/>
          </a:ln>
        </p:spPr>
        <p:txBody>
          <a:bodyPr/>
          <a:lstStyle/>
          <a:p>
            <a:fld id="{12D2D20B-C080-469D-B22E-361C5ADFD169}" type="slidenum">
              <a:rPr lang="en-US" smtClean="0">
                <a:ea typeface="ＭＳ Ｐゴシック" pitchFamily="34" charset="-128"/>
              </a:rPr>
              <a:pPr/>
              <a:t>4</a:t>
            </a:fld>
            <a:endParaRPr lang="en-US" smtClean="0">
              <a:ea typeface="ＭＳ Ｐゴシック" pitchFamily="34" charset="-128"/>
            </a:endParaRPr>
          </a:p>
        </p:txBody>
      </p:sp>
    </p:spTree>
    <p:extLst>
      <p:ext uri="{BB962C8B-B14F-4D97-AF65-F5344CB8AC3E}">
        <p14:creationId xmlns:p14="http://schemas.microsoft.com/office/powerpoint/2010/main" val="2911703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p:spPr>
        <p:txBody>
          <a:bodyPr/>
          <a:lstStyle/>
          <a:p>
            <a:r>
              <a:rPr lang="en-US"/>
              <a:t>Copyright ACTION for Child Protection, Inc.</a:t>
            </a: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STATE</a:t>
            </a:r>
            <a:r>
              <a:rPr lang="en-US" sz="1200" dirty="0" smtClean="0">
                <a:solidFill>
                  <a:srgbClr val="000000"/>
                </a:solidFill>
                <a:effectLst/>
                <a:latin typeface="Century Gothic"/>
                <a:ea typeface="MS Mincho"/>
                <a:cs typeface="Arial"/>
              </a:rPr>
              <a:t>: This chart demonstrates the intersection of safety, risk, protective capacities and protective factors and shows how a protective factors approach impacts safety over time.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solidFill>
                <a:srgbClr val="000000"/>
              </a:solidFill>
              <a:effectLst/>
              <a:latin typeface="Century Gothic"/>
              <a:ea typeface="MS Mincho"/>
              <a:cs typeface="Arial"/>
            </a:endParaRPr>
          </a:p>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EXPLAIN</a:t>
            </a:r>
            <a:r>
              <a:rPr lang="en-US" sz="1200" dirty="0" smtClean="0">
                <a:solidFill>
                  <a:srgbClr val="000000"/>
                </a:solidFill>
                <a:effectLst/>
                <a:latin typeface="Century Gothic"/>
                <a:ea typeface="MS Mincho"/>
                <a:cs typeface="Arial"/>
              </a:rPr>
              <a:t>: When we come into contact with families, our first concern is ensuring we are addressing anything that would place the child on the other side of the safety threshold. This concern requires us to immediately respond to safety threats and to promote caregiver protective capacity. As we work with the caregiver on protective capacity we help to move them up the curved line so when challenging situations happen they are less likely to respond in ways that will put the child in danger. In this way, we are moving the family from high risk to moderate risk.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solidFill>
                <a:srgbClr val="000000"/>
              </a:solidFill>
              <a:effectLst/>
              <a:latin typeface="Century Gothic"/>
              <a:ea typeface="MS Mincho"/>
              <a:cs typeface="Arial"/>
            </a:endParaRPr>
          </a:p>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EXPAND</a:t>
            </a:r>
            <a:r>
              <a:rPr lang="en-US" sz="1200" dirty="0" smtClean="0">
                <a:solidFill>
                  <a:srgbClr val="000000"/>
                </a:solidFill>
                <a:effectLst/>
                <a:latin typeface="Century Gothic"/>
                <a:ea typeface="MS Mincho"/>
                <a:cs typeface="Arial"/>
              </a:rPr>
              <a:t>: When we build protective factors we are helping to build the underlying strengths in the family so that they will be less likely to be in situations where they </a:t>
            </a:r>
            <a:r>
              <a:rPr lang="en-US" sz="1200" i="1" dirty="0" smtClean="0">
                <a:solidFill>
                  <a:srgbClr val="000000"/>
                </a:solidFill>
                <a:effectLst/>
                <a:latin typeface="Century Gothic"/>
                <a:ea typeface="MS Mincho"/>
                <a:cs typeface="Arial"/>
              </a:rPr>
              <a:t>need</a:t>
            </a:r>
            <a:r>
              <a:rPr lang="en-US" sz="1200" dirty="0" smtClean="0">
                <a:solidFill>
                  <a:srgbClr val="000000"/>
                </a:solidFill>
                <a:effectLst/>
                <a:latin typeface="Century Gothic"/>
                <a:ea typeface="MS Mincho"/>
                <a:cs typeface="Arial"/>
              </a:rPr>
              <a:t> to protect the child. In this way we start to move the whole line over so that safety threats are less likely to occur. </a:t>
            </a:r>
            <a:endParaRPr lang="en-US" sz="1800" dirty="0" smtClean="0">
              <a:effectLst/>
              <a:latin typeface="Cambria"/>
              <a:ea typeface="MS Mincho"/>
              <a:cs typeface="Arial"/>
            </a:endParaRPr>
          </a:p>
          <a:p>
            <a:pPr eaLnBrk="1" hangingPunct="1"/>
            <a:endParaRPr lang="en-US" sz="1000" i="1" dirty="0" smtClean="0"/>
          </a:p>
          <a:p>
            <a:pPr eaLnBrk="1" hangingPunct="1"/>
            <a:r>
              <a:rPr lang="en-US" sz="1000" b="1" i="1" dirty="0" smtClean="0"/>
              <a:t>Trainer’s Note: </a:t>
            </a:r>
            <a:r>
              <a:rPr lang="en-US" sz="1000" i="1" dirty="0" smtClean="0"/>
              <a:t>This slide includes animation to show the curve moving to the left. Click to advance the animation</a:t>
            </a:r>
            <a:r>
              <a:rPr lang="en-US" sz="1000" i="1" baseline="0" dirty="0" smtClean="0"/>
              <a:t> during the final “Expand” section of the script.</a:t>
            </a:r>
            <a:endParaRPr lang="en-US" sz="1000" i="1" dirty="0"/>
          </a:p>
        </p:txBody>
      </p:sp>
    </p:spTree>
    <p:extLst>
      <p:ext uri="{BB962C8B-B14F-4D97-AF65-F5344CB8AC3E}">
        <p14:creationId xmlns:p14="http://schemas.microsoft.com/office/powerpoint/2010/main" val="372453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Trainer’s Note: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This slide and the larger presentation may also need to be adapted to reflect the practice model of the jurisdiction.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smtClean="0">
              <a:ln>
                <a:noFill/>
              </a:ln>
              <a:solidFill>
                <a:prstClr val="black"/>
              </a:solidFill>
              <a:effectLst/>
              <a:uLnTx/>
              <a:uFillTx/>
              <a:latin typeface="+mn-lt"/>
              <a:ea typeface="+mn-ea"/>
              <a:cs typeface="+mn-cs"/>
            </a:endParaRPr>
          </a:p>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STATE</a:t>
            </a:r>
            <a:r>
              <a:rPr lang="en-US" sz="1200" dirty="0" smtClean="0">
                <a:solidFill>
                  <a:srgbClr val="000000"/>
                </a:solidFill>
                <a:effectLst/>
                <a:latin typeface="Century Gothic"/>
                <a:ea typeface="MS Mincho"/>
                <a:cs typeface="Arial"/>
              </a:rPr>
              <a:t>: If we want to apply a protective factors approach consistently, we need to think critically about our everyday practice and how we make the protective factors part of the core practices that make up our child welfare work. The graphic in this slide shows the child welfare practice wheel.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solidFill>
                <a:srgbClr val="000000"/>
              </a:solidFill>
              <a:effectLst/>
              <a:latin typeface="Century Gothic"/>
              <a:ea typeface="MS Mincho"/>
              <a:cs typeface="Arial"/>
            </a:endParaRPr>
          </a:p>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EXPLAIN</a:t>
            </a:r>
            <a:r>
              <a:rPr lang="en-US" sz="1200" dirty="0" smtClean="0">
                <a:solidFill>
                  <a:srgbClr val="000000"/>
                </a:solidFill>
                <a:effectLst/>
                <a:latin typeface="Century Gothic"/>
                <a:ea typeface="MS Mincho"/>
                <a:cs typeface="Arial"/>
              </a:rPr>
              <a:t>: As you can see, the core practice skills are: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b="1" dirty="0" smtClean="0">
                <a:solidFill>
                  <a:srgbClr val="000000"/>
                </a:solidFill>
                <a:effectLst/>
                <a:latin typeface="Century Gothic"/>
                <a:ea typeface="MS Mincho"/>
                <a:cs typeface="Arial"/>
              </a:rPr>
              <a:t>Engagement</a:t>
            </a:r>
            <a:r>
              <a:rPr lang="en-US" sz="1200" dirty="0" smtClean="0">
                <a:solidFill>
                  <a:srgbClr val="000000"/>
                </a:solidFill>
                <a:effectLst/>
                <a:latin typeface="Century Gothic"/>
                <a:ea typeface="MS Mincho"/>
                <a:cs typeface="Arial"/>
              </a:rPr>
              <a:t>, developing and maintaining a mutually beneficial relationship with children, youth and families that is built on respect, trust, trustworthiness and genuineness.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b="1" dirty="0" smtClean="0">
                <a:solidFill>
                  <a:srgbClr val="000000"/>
                </a:solidFill>
                <a:effectLst/>
                <a:latin typeface="Century Gothic"/>
                <a:ea typeface="MS Mincho"/>
                <a:cs typeface="Arial"/>
              </a:rPr>
              <a:t>Assessment</a:t>
            </a:r>
            <a:r>
              <a:rPr lang="en-US" sz="1200" dirty="0" smtClean="0">
                <a:solidFill>
                  <a:srgbClr val="000000"/>
                </a:solidFill>
                <a:effectLst/>
                <a:latin typeface="Century Gothic"/>
                <a:ea typeface="MS Mincho"/>
                <a:cs typeface="Arial"/>
              </a:rPr>
              <a:t>, gathering, analyzing and organizing information to support understanding and decision-making. This process continues throughout the life of a case.</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b="1" dirty="0" smtClean="0">
                <a:solidFill>
                  <a:srgbClr val="000000"/>
                </a:solidFill>
                <a:effectLst/>
                <a:latin typeface="Century Gothic"/>
                <a:ea typeface="MS Mincho"/>
                <a:cs typeface="Arial"/>
              </a:rPr>
              <a:t>Decision-Making</a:t>
            </a:r>
            <a:r>
              <a:rPr lang="en-US" sz="1200" dirty="0" smtClean="0">
                <a:solidFill>
                  <a:srgbClr val="000000"/>
                </a:solidFill>
                <a:effectLst/>
                <a:latin typeface="Century Gothic"/>
                <a:ea typeface="MS Mincho"/>
                <a:cs typeface="Arial"/>
              </a:rPr>
              <a:t>, a process of engaging parents, caregivers and youth in the core decisions about how to achieve safety, permanency and well-being. This practice skill includes engaging families’ existing networks of support, both formal and informal, and brings in new partners to support their goals. Also important is working closely with other resource staff who assist families, such as health and education liaisons or visitation and transportation specialists.</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b="1" dirty="0" smtClean="0">
                <a:solidFill>
                  <a:srgbClr val="000000"/>
                </a:solidFill>
                <a:effectLst/>
                <a:latin typeface="Century Gothic"/>
                <a:ea typeface="MS Mincho"/>
                <a:cs typeface="Arial"/>
              </a:rPr>
              <a:t>Planning</a:t>
            </a:r>
            <a:r>
              <a:rPr lang="en-US" sz="1200" dirty="0" smtClean="0">
                <a:solidFill>
                  <a:srgbClr val="000000"/>
                </a:solidFill>
                <a:effectLst/>
                <a:latin typeface="Century Gothic"/>
                <a:ea typeface="MS Mincho"/>
                <a:cs typeface="Arial"/>
              </a:rPr>
              <a:t>, the process of engaging parents, caregivers and youth in identifying services and supports that can assist them in achieving jointly developed goals. This process can also serve as an opportunity to assist the parent, caregiver and youth in recognizing and understanding developmental needs.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b="1" dirty="0" smtClean="0">
                <a:solidFill>
                  <a:srgbClr val="000000"/>
                </a:solidFill>
                <a:effectLst/>
                <a:latin typeface="Century Gothic"/>
                <a:ea typeface="MS Mincho"/>
                <a:cs typeface="Arial"/>
              </a:rPr>
              <a:t>Intervening</a:t>
            </a:r>
            <a:r>
              <a:rPr lang="en-US" sz="1200" dirty="0" smtClean="0">
                <a:solidFill>
                  <a:srgbClr val="000000"/>
                </a:solidFill>
                <a:effectLst/>
                <a:latin typeface="Century Gothic"/>
                <a:ea typeface="MS Mincho"/>
                <a:cs typeface="Arial"/>
              </a:rPr>
              <a:t>, the</a:t>
            </a:r>
            <a:r>
              <a:rPr lang="en-US" sz="1200" b="1" dirty="0" smtClean="0">
                <a:solidFill>
                  <a:srgbClr val="000000"/>
                </a:solidFill>
                <a:effectLst/>
                <a:latin typeface="Century Gothic"/>
                <a:ea typeface="MS Mincho"/>
                <a:cs typeface="Arial"/>
              </a:rPr>
              <a:t> </a:t>
            </a:r>
            <a:r>
              <a:rPr lang="en-US" sz="1200" dirty="0" smtClean="0">
                <a:solidFill>
                  <a:srgbClr val="000000"/>
                </a:solidFill>
                <a:effectLst/>
                <a:latin typeface="Century Gothic"/>
                <a:ea typeface="MS Mincho"/>
                <a:cs typeface="Arial"/>
              </a:rPr>
              <a:t>use of self as an active change agent with the family. Intervening means engaging in purposeful interactions, capturing just-in-time moments to transfer information and adjusting actions that were planned. This also includes the delivery of services in a timely and competent manner consistent with identified needs and goals. Observation and active listening skills are necessary.</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solidFill>
                  <a:srgbClr val="000000"/>
                </a:solidFill>
                <a:effectLst/>
                <a:latin typeface="Century Gothic"/>
                <a:ea typeface="MS Mincho"/>
                <a:cs typeface="Arial"/>
              </a:rPr>
              <a:t>Lastly, the practice skill of</a:t>
            </a:r>
            <a:r>
              <a:rPr lang="en-US" sz="1200" b="1" dirty="0" smtClean="0">
                <a:solidFill>
                  <a:srgbClr val="000000"/>
                </a:solidFill>
                <a:effectLst/>
                <a:latin typeface="Century Gothic"/>
                <a:ea typeface="MS Mincho"/>
                <a:cs typeface="Arial"/>
              </a:rPr>
              <a:t> Monitoring and Case Closure</a:t>
            </a:r>
            <a:r>
              <a:rPr lang="en-US" sz="1200" dirty="0" smtClean="0">
                <a:solidFill>
                  <a:srgbClr val="000000"/>
                </a:solidFill>
                <a:effectLst/>
                <a:latin typeface="Century Gothic"/>
                <a:ea typeface="MS Mincho"/>
                <a:cs typeface="Arial"/>
              </a:rPr>
              <a:t> encapsulates two ideas.</a:t>
            </a:r>
            <a:endParaRPr lang="en-US" sz="1800" dirty="0" smtClean="0">
              <a:effectLst/>
              <a:latin typeface="Cambria"/>
              <a:ea typeface="MS Mincho"/>
              <a:cs typeface="Arial"/>
            </a:endParaRPr>
          </a:p>
          <a:p>
            <a:pPr marL="742950" marR="0" lvl="1" indent="-285750">
              <a:lnSpc>
                <a:spcPct val="115000"/>
              </a:lnSpc>
              <a:spcBef>
                <a:spcPts val="300"/>
              </a:spcBef>
              <a:spcAft>
                <a:spcPts val="600"/>
              </a:spcAft>
              <a:buFont typeface="Courier New"/>
              <a:buChar char="o"/>
            </a:pPr>
            <a:r>
              <a:rPr lang="en-US" sz="1200" dirty="0" smtClean="0">
                <a:solidFill>
                  <a:srgbClr val="000000"/>
                </a:solidFill>
                <a:effectLst/>
                <a:latin typeface="Century Gothic"/>
                <a:ea typeface="MS Mincho"/>
                <a:cs typeface="Arial"/>
              </a:rPr>
              <a:t>First, this skill entails the ongoing process of evaluating interventions, services and supports and making modifications when strategies are determined to be ineffective, new preferences are identified by the family, new needs or circumstances arise and/or goals are met and transitions to case closure are made.</a:t>
            </a:r>
            <a:endParaRPr lang="en-US" sz="1800" dirty="0" smtClean="0">
              <a:solidFill>
                <a:srgbClr val="000000"/>
              </a:solidFill>
              <a:effectLst/>
              <a:latin typeface="Cambria"/>
              <a:ea typeface="MS Mincho"/>
              <a:cs typeface="Arial"/>
            </a:endParaRPr>
          </a:p>
          <a:p>
            <a:pPr marL="742950" marR="0" lvl="1" indent="-285750">
              <a:lnSpc>
                <a:spcPct val="115000"/>
              </a:lnSpc>
              <a:spcBef>
                <a:spcPts val="300"/>
              </a:spcBef>
              <a:spcAft>
                <a:spcPts val="600"/>
              </a:spcAft>
              <a:buFont typeface="Courier New"/>
              <a:buChar char="o"/>
            </a:pPr>
            <a:r>
              <a:rPr lang="en-US" sz="1200" dirty="0" smtClean="0">
                <a:solidFill>
                  <a:srgbClr val="000000"/>
                </a:solidFill>
                <a:effectLst/>
                <a:latin typeface="Century Gothic"/>
                <a:ea typeface="MS Mincho"/>
                <a:cs typeface="Arial"/>
              </a:rPr>
              <a:t>It also includes creating clarity with families about the conditions for case closure, and preparing families to transition from system involvement in a way that consolidates and continues to build strengths.</a:t>
            </a:r>
            <a:endParaRPr lang="en-US" sz="1800" dirty="0" smtClean="0">
              <a:solidFill>
                <a:srgbClr val="000000"/>
              </a:solidFill>
              <a:effectLst/>
              <a:latin typeface="Cambria"/>
              <a:ea typeface="MS Mincho"/>
              <a:cs typeface="Arial"/>
            </a:endParaRPr>
          </a:p>
          <a:p>
            <a:pPr marL="0" marR="0">
              <a:lnSpc>
                <a:spcPct val="115000"/>
              </a:lnSpc>
              <a:spcBef>
                <a:spcPts val="300"/>
              </a:spcBef>
              <a:spcAft>
                <a:spcPts val="600"/>
              </a:spcAft>
            </a:pPr>
            <a:endParaRPr lang="en-US" sz="1200" b="1" dirty="0" smtClean="0">
              <a:solidFill>
                <a:srgbClr val="000000"/>
              </a:solidFill>
              <a:effectLst/>
              <a:latin typeface="Century Gothic"/>
              <a:ea typeface="MS Mincho"/>
              <a:cs typeface="Arial"/>
            </a:endParaRPr>
          </a:p>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RECAP</a:t>
            </a:r>
            <a:r>
              <a:rPr lang="en-US" sz="1200" dirty="0" smtClean="0">
                <a:solidFill>
                  <a:srgbClr val="000000"/>
                </a:solidFill>
                <a:effectLst/>
                <a:latin typeface="Century Gothic"/>
                <a:ea typeface="MS Mincho"/>
                <a:cs typeface="Arial"/>
              </a:rPr>
              <a:t>: These are the six core elements of your child welfare practice. So when we refer to a shift in child welfare practice, we are talking about these six skills that social workers and others have been trained to carry out. You can carry out all of this work in ways that reflect a protective factors approach, depending on what you do, how you do it and who you do it with.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solidFill>
                <a:srgbClr val="000000"/>
              </a:solidFill>
              <a:effectLst/>
              <a:latin typeface="Century Gothic"/>
              <a:ea typeface="MS Mincho"/>
              <a:cs typeface="Arial"/>
            </a:endParaRPr>
          </a:p>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STATE</a:t>
            </a:r>
            <a:r>
              <a:rPr lang="en-US" sz="1200" dirty="0" smtClean="0">
                <a:solidFill>
                  <a:srgbClr val="000000"/>
                </a:solidFill>
                <a:effectLst/>
                <a:latin typeface="Century Gothic"/>
                <a:ea typeface="MS Mincho"/>
                <a:cs typeface="Arial"/>
              </a:rPr>
              <a:t>: Applying a protective factors lens across these practice areas also requires us to bring critical thinking skills to the table. Critical thinking supports our ability to make decisions in real time—to make decisions based on facts and not assumptions, to suspend our judgments.</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solidFill>
                <a:srgbClr val="B01513"/>
              </a:solidFill>
              <a:effectLst/>
              <a:latin typeface="Century Gothic"/>
              <a:ea typeface="Meiryo"/>
              <a:cs typeface="Times New Roman"/>
            </a:endParaRPr>
          </a:p>
          <a:p>
            <a:pPr marL="0" marR="0">
              <a:lnSpc>
                <a:spcPct val="115000"/>
              </a:lnSpc>
              <a:spcBef>
                <a:spcPts val="300"/>
              </a:spcBef>
              <a:spcAft>
                <a:spcPts val="600"/>
              </a:spcAft>
            </a:pPr>
            <a:r>
              <a:rPr lang="en-US" sz="1200" b="1" dirty="0" smtClean="0">
                <a:solidFill>
                  <a:srgbClr val="B01513"/>
                </a:solidFill>
                <a:effectLst/>
                <a:latin typeface="Century Gothic"/>
                <a:ea typeface="Meiryo"/>
                <a:cs typeface="Times New Roman"/>
              </a:rPr>
              <a:t>DISTRIBUTE </a:t>
            </a:r>
            <a:r>
              <a:rPr lang="en-US" sz="1200" dirty="0" smtClean="0">
                <a:solidFill>
                  <a:srgbClr val="B01513"/>
                </a:solidFill>
                <a:effectLst/>
                <a:latin typeface="Century Gothic"/>
                <a:ea typeface="Meiryo"/>
                <a:cs typeface="Times New Roman"/>
              </a:rPr>
              <a:t>Handout 5.1: “Protective Factors and Child Welfare Practice Skills” </a:t>
            </a:r>
            <a:endParaRPr lang="en-US" sz="1400" dirty="0" smtClean="0">
              <a:effectLst/>
              <a:latin typeface="Cambria"/>
              <a:ea typeface="MS Mincho"/>
              <a:cs typeface="Arial"/>
            </a:endParaRPr>
          </a:p>
          <a:p>
            <a:pPr marL="0" marR="0">
              <a:lnSpc>
                <a:spcPct val="115000"/>
              </a:lnSpc>
              <a:spcBef>
                <a:spcPts val="300"/>
              </a:spcBef>
              <a:spcAft>
                <a:spcPts val="600"/>
              </a:spcAft>
            </a:pPr>
            <a:endParaRPr lang="en-US" sz="1200" b="1" dirty="0" smtClean="0">
              <a:solidFill>
                <a:srgbClr val="000000"/>
              </a:solidFill>
              <a:effectLst/>
              <a:latin typeface="Century Gothic"/>
              <a:ea typeface="MS Mincho"/>
              <a:cs typeface="Arial"/>
            </a:endParaRPr>
          </a:p>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STATE:</a:t>
            </a:r>
            <a:r>
              <a:rPr lang="en-US" sz="1200" dirty="0" smtClean="0">
                <a:solidFill>
                  <a:srgbClr val="000000"/>
                </a:solidFill>
                <a:effectLst/>
                <a:latin typeface="Century Gothic"/>
                <a:ea typeface="MS Mincho"/>
                <a:cs typeface="Arial"/>
              </a:rPr>
              <a:t> This handout describes how the protective factors can inform the way in which we approach each of our core practice areas. </a:t>
            </a:r>
            <a:endParaRPr lang="en-US" sz="1800" dirty="0" smtClean="0">
              <a:effectLst/>
              <a:latin typeface="Cambria"/>
              <a:ea typeface="MS Mincho"/>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Lucida Grande CE"/>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38F0F1-0F01-432A-8D73-E19DE66D85E8}" type="slidenum">
              <a:rPr lang="en-US" altLang="en-US">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246864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STATE</a:t>
            </a:r>
            <a:r>
              <a:rPr lang="en-US" sz="1200" dirty="0" smtClean="0">
                <a:solidFill>
                  <a:srgbClr val="000000"/>
                </a:solidFill>
                <a:effectLst/>
                <a:latin typeface="Century Gothic"/>
                <a:ea typeface="MS Mincho"/>
                <a:cs typeface="Arial"/>
              </a:rPr>
              <a:t>: In child welfare we are asked to make decisions all the time—decisions that will have tremendous impacts of the lives of the families we serve.  The situations we face are often complex, challenging and filled with emotion.  To do our job well we need to pay attention to our critical thinking skills and be sure that we are making the best decisions possible.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solidFill>
                <a:srgbClr val="000000"/>
              </a:solidFill>
              <a:effectLst/>
              <a:latin typeface="Century Gothic"/>
              <a:ea typeface="MS Mincho"/>
              <a:cs typeface="Arial"/>
            </a:endParaRPr>
          </a:p>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EXPLAIN</a:t>
            </a:r>
            <a:r>
              <a:rPr lang="en-US" sz="1200" dirty="0" smtClean="0">
                <a:solidFill>
                  <a:srgbClr val="000000"/>
                </a:solidFill>
                <a:effectLst/>
                <a:latin typeface="Century Gothic"/>
                <a:ea typeface="MS Mincho"/>
                <a:cs typeface="Arial"/>
              </a:rPr>
              <a:t>: Becoming a proficient critical thinker in the child welfare field requires you to develop the proper attitude—an attitude that embodies the following key attributes: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solidFill>
                  <a:srgbClr val="000000"/>
                </a:solidFill>
                <a:effectLst/>
                <a:latin typeface="Century Gothic"/>
                <a:ea typeface="MS Mincho"/>
                <a:cs typeface="Arial"/>
              </a:rPr>
              <a:t>Open-mindedness,</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solidFill>
                  <a:srgbClr val="000000"/>
                </a:solidFill>
                <a:effectLst/>
                <a:latin typeface="Century Gothic"/>
                <a:ea typeface="MS Mincho"/>
                <a:cs typeface="Arial"/>
              </a:rPr>
              <a:t>Healthy skepticism,</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solidFill>
                  <a:srgbClr val="000000"/>
                </a:solidFill>
                <a:effectLst/>
                <a:latin typeface="Century Gothic"/>
                <a:ea typeface="MS Mincho"/>
                <a:cs typeface="Arial"/>
              </a:rPr>
              <a:t>Intellectual humility, and,</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solidFill>
                  <a:srgbClr val="000000"/>
                </a:solidFill>
                <a:effectLst/>
                <a:latin typeface="Century Gothic"/>
                <a:ea typeface="MS Mincho"/>
                <a:cs typeface="Arial"/>
              </a:rPr>
              <a:t>High motivation.</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solidFill>
                <a:srgbClr val="000000"/>
              </a:solidFill>
              <a:effectLst/>
              <a:latin typeface="Century Gothic"/>
              <a:ea typeface="MS Mincho"/>
              <a:cs typeface="Arial"/>
            </a:endParaRPr>
          </a:p>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ASK:  </a:t>
            </a:r>
            <a:r>
              <a:rPr lang="en-US" sz="1200" dirty="0" smtClean="0">
                <a:solidFill>
                  <a:srgbClr val="000000"/>
                </a:solidFill>
                <a:effectLst/>
                <a:latin typeface="Century Gothic"/>
                <a:ea typeface="MS Mincho"/>
                <a:cs typeface="Arial"/>
              </a:rPr>
              <a:t>What do these words mean to you?  </a:t>
            </a:r>
          </a:p>
          <a:p>
            <a:pPr marL="0" marR="0">
              <a:lnSpc>
                <a:spcPct val="115000"/>
              </a:lnSpc>
              <a:spcBef>
                <a:spcPts val="300"/>
              </a:spcBef>
              <a:spcAft>
                <a:spcPts val="600"/>
              </a:spcAft>
            </a:pPr>
            <a:endParaRPr lang="en-US" sz="1200" dirty="0" smtClean="0">
              <a:solidFill>
                <a:srgbClr val="000000"/>
              </a:solidFill>
              <a:effectLst/>
              <a:latin typeface="Century Gothic"/>
              <a:ea typeface="MS Mincho"/>
              <a:cs typeface="Arial"/>
            </a:endParaRPr>
          </a:p>
          <a:p>
            <a:pPr marL="0" marR="0">
              <a:lnSpc>
                <a:spcPct val="115000"/>
              </a:lnSpc>
              <a:spcBef>
                <a:spcPts val="300"/>
              </a:spcBef>
              <a:spcAft>
                <a:spcPts val="600"/>
              </a:spcAft>
            </a:pPr>
            <a:r>
              <a:rPr lang="en-US" sz="1800" b="1" dirty="0" smtClean="0">
                <a:solidFill>
                  <a:srgbClr val="C00000"/>
                </a:solidFill>
                <a:effectLst/>
                <a:latin typeface="Century Gothic"/>
                <a:ea typeface="MS Mincho"/>
                <a:cs typeface="Arial"/>
              </a:rPr>
              <a:t>PROMPT:</a:t>
            </a:r>
            <a:r>
              <a:rPr lang="en-US" sz="1800" dirty="0" smtClean="0">
                <a:solidFill>
                  <a:srgbClr val="C00000"/>
                </a:solidFill>
                <a:effectLst/>
                <a:latin typeface="Century Gothic"/>
                <a:ea typeface="MS Mincho"/>
                <a:cs typeface="Arial"/>
              </a:rPr>
              <a:t> [If you are not getting the answers you need you can wrap up by providing these ideas:</a:t>
            </a:r>
            <a:endParaRPr lang="en-US" sz="2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800" dirty="0" smtClean="0">
                <a:solidFill>
                  <a:srgbClr val="000000"/>
                </a:solidFill>
                <a:effectLst/>
                <a:latin typeface="Century Gothic"/>
                <a:ea typeface="MS Mincho"/>
                <a:cs typeface="Arial"/>
              </a:rPr>
              <a:t>Open-mindedness—not coming in with set ideas, but truly being open to understanding other’s perspectives and solutions.  </a:t>
            </a:r>
            <a:endParaRPr lang="en-US" sz="2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800" dirty="0" smtClean="0">
                <a:solidFill>
                  <a:srgbClr val="000000"/>
                </a:solidFill>
                <a:effectLst/>
                <a:latin typeface="Century Gothic"/>
                <a:ea typeface="MS Mincho"/>
                <a:cs typeface="Arial"/>
              </a:rPr>
              <a:t>Healthy skepticism—not taking things at face value but testing what you see and hear to make sure you are understanding the real situation.</a:t>
            </a:r>
            <a:endParaRPr lang="en-US" sz="2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800" dirty="0" smtClean="0">
                <a:solidFill>
                  <a:srgbClr val="000000"/>
                </a:solidFill>
                <a:effectLst/>
                <a:latin typeface="Century Gothic"/>
                <a:ea typeface="MS Mincho"/>
                <a:cs typeface="Arial"/>
              </a:rPr>
              <a:t>Intellectual humility—recognizing that you don’t have all the answers—listening to other’s perspectives and getting help when you need it.  </a:t>
            </a:r>
            <a:endParaRPr lang="en-US" sz="2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800" dirty="0" smtClean="0">
                <a:solidFill>
                  <a:srgbClr val="000000"/>
                </a:solidFill>
                <a:effectLst/>
                <a:latin typeface="Century Gothic"/>
                <a:ea typeface="MS Mincho"/>
                <a:cs typeface="Arial"/>
              </a:rPr>
              <a:t>High motivation—keeping grounded in why you do the work you do and remembering that you are here to help, not judge.]</a:t>
            </a:r>
            <a:endParaRPr lang="en-US" sz="2800" dirty="0" smtClean="0">
              <a:effectLst/>
              <a:latin typeface="Cambria"/>
              <a:ea typeface="MS Mincho"/>
              <a:cs typeface="Arial"/>
            </a:endParaRPr>
          </a:p>
          <a:p>
            <a:pPr marL="0" marR="0">
              <a:lnSpc>
                <a:spcPct val="115000"/>
              </a:lnSpc>
              <a:spcBef>
                <a:spcPts val="300"/>
              </a:spcBef>
              <a:spcAft>
                <a:spcPts val="600"/>
              </a:spcAft>
            </a:pP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7</a:t>
            </a:fld>
            <a:endParaRPr lang="en-US"/>
          </a:p>
        </p:txBody>
      </p:sp>
    </p:spTree>
    <p:extLst>
      <p:ext uri="{BB962C8B-B14F-4D97-AF65-F5344CB8AC3E}">
        <p14:creationId xmlns:p14="http://schemas.microsoft.com/office/powerpoint/2010/main" val="3092655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EXPAND</a:t>
            </a:r>
            <a:r>
              <a:rPr lang="en-US" sz="1200" dirty="0" smtClean="0">
                <a:solidFill>
                  <a:srgbClr val="000000"/>
                </a:solidFill>
                <a:effectLst/>
                <a:latin typeface="Century Gothic"/>
                <a:ea typeface="MS Mincho"/>
                <a:cs typeface="Arial"/>
              </a:rPr>
              <a:t>: To be open minded and apply critical thinking skills, it’s important, first, to be aware of your own values and how they influence your perceptions and decisions, as well as your interactions with the children, families and communities you serve. Remember from our discussion of “cultural filters” in the first module of this course – if you are having a hard time engaging with a family or find yourself feeling uncomfortable or judgmental about a situation, it is a good time to talk with your supervisor about how to move forward with a family.</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8</a:t>
            </a:fld>
            <a:endParaRPr lang="en-US"/>
          </a:p>
        </p:txBody>
      </p:sp>
    </p:spTree>
    <p:extLst>
      <p:ext uri="{BB962C8B-B14F-4D97-AF65-F5344CB8AC3E}">
        <p14:creationId xmlns:p14="http://schemas.microsoft.com/office/powerpoint/2010/main" val="407116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TRANSITION</a:t>
            </a:r>
            <a:r>
              <a:rPr lang="en-US" sz="1200" dirty="0" smtClean="0">
                <a:solidFill>
                  <a:srgbClr val="000000"/>
                </a:solidFill>
                <a:effectLst/>
                <a:latin typeface="Century Gothic"/>
                <a:ea typeface="MS Mincho"/>
                <a:cs typeface="Arial"/>
              </a:rPr>
              <a:t>: With that attitude in mind, we can consistently apply these steps of critical thinking: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mj-lt"/>
              <a:buAutoNum type="arabicPeriod"/>
            </a:pPr>
            <a:r>
              <a:rPr lang="en-US" sz="1200" dirty="0" smtClean="0">
                <a:solidFill>
                  <a:srgbClr val="000000"/>
                </a:solidFill>
                <a:effectLst/>
                <a:latin typeface="Century Gothic"/>
                <a:ea typeface="MS Mincho"/>
                <a:cs typeface="Arial"/>
              </a:rPr>
              <a:t>Examining and organizing the available information, including awareness of our own perspective and potential biases in the situation,</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mj-lt"/>
              <a:buAutoNum type="arabicPeriod"/>
            </a:pPr>
            <a:r>
              <a:rPr lang="en-US" sz="1200" dirty="0" smtClean="0">
                <a:solidFill>
                  <a:srgbClr val="000000"/>
                </a:solidFill>
                <a:effectLst/>
                <a:latin typeface="Century Gothic"/>
                <a:ea typeface="MS Mincho"/>
                <a:cs typeface="Arial"/>
              </a:rPr>
              <a:t>Gathering, evaluating and analyzing further information to gain perspective on the situation, and,</a:t>
            </a:r>
            <a:endParaRPr lang="en-US" sz="1800" dirty="0" smtClean="0">
              <a:effectLst/>
              <a:latin typeface="Cambria"/>
              <a:ea typeface="MS Mincho"/>
              <a:cs typeface="Arial"/>
            </a:endParaRPr>
          </a:p>
          <a:p>
            <a:endParaRPr lang="en-US" sz="1200" dirty="0" smtClean="0">
              <a:solidFill>
                <a:srgbClr val="000000"/>
              </a:solidFill>
              <a:effectLst/>
              <a:latin typeface="Century Gothic"/>
              <a:ea typeface="MS Mincho"/>
              <a:cs typeface="Arial"/>
            </a:endParaRPr>
          </a:p>
          <a:p>
            <a:r>
              <a:rPr lang="en-US" sz="1200" dirty="0" smtClean="0">
                <a:solidFill>
                  <a:srgbClr val="000000"/>
                </a:solidFill>
                <a:effectLst/>
                <a:latin typeface="Century Gothic"/>
                <a:ea typeface="MS Mincho"/>
                <a:cs typeface="Arial"/>
              </a:rPr>
              <a:t>Reflecting and moving on, continuing the critical assessment of the situation.</a:t>
            </a:r>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EA3A34-3DD2-490C-8C0B-8F8ECA39889A}" type="slidenum">
              <a:rPr lang="en-US" altLang="en-US" smtClean="0">
                <a:latin typeface="Calibri" panose="020F0502020204030204" pitchFamily="34" charset="0"/>
              </a:rPr>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30656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5486400"/>
            <a:ext cx="8449492" cy="125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ctrTitle"/>
          </p:nvPr>
        </p:nvSpPr>
        <p:spPr>
          <a:xfrm>
            <a:off x="914400" y="1371601"/>
            <a:ext cx="10363200" cy="1470025"/>
          </a:xfrm>
        </p:spPr>
        <p:txBody>
          <a:bodyPr/>
          <a:lstStyle>
            <a:lvl1pPr>
              <a:defRPr>
                <a:latin typeface="Georgia" panose="020405020504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413981"/>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4286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FE7B6BA-9C56-46D4-8A0F-F8DF43D1D7B5}" type="datetimeFigureOut">
              <a:rPr lang="en-US" smtClean="0"/>
              <a:t>6/18/15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113966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E7B6BA-9C56-46D4-8A0F-F8DF43D1D7B5}" type="datetimeFigureOut">
              <a:rPr lang="en-US" smtClean="0"/>
              <a:t>6/18/15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2518593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662413" y="4626781"/>
            <a:ext cx="4216395"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93432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172207"/>
            <a:ext cx="4267195"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69268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01" y="6276977"/>
            <a:ext cx="38354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sz="4400" b="0">
                <a:solidFill>
                  <a:srgbClr val="B64326"/>
                </a:solidFill>
                <a:latin typeface="Georgia" panose="02040502050405020303" pitchFamily="18"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952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98976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6260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39008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4"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309685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249394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1FE7B6BA-9C56-46D4-8A0F-F8DF43D1D7B5}" type="datetimeFigureOut">
              <a:rPr lang="en-US" smtClean="0"/>
              <a:t>6/18/15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358792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1FE7B6BA-9C56-46D4-8A0F-F8DF43D1D7B5}" type="datetimeFigureOut">
              <a:rPr lang="en-US" smtClean="0"/>
              <a:t>6/18/15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32699854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1FE7B6BA-9C56-46D4-8A0F-F8DF43D1D7B5}" type="datetimeFigureOut">
              <a:rPr lang="en-US" smtClean="0"/>
              <a:t>6/18/15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2799392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1" r:id="rId12"/>
    <p:sldLayoutId id="2147483692" r:id="rId13"/>
  </p:sldLayoutIdLst>
  <p:txStyles>
    <p:titleStyle>
      <a:lvl1pPr algn="ctr" rtl="0" eaLnBrk="1" fontAlgn="base" hangingPunct="1">
        <a:spcBef>
          <a:spcPct val="0"/>
        </a:spcBef>
        <a:spcAft>
          <a:spcPct val="0"/>
        </a:spcAft>
        <a:defRPr sz="4400" kern="1200">
          <a:solidFill>
            <a:schemeClr val="tx1"/>
          </a:solidFill>
          <a:latin typeface="Georgia" panose="02040502050405020303"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3.wmf"/><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241076" y="1063874"/>
            <a:ext cx="9709849" cy="332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Georgia" panose="02040502050405020303"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solidFill>
                  <a:srgbClr val="B64326"/>
                </a:solidFill>
              </a:rPr>
              <a:t/>
            </a:r>
            <a:br>
              <a:rPr lang="en-US" dirty="0" smtClean="0">
                <a:solidFill>
                  <a:srgbClr val="B64326"/>
                </a:solidFill>
              </a:rPr>
            </a:br>
            <a:r>
              <a:rPr lang="en-US" b="1" dirty="0" smtClean="0">
                <a:solidFill>
                  <a:srgbClr val="B64326"/>
                </a:solidFill>
              </a:rPr>
              <a:t>Making Small but Significant Changes</a:t>
            </a:r>
            <a:endParaRPr lang="en-US" dirty="0">
              <a:solidFill>
                <a:srgbClr val="B64326"/>
              </a:solidFill>
            </a:endParaRPr>
          </a:p>
        </p:txBody>
      </p:sp>
    </p:spTree>
    <p:extLst>
      <p:ext uri="{BB962C8B-B14F-4D97-AF65-F5344CB8AC3E}">
        <p14:creationId xmlns:p14="http://schemas.microsoft.com/office/powerpoint/2010/main" val="20163686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9349709" cy="1325563"/>
          </a:xfrm>
        </p:spPr>
        <p:txBody>
          <a:bodyPr/>
          <a:lstStyle/>
          <a:p>
            <a:r>
              <a:rPr lang="en-US" dirty="0" smtClean="0"/>
              <a:t>Building protective factors as you engage families</a:t>
            </a:r>
            <a:endParaRPr lang="en-US" dirty="0"/>
          </a:p>
        </p:txBody>
      </p:sp>
      <p:sp>
        <p:nvSpPr>
          <p:cNvPr id="8" name="Content Placeholder 7"/>
          <p:cNvSpPr>
            <a:spLocks noGrp="1"/>
          </p:cNvSpPr>
          <p:nvPr>
            <p:ph idx="1"/>
          </p:nvPr>
        </p:nvSpPr>
        <p:spPr/>
        <p:txBody>
          <a:bodyPr/>
          <a:lstStyle/>
          <a:p>
            <a:endParaRPr lang="en-US" dirty="0" smtClean="0"/>
          </a:p>
          <a:p>
            <a:r>
              <a:rPr lang="en-US" dirty="0" smtClean="0"/>
              <a:t>It is about how you are</a:t>
            </a:r>
          </a:p>
          <a:p>
            <a:endParaRPr lang="en-US" dirty="0"/>
          </a:p>
          <a:p>
            <a:pPr lvl="1"/>
            <a:r>
              <a:rPr lang="en-US" sz="2800" dirty="0" smtClean="0"/>
              <a:t>It’s about what you encourage families to do</a:t>
            </a:r>
          </a:p>
          <a:p>
            <a:pPr lvl="1"/>
            <a:endParaRPr lang="en-US" sz="2800" dirty="0"/>
          </a:p>
          <a:p>
            <a:pPr lvl="2"/>
            <a:r>
              <a:rPr lang="en-US" sz="2800" dirty="0" smtClean="0"/>
              <a:t>It’s about how you structure your relationship with families</a:t>
            </a:r>
          </a:p>
          <a:p>
            <a:pPr lvl="2"/>
            <a:endParaRPr lang="en-US" sz="2800" dirty="0"/>
          </a:p>
          <a:p>
            <a:pPr lvl="3"/>
            <a:endParaRPr lang="en-US" sz="2600" dirty="0"/>
          </a:p>
        </p:txBody>
      </p:sp>
      <p:grpSp>
        <p:nvGrpSpPr>
          <p:cNvPr id="3" name="Group 2"/>
          <p:cNvGrpSpPr/>
          <p:nvPr/>
        </p:nvGrpSpPr>
        <p:grpSpPr>
          <a:xfrm>
            <a:off x="10303494" y="216360"/>
            <a:ext cx="1623091" cy="1623091"/>
            <a:chOff x="2444734" y="53496"/>
            <a:chExt cx="1623091" cy="1623091"/>
          </a:xfrm>
        </p:grpSpPr>
        <p:sp>
          <p:nvSpPr>
            <p:cNvPr id="4" name="Oval 3"/>
            <p:cNvSpPr/>
            <p:nvPr/>
          </p:nvSpPr>
          <p:spPr>
            <a:xfrm>
              <a:off x="2444734" y="53496"/>
              <a:ext cx="1623091" cy="1623091"/>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5" name="Oval 4"/>
            <p:cNvSpPr/>
            <p:nvPr/>
          </p:nvSpPr>
          <p:spPr>
            <a:xfrm>
              <a:off x="2682430" y="291192"/>
              <a:ext cx="1147699" cy="11476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2000" kern="1200" dirty="0" smtClean="0"/>
                <a:t>Engaging</a:t>
              </a:r>
              <a:endParaRPr lang="en-US" sz="2000" kern="1200" dirty="0"/>
            </a:p>
          </p:txBody>
        </p:sp>
      </p:grpSp>
    </p:spTree>
    <p:extLst>
      <p:ext uri="{BB962C8B-B14F-4D97-AF65-F5344CB8AC3E}">
        <p14:creationId xmlns:p14="http://schemas.microsoft.com/office/powerpoint/2010/main" val="14189180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Families:  Actions that Can Take Place in Every Interaction</a:t>
            </a:r>
            <a:endParaRPr lang="en-US" dirty="0"/>
          </a:p>
        </p:txBody>
      </p:sp>
      <p:sp>
        <p:nvSpPr>
          <p:cNvPr id="3" name="Content Placeholder 2"/>
          <p:cNvSpPr>
            <a:spLocks noGrp="1"/>
          </p:cNvSpPr>
          <p:nvPr>
            <p:ph idx="1"/>
          </p:nvPr>
        </p:nvSpPr>
        <p:spPr>
          <a:xfrm>
            <a:off x="609599" y="1600201"/>
            <a:ext cx="11142689" cy="4525963"/>
          </a:xfrm>
        </p:spPr>
        <p:txBody>
          <a:bodyPr/>
          <a:lstStyle/>
          <a:p>
            <a:pPr>
              <a:buFont typeface="Wingdings" panose="05000000000000000000" pitchFamily="2" charset="2"/>
              <a:buChar char="ü"/>
            </a:pPr>
            <a:r>
              <a:rPr lang="en-US" altLang="en-US" sz="2800" dirty="0"/>
              <a:t>Project a positive and strengths-based approach to the family</a:t>
            </a:r>
          </a:p>
          <a:p>
            <a:pPr>
              <a:buFont typeface="Wingdings" panose="05000000000000000000" pitchFamily="2" charset="2"/>
              <a:buChar char="ü"/>
            </a:pPr>
            <a:r>
              <a:rPr lang="en-US" altLang="en-US" sz="2800" dirty="0"/>
              <a:t> Deepen your </a:t>
            </a:r>
            <a:r>
              <a:rPr lang="en-US" altLang="en-US" sz="2800" dirty="0" smtClean="0"/>
              <a:t>understanding </a:t>
            </a:r>
            <a:r>
              <a:rPr lang="en-US" altLang="en-US" sz="2800" dirty="0"/>
              <a:t>of family and child strengths </a:t>
            </a:r>
          </a:p>
          <a:p>
            <a:pPr>
              <a:buFont typeface="Wingdings" panose="05000000000000000000" pitchFamily="2" charset="2"/>
              <a:buChar char="ü"/>
            </a:pPr>
            <a:r>
              <a:rPr lang="en-US" altLang="en-US" sz="2800" dirty="0"/>
              <a:t>Monitor </a:t>
            </a:r>
            <a:r>
              <a:rPr lang="en-US" altLang="en-US" sz="2800" dirty="0" smtClean="0"/>
              <a:t>children’s </a:t>
            </a:r>
            <a:r>
              <a:rPr lang="en-US" altLang="en-US" sz="2800" dirty="0"/>
              <a:t>developmental progress, needs, environment and social emotional </a:t>
            </a:r>
            <a:r>
              <a:rPr lang="en-US" altLang="en-US" sz="2800" dirty="0" smtClean="0"/>
              <a:t>well-being and share information with parents</a:t>
            </a:r>
            <a:endParaRPr lang="en-US" altLang="en-US" sz="2800" dirty="0"/>
          </a:p>
          <a:p>
            <a:pPr>
              <a:buFont typeface="Wingdings" panose="05000000000000000000" pitchFamily="2" charset="2"/>
              <a:buChar char="ü"/>
            </a:pPr>
            <a:r>
              <a:rPr lang="en-US" altLang="en-US" sz="2800" dirty="0"/>
              <a:t>Provide “just in time” parenting education</a:t>
            </a:r>
          </a:p>
          <a:p>
            <a:pPr>
              <a:buFont typeface="Wingdings" panose="05000000000000000000" pitchFamily="2" charset="2"/>
              <a:buChar char="ü"/>
            </a:pPr>
            <a:r>
              <a:rPr lang="en-US" altLang="en-US" sz="2800" dirty="0"/>
              <a:t>Connect the family to resources</a:t>
            </a:r>
          </a:p>
          <a:p>
            <a:pPr>
              <a:buFont typeface="Wingdings" panose="05000000000000000000" pitchFamily="2" charset="2"/>
              <a:buChar char="ü"/>
            </a:pPr>
            <a:r>
              <a:rPr lang="en-US" altLang="en-US" sz="2800" dirty="0"/>
              <a:t>Help caregivers identify trusted friends, family members and professionals who they can turn to for support;</a:t>
            </a:r>
          </a:p>
          <a:p>
            <a:pPr>
              <a:buFont typeface="Wingdings" panose="05000000000000000000" pitchFamily="2" charset="2"/>
              <a:buChar char="ü"/>
            </a:pPr>
            <a:r>
              <a:rPr lang="en-US" altLang="en-US" sz="2800" dirty="0"/>
              <a:t>Emphasize the importance of self-care</a:t>
            </a:r>
          </a:p>
          <a:p>
            <a:endParaRPr lang="en-US" dirty="0"/>
          </a:p>
        </p:txBody>
      </p:sp>
    </p:spTree>
    <p:extLst>
      <p:ext uri="{BB962C8B-B14F-4D97-AF65-F5344CB8AC3E}">
        <p14:creationId xmlns:p14="http://schemas.microsoft.com/office/powerpoint/2010/main" val="34136555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 y="274638"/>
            <a:ext cx="10668000" cy="1143000"/>
          </a:xfrm>
        </p:spPr>
        <p:txBody>
          <a:bodyPr/>
          <a:lstStyle/>
          <a:p>
            <a:r>
              <a:rPr lang="en-US" dirty="0"/>
              <a:t>Including protective factors in assessment</a:t>
            </a:r>
          </a:p>
        </p:txBody>
      </p:sp>
      <p:sp>
        <p:nvSpPr>
          <p:cNvPr id="11" name="Content Placeholder 10"/>
          <p:cNvSpPr>
            <a:spLocks noGrp="1"/>
          </p:cNvSpPr>
          <p:nvPr>
            <p:ph sz="half" idx="4294967295"/>
          </p:nvPr>
        </p:nvSpPr>
        <p:spPr>
          <a:xfrm>
            <a:off x="6158387" y="1868869"/>
            <a:ext cx="5384800" cy="4525963"/>
          </a:xfrm>
        </p:spPr>
        <p:txBody>
          <a:bodyPr/>
          <a:lstStyle/>
          <a:p>
            <a:r>
              <a:rPr lang="en-US" dirty="0" smtClean="0"/>
              <a:t>Include protective factors in formal assessments</a:t>
            </a:r>
          </a:p>
          <a:p>
            <a:endParaRPr lang="en-US" dirty="0"/>
          </a:p>
          <a:p>
            <a:r>
              <a:rPr lang="en-US" dirty="0" smtClean="0"/>
              <a:t>Regularly ask questions and observe</a:t>
            </a:r>
          </a:p>
          <a:p>
            <a:endParaRPr lang="en-US" dirty="0"/>
          </a:p>
          <a:p>
            <a:r>
              <a:rPr lang="en-US" dirty="0" smtClean="0"/>
              <a:t>Share information with families</a:t>
            </a:r>
            <a:endParaRPr lang="en-US" dirty="0"/>
          </a:p>
        </p:txBody>
      </p:sp>
      <p:grpSp>
        <p:nvGrpSpPr>
          <p:cNvPr id="7" name="Group 6"/>
          <p:cNvGrpSpPr/>
          <p:nvPr/>
        </p:nvGrpSpPr>
        <p:grpSpPr>
          <a:xfrm>
            <a:off x="10536840" y="237298"/>
            <a:ext cx="1440879" cy="1440879"/>
            <a:chOff x="3662927" y="2441212"/>
            <a:chExt cx="1440879" cy="1440879"/>
          </a:xfrm>
        </p:grpSpPr>
        <p:sp>
          <p:nvSpPr>
            <p:cNvPr id="9" name="Oval 8"/>
            <p:cNvSpPr/>
            <p:nvPr/>
          </p:nvSpPr>
          <p:spPr>
            <a:xfrm>
              <a:off x="3662927" y="2441212"/>
              <a:ext cx="1440879" cy="1440879"/>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0" name="Oval 4"/>
            <p:cNvSpPr/>
            <p:nvPr/>
          </p:nvSpPr>
          <p:spPr>
            <a:xfrm>
              <a:off x="3873939" y="2652224"/>
              <a:ext cx="1018855" cy="101885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600" kern="1200" dirty="0" smtClean="0"/>
                <a:t>Assessing</a:t>
              </a:r>
              <a:endParaRPr lang="en-US" sz="1600" kern="1200" dirty="0"/>
            </a:p>
          </p:txBody>
        </p:sp>
      </p:grpSp>
      <p:pic>
        <p:nvPicPr>
          <p:cNvPr id="12" name="Picture 11" descr="slide15"/>
          <p:cNvPicPr/>
          <p:nvPr/>
        </p:nvPicPr>
        <p:blipFill rotWithShape="1">
          <a:blip r:embed="rId3">
            <a:extLst>
              <a:ext uri="{28A0092B-C50C-407E-A947-70E740481C1C}">
                <a14:useLocalDpi xmlns:a14="http://schemas.microsoft.com/office/drawing/2010/main" val="0"/>
              </a:ext>
            </a:extLst>
          </a:blip>
          <a:srcRect l="16850" t="24074" r="49607" b="26749"/>
          <a:stretch/>
        </p:blipFill>
        <p:spPr bwMode="auto">
          <a:xfrm>
            <a:off x="1726423" y="2055575"/>
            <a:ext cx="3251977" cy="3615213"/>
          </a:xfrm>
          <a:prstGeom prst="rect">
            <a:avLst/>
          </a:prstGeom>
          <a:noFill/>
          <a:ln w="6350" cap="flat" cmpd="sng" algn="ctr">
            <a:solidFill>
              <a:srgbClr val="000000"/>
            </a:solidFill>
            <a:prstDash val="solid"/>
            <a:miter lim="800000"/>
            <a:headEnd type="none" w="med" len="med"/>
            <a:tailEnd type="none" w="med" len="med"/>
          </a:ln>
          <a:effectLst>
            <a:outerShdw dist="35921" dir="2700000" algn="ctr" rotWithShape="0">
              <a:srgbClr val="808080"/>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798689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3" y="274637"/>
            <a:ext cx="10296387" cy="741363"/>
          </a:xfrm>
        </p:spPr>
        <p:txBody>
          <a:bodyPr/>
          <a:lstStyle/>
          <a:p>
            <a:r>
              <a:rPr lang="en-US" dirty="0" smtClean="0"/>
              <a:t>Including parents in decision making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4055458"/>
              </p:ext>
            </p:extLst>
          </p:nvPr>
        </p:nvGraphicFramePr>
        <p:xfrm>
          <a:off x="118533" y="1335166"/>
          <a:ext cx="11887200" cy="5408961"/>
        </p:xfrm>
        <a:graphic>
          <a:graphicData uri="http://schemas.openxmlformats.org/drawingml/2006/table">
            <a:tbl>
              <a:tblPr firstRow="1" bandRow="1">
                <a:tableStyleId>{5C22544A-7EE6-4342-B048-85BDC9FD1C3A}</a:tableStyleId>
              </a:tblPr>
              <a:tblGrid>
                <a:gridCol w="3350717"/>
                <a:gridCol w="8536483"/>
              </a:tblGrid>
              <a:tr h="410376">
                <a:tc>
                  <a:txBody>
                    <a:bodyPr/>
                    <a:lstStyle/>
                    <a:p>
                      <a:r>
                        <a:rPr lang="en-US" sz="2000" dirty="0" smtClean="0">
                          <a:latin typeface="Arial" panose="020B0604020202020204" pitchFamily="34" charset="0"/>
                          <a:cs typeface="Arial" panose="020B0604020202020204" pitchFamily="34" charset="0"/>
                        </a:rPr>
                        <a:t>Protective Factor</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How including</a:t>
                      </a:r>
                      <a:r>
                        <a:rPr lang="en-US" sz="2000" baseline="0" dirty="0" smtClean="0">
                          <a:latin typeface="Arial" panose="020B0604020202020204" pitchFamily="34" charset="0"/>
                          <a:cs typeface="Arial" panose="020B0604020202020204" pitchFamily="34" charset="0"/>
                        </a:rPr>
                        <a:t> parents in decision mak</a:t>
                      </a:r>
                      <a:r>
                        <a:rPr lang="en-US" sz="2000" dirty="0" smtClean="0">
                          <a:latin typeface="Arial" panose="020B0604020202020204" pitchFamily="34" charset="0"/>
                          <a:cs typeface="Arial" panose="020B0604020202020204" pitchFamily="34" charset="0"/>
                        </a:rPr>
                        <a:t>ing builds it</a:t>
                      </a:r>
                      <a:endParaRPr lang="en-US" sz="2000" dirty="0">
                        <a:latin typeface="Arial" panose="020B0604020202020204" pitchFamily="34" charset="0"/>
                        <a:cs typeface="Arial" panose="020B0604020202020204" pitchFamily="34" charset="0"/>
                      </a:endParaRPr>
                    </a:p>
                  </a:txBody>
                  <a:tcPr/>
                </a:tc>
              </a:tr>
              <a:tr h="804968">
                <a:tc>
                  <a:txBody>
                    <a:bodyPr/>
                    <a:lstStyle/>
                    <a:p>
                      <a:r>
                        <a:rPr lang="en-US" sz="2000" dirty="0" smtClean="0">
                          <a:latin typeface="Arial" panose="020B0604020202020204" pitchFamily="34" charset="0"/>
                          <a:cs typeface="Arial" panose="020B0604020202020204" pitchFamily="34" charset="0"/>
                        </a:rPr>
                        <a:t>Parental Resilience</a:t>
                      </a:r>
                      <a:endParaRPr lang="en-US" sz="2000" dirty="0">
                        <a:latin typeface="Arial" panose="020B0604020202020204" pitchFamily="34" charset="0"/>
                        <a:cs typeface="Arial" panose="020B0604020202020204" pitchFamily="34" charset="0"/>
                      </a:endParaRPr>
                    </a:p>
                  </a:txBody>
                  <a:tcPr/>
                </a:tc>
                <a:tc>
                  <a:txBody>
                    <a:bodyPr/>
                    <a:lstStyle/>
                    <a:p>
                      <a:pPr marL="342900" indent="-34290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Treat parent as a respected decision-maker</a:t>
                      </a:r>
                    </a:p>
                    <a:p>
                      <a:pPr marL="342900" indent="-34290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Build</a:t>
                      </a:r>
                      <a:r>
                        <a:rPr lang="en-US" sz="2000" baseline="0" dirty="0" smtClean="0">
                          <a:latin typeface="Arial" panose="020B0604020202020204" pitchFamily="34" charset="0"/>
                          <a:cs typeface="Arial" panose="020B0604020202020204" pitchFamily="34" charset="0"/>
                        </a:rPr>
                        <a:t> problem solving skills</a:t>
                      </a:r>
                    </a:p>
                  </a:txBody>
                  <a:tcPr/>
                </a:tc>
              </a:tr>
              <a:tr h="1462684">
                <a:tc>
                  <a:txBody>
                    <a:bodyPr/>
                    <a:lstStyle/>
                    <a:p>
                      <a:r>
                        <a:rPr lang="en-US" sz="2000" dirty="0" smtClean="0">
                          <a:latin typeface="Arial" panose="020B0604020202020204" pitchFamily="34" charset="0"/>
                          <a:cs typeface="Arial" panose="020B0604020202020204" pitchFamily="34" charset="0"/>
                        </a:rPr>
                        <a:t>Knowledge of parenting and child development</a:t>
                      </a:r>
                      <a:endParaRPr lang="en-US" sz="2000" dirty="0">
                        <a:latin typeface="Arial" panose="020B0604020202020204" pitchFamily="34" charset="0"/>
                        <a:cs typeface="Arial" panose="020B0604020202020204" pitchFamily="34" charset="0"/>
                      </a:endParaRPr>
                    </a:p>
                  </a:txBody>
                  <a:tcPr/>
                </a:tc>
                <a:tc>
                  <a:txBody>
                    <a:bodyPr/>
                    <a:lstStyle/>
                    <a:p>
                      <a:pPr marL="342900" indent="-34290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Provide an opportunity to reinforce parents knowledge by making</a:t>
                      </a:r>
                      <a:r>
                        <a:rPr lang="en-US" sz="2000" baseline="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child development issues a central goal </a:t>
                      </a:r>
                    </a:p>
                    <a:p>
                      <a:pPr marL="342900" indent="-34290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Explicitly</a:t>
                      </a:r>
                      <a:r>
                        <a:rPr lang="en-US" sz="2000" baseline="0" dirty="0" smtClean="0">
                          <a:latin typeface="Arial" panose="020B0604020202020204" pitchFamily="34" charset="0"/>
                          <a:cs typeface="Arial" panose="020B0604020202020204" pitchFamily="34" charset="0"/>
                        </a:rPr>
                        <a:t> address parenting issues that have brought the family to CPS</a:t>
                      </a:r>
                    </a:p>
                    <a:p>
                      <a:pPr marL="342900" indent="-34290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Provide coaching to parent </a:t>
                      </a:r>
                      <a:endParaRPr lang="en-US" sz="2000" dirty="0">
                        <a:latin typeface="Arial" panose="020B0604020202020204" pitchFamily="34" charset="0"/>
                        <a:cs typeface="Arial" panose="020B0604020202020204" pitchFamily="34" charset="0"/>
                      </a:endParaRPr>
                    </a:p>
                  </a:txBody>
                  <a:tcPr/>
                </a:tc>
              </a:tr>
              <a:tr h="804968">
                <a:tc>
                  <a:txBody>
                    <a:bodyPr/>
                    <a:lstStyle/>
                    <a:p>
                      <a:r>
                        <a:rPr lang="en-US" sz="2000" dirty="0" smtClean="0">
                          <a:latin typeface="Arial" panose="020B0604020202020204" pitchFamily="34" charset="0"/>
                          <a:cs typeface="Arial" panose="020B0604020202020204" pitchFamily="34" charset="0"/>
                        </a:rPr>
                        <a:t>Social Connections</a:t>
                      </a:r>
                      <a:endParaRPr lang="en-US" sz="2000" dirty="0">
                        <a:latin typeface="Arial" panose="020B0604020202020204" pitchFamily="34" charset="0"/>
                        <a:cs typeface="Arial" panose="020B0604020202020204" pitchFamily="34" charset="0"/>
                      </a:endParaRPr>
                    </a:p>
                  </a:txBody>
                  <a:tcPr/>
                </a:tc>
                <a:tc>
                  <a:txBody>
                    <a:bodyPr/>
                    <a:lstStyle/>
                    <a:p>
                      <a:pPr marL="342900" indent="-34290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Engage trusted members of the family’s network</a:t>
                      </a:r>
                    </a:p>
                    <a:p>
                      <a:pPr marL="342900" indent="-34290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Model</a:t>
                      </a:r>
                      <a:r>
                        <a:rPr lang="en-US" sz="2000" baseline="0" dirty="0" smtClean="0">
                          <a:latin typeface="Arial" panose="020B0604020202020204" pitchFamily="34" charset="0"/>
                          <a:cs typeface="Arial" panose="020B0604020202020204" pitchFamily="34" charset="0"/>
                        </a:rPr>
                        <a:t> and reinforce relational skills</a:t>
                      </a:r>
                      <a:endParaRPr lang="en-US" sz="2000" dirty="0" smtClean="0">
                        <a:latin typeface="Arial" panose="020B0604020202020204" pitchFamily="34" charset="0"/>
                        <a:cs typeface="Arial" panose="020B0604020202020204" pitchFamily="34" charset="0"/>
                      </a:endParaRPr>
                    </a:p>
                  </a:txBody>
                  <a:tcPr/>
                </a:tc>
              </a:tr>
              <a:tr h="1199560">
                <a:tc>
                  <a:txBody>
                    <a:bodyPr/>
                    <a:lstStyle/>
                    <a:p>
                      <a:r>
                        <a:rPr lang="en-US" sz="2000" dirty="0" smtClean="0">
                          <a:latin typeface="Arial" panose="020B0604020202020204" pitchFamily="34" charset="0"/>
                          <a:cs typeface="Arial" panose="020B0604020202020204" pitchFamily="34" charset="0"/>
                        </a:rPr>
                        <a:t>Concrete supports</a:t>
                      </a:r>
                      <a:endParaRPr lang="en-US" sz="2000" dirty="0">
                        <a:latin typeface="Arial" panose="020B0604020202020204" pitchFamily="34" charset="0"/>
                        <a:cs typeface="Arial" panose="020B0604020202020204" pitchFamily="34" charset="0"/>
                      </a:endParaRPr>
                    </a:p>
                  </a:txBody>
                  <a:tcPr/>
                </a:tc>
                <a:tc>
                  <a:txBody>
                    <a:bodyPr/>
                    <a:lstStyle/>
                    <a:p>
                      <a:pPr marL="342900" indent="-34290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Coordinate supports across multiple partners</a:t>
                      </a:r>
                    </a:p>
                    <a:p>
                      <a:pPr marL="342900" indent="-34290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Put parent in a leadership</a:t>
                      </a:r>
                      <a:r>
                        <a:rPr lang="en-US" sz="2000" baseline="0" dirty="0" smtClean="0">
                          <a:latin typeface="Arial" panose="020B0604020202020204" pitchFamily="34" charset="0"/>
                          <a:cs typeface="Arial" panose="020B0604020202020204" pitchFamily="34" charset="0"/>
                        </a:rPr>
                        <a:t> role in deciding what supports will be helpful</a:t>
                      </a:r>
                    </a:p>
                    <a:p>
                      <a:pPr marL="342900" indent="-342900">
                        <a:spcAft>
                          <a:spcPts val="600"/>
                        </a:spcAft>
                        <a:buFont typeface="Arial" panose="020B0604020202020204" pitchFamily="34" charset="0"/>
                        <a:buChar char="•"/>
                      </a:pPr>
                      <a:r>
                        <a:rPr lang="en-US" sz="2000" baseline="0" dirty="0" smtClean="0">
                          <a:latin typeface="Arial" panose="020B0604020202020204" pitchFamily="34" charset="0"/>
                          <a:cs typeface="Arial" panose="020B0604020202020204" pitchFamily="34" charset="0"/>
                        </a:rPr>
                        <a:t>Address barriers to accessing supports</a:t>
                      </a:r>
                      <a:endParaRPr lang="en-US" sz="2000" dirty="0">
                        <a:latin typeface="Arial" panose="020B0604020202020204" pitchFamily="34" charset="0"/>
                        <a:cs typeface="Arial" panose="020B0604020202020204" pitchFamily="34" charset="0"/>
                      </a:endParaRPr>
                    </a:p>
                  </a:txBody>
                  <a:tcPr/>
                </a:tc>
              </a:tr>
              <a:tr h="726049">
                <a:tc>
                  <a:txBody>
                    <a:bodyPr/>
                    <a:lstStyle/>
                    <a:p>
                      <a:r>
                        <a:rPr lang="en-US" sz="2000" dirty="0" smtClean="0">
                          <a:latin typeface="Arial" panose="020B0604020202020204" pitchFamily="34" charset="0"/>
                          <a:cs typeface="Arial" panose="020B0604020202020204" pitchFamily="34" charset="0"/>
                        </a:rPr>
                        <a:t>Social emotional competence of children</a:t>
                      </a:r>
                      <a:endParaRPr lang="en-US" sz="2000" dirty="0">
                        <a:latin typeface="Arial" panose="020B0604020202020204" pitchFamily="34" charset="0"/>
                        <a:cs typeface="Arial" panose="020B0604020202020204" pitchFamily="34" charset="0"/>
                      </a:endParaRPr>
                    </a:p>
                  </a:txBody>
                  <a:tcPr/>
                </a:tc>
                <a:tc>
                  <a:txBody>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Engage child in teaming whenever possible</a:t>
                      </a:r>
                      <a:endParaRPr lang="en-US" sz="2000" dirty="0">
                        <a:latin typeface="Arial" panose="020B0604020202020204" pitchFamily="34" charset="0"/>
                        <a:cs typeface="Arial" panose="020B0604020202020204" pitchFamily="34" charset="0"/>
                      </a:endParaRPr>
                    </a:p>
                  </a:txBody>
                  <a:tcPr/>
                </a:tc>
              </a:tr>
            </a:tbl>
          </a:graphicData>
        </a:graphic>
      </p:graphicFrame>
      <p:grpSp>
        <p:nvGrpSpPr>
          <p:cNvPr id="7" name="Group 6"/>
          <p:cNvGrpSpPr/>
          <p:nvPr/>
        </p:nvGrpSpPr>
        <p:grpSpPr>
          <a:xfrm>
            <a:off x="10516521" y="122240"/>
            <a:ext cx="1440879" cy="1440879"/>
            <a:chOff x="3300341" y="852618"/>
            <a:chExt cx="1440879" cy="1440879"/>
          </a:xfrm>
        </p:grpSpPr>
        <p:sp>
          <p:nvSpPr>
            <p:cNvPr id="9" name="Oval 8"/>
            <p:cNvSpPr/>
            <p:nvPr/>
          </p:nvSpPr>
          <p:spPr>
            <a:xfrm>
              <a:off x="3300341" y="852618"/>
              <a:ext cx="1440879" cy="1440879"/>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10" name="Oval 4"/>
            <p:cNvSpPr/>
            <p:nvPr/>
          </p:nvSpPr>
          <p:spPr>
            <a:xfrm>
              <a:off x="3511353" y="1063630"/>
              <a:ext cx="1018855" cy="101885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kern="1200" dirty="0" smtClean="0"/>
                <a:t>Decision Making</a:t>
              </a:r>
              <a:endParaRPr lang="en-US" kern="1200" dirty="0"/>
            </a:p>
          </p:txBody>
        </p:sp>
      </p:grpSp>
    </p:spTree>
    <p:extLst>
      <p:ext uri="{BB962C8B-B14F-4D97-AF65-F5344CB8AC3E}">
        <p14:creationId xmlns:p14="http://schemas.microsoft.com/office/powerpoint/2010/main" val="16933319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5308"/>
            <a:ext cx="11691777" cy="842955"/>
          </a:xfrm>
        </p:spPr>
        <p:txBody>
          <a:bodyPr/>
          <a:lstStyle/>
          <a:p>
            <a:r>
              <a:rPr lang="en-US" sz="4000" dirty="0" smtClean="0"/>
              <a:t>Integrating Protective Factors into Case Planning</a:t>
            </a:r>
            <a:endParaRPr lang="en-US" sz="4000" dirty="0"/>
          </a:p>
        </p:txBody>
      </p:sp>
      <p:grpSp>
        <p:nvGrpSpPr>
          <p:cNvPr id="4" name="Group 3"/>
          <p:cNvGrpSpPr/>
          <p:nvPr/>
        </p:nvGrpSpPr>
        <p:grpSpPr>
          <a:xfrm>
            <a:off x="10665112" y="935036"/>
            <a:ext cx="1440879" cy="1440879"/>
            <a:chOff x="2646984" y="3715166"/>
            <a:chExt cx="1440879" cy="1440879"/>
          </a:xfrm>
        </p:grpSpPr>
        <p:sp>
          <p:nvSpPr>
            <p:cNvPr id="5" name="Oval 4"/>
            <p:cNvSpPr/>
            <p:nvPr/>
          </p:nvSpPr>
          <p:spPr>
            <a:xfrm>
              <a:off x="2646984" y="3715166"/>
              <a:ext cx="1440879" cy="1440879"/>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6" name="Oval 4"/>
            <p:cNvSpPr/>
            <p:nvPr/>
          </p:nvSpPr>
          <p:spPr>
            <a:xfrm>
              <a:off x="2857996" y="3926178"/>
              <a:ext cx="1018855" cy="101885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600" kern="1200" dirty="0" smtClean="0"/>
                <a:t>Planning</a:t>
              </a:r>
              <a:endParaRPr lang="en-US" sz="1600" kern="1200" dirty="0"/>
            </a:p>
          </p:txBody>
        </p:sp>
      </p:grpSp>
      <p:sp>
        <p:nvSpPr>
          <p:cNvPr id="7" name="Explosion 2 6"/>
          <p:cNvSpPr/>
          <p:nvPr/>
        </p:nvSpPr>
        <p:spPr>
          <a:xfrm>
            <a:off x="2116665" y="947811"/>
            <a:ext cx="5351588" cy="329968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Mother does not provide adequate care to child when overwhelmed</a:t>
            </a:r>
            <a:endParaRPr lang="en-US" sz="2000" dirty="0"/>
          </a:p>
        </p:txBody>
      </p:sp>
      <p:sp>
        <p:nvSpPr>
          <p:cNvPr id="8" name="Up Arrow Callout 7"/>
          <p:cNvSpPr/>
          <p:nvPr/>
        </p:nvSpPr>
        <p:spPr>
          <a:xfrm>
            <a:off x="2842054" y="4184079"/>
            <a:ext cx="3357759" cy="1943100"/>
          </a:xfrm>
          <a:prstGeom prst="up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Objective:  </a:t>
            </a:r>
            <a:r>
              <a:rPr lang="en-US" sz="2000" dirty="0" smtClean="0"/>
              <a:t>Enhanced self care by mother</a:t>
            </a:r>
            <a:endParaRPr lang="en-US" sz="2000" b="1" dirty="0"/>
          </a:p>
        </p:txBody>
      </p:sp>
      <p:sp>
        <p:nvSpPr>
          <p:cNvPr id="9" name="Left Arrow Callout 8"/>
          <p:cNvSpPr/>
          <p:nvPr/>
        </p:nvSpPr>
        <p:spPr>
          <a:xfrm>
            <a:off x="6743236" y="1417638"/>
            <a:ext cx="3301515" cy="4709541"/>
          </a:xfrm>
          <a:prstGeom prst="leftArrowCallout">
            <a:avLst/>
          </a:prstGeom>
          <a:solidFill>
            <a:srgbClr val="5EE4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Activities:  </a:t>
            </a:r>
            <a:endParaRPr lang="en-US" sz="2000" dirty="0" smtClean="0"/>
          </a:p>
          <a:p>
            <a:pPr marL="285750" indent="-285750" algn="ctr">
              <a:buFont typeface="Arial" panose="020B0604020202020204" pitchFamily="34" charset="0"/>
              <a:buChar char="•"/>
            </a:pPr>
            <a:r>
              <a:rPr lang="en-US" sz="2000" dirty="0" smtClean="0"/>
              <a:t>Call sister when feeling overwhelmed</a:t>
            </a:r>
          </a:p>
          <a:p>
            <a:pPr marL="285750" indent="-285750" algn="ctr">
              <a:buFont typeface="Arial" panose="020B0604020202020204" pitchFamily="34" charset="0"/>
              <a:buChar char="•"/>
            </a:pPr>
            <a:r>
              <a:rPr lang="en-US" sz="2000" dirty="0" smtClean="0"/>
              <a:t>1 self-care activity a day</a:t>
            </a:r>
          </a:p>
          <a:p>
            <a:pPr marL="285750" indent="-285750" algn="ctr">
              <a:buFont typeface="Arial" panose="020B0604020202020204" pitchFamily="34" charset="0"/>
              <a:buChar char="•"/>
            </a:pPr>
            <a:r>
              <a:rPr lang="en-US" sz="2000" dirty="0" smtClean="0"/>
              <a:t>Develop calming routine for when things feel overwhelming</a:t>
            </a:r>
            <a:endParaRPr lang="en-US" sz="2000" dirty="0"/>
          </a:p>
        </p:txBody>
      </p:sp>
    </p:spTree>
    <p:extLst>
      <p:ext uri="{BB962C8B-B14F-4D97-AF65-F5344CB8AC3E}">
        <p14:creationId xmlns:p14="http://schemas.microsoft.com/office/powerpoint/2010/main" val="18167920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8" y="484189"/>
            <a:ext cx="10972800" cy="1143000"/>
          </a:xfrm>
        </p:spPr>
        <p:txBody>
          <a:bodyPr/>
          <a:lstStyle/>
          <a:p>
            <a:r>
              <a:rPr lang="en-US" dirty="0" smtClean="0"/>
              <a:t>Intervening</a:t>
            </a:r>
            <a:endParaRPr lang="en-US" dirty="0"/>
          </a:p>
        </p:txBody>
      </p:sp>
      <p:sp>
        <p:nvSpPr>
          <p:cNvPr id="3" name="Content Placeholder 2"/>
          <p:cNvSpPr>
            <a:spLocks noGrp="1"/>
          </p:cNvSpPr>
          <p:nvPr>
            <p:ph idx="1"/>
          </p:nvPr>
        </p:nvSpPr>
        <p:spPr>
          <a:xfrm>
            <a:off x="498759" y="1741044"/>
            <a:ext cx="8983907" cy="4525963"/>
          </a:xfrm>
        </p:spPr>
        <p:txBody>
          <a:bodyPr/>
          <a:lstStyle/>
          <a:p>
            <a:r>
              <a:rPr lang="en-US" dirty="0" smtClean="0"/>
              <a:t>Every interaction with families is an opportunity to support families as they build protective factors.  </a:t>
            </a:r>
          </a:p>
          <a:p>
            <a:r>
              <a:rPr lang="en-US" dirty="0" smtClean="0"/>
              <a:t>How you interact </a:t>
            </a:r>
            <a:r>
              <a:rPr lang="en-US" dirty="0"/>
              <a:t>with </a:t>
            </a:r>
            <a:r>
              <a:rPr lang="en-US" dirty="0" smtClean="0"/>
              <a:t>families is as important as what services and supports you connect a family to.</a:t>
            </a:r>
          </a:p>
          <a:p>
            <a:endParaRPr lang="en-US" dirty="0"/>
          </a:p>
        </p:txBody>
      </p:sp>
      <p:grpSp>
        <p:nvGrpSpPr>
          <p:cNvPr id="4" name="Group 3"/>
          <p:cNvGrpSpPr/>
          <p:nvPr/>
        </p:nvGrpSpPr>
        <p:grpSpPr>
          <a:xfrm>
            <a:off x="10465371" y="186310"/>
            <a:ext cx="1440879" cy="1440879"/>
            <a:chOff x="1017536" y="3742154"/>
            <a:chExt cx="1440879" cy="1440879"/>
          </a:xfrm>
        </p:grpSpPr>
        <p:sp>
          <p:nvSpPr>
            <p:cNvPr id="5" name="Oval 4"/>
            <p:cNvSpPr/>
            <p:nvPr/>
          </p:nvSpPr>
          <p:spPr>
            <a:xfrm>
              <a:off x="1017536" y="3742154"/>
              <a:ext cx="1440879" cy="1440879"/>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6" name="Oval 4"/>
            <p:cNvSpPr/>
            <p:nvPr/>
          </p:nvSpPr>
          <p:spPr>
            <a:xfrm>
              <a:off x="1228548" y="3926178"/>
              <a:ext cx="1018855" cy="101885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600" dirty="0" smtClean="0"/>
                <a:t>Intervening</a:t>
              </a:r>
              <a:endParaRPr lang="en-US" sz="1600" kern="1200" dirty="0"/>
            </a:p>
          </p:txBody>
        </p:sp>
      </p:grpSp>
    </p:spTree>
    <p:extLst>
      <p:ext uri="{BB962C8B-B14F-4D97-AF65-F5344CB8AC3E}">
        <p14:creationId xmlns:p14="http://schemas.microsoft.com/office/powerpoint/2010/main" val="8301522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8" y="484189"/>
            <a:ext cx="10972800" cy="1143000"/>
          </a:xfrm>
        </p:spPr>
        <p:txBody>
          <a:bodyPr/>
          <a:lstStyle/>
          <a:p>
            <a:r>
              <a:rPr lang="en-US" dirty="0" smtClean="0"/>
              <a:t>Monitoring and Case Closure</a:t>
            </a:r>
            <a:endParaRPr lang="en-US" dirty="0"/>
          </a:p>
        </p:txBody>
      </p:sp>
      <p:sp>
        <p:nvSpPr>
          <p:cNvPr id="3" name="Content Placeholder 2"/>
          <p:cNvSpPr>
            <a:spLocks noGrp="1"/>
          </p:cNvSpPr>
          <p:nvPr>
            <p:ph idx="1"/>
          </p:nvPr>
        </p:nvSpPr>
        <p:spPr>
          <a:xfrm>
            <a:off x="498759" y="1741044"/>
            <a:ext cx="11407491" cy="4525963"/>
          </a:xfrm>
        </p:spPr>
        <p:txBody>
          <a:bodyPr/>
          <a:lstStyle/>
          <a:p>
            <a:r>
              <a:rPr lang="en-US" dirty="0" smtClean="0"/>
              <a:t>Has the family made progress on their own protective factor goals?</a:t>
            </a:r>
          </a:p>
          <a:p>
            <a:r>
              <a:rPr lang="en-US" dirty="0" smtClean="0"/>
              <a:t>Can the family use their protective factors &amp; new skills to prevent repeating the problems that brought them to the attention of the child protection system?</a:t>
            </a:r>
          </a:p>
          <a:p>
            <a:r>
              <a:rPr lang="en-US" dirty="0" smtClean="0"/>
              <a:t>Does the family have a plan in place to use and continue to develop protective factors once they are no longer involved with the child welfare system?</a:t>
            </a:r>
            <a:endParaRPr lang="en-US" dirty="0"/>
          </a:p>
        </p:txBody>
      </p:sp>
      <p:grpSp>
        <p:nvGrpSpPr>
          <p:cNvPr id="4" name="Group 3"/>
          <p:cNvGrpSpPr/>
          <p:nvPr/>
        </p:nvGrpSpPr>
        <p:grpSpPr>
          <a:xfrm>
            <a:off x="10465371" y="186310"/>
            <a:ext cx="1440879" cy="1440879"/>
            <a:chOff x="1017536" y="3742154"/>
            <a:chExt cx="1440879" cy="1440879"/>
          </a:xfrm>
          <a:solidFill>
            <a:schemeClr val="accent1">
              <a:lumMod val="60000"/>
              <a:lumOff val="40000"/>
            </a:schemeClr>
          </a:solidFill>
        </p:grpSpPr>
        <p:sp>
          <p:nvSpPr>
            <p:cNvPr id="5" name="Oval 4"/>
            <p:cNvSpPr/>
            <p:nvPr/>
          </p:nvSpPr>
          <p:spPr>
            <a:xfrm>
              <a:off x="1017536" y="3742154"/>
              <a:ext cx="1440879" cy="1440879"/>
            </a:xfrm>
            <a:prstGeom prst="ellipse">
              <a:avLst/>
            </a:prstGeom>
            <a:grp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6" name="Oval 4"/>
            <p:cNvSpPr/>
            <p:nvPr/>
          </p:nvSpPr>
          <p:spPr>
            <a:xfrm>
              <a:off x="1228548" y="4027777"/>
              <a:ext cx="1018855" cy="88273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600" dirty="0" smtClean="0"/>
                <a:t>Monitoring and Case Closure</a:t>
              </a:r>
              <a:endParaRPr lang="en-US" sz="1600" kern="1200" dirty="0"/>
            </a:p>
          </p:txBody>
        </p:sp>
      </p:grpSp>
    </p:spTree>
    <p:extLst>
      <p:ext uri="{BB962C8B-B14F-4D97-AF65-F5344CB8AC3E}">
        <p14:creationId xmlns:p14="http://schemas.microsoft.com/office/powerpoint/2010/main" val="2542765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Callout 1"/>
          <p:cNvSpPr/>
          <p:nvPr/>
        </p:nvSpPr>
        <p:spPr>
          <a:xfrm>
            <a:off x="4572000" y="1540930"/>
            <a:ext cx="1295400" cy="4724400"/>
          </a:xfrm>
          <a:prstGeom prst="rightArrowCallout">
            <a:avLst>
              <a:gd name="adj1" fmla="val 47327"/>
              <a:gd name="adj2" fmla="val 47777"/>
              <a:gd name="adj3" fmla="val 25000"/>
              <a:gd name="adj4" fmla="val 591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02403" name="Text Box 21"/>
          <p:cNvSpPr txBox="1">
            <a:spLocks noChangeArrowheads="1"/>
          </p:cNvSpPr>
          <p:nvPr/>
        </p:nvSpPr>
        <p:spPr bwMode="auto">
          <a:xfrm>
            <a:off x="2150531" y="973664"/>
            <a:ext cx="3028950" cy="295276"/>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400" b="1">
                <a:latin typeface="Arial" panose="020B0604020202020204" pitchFamily="34" charset="0"/>
                <a:cs typeface="Arial" panose="020B0604020202020204" pitchFamily="34" charset="0"/>
              </a:rPr>
              <a:t>Every Day Case Work Practice</a:t>
            </a:r>
            <a:endParaRPr lang="en-US" altLang="en-US" sz="1800">
              <a:latin typeface="Arial" panose="020B0604020202020204" pitchFamily="34" charset="0"/>
              <a:cs typeface="Arial" panose="020B0604020202020204" pitchFamily="34" charset="0"/>
            </a:endParaRPr>
          </a:p>
        </p:txBody>
      </p:sp>
      <p:sp>
        <p:nvSpPr>
          <p:cNvPr id="102404" name="Text Box 22"/>
          <p:cNvSpPr txBox="1">
            <a:spLocks noChangeArrowheads="1"/>
          </p:cNvSpPr>
          <p:nvPr/>
        </p:nvSpPr>
        <p:spPr bwMode="auto">
          <a:xfrm>
            <a:off x="6651626" y="973664"/>
            <a:ext cx="3001963" cy="3048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400" b="1">
                <a:latin typeface="Arial" panose="020B0604020202020204" pitchFamily="34" charset="0"/>
                <a:cs typeface="Arial" panose="020B0604020202020204" pitchFamily="34" charset="0"/>
              </a:rPr>
              <a:t>Desired Results</a:t>
            </a:r>
            <a:endParaRPr lang="en-US" altLang="en-US" sz="1800">
              <a:latin typeface="Arial" panose="020B0604020202020204" pitchFamily="34" charset="0"/>
              <a:cs typeface="Arial" panose="020B0604020202020204" pitchFamily="34" charset="0"/>
            </a:endParaRPr>
          </a:p>
        </p:txBody>
      </p:sp>
      <p:sp>
        <p:nvSpPr>
          <p:cNvPr id="22533" name="Text Box 20"/>
          <p:cNvSpPr txBox="1">
            <a:spLocks noChangeArrowheads="1"/>
          </p:cNvSpPr>
          <p:nvPr/>
        </p:nvSpPr>
        <p:spPr bwMode="auto">
          <a:xfrm>
            <a:off x="6019800" y="1388530"/>
            <a:ext cx="5054600" cy="52578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marL="233363" indent="-233363">
              <a:defRPr/>
            </a:pPr>
            <a:r>
              <a:rPr lang="en-US" sz="1600" b="1" dirty="0">
                <a:solidFill>
                  <a:schemeClr val="tx1"/>
                </a:solidFill>
                <a:cs typeface="Arial" panose="020B0604020202020204" pitchFamily="34" charset="0"/>
              </a:rPr>
              <a:t>Trauma</a:t>
            </a:r>
            <a:endParaRPr lang="en-US" sz="1600" dirty="0">
              <a:solidFill>
                <a:schemeClr val="tx1"/>
              </a:solidFill>
              <a:cs typeface="Arial" panose="020B0604020202020204" pitchFamily="34" charset="0"/>
            </a:endParaRPr>
          </a:p>
          <a:p>
            <a:pPr marL="233363" indent="-233363">
              <a:buFontTx/>
              <a:buChar char="•"/>
              <a:defRPr/>
            </a:pPr>
            <a:r>
              <a:rPr lang="en-US" sz="1600" dirty="0">
                <a:solidFill>
                  <a:schemeClr val="tx1"/>
                </a:solidFill>
                <a:cs typeface="Arial" panose="020B0604020202020204" pitchFamily="34" charset="0"/>
              </a:rPr>
              <a:t>Signs of trauma are identified &amp; responded to</a:t>
            </a:r>
          </a:p>
          <a:p>
            <a:pPr marL="233363" indent="-233363">
              <a:buFontTx/>
              <a:buChar char="•"/>
              <a:defRPr/>
            </a:pPr>
            <a:r>
              <a:rPr lang="en-US" sz="1600" dirty="0">
                <a:solidFill>
                  <a:schemeClr val="tx1"/>
                </a:solidFill>
                <a:cs typeface="Arial" panose="020B0604020202020204" pitchFamily="34" charset="0"/>
              </a:rPr>
              <a:t>Children &amp; caregiver(s) are connected to therapeutic supports</a:t>
            </a:r>
          </a:p>
          <a:p>
            <a:pPr marL="233363" indent="-233363">
              <a:buFontTx/>
              <a:buChar char="•"/>
              <a:defRPr/>
            </a:pPr>
            <a:r>
              <a:rPr lang="en-US" sz="1600" dirty="0">
                <a:solidFill>
                  <a:schemeClr val="tx1"/>
                </a:solidFill>
                <a:cs typeface="Arial" panose="020B0604020202020204" pitchFamily="34" charset="0"/>
              </a:rPr>
              <a:t>Caregiver is supported in learning how to address behavior resulting from trauma &amp; </a:t>
            </a:r>
            <a:r>
              <a:rPr lang="en-US" sz="1600" dirty="0" smtClean="0">
                <a:solidFill>
                  <a:schemeClr val="tx1"/>
                </a:solidFill>
                <a:cs typeface="Arial" panose="020B0604020202020204" pitchFamily="34" charset="0"/>
              </a:rPr>
              <a:t>helping children </a:t>
            </a:r>
            <a:r>
              <a:rPr lang="en-US" sz="1600" dirty="0">
                <a:solidFill>
                  <a:schemeClr val="tx1"/>
                </a:solidFill>
                <a:cs typeface="Arial" panose="020B0604020202020204" pitchFamily="34" charset="0"/>
              </a:rPr>
              <a:t>heal</a:t>
            </a:r>
          </a:p>
          <a:p>
            <a:pPr marL="233363" indent="-233363">
              <a:defRPr/>
            </a:pPr>
            <a:endParaRPr lang="en-US" sz="1600" b="1" dirty="0">
              <a:solidFill>
                <a:schemeClr val="tx1"/>
              </a:solidFill>
              <a:cs typeface="Arial" panose="020B0604020202020204" pitchFamily="34" charset="0"/>
            </a:endParaRPr>
          </a:p>
          <a:p>
            <a:pPr marL="233363" indent="-233363">
              <a:defRPr/>
            </a:pPr>
            <a:r>
              <a:rPr lang="en-US" sz="1600" b="1" dirty="0" smtClean="0">
                <a:solidFill>
                  <a:schemeClr val="tx1"/>
                </a:solidFill>
                <a:cs typeface="Arial" panose="020B0604020202020204" pitchFamily="34" charset="0"/>
              </a:rPr>
              <a:t>Childhood </a:t>
            </a:r>
            <a:r>
              <a:rPr lang="en-US" sz="1600" b="1" dirty="0">
                <a:solidFill>
                  <a:schemeClr val="tx1"/>
                </a:solidFill>
                <a:cs typeface="Arial" panose="020B0604020202020204" pitchFamily="34" charset="0"/>
              </a:rPr>
              <a:t>Development</a:t>
            </a:r>
            <a:endParaRPr lang="en-US" sz="1600" dirty="0">
              <a:solidFill>
                <a:schemeClr val="tx1"/>
              </a:solidFill>
              <a:cs typeface="Arial" panose="020B0604020202020204" pitchFamily="34" charset="0"/>
            </a:endParaRPr>
          </a:p>
          <a:p>
            <a:pPr marL="233363" indent="-233363">
              <a:buFontTx/>
              <a:buChar char="•"/>
              <a:defRPr/>
            </a:pPr>
            <a:r>
              <a:rPr lang="en-US" sz="1600" dirty="0">
                <a:solidFill>
                  <a:schemeClr val="tx1"/>
                </a:solidFill>
                <a:cs typeface="Arial" panose="020B0604020202020204" pitchFamily="34" charset="0"/>
              </a:rPr>
              <a:t>Developmental issues are identified &amp; services are put in place</a:t>
            </a:r>
          </a:p>
          <a:p>
            <a:pPr marL="233363" indent="-233363">
              <a:buFontTx/>
              <a:buChar char="•"/>
              <a:defRPr/>
            </a:pPr>
            <a:r>
              <a:rPr lang="en-US" sz="1600" dirty="0">
                <a:solidFill>
                  <a:schemeClr val="tx1"/>
                </a:solidFill>
                <a:cs typeface="Arial" panose="020B0604020202020204" pitchFamily="34" charset="0"/>
              </a:rPr>
              <a:t>Children are connected to quality early care &amp; education and developmental supports</a:t>
            </a:r>
          </a:p>
          <a:p>
            <a:pPr marL="233363" indent="-233363">
              <a:buFontTx/>
              <a:buChar char="•"/>
              <a:defRPr/>
            </a:pPr>
            <a:r>
              <a:rPr lang="en-US" sz="1600" dirty="0">
                <a:solidFill>
                  <a:schemeClr val="tx1"/>
                </a:solidFill>
                <a:cs typeface="Arial" panose="020B0604020202020204" pitchFamily="34" charset="0"/>
              </a:rPr>
              <a:t>Caregivers, early childhood partners and DCF staff work together to support the child’s developmental needs</a:t>
            </a:r>
          </a:p>
          <a:p>
            <a:pPr marL="233363" indent="-233363">
              <a:defRPr/>
            </a:pPr>
            <a:endParaRPr lang="en-US" sz="1600" b="1" dirty="0">
              <a:solidFill>
                <a:schemeClr val="tx1"/>
              </a:solidFill>
              <a:cs typeface="Arial" panose="020B0604020202020204" pitchFamily="34" charset="0"/>
            </a:endParaRPr>
          </a:p>
          <a:p>
            <a:pPr marL="233363" indent="-233363">
              <a:defRPr/>
            </a:pPr>
            <a:r>
              <a:rPr lang="en-US" sz="1600" b="1" dirty="0">
                <a:solidFill>
                  <a:schemeClr val="tx1"/>
                </a:solidFill>
                <a:cs typeface="Arial" panose="020B0604020202020204" pitchFamily="34" charset="0"/>
              </a:rPr>
              <a:t>Protective Factors</a:t>
            </a:r>
            <a:endParaRPr lang="en-US" sz="1600" dirty="0">
              <a:solidFill>
                <a:schemeClr val="tx1"/>
              </a:solidFill>
              <a:cs typeface="Arial" panose="020B0604020202020204" pitchFamily="34" charset="0"/>
            </a:endParaRPr>
          </a:p>
          <a:p>
            <a:pPr marL="233363" indent="-233363">
              <a:buFontTx/>
              <a:buChar char="•"/>
              <a:defRPr/>
            </a:pPr>
            <a:r>
              <a:rPr lang="en-US" sz="1600" dirty="0">
                <a:solidFill>
                  <a:schemeClr val="tx1"/>
                </a:solidFill>
                <a:cs typeface="Arial" panose="020B0604020202020204" pitchFamily="34" charset="0"/>
              </a:rPr>
              <a:t>Caregivers are supported in building protective factors as a pathway to provide nurturing care to the child</a:t>
            </a:r>
          </a:p>
          <a:p>
            <a:pPr>
              <a:defRPr/>
            </a:pPr>
            <a:endParaRPr lang="en-US" dirty="0">
              <a:cs typeface="Arial" panose="020B0604020202020204" pitchFamily="34" charset="0"/>
            </a:endParaRPr>
          </a:p>
        </p:txBody>
      </p:sp>
      <p:sp>
        <p:nvSpPr>
          <p:cNvPr id="102406" name="Rectangle 5"/>
          <p:cNvSpPr>
            <a:spLocks noChangeArrowheads="1"/>
          </p:cNvSpPr>
          <p:nvPr/>
        </p:nvSpPr>
        <p:spPr bwMode="auto">
          <a:xfrm>
            <a:off x="1524000" y="44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p>
        </p:txBody>
      </p:sp>
      <p:sp>
        <p:nvSpPr>
          <p:cNvPr id="102407" name="Rectangle 6"/>
          <p:cNvSpPr>
            <a:spLocks noChangeArrowheads="1"/>
          </p:cNvSpPr>
          <p:nvPr/>
        </p:nvSpPr>
        <p:spPr bwMode="auto">
          <a:xfrm>
            <a:off x="1828800" y="-71348"/>
            <a:ext cx="85344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400" b="1" i="1" dirty="0"/>
          </a:p>
          <a:p>
            <a:pPr algn="ctr" fontAlgn="base">
              <a:spcBef>
                <a:spcPct val="0"/>
              </a:spcBef>
              <a:spcAft>
                <a:spcPct val="0"/>
              </a:spcAft>
              <a:buFontTx/>
              <a:buNone/>
            </a:pPr>
            <a:r>
              <a:rPr lang="en-US" altLang="en-US" sz="4400" dirty="0">
                <a:solidFill>
                  <a:srgbClr val="B64326"/>
                </a:solidFill>
                <a:latin typeface="Georgia" panose="02040502050405020303" pitchFamily="18" charset="0"/>
                <a:ea typeface="+mj-ea"/>
                <a:cs typeface="Arial" panose="020B0604020202020204" pitchFamily="34" charset="0"/>
              </a:rPr>
              <a:t>Windows of Opportunity</a:t>
            </a:r>
          </a:p>
          <a:p>
            <a:pPr>
              <a:spcBef>
                <a:spcPct val="0"/>
              </a:spcBef>
              <a:buFontTx/>
              <a:buNone/>
            </a:pPr>
            <a:endParaRPr lang="en-US" altLang="en-US" sz="1800" dirty="0"/>
          </a:p>
        </p:txBody>
      </p:sp>
      <p:grpSp>
        <p:nvGrpSpPr>
          <p:cNvPr id="102409" name="Group 10"/>
          <p:cNvGrpSpPr>
            <a:grpSpLocks/>
          </p:cNvGrpSpPr>
          <p:nvPr/>
        </p:nvGrpSpPr>
        <p:grpSpPr bwMode="auto">
          <a:xfrm>
            <a:off x="2057400" y="1998131"/>
            <a:ext cx="3124200" cy="442913"/>
            <a:chOff x="304800" y="31299"/>
            <a:chExt cx="4267200" cy="442800"/>
          </a:xfrm>
        </p:grpSpPr>
        <p:sp>
          <p:nvSpPr>
            <p:cNvPr id="32" name="Rounded Rectangle 31"/>
            <p:cNvSpPr/>
            <p:nvPr/>
          </p:nvSpPr>
          <p:spPr>
            <a:xfrm>
              <a:off x="304800" y="31299"/>
              <a:ext cx="4267200" cy="4428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Rounded Rectangle 5"/>
            <p:cNvSpPr/>
            <p:nvPr/>
          </p:nvSpPr>
          <p:spPr>
            <a:xfrm>
              <a:off x="326483" y="53518"/>
              <a:ext cx="4223834" cy="398361"/>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666750">
                <a:lnSpc>
                  <a:spcPct val="90000"/>
                </a:lnSpc>
                <a:spcAft>
                  <a:spcPct val="35000"/>
                </a:spcAft>
                <a:defRPr/>
              </a:pPr>
              <a:r>
                <a:rPr lang="en-US" sz="1500" dirty="0">
                  <a:latin typeface="Arial" panose="020B0604020202020204" pitchFamily="34" charset="0"/>
                  <a:cs typeface="Arial" panose="020B0604020202020204" pitchFamily="34" charset="0"/>
                </a:rPr>
                <a:t>Prevention/diversion</a:t>
              </a:r>
            </a:p>
          </p:txBody>
        </p:sp>
      </p:grpSp>
      <p:grpSp>
        <p:nvGrpSpPr>
          <p:cNvPr id="102410" name="Group 12"/>
          <p:cNvGrpSpPr>
            <a:grpSpLocks/>
          </p:cNvGrpSpPr>
          <p:nvPr/>
        </p:nvGrpSpPr>
        <p:grpSpPr bwMode="auto">
          <a:xfrm>
            <a:off x="2057400" y="2679168"/>
            <a:ext cx="3124200" cy="442912"/>
            <a:chOff x="304800" y="711699"/>
            <a:chExt cx="4267200" cy="442800"/>
          </a:xfrm>
        </p:grpSpPr>
        <p:sp>
          <p:nvSpPr>
            <p:cNvPr id="30" name="Rounded Rectangle 29"/>
            <p:cNvSpPr/>
            <p:nvPr/>
          </p:nvSpPr>
          <p:spPr>
            <a:xfrm>
              <a:off x="304800" y="711699"/>
              <a:ext cx="4267200" cy="44280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1" name="Rounded Rectangle 8"/>
            <p:cNvSpPr/>
            <p:nvPr/>
          </p:nvSpPr>
          <p:spPr>
            <a:xfrm>
              <a:off x="326483" y="733918"/>
              <a:ext cx="4223834" cy="398361"/>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666750">
                <a:lnSpc>
                  <a:spcPct val="90000"/>
                </a:lnSpc>
                <a:spcAft>
                  <a:spcPct val="35000"/>
                </a:spcAft>
                <a:defRPr/>
              </a:pPr>
              <a:r>
                <a:rPr lang="en-US" sz="1500" dirty="0">
                  <a:latin typeface="Arial" panose="020B0604020202020204" pitchFamily="34" charset="0"/>
                  <a:cs typeface="Arial" panose="020B0604020202020204" pitchFamily="34" charset="0"/>
                </a:rPr>
                <a:t>Intake/Investigation</a:t>
              </a:r>
            </a:p>
          </p:txBody>
        </p:sp>
      </p:grpSp>
      <p:grpSp>
        <p:nvGrpSpPr>
          <p:cNvPr id="102411" name="Group 14"/>
          <p:cNvGrpSpPr>
            <a:grpSpLocks/>
          </p:cNvGrpSpPr>
          <p:nvPr/>
        </p:nvGrpSpPr>
        <p:grpSpPr bwMode="auto">
          <a:xfrm>
            <a:off x="2057400" y="3337981"/>
            <a:ext cx="3124200" cy="442913"/>
            <a:chOff x="304800" y="1371598"/>
            <a:chExt cx="4267200" cy="442800"/>
          </a:xfrm>
        </p:grpSpPr>
        <p:sp>
          <p:nvSpPr>
            <p:cNvPr id="28" name="Rounded Rectangle 27"/>
            <p:cNvSpPr/>
            <p:nvPr/>
          </p:nvSpPr>
          <p:spPr>
            <a:xfrm>
              <a:off x="304800" y="1371598"/>
              <a:ext cx="4267200" cy="44280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9" name="Rounded Rectangle 11"/>
            <p:cNvSpPr/>
            <p:nvPr/>
          </p:nvSpPr>
          <p:spPr>
            <a:xfrm>
              <a:off x="326483" y="1393817"/>
              <a:ext cx="4223834" cy="398361"/>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666750">
                <a:lnSpc>
                  <a:spcPct val="90000"/>
                </a:lnSpc>
                <a:spcAft>
                  <a:spcPct val="35000"/>
                </a:spcAft>
                <a:defRPr/>
              </a:pPr>
              <a:r>
                <a:rPr lang="en-US" sz="1500" dirty="0">
                  <a:latin typeface="Arial" panose="020B0604020202020204" pitchFamily="34" charset="0"/>
                  <a:cs typeface="Arial" panose="020B0604020202020204" pitchFamily="34" charset="0"/>
                </a:rPr>
                <a:t>Case Planning</a:t>
              </a:r>
            </a:p>
          </p:txBody>
        </p:sp>
      </p:grpSp>
      <p:grpSp>
        <p:nvGrpSpPr>
          <p:cNvPr id="102412" name="Group 16"/>
          <p:cNvGrpSpPr>
            <a:grpSpLocks/>
          </p:cNvGrpSpPr>
          <p:nvPr/>
        </p:nvGrpSpPr>
        <p:grpSpPr bwMode="auto">
          <a:xfrm>
            <a:off x="2057400" y="4039656"/>
            <a:ext cx="3124200" cy="442913"/>
            <a:chOff x="304800" y="2072500"/>
            <a:chExt cx="4267200" cy="442800"/>
          </a:xfrm>
        </p:grpSpPr>
        <p:sp>
          <p:nvSpPr>
            <p:cNvPr id="26" name="Rounded Rectangle 25"/>
            <p:cNvSpPr/>
            <p:nvPr/>
          </p:nvSpPr>
          <p:spPr>
            <a:xfrm>
              <a:off x="304800" y="2072500"/>
              <a:ext cx="4267200" cy="44280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7" name="Rounded Rectangle 14"/>
            <p:cNvSpPr/>
            <p:nvPr/>
          </p:nvSpPr>
          <p:spPr>
            <a:xfrm>
              <a:off x="326483" y="2094719"/>
              <a:ext cx="4223834" cy="398361"/>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666750">
                <a:lnSpc>
                  <a:spcPct val="90000"/>
                </a:lnSpc>
                <a:spcAft>
                  <a:spcPct val="35000"/>
                </a:spcAft>
                <a:defRPr/>
              </a:pPr>
              <a:r>
                <a:rPr lang="en-US" sz="1500" dirty="0">
                  <a:latin typeface="Arial" panose="020B0604020202020204" pitchFamily="34" charset="0"/>
                  <a:cs typeface="Arial" panose="020B0604020202020204" pitchFamily="34" charset="0"/>
                </a:rPr>
                <a:t>In-home care</a:t>
              </a:r>
            </a:p>
          </p:txBody>
        </p:sp>
      </p:grpSp>
      <p:grpSp>
        <p:nvGrpSpPr>
          <p:cNvPr id="102413" name="Group 18"/>
          <p:cNvGrpSpPr>
            <a:grpSpLocks/>
          </p:cNvGrpSpPr>
          <p:nvPr/>
        </p:nvGrpSpPr>
        <p:grpSpPr bwMode="auto">
          <a:xfrm>
            <a:off x="2057400" y="4719106"/>
            <a:ext cx="3124200" cy="442913"/>
            <a:chOff x="304800" y="2752900"/>
            <a:chExt cx="4267200" cy="442800"/>
          </a:xfrm>
        </p:grpSpPr>
        <p:sp>
          <p:nvSpPr>
            <p:cNvPr id="24" name="Rounded Rectangle 23"/>
            <p:cNvSpPr/>
            <p:nvPr/>
          </p:nvSpPr>
          <p:spPr>
            <a:xfrm>
              <a:off x="304800" y="2752900"/>
              <a:ext cx="4267200" cy="442800"/>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5" name="Rounded Rectangle 17"/>
            <p:cNvSpPr/>
            <p:nvPr/>
          </p:nvSpPr>
          <p:spPr>
            <a:xfrm>
              <a:off x="326483" y="2775119"/>
              <a:ext cx="4223834" cy="398361"/>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666750">
                <a:lnSpc>
                  <a:spcPct val="90000"/>
                </a:lnSpc>
                <a:spcAft>
                  <a:spcPct val="35000"/>
                </a:spcAft>
                <a:defRPr/>
              </a:pPr>
              <a:r>
                <a:rPr lang="en-US" sz="1500" dirty="0">
                  <a:latin typeface="Arial" panose="020B0604020202020204" pitchFamily="34" charset="0"/>
                  <a:cs typeface="Arial" panose="020B0604020202020204" pitchFamily="34" charset="0"/>
                </a:rPr>
                <a:t>Out-of-home care</a:t>
              </a:r>
            </a:p>
          </p:txBody>
        </p:sp>
      </p:grpSp>
      <p:grpSp>
        <p:nvGrpSpPr>
          <p:cNvPr id="102414" name="Group 20"/>
          <p:cNvGrpSpPr>
            <a:grpSpLocks/>
          </p:cNvGrpSpPr>
          <p:nvPr/>
        </p:nvGrpSpPr>
        <p:grpSpPr bwMode="auto">
          <a:xfrm>
            <a:off x="2057400" y="5400143"/>
            <a:ext cx="3124200" cy="442912"/>
            <a:chOff x="304800" y="3433300"/>
            <a:chExt cx="4267200" cy="442800"/>
          </a:xfrm>
        </p:grpSpPr>
        <p:sp>
          <p:nvSpPr>
            <p:cNvPr id="22" name="Rounded Rectangle 21"/>
            <p:cNvSpPr/>
            <p:nvPr/>
          </p:nvSpPr>
          <p:spPr>
            <a:xfrm>
              <a:off x="304800" y="3433300"/>
              <a:ext cx="4267200" cy="4428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Rounded Rectangle 20"/>
            <p:cNvSpPr/>
            <p:nvPr/>
          </p:nvSpPr>
          <p:spPr>
            <a:xfrm>
              <a:off x="326483" y="3455519"/>
              <a:ext cx="4223834" cy="398361"/>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666750">
                <a:lnSpc>
                  <a:spcPct val="90000"/>
                </a:lnSpc>
                <a:spcAft>
                  <a:spcPct val="35000"/>
                </a:spcAft>
                <a:defRPr/>
              </a:pPr>
              <a:r>
                <a:rPr lang="en-US" sz="1500" dirty="0">
                  <a:latin typeface="Arial" panose="020B0604020202020204" pitchFamily="34" charset="0"/>
                  <a:cs typeface="Arial" panose="020B0604020202020204" pitchFamily="34" charset="0"/>
                </a:rPr>
                <a:t>Permanency, Exit and After Care</a:t>
              </a:r>
            </a:p>
          </p:txBody>
        </p:sp>
      </p:grpSp>
    </p:spTree>
    <p:extLst>
      <p:ext uri="{BB962C8B-B14F-4D97-AF65-F5344CB8AC3E}">
        <p14:creationId xmlns:p14="http://schemas.microsoft.com/office/powerpoint/2010/main" val="26306581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 descr="MPj040111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
            <a:ext cx="589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7239000" y="685800"/>
            <a:ext cx="4343400" cy="4906962"/>
          </a:xfrm>
        </p:spPr>
        <p:txBody>
          <a:bodyPr/>
          <a:lstStyle/>
          <a:p>
            <a:r>
              <a:rPr lang="en-US" dirty="0" smtClean="0"/>
              <a:t>Reflections – What I can do</a:t>
            </a:r>
            <a:endParaRPr lang="en-US" dirty="0"/>
          </a:p>
        </p:txBody>
      </p:sp>
    </p:spTree>
    <p:extLst>
      <p:ext uri="{BB962C8B-B14F-4D97-AF65-F5344CB8AC3E}">
        <p14:creationId xmlns:p14="http://schemas.microsoft.com/office/powerpoint/2010/main" val="38125129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spcAft>
                <a:spcPts val="1200"/>
              </a:spcAft>
              <a:buNone/>
            </a:pPr>
            <a:r>
              <a:rPr lang="en-US" dirty="0"/>
              <a:t>Upon completion of this module </a:t>
            </a:r>
            <a:r>
              <a:rPr lang="en-US" dirty="0" smtClean="0"/>
              <a:t>participants </a:t>
            </a:r>
            <a:r>
              <a:rPr lang="en-US" dirty="0"/>
              <a:t>will be able </a:t>
            </a:r>
            <a:r>
              <a:rPr lang="en-US" dirty="0" smtClean="0"/>
              <a:t>to:</a:t>
            </a:r>
            <a:endParaRPr lang="en-US" dirty="0"/>
          </a:p>
          <a:p>
            <a:pPr lvl="0">
              <a:spcAft>
                <a:spcPts val="1200"/>
              </a:spcAft>
            </a:pPr>
            <a:r>
              <a:rPr lang="en-US" dirty="0" smtClean="0"/>
              <a:t>Understand how protective </a:t>
            </a:r>
            <a:r>
              <a:rPr lang="en-US" dirty="0"/>
              <a:t>factors </a:t>
            </a:r>
            <a:r>
              <a:rPr lang="en-US" dirty="0" smtClean="0"/>
              <a:t>can support a focus on safety, permanency and well-being for children </a:t>
            </a:r>
            <a:endParaRPr lang="en-US" dirty="0"/>
          </a:p>
          <a:p>
            <a:pPr lvl="0">
              <a:spcAft>
                <a:spcPts val="1200"/>
              </a:spcAft>
            </a:pPr>
            <a:r>
              <a:rPr lang="en-US" dirty="0" smtClean="0"/>
              <a:t>Apply </a:t>
            </a:r>
            <a:r>
              <a:rPr lang="en-US" dirty="0"/>
              <a:t>critical thinking in child welfare </a:t>
            </a:r>
          </a:p>
          <a:p>
            <a:pPr>
              <a:spcAft>
                <a:spcPts val="1200"/>
              </a:spcAft>
            </a:pPr>
            <a:r>
              <a:rPr lang="en-US" dirty="0" smtClean="0"/>
              <a:t>Build protective </a:t>
            </a:r>
            <a:r>
              <a:rPr lang="en-US" dirty="0"/>
              <a:t>factors through core practice areas</a:t>
            </a:r>
            <a:endParaRPr lang="en-US" dirty="0" smtClean="0"/>
          </a:p>
          <a:p>
            <a:pPr marL="0" indent="0">
              <a:buNone/>
            </a:pPr>
            <a:endParaRPr lang="en-US" dirty="0" smtClean="0"/>
          </a:p>
        </p:txBody>
      </p:sp>
    </p:spTree>
    <p:extLst>
      <p:ext uri="{BB962C8B-B14F-4D97-AF65-F5344CB8AC3E}">
        <p14:creationId xmlns:p14="http://schemas.microsoft.com/office/powerpoint/2010/main" val="8974406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2209800" y="1524000"/>
          <a:ext cx="76962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7"/>
          <p:cNvSpPr txBox="1">
            <a:spLocks/>
          </p:cNvSpPr>
          <p:nvPr/>
        </p:nvSpPr>
        <p:spPr>
          <a:xfrm>
            <a:off x="694265" y="381000"/>
            <a:ext cx="10820400" cy="990600"/>
          </a:xfrm>
          <a:prstGeom prst="rect">
            <a:avLst/>
          </a:prstGeom>
        </p:spPr>
        <p:txBody>
          <a:bodyPr/>
          <a:lstStyle/>
          <a:p>
            <a:pPr algn="ctr" fontAlgn="base">
              <a:spcBef>
                <a:spcPct val="0"/>
              </a:spcBef>
              <a:spcAft>
                <a:spcPct val="0"/>
              </a:spcAft>
              <a:defRPr/>
            </a:pPr>
            <a:r>
              <a:rPr lang="en-US" sz="4400" dirty="0">
                <a:solidFill>
                  <a:srgbClr val="B64326"/>
                </a:solidFill>
                <a:latin typeface="Georgia" panose="02040502050405020303" pitchFamily="18" charset="0"/>
                <a:ea typeface="+mj-ea"/>
                <a:cs typeface="Arial" panose="020B0604020202020204" pitchFamily="34" charset="0"/>
              </a:rPr>
              <a:t>Building from Safety to Protective Factors</a:t>
            </a:r>
          </a:p>
        </p:txBody>
      </p:sp>
    </p:spTree>
    <p:extLst>
      <p:ext uri="{BB962C8B-B14F-4D97-AF65-F5344CB8AC3E}">
        <p14:creationId xmlns:p14="http://schemas.microsoft.com/office/powerpoint/2010/main" val="1099405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2E4A9567-724F-436A-A81F-6E5E1B5CD80C}"/>
                                            </p:graphicEl>
                                          </p:spTgt>
                                        </p:tgtEl>
                                        <p:attrNameLst>
                                          <p:attrName>style.visibility</p:attrName>
                                        </p:attrNameLst>
                                      </p:cBhvr>
                                      <p:to>
                                        <p:strVal val="visible"/>
                                      </p:to>
                                    </p:set>
                                    <p:anim calcmode="lin" valueType="num">
                                      <p:cBhvr additive="base">
                                        <p:cTn id="7" dur="500" fill="hold"/>
                                        <p:tgtEl>
                                          <p:spTgt spid="3">
                                            <p:graphicEl>
                                              <a:dgm id="{2E4A9567-724F-436A-A81F-6E5E1B5CD80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2E4A9567-724F-436A-A81F-6E5E1B5CD80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C50CC9B2-CDC4-47E5-BFF8-935E53BC0C7D}"/>
                                            </p:graphicEl>
                                          </p:spTgt>
                                        </p:tgtEl>
                                        <p:attrNameLst>
                                          <p:attrName>style.visibility</p:attrName>
                                        </p:attrNameLst>
                                      </p:cBhvr>
                                      <p:to>
                                        <p:strVal val="visible"/>
                                      </p:to>
                                    </p:set>
                                    <p:anim calcmode="lin" valueType="num">
                                      <p:cBhvr additive="base">
                                        <p:cTn id="13" dur="500" fill="hold"/>
                                        <p:tgtEl>
                                          <p:spTgt spid="3">
                                            <p:graphicEl>
                                              <a:dgm id="{C50CC9B2-CDC4-47E5-BFF8-935E53BC0C7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C50CC9B2-CDC4-47E5-BFF8-935E53BC0C7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dgm id="{FB9E657D-0255-4B55-BC73-C6CF4A7C6C64}"/>
                                            </p:graphicEl>
                                          </p:spTgt>
                                        </p:tgtEl>
                                        <p:attrNameLst>
                                          <p:attrName>style.visibility</p:attrName>
                                        </p:attrNameLst>
                                      </p:cBhvr>
                                      <p:to>
                                        <p:strVal val="visible"/>
                                      </p:to>
                                    </p:set>
                                    <p:anim calcmode="lin" valueType="num">
                                      <p:cBhvr additive="base">
                                        <p:cTn id="19" dur="500" fill="hold"/>
                                        <p:tgtEl>
                                          <p:spTgt spid="3">
                                            <p:graphicEl>
                                              <a:dgm id="{FB9E657D-0255-4B55-BC73-C6CF4A7C6C6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FB9E657D-0255-4B55-BC73-C6CF4A7C6C6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graphicEl>
                                              <a:dgm id="{1692D9D2-00F6-4DE8-8049-5166391D139E}"/>
                                            </p:graphicEl>
                                          </p:spTgt>
                                        </p:tgtEl>
                                        <p:attrNameLst>
                                          <p:attrName>style.visibility</p:attrName>
                                        </p:attrNameLst>
                                      </p:cBhvr>
                                      <p:to>
                                        <p:strVal val="visible"/>
                                      </p:to>
                                    </p:set>
                                    <p:anim calcmode="lin" valueType="num">
                                      <p:cBhvr additive="base">
                                        <p:cTn id="25" dur="500" fill="hold"/>
                                        <p:tgtEl>
                                          <p:spTgt spid="3">
                                            <p:graphicEl>
                                              <a:dgm id="{1692D9D2-00F6-4DE8-8049-5166391D139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graphicEl>
                                              <a:dgm id="{1692D9D2-00F6-4DE8-8049-5166391D139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graphicEl>
                                              <a:dgm id="{4BB12EB2-C495-488F-A1A8-48E17105E016}"/>
                                            </p:graphicEl>
                                          </p:spTgt>
                                        </p:tgtEl>
                                        <p:attrNameLst>
                                          <p:attrName>style.visibility</p:attrName>
                                        </p:attrNameLst>
                                      </p:cBhvr>
                                      <p:to>
                                        <p:strVal val="visible"/>
                                      </p:to>
                                    </p:set>
                                    <p:anim calcmode="lin" valueType="num">
                                      <p:cBhvr additive="base">
                                        <p:cTn id="31" dur="500" fill="hold"/>
                                        <p:tgtEl>
                                          <p:spTgt spid="3">
                                            <p:graphicEl>
                                              <a:dgm id="{4BB12EB2-C495-488F-A1A8-48E17105E01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4BB12EB2-C495-488F-A1A8-48E17105E016}"/>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graphicEl>
                                              <a:dgm id="{E640FBE8-EC7E-4C23-AA72-5B834DC9FE79}"/>
                                            </p:graphicEl>
                                          </p:spTgt>
                                        </p:tgtEl>
                                        <p:attrNameLst>
                                          <p:attrName>style.visibility</p:attrName>
                                        </p:attrNameLst>
                                      </p:cBhvr>
                                      <p:to>
                                        <p:strVal val="visible"/>
                                      </p:to>
                                    </p:set>
                                    <p:anim calcmode="lin" valueType="num">
                                      <p:cBhvr additive="base">
                                        <p:cTn id="37" dur="500" fill="hold"/>
                                        <p:tgtEl>
                                          <p:spTgt spid="3">
                                            <p:graphicEl>
                                              <a:dgm id="{E640FBE8-EC7E-4C23-AA72-5B834DC9FE79}"/>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E640FBE8-EC7E-4C23-AA72-5B834DC9FE7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16"/>
          <p:cNvSpPr>
            <a:spLocks noChangeArrowheads="1"/>
          </p:cNvSpPr>
          <p:nvPr/>
        </p:nvSpPr>
        <p:spPr bwMode="auto">
          <a:xfrm>
            <a:off x="6389054" y="2116662"/>
            <a:ext cx="2069147" cy="586357"/>
          </a:xfrm>
          <a:prstGeom prst="rightArrow">
            <a:avLst>
              <a:gd name="adj1" fmla="val 50000"/>
              <a:gd name="adj2" fmla="val 74667"/>
            </a:avLst>
          </a:prstGeom>
          <a:solidFill>
            <a:schemeClr val="accent2">
              <a:lumMod val="20000"/>
              <a:lumOff val="80000"/>
            </a:schemeClr>
          </a:solidFill>
          <a:ln w="19050">
            <a:solidFill>
              <a:srgbClr val="808000"/>
            </a:solidFill>
            <a:miter lim="800000"/>
            <a:headEnd/>
            <a:tailEnd/>
          </a:ln>
        </p:spPr>
        <p:txBody>
          <a:bodyPr/>
          <a:lstStyle/>
          <a:p>
            <a:endParaRPr lang="en-US" sz="1600">
              <a:latin typeface="Georgia" panose="02040502050405020303" pitchFamily="18" charset="0"/>
            </a:endParaRPr>
          </a:p>
        </p:txBody>
      </p:sp>
      <p:sp>
        <p:nvSpPr>
          <p:cNvPr id="38925" name="Rectangle 3"/>
          <p:cNvSpPr>
            <a:spLocks noChangeArrowheads="1"/>
          </p:cNvSpPr>
          <p:nvPr/>
        </p:nvSpPr>
        <p:spPr bwMode="auto">
          <a:xfrm>
            <a:off x="8458200" y="3107262"/>
            <a:ext cx="1346200" cy="817343"/>
          </a:xfrm>
          <a:prstGeom prst="rect">
            <a:avLst/>
          </a:prstGeom>
          <a:solidFill>
            <a:schemeClr val="accent4">
              <a:lumMod val="20000"/>
              <a:lumOff val="80000"/>
            </a:schemeClr>
          </a:solidFill>
          <a:ln w="22225">
            <a:solidFill>
              <a:srgbClr val="808000"/>
            </a:solidFill>
            <a:miter lim="800000"/>
            <a:headEnd/>
            <a:tailEnd/>
          </a:ln>
        </p:spPr>
        <p:txBody>
          <a:bodyPr anchor="ctr"/>
          <a:lstStyle/>
          <a:p>
            <a:pPr algn="ctr">
              <a:spcAft>
                <a:spcPts val="1000"/>
              </a:spcAft>
            </a:pPr>
            <a:r>
              <a:rPr lang="en-US" sz="1400" b="1">
                <a:latin typeface="Georgia" panose="02040502050405020303" pitchFamily="18" charset="0"/>
                <a:cs typeface="Arial" charset="0"/>
              </a:rPr>
              <a:t>Well-being</a:t>
            </a:r>
            <a:endParaRPr lang="en-US" sz="1600">
              <a:latin typeface="Georgia" panose="02040502050405020303" pitchFamily="18" charset="0"/>
              <a:cs typeface="Arial" charset="0"/>
            </a:endParaRPr>
          </a:p>
        </p:txBody>
      </p:sp>
      <p:sp>
        <p:nvSpPr>
          <p:cNvPr id="38926" name="Rectangle 4"/>
          <p:cNvSpPr>
            <a:spLocks noChangeArrowheads="1"/>
          </p:cNvSpPr>
          <p:nvPr/>
        </p:nvSpPr>
        <p:spPr bwMode="auto">
          <a:xfrm>
            <a:off x="8458200" y="4402662"/>
            <a:ext cx="1324610" cy="817343"/>
          </a:xfrm>
          <a:prstGeom prst="rect">
            <a:avLst/>
          </a:prstGeom>
          <a:solidFill>
            <a:schemeClr val="accent4">
              <a:lumMod val="20000"/>
              <a:lumOff val="80000"/>
            </a:schemeClr>
          </a:solidFill>
          <a:ln w="22225">
            <a:solidFill>
              <a:srgbClr val="808000"/>
            </a:solidFill>
            <a:miter lim="800000"/>
            <a:headEnd/>
            <a:tailEnd/>
          </a:ln>
        </p:spPr>
        <p:txBody>
          <a:bodyPr/>
          <a:lstStyle/>
          <a:p>
            <a:pPr algn="ctr">
              <a:spcAft>
                <a:spcPts val="1000"/>
              </a:spcAft>
            </a:pPr>
            <a:endParaRPr lang="en-US" sz="1400" b="1" dirty="0">
              <a:latin typeface="Georgia" panose="02040502050405020303" pitchFamily="18" charset="0"/>
              <a:cs typeface="Arial" charset="0"/>
            </a:endParaRPr>
          </a:p>
          <a:p>
            <a:pPr algn="ctr">
              <a:spcAft>
                <a:spcPts val="1000"/>
              </a:spcAft>
            </a:pPr>
            <a:r>
              <a:rPr lang="en-US" sz="1400" b="1" dirty="0">
                <a:latin typeface="Georgia" panose="02040502050405020303" pitchFamily="18" charset="0"/>
                <a:cs typeface="Arial" charset="0"/>
              </a:rPr>
              <a:t>Permanency</a:t>
            </a:r>
            <a:endParaRPr lang="en-US" sz="1600" dirty="0">
              <a:latin typeface="Georgia" panose="02040502050405020303" pitchFamily="18" charset="0"/>
              <a:cs typeface="Arial" charset="0"/>
            </a:endParaRPr>
          </a:p>
        </p:txBody>
      </p:sp>
      <p:sp>
        <p:nvSpPr>
          <p:cNvPr id="38927" name="Rectangle 5"/>
          <p:cNvSpPr>
            <a:spLocks noChangeArrowheads="1"/>
          </p:cNvSpPr>
          <p:nvPr/>
        </p:nvSpPr>
        <p:spPr bwMode="auto">
          <a:xfrm>
            <a:off x="8458200" y="5698062"/>
            <a:ext cx="1324610" cy="817343"/>
          </a:xfrm>
          <a:prstGeom prst="rect">
            <a:avLst/>
          </a:prstGeom>
          <a:solidFill>
            <a:schemeClr val="accent4">
              <a:lumMod val="20000"/>
              <a:lumOff val="80000"/>
            </a:schemeClr>
          </a:solidFill>
          <a:ln w="22225">
            <a:solidFill>
              <a:srgbClr val="808000"/>
            </a:solidFill>
            <a:miter lim="800000"/>
            <a:headEnd/>
            <a:tailEnd/>
          </a:ln>
        </p:spPr>
        <p:txBody>
          <a:bodyPr/>
          <a:lstStyle/>
          <a:p>
            <a:pPr algn="ctr">
              <a:spcAft>
                <a:spcPts val="1000"/>
              </a:spcAft>
            </a:pPr>
            <a:endParaRPr lang="en-US" sz="1400">
              <a:latin typeface="Georgia" panose="02040502050405020303" pitchFamily="18" charset="0"/>
              <a:cs typeface="Arial" charset="0"/>
            </a:endParaRPr>
          </a:p>
          <a:p>
            <a:pPr algn="ctr">
              <a:spcAft>
                <a:spcPts val="1000"/>
              </a:spcAft>
            </a:pPr>
            <a:r>
              <a:rPr lang="en-US" sz="1400" b="1">
                <a:latin typeface="Georgia" panose="02040502050405020303" pitchFamily="18" charset="0"/>
                <a:cs typeface="Arial" charset="0"/>
              </a:rPr>
              <a:t>Safety</a:t>
            </a:r>
            <a:endParaRPr lang="en-US" sz="1600">
              <a:latin typeface="Georgia" panose="02040502050405020303" pitchFamily="18" charset="0"/>
              <a:cs typeface="Arial" charset="0"/>
            </a:endParaRPr>
          </a:p>
        </p:txBody>
      </p:sp>
      <p:sp>
        <p:nvSpPr>
          <p:cNvPr id="38915" name="Text Box 8"/>
          <p:cNvSpPr txBox="1">
            <a:spLocks noChangeArrowheads="1"/>
          </p:cNvSpPr>
          <p:nvPr/>
        </p:nvSpPr>
        <p:spPr bwMode="auto">
          <a:xfrm>
            <a:off x="7620000" y="1430861"/>
            <a:ext cx="2971800" cy="571500"/>
          </a:xfrm>
          <a:prstGeom prst="rect">
            <a:avLst/>
          </a:prstGeom>
          <a:solidFill>
            <a:srgbClr val="FFFFFF"/>
          </a:solidFill>
          <a:ln w="9525">
            <a:noFill/>
            <a:miter lim="800000"/>
            <a:headEnd/>
            <a:tailEnd/>
          </a:ln>
        </p:spPr>
        <p:txBody>
          <a:bodyPr/>
          <a:lstStyle/>
          <a:p>
            <a:pPr algn="ctr">
              <a:spcAft>
                <a:spcPts val="1000"/>
              </a:spcAft>
            </a:pPr>
            <a:r>
              <a:rPr lang="en-US" b="1">
                <a:latin typeface="Georgia" panose="02040502050405020303" pitchFamily="18" charset="0"/>
                <a:cs typeface="Arial" charset="0"/>
              </a:rPr>
              <a:t>Child Welfare Goals</a:t>
            </a:r>
            <a:endParaRPr lang="en-US" sz="1600">
              <a:latin typeface="Georgia" panose="02040502050405020303" pitchFamily="18" charset="0"/>
              <a:cs typeface="Arial" charset="0"/>
            </a:endParaRPr>
          </a:p>
        </p:txBody>
      </p:sp>
      <p:sp>
        <p:nvSpPr>
          <p:cNvPr id="38919" name="AutoShape 16"/>
          <p:cNvSpPr>
            <a:spLocks noChangeArrowheads="1"/>
          </p:cNvSpPr>
          <p:nvPr/>
        </p:nvSpPr>
        <p:spPr bwMode="auto">
          <a:xfrm>
            <a:off x="6324600" y="5797505"/>
            <a:ext cx="2133600" cy="586357"/>
          </a:xfrm>
          <a:prstGeom prst="rightArrow">
            <a:avLst>
              <a:gd name="adj1" fmla="val 50000"/>
              <a:gd name="adj2" fmla="val 74667"/>
            </a:avLst>
          </a:prstGeom>
          <a:solidFill>
            <a:srgbClr val="DCCBB2"/>
          </a:solidFill>
          <a:ln w="19050">
            <a:solidFill>
              <a:srgbClr val="808000"/>
            </a:solidFill>
            <a:miter lim="800000"/>
            <a:headEnd/>
            <a:tailEnd/>
          </a:ln>
        </p:spPr>
        <p:txBody>
          <a:bodyPr/>
          <a:lstStyle/>
          <a:p>
            <a:endParaRPr lang="en-US" sz="1600">
              <a:latin typeface="Georgia" panose="02040502050405020303" pitchFamily="18" charset="0"/>
            </a:endParaRPr>
          </a:p>
        </p:txBody>
      </p:sp>
      <p:sp>
        <p:nvSpPr>
          <p:cNvPr id="38920" name="AutoShape 10"/>
          <p:cNvSpPr>
            <a:spLocks noChangeArrowheads="1"/>
          </p:cNvSpPr>
          <p:nvPr/>
        </p:nvSpPr>
        <p:spPr bwMode="auto">
          <a:xfrm>
            <a:off x="7010400" y="3206705"/>
            <a:ext cx="1447800" cy="586357"/>
          </a:xfrm>
          <a:prstGeom prst="rightArrow">
            <a:avLst>
              <a:gd name="adj1" fmla="val 50000"/>
              <a:gd name="adj2" fmla="val 50667"/>
            </a:avLst>
          </a:prstGeom>
          <a:solidFill>
            <a:srgbClr val="F2DCDB"/>
          </a:solidFill>
          <a:ln w="19050">
            <a:solidFill>
              <a:srgbClr val="808000"/>
            </a:solidFill>
            <a:miter lim="800000"/>
            <a:headEnd/>
            <a:tailEnd/>
          </a:ln>
        </p:spPr>
        <p:txBody>
          <a:bodyPr/>
          <a:lstStyle/>
          <a:p>
            <a:endParaRPr lang="en-US" sz="1600">
              <a:latin typeface="Georgia" panose="02040502050405020303" pitchFamily="18" charset="0"/>
            </a:endParaRPr>
          </a:p>
        </p:txBody>
      </p:sp>
      <p:sp>
        <p:nvSpPr>
          <p:cNvPr id="38921" name="AutoShape 11"/>
          <p:cNvSpPr>
            <a:spLocks noChangeArrowheads="1"/>
          </p:cNvSpPr>
          <p:nvPr/>
        </p:nvSpPr>
        <p:spPr bwMode="auto">
          <a:xfrm>
            <a:off x="7086600" y="4502105"/>
            <a:ext cx="1371600" cy="586357"/>
          </a:xfrm>
          <a:prstGeom prst="rightArrow">
            <a:avLst>
              <a:gd name="adj1" fmla="val 50000"/>
              <a:gd name="adj2" fmla="val 48000"/>
            </a:avLst>
          </a:prstGeom>
          <a:solidFill>
            <a:srgbClr val="F2DCDB"/>
          </a:solidFill>
          <a:ln w="19050">
            <a:solidFill>
              <a:srgbClr val="808000"/>
            </a:solidFill>
            <a:miter lim="800000"/>
            <a:headEnd/>
            <a:tailEnd/>
          </a:ln>
        </p:spPr>
        <p:txBody>
          <a:bodyPr/>
          <a:lstStyle/>
          <a:p>
            <a:endParaRPr lang="en-US" sz="1600">
              <a:latin typeface="Georgia" panose="02040502050405020303" pitchFamily="18" charset="0"/>
            </a:endParaRPr>
          </a:p>
        </p:txBody>
      </p:sp>
      <p:sp>
        <p:nvSpPr>
          <p:cNvPr id="38922" name="Oval 12"/>
          <p:cNvSpPr>
            <a:spLocks noChangeArrowheads="1"/>
          </p:cNvSpPr>
          <p:nvPr/>
        </p:nvSpPr>
        <p:spPr bwMode="auto">
          <a:xfrm>
            <a:off x="2971800" y="2116662"/>
            <a:ext cx="4953000" cy="4365625"/>
          </a:xfrm>
          <a:prstGeom prst="ellipse">
            <a:avLst/>
          </a:prstGeom>
          <a:solidFill>
            <a:srgbClr val="FFFFFF"/>
          </a:solidFill>
          <a:ln w="19050">
            <a:solidFill>
              <a:srgbClr val="808000"/>
            </a:solidFill>
            <a:round/>
            <a:headEnd/>
            <a:tailEnd/>
          </a:ln>
        </p:spPr>
        <p:txBody>
          <a:bodyPr/>
          <a:lstStyle/>
          <a:p>
            <a:endParaRPr lang="en-US" sz="1600">
              <a:latin typeface="Georgia" panose="02040502050405020303" pitchFamily="18" charset="0"/>
            </a:endParaRPr>
          </a:p>
        </p:txBody>
      </p:sp>
      <p:sp>
        <p:nvSpPr>
          <p:cNvPr id="38923" name="Text Box 13"/>
          <p:cNvSpPr txBox="1">
            <a:spLocks noChangeArrowheads="1"/>
          </p:cNvSpPr>
          <p:nvPr/>
        </p:nvSpPr>
        <p:spPr bwMode="auto">
          <a:xfrm>
            <a:off x="4114800" y="2961016"/>
            <a:ext cx="2514600" cy="750537"/>
          </a:xfrm>
          <a:prstGeom prst="rect">
            <a:avLst/>
          </a:prstGeom>
          <a:noFill/>
          <a:ln w="9525">
            <a:noFill/>
            <a:miter lim="800000"/>
            <a:headEnd/>
            <a:tailEnd/>
          </a:ln>
        </p:spPr>
        <p:txBody>
          <a:bodyPr/>
          <a:lstStyle/>
          <a:p>
            <a:pPr algn="ctr">
              <a:spcAft>
                <a:spcPts val="1000"/>
              </a:spcAft>
            </a:pPr>
            <a:r>
              <a:rPr lang="en-US" sz="3200" b="1" dirty="0">
                <a:latin typeface="Georgia" panose="02040502050405020303" pitchFamily="18" charset="0"/>
                <a:cs typeface="Arial" charset="0"/>
              </a:rPr>
              <a:t>Protective </a:t>
            </a:r>
          </a:p>
          <a:p>
            <a:pPr algn="ctr">
              <a:spcAft>
                <a:spcPts val="1000"/>
              </a:spcAft>
            </a:pPr>
            <a:r>
              <a:rPr lang="en-US" sz="3200" b="1" dirty="0">
                <a:latin typeface="Georgia" panose="02040502050405020303" pitchFamily="18" charset="0"/>
                <a:cs typeface="Arial" charset="0"/>
              </a:rPr>
              <a:t>Factors</a:t>
            </a:r>
            <a:endParaRPr lang="en-US" sz="3200" dirty="0">
              <a:solidFill>
                <a:srgbClr val="000000"/>
              </a:solidFill>
              <a:latin typeface="Georgia" panose="02040502050405020303" pitchFamily="18" charset="0"/>
              <a:cs typeface="Arial" charset="0"/>
            </a:endParaRPr>
          </a:p>
          <a:p>
            <a:endParaRPr lang="en-US" sz="1400" dirty="0">
              <a:latin typeface="Georgia" panose="02040502050405020303" pitchFamily="18" charset="0"/>
              <a:cs typeface="Arial" charset="0"/>
            </a:endParaRPr>
          </a:p>
        </p:txBody>
      </p:sp>
      <p:sp>
        <p:nvSpPr>
          <p:cNvPr id="38924" name="Oval 14"/>
          <p:cNvSpPr>
            <a:spLocks noChangeArrowheads="1"/>
          </p:cNvSpPr>
          <p:nvPr/>
        </p:nvSpPr>
        <p:spPr bwMode="auto">
          <a:xfrm>
            <a:off x="4343400" y="4931176"/>
            <a:ext cx="1981200" cy="1501074"/>
          </a:xfrm>
          <a:prstGeom prst="ellipse">
            <a:avLst/>
          </a:prstGeom>
          <a:noFill/>
          <a:ln w="9525">
            <a:solidFill>
              <a:srgbClr val="808000"/>
            </a:solidFill>
            <a:round/>
            <a:headEnd/>
            <a:tailEnd/>
          </a:ln>
        </p:spPr>
        <p:txBody>
          <a:bodyPr/>
          <a:lstStyle/>
          <a:p>
            <a:endParaRPr lang="en-US" sz="1600">
              <a:latin typeface="Georgia" panose="02040502050405020303" pitchFamily="18" charset="0"/>
            </a:endParaRPr>
          </a:p>
        </p:txBody>
      </p:sp>
      <p:sp>
        <p:nvSpPr>
          <p:cNvPr id="38917" name="Text Box 17"/>
          <p:cNvSpPr txBox="1">
            <a:spLocks noChangeArrowheads="1"/>
          </p:cNvSpPr>
          <p:nvPr/>
        </p:nvSpPr>
        <p:spPr bwMode="auto">
          <a:xfrm>
            <a:off x="4648200" y="5202761"/>
            <a:ext cx="1295400" cy="723900"/>
          </a:xfrm>
          <a:prstGeom prst="rect">
            <a:avLst/>
          </a:prstGeom>
          <a:solidFill>
            <a:srgbClr val="FFFFFF"/>
          </a:solidFill>
          <a:ln w="9525">
            <a:noFill/>
            <a:miter lim="800000"/>
            <a:headEnd/>
            <a:tailEnd/>
          </a:ln>
        </p:spPr>
        <p:txBody>
          <a:bodyPr/>
          <a:lstStyle/>
          <a:p>
            <a:pPr algn="ctr">
              <a:spcAft>
                <a:spcPts val="1000"/>
              </a:spcAft>
            </a:pPr>
            <a:r>
              <a:rPr lang="en-US" sz="1600" b="1" dirty="0">
                <a:latin typeface="Georgia" panose="02040502050405020303" pitchFamily="18" charset="0"/>
                <a:cs typeface="Arial" charset="0"/>
              </a:rPr>
              <a:t>Protective </a:t>
            </a:r>
          </a:p>
          <a:p>
            <a:pPr algn="ctr">
              <a:spcAft>
                <a:spcPts val="1000"/>
              </a:spcAft>
            </a:pPr>
            <a:r>
              <a:rPr lang="en-US" sz="1600" b="1" dirty="0">
                <a:latin typeface="Georgia" panose="02040502050405020303" pitchFamily="18" charset="0"/>
                <a:cs typeface="Arial" charset="0"/>
              </a:rPr>
              <a:t>Capacities</a:t>
            </a:r>
            <a:endParaRPr lang="en-US" sz="1600" dirty="0">
              <a:latin typeface="Georgia" panose="02040502050405020303" pitchFamily="18" charset="0"/>
              <a:cs typeface="Arial" charset="0"/>
            </a:endParaRPr>
          </a:p>
        </p:txBody>
      </p:sp>
      <p:sp>
        <p:nvSpPr>
          <p:cNvPr id="18" name="Title 1"/>
          <p:cNvSpPr txBox="1">
            <a:spLocks/>
          </p:cNvSpPr>
          <p:nvPr/>
        </p:nvSpPr>
        <p:spPr>
          <a:xfrm>
            <a:off x="0" y="152400"/>
            <a:ext cx="12192000" cy="1143000"/>
          </a:xfrm>
          <a:prstGeom prst="rect">
            <a:avLst/>
          </a:prstGeom>
        </p:spPr>
        <p:txBody>
          <a:bodyPr/>
          <a:lstStyle/>
          <a:p>
            <a:pPr algn="ctr" fontAlgn="base">
              <a:spcBef>
                <a:spcPct val="0"/>
              </a:spcBef>
              <a:spcAft>
                <a:spcPct val="0"/>
              </a:spcAft>
              <a:defRPr/>
            </a:pPr>
            <a:r>
              <a:rPr lang="en-US" sz="4000" dirty="0">
                <a:solidFill>
                  <a:srgbClr val="B64326"/>
                </a:solidFill>
                <a:latin typeface="Georgia" panose="02040502050405020303" pitchFamily="18" charset="0"/>
                <a:ea typeface="+mj-ea"/>
                <a:cs typeface="Arial" panose="020B0604020202020204" pitchFamily="34" charset="0"/>
              </a:rPr>
              <a:t>Linking Protective Factors </a:t>
            </a:r>
            <a:r>
              <a:rPr lang="en-US" sz="4000" dirty="0" smtClean="0">
                <a:solidFill>
                  <a:srgbClr val="B64326"/>
                </a:solidFill>
                <a:latin typeface="Georgia" panose="02040502050405020303" pitchFamily="18" charset="0"/>
                <a:ea typeface="+mj-ea"/>
                <a:cs typeface="Arial" panose="020B0604020202020204" pitchFamily="34" charset="0"/>
              </a:rPr>
              <a:t/>
            </a:r>
            <a:br>
              <a:rPr lang="en-US" sz="4000" dirty="0" smtClean="0">
                <a:solidFill>
                  <a:srgbClr val="B64326"/>
                </a:solidFill>
                <a:latin typeface="Georgia" panose="02040502050405020303" pitchFamily="18" charset="0"/>
                <a:ea typeface="+mj-ea"/>
                <a:cs typeface="Arial" panose="020B0604020202020204" pitchFamily="34" charset="0"/>
              </a:rPr>
            </a:br>
            <a:r>
              <a:rPr lang="en-US" sz="4000" dirty="0" smtClean="0">
                <a:solidFill>
                  <a:srgbClr val="B64326"/>
                </a:solidFill>
                <a:latin typeface="Georgia" panose="02040502050405020303" pitchFamily="18" charset="0"/>
                <a:ea typeface="+mj-ea"/>
                <a:cs typeface="Arial" panose="020B0604020202020204" pitchFamily="34" charset="0"/>
              </a:rPr>
              <a:t>and </a:t>
            </a:r>
            <a:r>
              <a:rPr lang="en-US" sz="4000" dirty="0">
                <a:solidFill>
                  <a:srgbClr val="B64326"/>
                </a:solidFill>
                <a:latin typeface="Georgia" panose="02040502050405020303" pitchFamily="18" charset="0"/>
                <a:ea typeface="+mj-ea"/>
                <a:cs typeface="Arial" panose="020B0604020202020204" pitchFamily="34" charset="0"/>
              </a:rPr>
              <a:t>Protective Capacities</a:t>
            </a:r>
          </a:p>
        </p:txBody>
      </p:sp>
      <p:sp>
        <p:nvSpPr>
          <p:cNvPr id="20" name="Rectangle 3"/>
          <p:cNvSpPr>
            <a:spLocks noChangeArrowheads="1"/>
          </p:cNvSpPr>
          <p:nvPr/>
        </p:nvSpPr>
        <p:spPr bwMode="auto">
          <a:xfrm>
            <a:off x="8458200" y="1888062"/>
            <a:ext cx="1346200" cy="817343"/>
          </a:xfrm>
          <a:prstGeom prst="rect">
            <a:avLst/>
          </a:prstGeom>
          <a:solidFill>
            <a:schemeClr val="accent4">
              <a:lumMod val="20000"/>
              <a:lumOff val="80000"/>
            </a:schemeClr>
          </a:solidFill>
          <a:ln w="22225">
            <a:solidFill>
              <a:srgbClr val="808000"/>
            </a:solidFill>
            <a:miter lim="800000"/>
            <a:headEnd/>
            <a:tailEnd/>
          </a:ln>
        </p:spPr>
        <p:txBody>
          <a:bodyPr anchor="ctr"/>
          <a:lstStyle/>
          <a:p>
            <a:pPr algn="ctr">
              <a:spcAft>
                <a:spcPts val="1000"/>
              </a:spcAft>
            </a:pPr>
            <a:r>
              <a:rPr lang="en-US" sz="1600" b="1" dirty="0">
                <a:latin typeface="Georgia" panose="02040502050405020303" pitchFamily="18" charset="0"/>
                <a:cs typeface="Arial" charset="0"/>
              </a:rPr>
              <a:t>Prevention</a:t>
            </a:r>
          </a:p>
        </p:txBody>
      </p:sp>
      <p:cxnSp>
        <p:nvCxnSpPr>
          <p:cNvPr id="6" name="Straight Arrow Connector 5"/>
          <p:cNvCxnSpPr/>
          <p:nvPr/>
        </p:nvCxnSpPr>
        <p:spPr>
          <a:xfrm>
            <a:off x="9131300" y="2726261"/>
            <a:ext cx="0" cy="457200"/>
          </a:xfrm>
          <a:prstGeom prst="straightConnector1">
            <a:avLst/>
          </a:prstGeom>
          <a:ln w="57150">
            <a:solidFill>
              <a:schemeClr val="accent3">
                <a:lumMod val="75000"/>
              </a:schemeClr>
            </a:solidFill>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24" name="Straight Arrow Connector 23"/>
          <p:cNvCxnSpPr/>
          <p:nvPr/>
        </p:nvCxnSpPr>
        <p:spPr>
          <a:xfrm>
            <a:off x="9157478" y="3945461"/>
            <a:ext cx="0" cy="457200"/>
          </a:xfrm>
          <a:prstGeom prst="straightConnector1">
            <a:avLst/>
          </a:prstGeom>
          <a:ln w="57150">
            <a:solidFill>
              <a:schemeClr val="accent3">
                <a:lumMod val="75000"/>
              </a:schemeClr>
            </a:solidFill>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25" name="Straight Arrow Connector 24"/>
          <p:cNvCxnSpPr/>
          <p:nvPr/>
        </p:nvCxnSpPr>
        <p:spPr>
          <a:xfrm>
            <a:off x="9157478" y="5240861"/>
            <a:ext cx="0" cy="457200"/>
          </a:xfrm>
          <a:prstGeom prst="straightConnector1">
            <a:avLst/>
          </a:prstGeom>
          <a:ln w="57150">
            <a:solidFill>
              <a:schemeClr val="accent3">
                <a:lumMod val="75000"/>
              </a:schemeClr>
            </a:solidFill>
            <a:headEnd type="triangle"/>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7663515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755916" y="364620"/>
            <a:ext cx="6917779" cy="677108"/>
          </a:xfrm>
          <a:prstGeom prst="rect">
            <a:avLst/>
          </a:prstGeom>
          <a:noFill/>
          <a:ln w="9525">
            <a:noFill/>
            <a:miter lim="800000"/>
            <a:headEnd/>
            <a:tailEnd/>
          </a:ln>
        </p:spPr>
        <p:txBody>
          <a:bodyPr wrap="square" lIns="0" tIns="0" rIns="0" bIns="0">
            <a:prstTxWarp prst="textNoShape">
              <a:avLst/>
            </a:prstTxWarp>
            <a:spAutoFit/>
          </a:bodyPr>
          <a:lstStyle/>
          <a:p>
            <a:pPr algn="ctr" fontAlgn="base">
              <a:spcBef>
                <a:spcPct val="0"/>
              </a:spcBef>
              <a:spcAft>
                <a:spcPct val="0"/>
              </a:spcAft>
            </a:pPr>
            <a:r>
              <a:rPr lang="en-US" sz="4400" dirty="0">
                <a:solidFill>
                  <a:srgbClr val="B64326"/>
                </a:solidFill>
                <a:latin typeface="Georgia" panose="02040502050405020303" pitchFamily="18" charset="0"/>
                <a:ea typeface="+mj-ea"/>
                <a:cs typeface="Arial" panose="020B0604020202020204" pitchFamily="34" charset="0"/>
              </a:rPr>
              <a:t>Risk to Safety </a:t>
            </a:r>
            <a:r>
              <a:rPr lang="en-US" sz="4400" dirty="0" smtClean="0">
                <a:solidFill>
                  <a:srgbClr val="B64326"/>
                </a:solidFill>
                <a:latin typeface="Georgia" panose="02040502050405020303" pitchFamily="18" charset="0"/>
                <a:ea typeface="+mj-ea"/>
                <a:cs typeface="Arial" panose="020B0604020202020204" pitchFamily="34" charset="0"/>
              </a:rPr>
              <a:t>Continuum</a:t>
            </a:r>
            <a:endParaRPr lang="en-US" sz="4400" dirty="0">
              <a:solidFill>
                <a:srgbClr val="B64326"/>
              </a:solidFill>
              <a:latin typeface="Georgia" panose="02040502050405020303" pitchFamily="18" charset="0"/>
              <a:ea typeface="+mj-ea"/>
              <a:cs typeface="Arial" panose="020B0604020202020204" pitchFamily="34" charset="0"/>
            </a:endParaRPr>
          </a:p>
        </p:txBody>
      </p:sp>
      <p:sp>
        <p:nvSpPr>
          <p:cNvPr id="65540" name="Rectangle 6"/>
          <p:cNvSpPr>
            <a:spLocks noChangeArrowheads="1"/>
          </p:cNvSpPr>
          <p:nvPr/>
        </p:nvSpPr>
        <p:spPr bwMode="auto">
          <a:xfrm>
            <a:off x="5129864" y="3469305"/>
            <a:ext cx="1143000" cy="984885"/>
          </a:xfrm>
          <a:prstGeom prst="rect">
            <a:avLst/>
          </a:prstGeom>
          <a:noFill/>
          <a:ln w="9525">
            <a:noFill/>
            <a:miter lim="800000"/>
            <a:headEnd/>
            <a:tailEnd/>
          </a:ln>
        </p:spPr>
        <p:txBody>
          <a:bodyPr lIns="0" tIns="0" rIns="0" bIns="0">
            <a:prstTxWarp prst="textNoShape">
              <a:avLst/>
            </a:prstTxWarp>
            <a:spAutoFit/>
          </a:bodyPr>
          <a:lstStyle/>
          <a:p>
            <a:r>
              <a:rPr lang="en-US" sz="1600" b="1" dirty="0">
                <a:solidFill>
                  <a:schemeClr val="accent2"/>
                </a:solidFill>
                <a:latin typeface="Georgia" panose="02040502050405020303" pitchFamily="18" charset="0"/>
                <a:cs typeface="Arial" panose="020B0604020202020204" pitchFamily="34" charset="0"/>
              </a:rPr>
              <a:t>Enhanced</a:t>
            </a:r>
          </a:p>
          <a:p>
            <a:r>
              <a:rPr lang="en-US" sz="1600" b="1" dirty="0">
                <a:solidFill>
                  <a:schemeClr val="accent2"/>
                </a:solidFill>
                <a:latin typeface="Georgia" panose="02040502050405020303" pitchFamily="18" charset="0"/>
                <a:cs typeface="Arial" panose="020B0604020202020204" pitchFamily="34" charset="0"/>
              </a:rPr>
              <a:t>Caregiver </a:t>
            </a:r>
          </a:p>
          <a:p>
            <a:r>
              <a:rPr lang="en-US" sz="1600" b="1" dirty="0">
                <a:solidFill>
                  <a:schemeClr val="accent2"/>
                </a:solidFill>
                <a:latin typeface="Georgia" panose="02040502050405020303" pitchFamily="18" charset="0"/>
                <a:cs typeface="Arial" panose="020B0604020202020204" pitchFamily="34" charset="0"/>
              </a:rPr>
              <a:t>Protective</a:t>
            </a:r>
          </a:p>
          <a:p>
            <a:r>
              <a:rPr lang="en-US" sz="1600" b="1" dirty="0">
                <a:solidFill>
                  <a:schemeClr val="accent2"/>
                </a:solidFill>
                <a:latin typeface="Georgia" panose="02040502050405020303" pitchFamily="18" charset="0"/>
                <a:cs typeface="Arial" panose="020B0604020202020204" pitchFamily="34" charset="0"/>
              </a:rPr>
              <a:t>Capacity</a:t>
            </a:r>
          </a:p>
        </p:txBody>
      </p:sp>
      <p:sp>
        <p:nvSpPr>
          <p:cNvPr id="65541" name="Rectangle 7"/>
          <p:cNvSpPr>
            <a:spLocks noChangeArrowheads="1"/>
          </p:cNvSpPr>
          <p:nvPr/>
        </p:nvSpPr>
        <p:spPr bwMode="auto">
          <a:xfrm>
            <a:off x="8715375" y="4924426"/>
            <a:ext cx="1396216" cy="738664"/>
          </a:xfrm>
          <a:prstGeom prst="rect">
            <a:avLst/>
          </a:prstGeom>
          <a:noFill/>
          <a:ln w="9525">
            <a:noFill/>
            <a:miter lim="800000"/>
            <a:headEnd/>
            <a:tailEnd/>
          </a:ln>
        </p:spPr>
        <p:txBody>
          <a:bodyPr wrap="none" lIns="0" tIns="0" rIns="0" bIns="0">
            <a:prstTxWarp prst="textNoShape">
              <a:avLst/>
            </a:prstTxWarp>
            <a:spAutoFit/>
          </a:bodyPr>
          <a:lstStyle/>
          <a:p>
            <a:r>
              <a:rPr lang="en-US" sz="1600" b="1" dirty="0">
                <a:solidFill>
                  <a:schemeClr val="accent2"/>
                </a:solidFill>
                <a:latin typeface="Georgia" panose="02040502050405020303" pitchFamily="18" charset="0"/>
                <a:cs typeface="Arial" panose="020B0604020202020204" pitchFamily="34" charset="0"/>
              </a:rPr>
              <a:t>Safety</a:t>
            </a:r>
          </a:p>
          <a:p>
            <a:r>
              <a:rPr lang="en-US" sz="1600" b="1" dirty="0">
                <a:solidFill>
                  <a:schemeClr val="accent2"/>
                </a:solidFill>
                <a:latin typeface="Georgia" panose="02040502050405020303" pitchFamily="18" charset="0"/>
                <a:cs typeface="Arial" panose="020B0604020202020204" pitchFamily="34" charset="0"/>
              </a:rPr>
              <a:t>Threats</a:t>
            </a:r>
          </a:p>
          <a:p>
            <a:r>
              <a:rPr lang="en-US" sz="1600" b="1" dirty="0">
                <a:solidFill>
                  <a:schemeClr val="accent2"/>
                </a:solidFill>
                <a:latin typeface="Georgia" panose="02040502050405020303" pitchFamily="18" charset="0"/>
                <a:cs typeface="Arial" panose="020B0604020202020204" pitchFamily="34" charset="0"/>
              </a:rPr>
              <a:t>(Impending) </a:t>
            </a:r>
          </a:p>
        </p:txBody>
      </p:sp>
      <p:sp>
        <p:nvSpPr>
          <p:cNvPr id="65543" name="Rectangle 9"/>
          <p:cNvSpPr>
            <a:spLocks noChangeArrowheads="1"/>
          </p:cNvSpPr>
          <p:nvPr/>
        </p:nvSpPr>
        <p:spPr bwMode="auto">
          <a:xfrm>
            <a:off x="6663269" y="2667001"/>
            <a:ext cx="373500" cy="553998"/>
          </a:xfrm>
          <a:prstGeom prst="rect">
            <a:avLst/>
          </a:prstGeom>
          <a:noFill/>
          <a:ln w="9525">
            <a:noFill/>
            <a:miter lim="800000"/>
            <a:headEnd/>
            <a:tailEnd/>
          </a:ln>
        </p:spPr>
        <p:txBody>
          <a:bodyPr wrap="none" lIns="0" tIns="0" rIns="0" bIns="0">
            <a:prstTxWarp prst="textNoShape">
              <a:avLst/>
            </a:prstTxWarp>
            <a:spAutoFit/>
          </a:bodyPr>
          <a:lstStyle/>
          <a:p>
            <a:r>
              <a:rPr lang="en-US" sz="3600" b="1" dirty="0">
                <a:solidFill>
                  <a:srgbClr val="C0C0C0"/>
                </a:solidFill>
                <a:latin typeface="Georgia" panose="02040502050405020303" pitchFamily="18" charset="0"/>
                <a:cs typeface="Arial" panose="020B0604020202020204" pitchFamily="34" charset="0"/>
              </a:rPr>
              <a:t>X</a:t>
            </a:r>
          </a:p>
        </p:txBody>
      </p:sp>
      <p:grpSp>
        <p:nvGrpSpPr>
          <p:cNvPr id="3" name="Group 10"/>
          <p:cNvGrpSpPr>
            <a:grpSpLocks/>
          </p:cNvGrpSpPr>
          <p:nvPr/>
        </p:nvGrpSpPr>
        <p:grpSpPr bwMode="auto">
          <a:xfrm>
            <a:off x="6781800" y="3200400"/>
            <a:ext cx="57150" cy="2524125"/>
            <a:chOff x="10090" y="5896"/>
            <a:chExt cx="91" cy="3975"/>
          </a:xfrm>
        </p:grpSpPr>
        <p:sp>
          <p:nvSpPr>
            <p:cNvPr id="65546" name="Rectangle 11"/>
            <p:cNvSpPr>
              <a:spLocks noChangeArrowheads="1"/>
            </p:cNvSpPr>
            <p:nvPr/>
          </p:nvSpPr>
          <p:spPr bwMode="auto">
            <a:xfrm>
              <a:off x="10090" y="5896"/>
              <a:ext cx="91" cy="362"/>
            </a:xfrm>
            <a:prstGeom prst="rect">
              <a:avLst/>
            </a:prstGeom>
            <a:solidFill>
              <a:srgbClr val="808080"/>
            </a:solidFill>
            <a:ln w="9525">
              <a:noFill/>
              <a:miter lim="800000"/>
              <a:headEnd/>
              <a:tailEnd/>
            </a:ln>
          </p:spPr>
          <p:txBody>
            <a:bodyPr>
              <a:prstTxWarp prst="textNoShape">
                <a:avLst/>
              </a:prstTxWarp>
            </a:bodyPr>
            <a:lstStyle/>
            <a:p>
              <a:endParaRPr lang="en-US">
                <a:latin typeface="Georgia" panose="02040502050405020303" pitchFamily="18" charset="0"/>
                <a:cs typeface="Arial" panose="020B0604020202020204" pitchFamily="34" charset="0"/>
              </a:endParaRPr>
            </a:p>
          </p:txBody>
        </p:sp>
        <p:sp>
          <p:nvSpPr>
            <p:cNvPr id="65547" name="Rectangle 12"/>
            <p:cNvSpPr>
              <a:spLocks noChangeArrowheads="1"/>
            </p:cNvSpPr>
            <p:nvPr/>
          </p:nvSpPr>
          <p:spPr bwMode="auto">
            <a:xfrm>
              <a:off x="10090" y="6529"/>
              <a:ext cx="91" cy="361"/>
            </a:xfrm>
            <a:prstGeom prst="rect">
              <a:avLst/>
            </a:prstGeom>
            <a:solidFill>
              <a:srgbClr val="808080"/>
            </a:solidFill>
            <a:ln w="9525">
              <a:noFill/>
              <a:miter lim="800000"/>
              <a:headEnd/>
              <a:tailEnd/>
            </a:ln>
          </p:spPr>
          <p:txBody>
            <a:bodyPr>
              <a:prstTxWarp prst="textNoShape">
                <a:avLst/>
              </a:prstTxWarp>
            </a:bodyPr>
            <a:lstStyle/>
            <a:p>
              <a:endParaRPr lang="en-US">
                <a:latin typeface="Georgia" panose="02040502050405020303" pitchFamily="18" charset="0"/>
                <a:cs typeface="Arial" panose="020B0604020202020204" pitchFamily="34" charset="0"/>
              </a:endParaRPr>
            </a:p>
          </p:txBody>
        </p:sp>
        <p:sp>
          <p:nvSpPr>
            <p:cNvPr id="65548" name="Rectangle 13"/>
            <p:cNvSpPr>
              <a:spLocks noChangeArrowheads="1"/>
            </p:cNvSpPr>
            <p:nvPr/>
          </p:nvSpPr>
          <p:spPr bwMode="auto">
            <a:xfrm>
              <a:off x="10090" y="7161"/>
              <a:ext cx="91" cy="361"/>
            </a:xfrm>
            <a:prstGeom prst="rect">
              <a:avLst/>
            </a:prstGeom>
            <a:solidFill>
              <a:srgbClr val="808080"/>
            </a:solidFill>
            <a:ln w="9525">
              <a:noFill/>
              <a:miter lim="800000"/>
              <a:headEnd/>
              <a:tailEnd/>
            </a:ln>
          </p:spPr>
          <p:txBody>
            <a:bodyPr>
              <a:prstTxWarp prst="textNoShape">
                <a:avLst/>
              </a:prstTxWarp>
            </a:bodyPr>
            <a:lstStyle/>
            <a:p>
              <a:endParaRPr lang="en-US">
                <a:latin typeface="Georgia" panose="02040502050405020303" pitchFamily="18" charset="0"/>
                <a:cs typeface="Arial" panose="020B0604020202020204" pitchFamily="34" charset="0"/>
              </a:endParaRPr>
            </a:p>
          </p:txBody>
        </p:sp>
        <p:sp>
          <p:nvSpPr>
            <p:cNvPr id="65549" name="Rectangle 14"/>
            <p:cNvSpPr>
              <a:spLocks noChangeArrowheads="1"/>
            </p:cNvSpPr>
            <p:nvPr/>
          </p:nvSpPr>
          <p:spPr bwMode="auto">
            <a:xfrm>
              <a:off x="10090" y="7793"/>
              <a:ext cx="91" cy="362"/>
            </a:xfrm>
            <a:prstGeom prst="rect">
              <a:avLst/>
            </a:prstGeom>
            <a:solidFill>
              <a:srgbClr val="808080"/>
            </a:solidFill>
            <a:ln w="9525">
              <a:noFill/>
              <a:miter lim="800000"/>
              <a:headEnd/>
              <a:tailEnd/>
            </a:ln>
          </p:spPr>
          <p:txBody>
            <a:bodyPr>
              <a:prstTxWarp prst="textNoShape">
                <a:avLst/>
              </a:prstTxWarp>
            </a:bodyPr>
            <a:lstStyle/>
            <a:p>
              <a:endParaRPr lang="en-US">
                <a:latin typeface="Georgia" panose="02040502050405020303" pitchFamily="18" charset="0"/>
                <a:cs typeface="Arial" panose="020B0604020202020204" pitchFamily="34" charset="0"/>
              </a:endParaRPr>
            </a:p>
          </p:txBody>
        </p:sp>
        <p:sp>
          <p:nvSpPr>
            <p:cNvPr id="65550" name="Rectangle 15"/>
            <p:cNvSpPr>
              <a:spLocks noChangeArrowheads="1"/>
            </p:cNvSpPr>
            <p:nvPr/>
          </p:nvSpPr>
          <p:spPr bwMode="auto">
            <a:xfrm>
              <a:off x="10090" y="8426"/>
              <a:ext cx="91" cy="361"/>
            </a:xfrm>
            <a:prstGeom prst="rect">
              <a:avLst/>
            </a:prstGeom>
            <a:solidFill>
              <a:srgbClr val="808080"/>
            </a:solidFill>
            <a:ln w="9525">
              <a:noFill/>
              <a:miter lim="800000"/>
              <a:headEnd/>
              <a:tailEnd/>
            </a:ln>
          </p:spPr>
          <p:txBody>
            <a:bodyPr>
              <a:prstTxWarp prst="textNoShape">
                <a:avLst/>
              </a:prstTxWarp>
            </a:bodyPr>
            <a:lstStyle/>
            <a:p>
              <a:endParaRPr lang="en-US">
                <a:latin typeface="Georgia" panose="02040502050405020303" pitchFamily="18" charset="0"/>
                <a:cs typeface="Arial" panose="020B0604020202020204" pitchFamily="34" charset="0"/>
              </a:endParaRPr>
            </a:p>
          </p:txBody>
        </p:sp>
        <p:sp>
          <p:nvSpPr>
            <p:cNvPr id="65551" name="Rectangle 16"/>
            <p:cNvSpPr>
              <a:spLocks noChangeArrowheads="1"/>
            </p:cNvSpPr>
            <p:nvPr/>
          </p:nvSpPr>
          <p:spPr bwMode="auto">
            <a:xfrm>
              <a:off x="10090" y="9058"/>
              <a:ext cx="91" cy="361"/>
            </a:xfrm>
            <a:prstGeom prst="rect">
              <a:avLst/>
            </a:prstGeom>
            <a:solidFill>
              <a:srgbClr val="808080"/>
            </a:solidFill>
            <a:ln w="9525">
              <a:noFill/>
              <a:miter lim="800000"/>
              <a:headEnd/>
              <a:tailEnd/>
            </a:ln>
          </p:spPr>
          <p:txBody>
            <a:bodyPr>
              <a:prstTxWarp prst="textNoShape">
                <a:avLst/>
              </a:prstTxWarp>
            </a:bodyPr>
            <a:lstStyle/>
            <a:p>
              <a:endParaRPr lang="en-US">
                <a:latin typeface="Georgia" panose="02040502050405020303" pitchFamily="18" charset="0"/>
                <a:cs typeface="Arial" panose="020B0604020202020204" pitchFamily="34" charset="0"/>
              </a:endParaRPr>
            </a:p>
          </p:txBody>
        </p:sp>
        <p:sp>
          <p:nvSpPr>
            <p:cNvPr id="65552" name="Rectangle 17"/>
            <p:cNvSpPr>
              <a:spLocks noChangeArrowheads="1"/>
            </p:cNvSpPr>
            <p:nvPr/>
          </p:nvSpPr>
          <p:spPr bwMode="auto">
            <a:xfrm>
              <a:off x="10090" y="9690"/>
              <a:ext cx="91" cy="181"/>
            </a:xfrm>
            <a:prstGeom prst="rect">
              <a:avLst/>
            </a:prstGeom>
            <a:solidFill>
              <a:srgbClr val="808080"/>
            </a:solidFill>
            <a:ln w="9525">
              <a:noFill/>
              <a:miter lim="800000"/>
              <a:headEnd/>
              <a:tailEnd/>
            </a:ln>
          </p:spPr>
          <p:txBody>
            <a:bodyPr>
              <a:prstTxWarp prst="textNoShape">
                <a:avLst/>
              </a:prstTxWarp>
            </a:bodyPr>
            <a:lstStyle/>
            <a:p>
              <a:endParaRPr lang="en-US">
                <a:latin typeface="Georgia" panose="02040502050405020303" pitchFamily="18" charset="0"/>
                <a:cs typeface="Arial" panose="020B0604020202020204" pitchFamily="34" charset="0"/>
              </a:endParaRPr>
            </a:p>
          </p:txBody>
        </p:sp>
      </p:grpSp>
      <p:sp>
        <p:nvSpPr>
          <p:cNvPr id="65545" name="Rectangle 18"/>
          <p:cNvSpPr>
            <a:spLocks noChangeArrowheads="1"/>
          </p:cNvSpPr>
          <p:nvPr/>
        </p:nvSpPr>
        <p:spPr bwMode="auto">
          <a:xfrm>
            <a:off x="7131050" y="1304245"/>
            <a:ext cx="2470150" cy="1846659"/>
          </a:xfrm>
          <a:prstGeom prst="rect">
            <a:avLst/>
          </a:prstGeom>
          <a:noFill/>
          <a:ln w="9525">
            <a:noFill/>
            <a:miter lim="800000"/>
            <a:headEnd/>
            <a:tailEnd/>
          </a:ln>
        </p:spPr>
        <p:txBody>
          <a:bodyPr wrap="square" lIns="0" tIns="0" rIns="0" bIns="0">
            <a:prstTxWarp prst="textNoShape">
              <a:avLst/>
            </a:prstTxWarp>
            <a:spAutoFit/>
          </a:bodyPr>
          <a:lstStyle/>
          <a:p>
            <a:r>
              <a:rPr lang="en-US" sz="2400" b="1" u="sng" dirty="0">
                <a:solidFill>
                  <a:srgbClr val="002663"/>
                </a:solidFill>
                <a:latin typeface="Georgia" panose="02040502050405020303" pitchFamily="18" charset="0"/>
                <a:cs typeface="Arial" panose="020B0604020202020204" pitchFamily="34" charset="0"/>
              </a:rPr>
              <a:t>Threshold</a:t>
            </a:r>
          </a:p>
          <a:p>
            <a:r>
              <a:rPr lang="en-US" sz="2400" dirty="0">
                <a:solidFill>
                  <a:srgbClr val="000000"/>
                </a:solidFill>
                <a:latin typeface="Georgia" panose="02040502050405020303" pitchFamily="18" charset="0"/>
                <a:cs typeface="Arial" panose="020B0604020202020204" pitchFamily="34" charset="0"/>
              </a:rPr>
              <a:t>Immediacy</a:t>
            </a:r>
          </a:p>
          <a:p>
            <a:r>
              <a:rPr lang="en-US" sz="2400" dirty="0">
                <a:solidFill>
                  <a:srgbClr val="000000"/>
                </a:solidFill>
                <a:latin typeface="Georgia" panose="02040502050405020303" pitchFamily="18" charset="0"/>
                <a:cs typeface="Arial" panose="020B0604020202020204" pitchFamily="34" charset="0"/>
              </a:rPr>
              <a:t>Severity</a:t>
            </a:r>
          </a:p>
          <a:p>
            <a:r>
              <a:rPr lang="en-US" sz="2400" dirty="0">
                <a:solidFill>
                  <a:srgbClr val="000000"/>
                </a:solidFill>
                <a:latin typeface="Georgia" panose="02040502050405020303" pitchFamily="18" charset="0"/>
                <a:cs typeface="Arial" panose="020B0604020202020204" pitchFamily="34" charset="0"/>
              </a:rPr>
              <a:t>Out of Control</a:t>
            </a:r>
          </a:p>
          <a:p>
            <a:r>
              <a:rPr lang="en-US" sz="2400" dirty="0">
                <a:solidFill>
                  <a:srgbClr val="000000"/>
                </a:solidFill>
                <a:latin typeface="Georgia" panose="02040502050405020303" pitchFamily="18" charset="0"/>
                <a:cs typeface="Arial" panose="020B0604020202020204" pitchFamily="34" charset="0"/>
              </a:rPr>
              <a:t>Vulnerability</a:t>
            </a:r>
          </a:p>
        </p:txBody>
      </p:sp>
      <p:cxnSp>
        <p:nvCxnSpPr>
          <p:cNvPr id="5" name="Straight Connector 4"/>
          <p:cNvCxnSpPr/>
          <p:nvPr/>
        </p:nvCxnSpPr>
        <p:spPr>
          <a:xfrm>
            <a:off x="2667001" y="5724525"/>
            <a:ext cx="7095611"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372346" y="5753069"/>
            <a:ext cx="1664885" cy="369332"/>
          </a:xfrm>
          <a:prstGeom prst="rect">
            <a:avLst/>
          </a:prstGeom>
          <a:noFill/>
        </p:spPr>
        <p:txBody>
          <a:bodyPr wrap="square" rtlCol="0">
            <a:spAutoFit/>
          </a:bodyPr>
          <a:lstStyle/>
          <a:p>
            <a:r>
              <a:rPr lang="en-US" b="1" dirty="0">
                <a:latin typeface="Georgia" panose="02040502050405020303" pitchFamily="18" charset="0"/>
                <a:cs typeface="Arial" panose="020B0604020202020204" pitchFamily="34" charset="0"/>
              </a:rPr>
              <a:t>High Risk </a:t>
            </a:r>
          </a:p>
        </p:txBody>
      </p:sp>
      <p:sp>
        <p:nvSpPr>
          <p:cNvPr id="11" name="TextBox 10"/>
          <p:cNvSpPr txBox="1"/>
          <p:nvPr/>
        </p:nvSpPr>
        <p:spPr>
          <a:xfrm>
            <a:off x="2141896" y="5753069"/>
            <a:ext cx="2591730" cy="369332"/>
          </a:xfrm>
          <a:prstGeom prst="rect">
            <a:avLst/>
          </a:prstGeom>
          <a:noFill/>
        </p:spPr>
        <p:txBody>
          <a:bodyPr wrap="square" rtlCol="0">
            <a:spAutoFit/>
          </a:bodyPr>
          <a:lstStyle/>
          <a:p>
            <a:r>
              <a:rPr lang="en-US" b="1" dirty="0">
                <a:latin typeface="Georgia" panose="02040502050405020303" pitchFamily="18" charset="0"/>
                <a:cs typeface="Arial" panose="020B0604020202020204" pitchFamily="34" charset="0"/>
              </a:rPr>
              <a:t>Low Risk</a:t>
            </a:r>
          </a:p>
        </p:txBody>
      </p:sp>
      <p:sp>
        <p:nvSpPr>
          <p:cNvPr id="12" name="TextBox 11"/>
          <p:cNvSpPr txBox="1"/>
          <p:nvPr/>
        </p:nvSpPr>
        <p:spPr>
          <a:xfrm>
            <a:off x="5380849" y="5724525"/>
            <a:ext cx="2010551" cy="369332"/>
          </a:xfrm>
          <a:prstGeom prst="rect">
            <a:avLst/>
          </a:prstGeom>
          <a:noFill/>
        </p:spPr>
        <p:txBody>
          <a:bodyPr wrap="square" rtlCol="0">
            <a:spAutoFit/>
          </a:bodyPr>
          <a:lstStyle/>
          <a:p>
            <a:r>
              <a:rPr lang="en-US" b="1" dirty="0">
                <a:latin typeface="Georgia" panose="02040502050405020303" pitchFamily="18" charset="0"/>
                <a:cs typeface="Arial" panose="020B0604020202020204" pitchFamily="34" charset="0"/>
              </a:rPr>
              <a:t>Moderate Risk</a:t>
            </a:r>
          </a:p>
        </p:txBody>
      </p:sp>
      <p:sp>
        <p:nvSpPr>
          <p:cNvPr id="28" name="Rectangle 6"/>
          <p:cNvSpPr>
            <a:spLocks noChangeArrowheads="1"/>
          </p:cNvSpPr>
          <p:nvPr/>
        </p:nvSpPr>
        <p:spPr bwMode="auto">
          <a:xfrm>
            <a:off x="6898069" y="3875049"/>
            <a:ext cx="1171042" cy="984885"/>
          </a:xfrm>
          <a:prstGeom prst="rect">
            <a:avLst/>
          </a:prstGeom>
          <a:noFill/>
          <a:ln w="9525">
            <a:noFill/>
            <a:miter lim="800000"/>
            <a:headEnd/>
            <a:tailEnd/>
          </a:ln>
        </p:spPr>
        <p:txBody>
          <a:bodyPr wrap="square" lIns="0" tIns="0" rIns="0" bIns="0">
            <a:prstTxWarp prst="textNoShape">
              <a:avLst/>
            </a:prstTxWarp>
            <a:spAutoFit/>
          </a:bodyPr>
          <a:lstStyle/>
          <a:p>
            <a:r>
              <a:rPr lang="en-US" sz="1600" b="1" dirty="0">
                <a:solidFill>
                  <a:schemeClr val="accent2"/>
                </a:solidFill>
                <a:latin typeface="Georgia" panose="02040502050405020303" pitchFamily="18" charset="0"/>
                <a:cs typeface="Arial" panose="020B0604020202020204" pitchFamily="34" charset="0"/>
              </a:rPr>
              <a:t>Lacking</a:t>
            </a:r>
          </a:p>
          <a:p>
            <a:r>
              <a:rPr lang="en-US" sz="1600" b="1" dirty="0">
                <a:solidFill>
                  <a:schemeClr val="accent2"/>
                </a:solidFill>
                <a:latin typeface="Georgia" panose="02040502050405020303" pitchFamily="18" charset="0"/>
                <a:cs typeface="Arial" panose="020B0604020202020204" pitchFamily="34" charset="0"/>
              </a:rPr>
              <a:t>Caregiver </a:t>
            </a:r>
          </a:p>
          <a:p>
            <a:r>
              <a:rPr lang="en-US" sz="1600" b="1" dirty="0">
                <a:solidFill>
                  <a:schemeClr val="accent2"/>
                </a:solidFill>
                <a:latin typeface="Georgia" panose="02040502050405020303" pitchFamily="18" charset="0"/>
                <a:cs typeface="Arial" panose="020B0604020202020204" pitchFamily="34" charset="0"/>
              </a:rPr>
              <a:t>Protective</a:t>
            </a:r>
          </a:p>
          <a:p>
            <a:r>
              <a:rPr lang="en-US" sz="1600" b="1" dirty="0">
                <a:solidFill>
                  <a:schemeClr val="accent2"/>
                </a:solidFill>
                <a:latin typeface="Georgia" panose="02040502050405020303" pitchFamily="18" charset="0"/>
                <a:cs typeface="Arial" panose="020B0604020202020204" pitchFamily="34" charset="0"/>
              </a:rPr>
              <a:t>Capacity</a:t>
            </a:r>
          </a:p>
        </p:txBody>
      </p:sp>
      <p:cxnSp>
        <p:nvCxnSpPr>
          <p:cNvPr id="14" name="Curved Connector 13"/>
          <p:cNvCxnSpPr/>
          <p:nvPr/>
        </p:nvCxnSpPr>
        <p:spPr>
          <a:xfrm>
            <a:off x="3943487" y="4505715"/>
            <a:ext cx="5629138" cy="1247354"/>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294761" y="2889884"/>
            <a:ext cx="1143000" cy="984885"/>
          </a:xfrm>
          <a:prstGeom prst="rect">
            <a:avLst/>
          </a:prstGeom>
          <a:noFill/>
          <a:ln w="9525">
            <a:noFill/>
            <a:miter lim="800000"/>
            <a:headEnd/>
            <a:tailEnd/>
          </a:ln>
        </p:spPr>
        <p:txBody>
          <a:bodyPr lIns="0" tIns="0" rIns="0" bIns="0">
            <a:prstTxWarp prst="textNoShape">
              <a:avLst/>
            </a:prstTxWarp>
            <a:spAutoFit/>
          </a:bodyPr>
          <a:lstStyle/>
          <a:p>
            <a:r>
              <a:rPr lang="en-US" sz="1600" b="1" dirty="0">
                <a:solidFill>
                  <a:schemeClr val="accent2"/>
                </a:solidFill>
                <a:latin typeface="Georgia" panose="02040502050405020303" pitchFamily="18" charset="0"/>
                <a:cs typeface="Arial" panose="020B0604020202020204" pitchFamily="34" charset="0"/>
              </a:rPr>
              <a:t>Enhanced</a:t>
            </a:r>
          </a:p>
          <a:p>
            <a:r>
              <a:rPr lang="en-US" sz="1600" b="1" dirty="0">
                <a:solidFill>
                  <a:schemeClr val="accent2"/>
                </a:solidFill>
                <a:latin typeface="Georgia" panose="02040502050405020303" pitchFamily="18" charset="0"/>
                <a:cs typeface="Arial" panose="020B0604020202020204" pitchFamily="34" charset="0"/>
              </a:rPr>
              <a:t>Caregiver </a:t>
            </a:r>
          </a:p>
          <a:p>
            <a:r>
              <a:rPr lang="en-US" sz="1600" b="1" dirty="0">
                <a:solidFill>
                  <a:schemeClr val="accent2"/>
                </a:solidFill>
                <a:latin typeface="Georgia" panose="02040502050405020303" pitchFamily="18" charset="0"/>
                <a:cs typeface="Arial" panose="020B0604020202020204" pitchFamily="34" charset="0"/>
              </a:rPr>
              <a:t>Protective</a:t>
            </a:r>
          </a:p>
          <a:p>
            <a:r>
              <a:rPr lang="en-US" sz="1600" b="1" dirty="0">
                <a:solidFill>
                  <a:schemeClr val="accent2"/>
                </a:solidFill>
                <a:latin typeface="Georgia" panose="02040502050405020303" pitchFamily="18" charset="0"/>
                <a:cs typeface="Arial" panose="020B0604020202020204" pitchFamily="34" charset="0"/>
              </a:rPr>
              <a:t>Factors</a:t>
            </a:r>
          </a:p>
        </p:txBody>
      </p:sp>
    </p:spTree>
    <p:extLst>
      <p:ext uri="{BB962C8B-B14F-4D97-AF65-F5344CB8AC3E}">
        <p14:creationId xmlns:p14="http://schemas.microsoft.com/office/powerpoint/2010/main" val="34839547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13646 -0.01366 L -0.11354 -0.01366 " pathEditMode="relative" rAng="0" ptsTypes="AA">
                                      <p:cBhvr>
                                        <p:cTn id="6" dur="2000" fill="hold"/>
                                        <p:tgtEl>
                                          <p:spTgt spid="14"/>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86795" y="92078"/>
            <a:ext cx="11852805" cy="1295400"/>
          </a:xfrm>
        </p:spPr>
        <p:txBody>
          <a:bodyPr/>
          <a:lstStyle/>
          <a:p>
            <a:pPr eaLnBrk="1" hangingPunct="1"/>
            <a:r>
              <a:rPr lang="en-US" altLang="en-US" dirty="0" smtClean="0">
                <a:solidFill>
                  <a:srgbClr val="C00000"/>
                </a:solidFill>
              </a:rPr>
              <a:t>Making </a:t>
            </a:r>
            <a:r>
              <a:rPr lang="en-US" altLang="en-US" dirty="0" smtClean="0">
                <a:solidFill>
                  <a:srgbClr val="C00000"/>
                </a:solidFill>
              </a:rPr>
              <a:t>Small </a:t>
            </a:r>
            <a:r>
              <a:rPr lang="en-US" altLang="en-US" dirty="0" smtClean="0">
                <a:solidFill>
                  <a:srgbClr val="C00000"/>
                </a:solidFill>
              </a:rPr>
              <a:t>but </a:t>
            </a:r>
            <a:r>
              <a:rPr lang="en-US" altLang="en-US" dirty="0" smtClean="0">
                <a:solidFill>
                  <a:srgbClr val="C00000"/>
                </a:solidFill>
              </a:rPr>
              <a:t>Significant </a:t>
            </a:r>
            <a:r>
              <a:rPr lang="en-US" altLang="en-US" dirty="0">
                <a:solidFill>
                  <a:srgbClr val="C00000"/>
                </a:solidFill>
              </a:rPr>
              <a:t>S</a:t>
            </a:r>
            <a:r>
              <a:rPr lang="en-US" altLang="en-US" dirty="0" smtClean="0">
                <a:solidFill>
                  <a:srgbClr val="C00000"/>
                </a:solidFill>
              </a:rPr>
              <a:t>hifts </a:t>
            </a:r>
            <a:r>
              <a:rPr lang="en-US" altLang="en-US" dirty="0" smtClean="0">
                <a:solidFill>
                  <a:srgbClr val="C00000"/>
                </a:solidFill>
              </a:rPr>
              <a:t>in </a:t>
            </a:r>
            <a:r>
              <a:rPr lang="en-US" altLang="en-US" dirty="0" smtClean="0">
                <a:solidFill>
                  <a:srgbClr val="C00000"/>
                </a:solidFill>
              </a:rPr>
              <a:t>Practice</a:t>
            </a:r>
            <a:endParaRPr lang="en-US" altLang="en-US" dirty="0" smtClean="0">
              <a:solidFill>
                <a:srgbClr val="C00000"/>
              </a:solidFill>
            </a:endParaRPr>
          </a:p>
        </p:txBody>
      </p:sp>
      <p:graphicFrame>
        <p:nvGraphicFramePr>
          <p:cNvPr id="7" name="Diagram 6"/>
          <p:cNvGraphicFramePr/>
          <p:nvPr>
            <p:extLst>
              <p:ext uri="{D42A27DB-BD31-4B8C-83A1-F6EECF244321}">
                <p14:modId xmlns:p14="http://schemas.microsoft.com/office/powerpoint/2010/main" val="2906173684"/>
              </p:ext>
            </p:extLst>
          </p:nvPr>
        </p:nvGraphicFramePr>
        <p:xfrm>
          <a:off x="1752600" y="1119908"/>
          <a:ext cx="5105400" cy="5301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lus 5"/>
          <p:cNvSpPr/>
          <p:nvPr/>
        </p:nvSpPr>
        <p:spPr>
          <a:xfrm>
            <a:off x="6857999" y="3067050"/>
            <a:ext cx="829733"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397" name="TextBox 8"/>
          <p:cNvSpPr txBox="1">
            <a:spLocks noChangeArrowheads="1"/>
          </p:cNvSpPr>
          <p:nvPr/>
        </p:nvSpPr>
        <p:spPr bwMode="auto">
          <a:xfrm>
            <a:off x="7543801" y="1981201"/>
            <a:ext cx="28686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4000"/>
              <a:t>Critical Thinking</a:t>
            </a:r>
          </a:p>
        </p:txBody>
      </p:sp>
      <p:pic>
        <p:nvPicPr>
          <p:cNvPr id="59398" name="Picture 4" descr="MCj0187587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9600" y="3429000"/>
            <a:ext cx="16764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1249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8508"/>
            <a:ext cx="10972800" cy="1143000"/>
          </a:xfrm>
        </p:spPr>
        <p:txBody>
          <a:bodyPr/>
          <a:lstStyle/>
          <a:p>
            <a:r>
              <a:rPr lang="en-US" dirty="0" smtClean="0"/>
              <a:t>Critical thinking starts with an attitude of:</a:t>
            </a:r>
            <a:endParaRPr lang="en-US" dirty="0"/>
          </a:p>
        </p:txBody>
      </p:sp>
      <p:sp>
        <p:nvSpPr>
          <p:cNvPr id="6" name="Content Placeholder 5"/>
          <p:cNvSpPr>
            <a:spLocks noGrp="1"/>
          </p:cNvSpPr>
          <p:nvPr>
            <p:ph idx="1"/>
          </p:nvPr>
        </p:nvSpPr>
        <p:spPr>
          <a:xfrm>
            <a:off x="1270000" y="1490133"/>
            <a:ext cx="10617201" cy="4568294"/>
          </a:xfrm>
        </p:spPr>
        <p:txBody>
          <a:bodyPr/>
          <a:lstStyle/>
          <a:p>
            <a:r>
              <a:rPr lang="en-US" altLang="en-US" sz="3600" dirty="0"/>
              <a:t>Open-mindedness</a:t>
            </a:r>
          </a:p>
          <a:p>
            <a:r>
              <a:rPr lang="en-US" altLang="en-US" sz="3600" dirty="0"/>
              <a:t>Healthy skepticism</a:t>
            </a:r>
          </a:p>
          <a:p>
            <a:r>
              <a:rPr lang="en-US" altLang="en-US" sz="3600" dirty="0"/>
              <a:t>Intellectual humility</a:t>
            </a:r>
          </a:p>
          <a:p>
            <a:r>
              <a:rPr lang="en-US" altLang="en-US" sz="3600" dirty="0"/>
              <a:t>High motivation</a:t>
            </a:r>
            <a:endParaRPr lang="en-US" sz="3600" dirty="0"/>
          </a:p>
        </p:txBody>
      </p:sp>
    </p:spTree>
    <p:extLst>
      <p:ext uri="{BB962C8B-B14F-4D97-AF65-F5344CB8AC3E}">
        <p14:creationId xmlns:p14="http://schemas.microsoft.com/office/powerpoint/2010/main" val="24736447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8375"/>
            <a:ext cx="10972800" cy="1143000"/>
          </a:xfrm>
        </p:spPr>
        <p:txBody>
          <a:bodyPr/>
          <a:lstStyle/>
          <a:p>
            <a:r>
              <a:rPr lang="en-US" dirty="0" smtClean="0"/>
              <a:t>Critical Thinking Skills in Child Welfare</a:t>
            </a:r>
            <a:endParaRPr lang="en-US" dirty="0"/>
          </a:p>
        </p:txBody>
      </p:sp>
      <p:sp>
        <p:nvSpPr>
          <p:cNvPr id="6" name="Content Placeholder 5"/>
          <p:cNvSpPr>
            <a:spLocks noGrp="1"/>
          </p:cNvSpPr>
          <p:nvPr>
            <p:ph idx="1"/>
          </p:nvPr>
        </p:nvSpPr>
        <p:spPr>
          <a:xfrm>
            <a:off x="592668" y="1032930"/>
            <a:ext cx="11294533" cy="5025497"/>
          </a:xfrm>
        </p:spPr>
        <p:txBody>
          <a:bodyPr/>
          <a:lstStyle/>
          <a:p>
            <a:pPr lvl="0"/>
            <a:r>
              <a:rPr lang="en-US" sz="2800" dirty="0"/>
              <a:t>Separate facts from </a:t>
            </a:r>
            <a:r>
              <a:rPr lang="en-US" sz="2800" dirty="0" smtClean="0"/>
              <a:t>judgments/assumptions</a:t>
            </a:r>
            <a:endParaRPr lang="en-US" sz="2800" dirty="0"/>
          </a:p>
          <a:p>
            <a:pPr lvl="0"/>
            <a:r>
              <a:rPr lang="en-US" sz="2800" dirty="0"/>
              <a:t>Recognize the likelihood of bias in </a:t>
            </a:r>
            <a:r>
              <a:rPr lang="en-US" sz="2800" dirty="0" smtClean="0"/>
              <a:t>personal opinions</a:t>
            </a:r>
            <a:endParaRPr lang="en-US" sz="2800" dirty="0"/>
          </a:p>
          <a:p>
            <a:pPr lvl="0"/>
            <a:r>
              <a:rPr lang="en-US" sz="2800" dirty="0"/>
              <a:t>Temporarily suspend </a:t>
            </a:r>
            <a:r>
              <a:rPr lang="en-US" sz="2800" dirty="0" smtClean="0"/>
              <a:t>judgment</a:t>
            </a:r>
            <a:endParaRPr lang="en-US" sz="2800" dirty="0"/>
          </a:p>
          <a:p>
            <a:pPr lvl="0"/>
            <a:r>
              <a:rPr lang="en-US" sz="2800" dirty="0"/>
              <a:t>Develop and evaluate multiple reasonable </a:t>
            </a:r>
            <a:r>
              <a:rPr lang="en-US" sz="2800" dirty="0" smtClean="0"/>
              <a:t>explanations</a:t>
            </a:r>
            <a:endParaRPr lang="en-US" sz="2800" dirty="0"/>
          </a:p>
          <a:p>
            <a:pPr lvl="0"/>
            <a:r>
              <a:rPr lang="en-US" sz="2800" dirty="0"/>
              <a:t>Follow up on insufficient </a:t>
            </a:r>
            <a:r>
              <a:rPr lang="en-US" sz="2800" dirty="0" smtClean="0"/>
              <a:t>information</a:t>
            </a:r>
            <a:endParaRPr lang="en-US" sz="2800" dirty="0"/>
          </a:p>
          <a:p>
            <a:pPr lvl="0"/>
            <a:r>
              <a:rPr lang="en-US" sz="2800" dirty="0"/>
              <a:t>Recognize personal limitations in knowledge and </a:t>
            </a:r>
            <a:r>
              <a:rPr lang="en-US" sz="2800" dirty="0" smtClean="0"/>
              <a:t>experience</a:t>
            </a:r>
            <a:endParaRPr lang="en-US" sz="2800" dirty="0"/>
          </a:p>
          <a:p>
            <a:pPr lvl="0"/>
            <a:r>
              <a:rPr lang="en-US" sz="2800" dirty="0"/>
              <a:t>Effectively seek out and draw upon available </a:t>
            </a:r>
            <a:r>
              <a:rPr lang="en-US" sz="2800" dirty="0" smtClean="0"/>
              <a:t>resources</a:t>
            </a:r>
            <a:endParaRPr lang="en-US" sz="2800" dirty="0"/>
          </a:p>
          <a:p>
            <a:pPr lvl="0"/>
            <a:r>
              <a:rPr lang="en-US" sz="2800" dirty="0"/>
              <a:t>Look for patterns rather than </a:t>
            </a:r>
            <a:r>
              <a:rPr lang="en-US" sz="2800" dirty="0" smtClean="0"/>
              <a:t>examining </a:t>
            </a:r>
            <a:r>
              <a:rPr lang="en-US" sz="2800" dirty="0"/>
              <a:t>singular facts in </a:t>
            </a:r>
            <a:r>
              <a:rPr lang="en-US" sz="2800" dirty="0" smtClean="0"/>
              <a:t>isolation</a:t>
            </a:r>
            <a:endParaRPr lang="en-US" sz="2800" dirty="0"/>
          </a:p>
          <a:p>
            <a:pPr lvl="0"/>
            <a:r>
              <a:rPr lang="en-US" sz="2800" dirty="0"/>
              <a:t>Question both assessments made by others </a:t>
            </a:r>
            <a:r>
              <a:rPr lang="en-US" sz="2800" i="1" dirty="0"/>
              <a:t>and</a:t>
            </a:r>
            <a:r>
              <a:rPr lang="en-US" sz="2800" dirty="0"/>
              <a:t> personal </a:t>
            </a:r>
            <a:r>
              <a:rPr lang="en-US" sz="2800" dirty="0" smtClean="0"/>
              <a:t>assessments</a:t>
            </a:r>
            <a:endParaRPr lang="en-US" sz="2800" dirty="0"/>
          </a:p>
        </p:txBody>
      </p:sp>
    </p:spTree>
    <p:extLst>
      <p:ext uri="{BB962C8B-B14F-4D97-AF65-F5344CB8AC3E}">
        <p14:creationId xmlns:p14="http://schemas.microsoft.com/office/powerpoint/2010/main" val="12728687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Applying Critical Thinking in Child Welfare</a:t>
            </a:r>
          </a:p>
        </p:txBody>
      </p:sp>
      <p:sp>
        <p:nvSpPr>
          <p:cNvPr id="19459" name="Content Placeholder 2"/>
          <p:cNvSpPr>
            <a:spLocks noGrp="1"/>
          </p:cNvSpPr>
          <p:nvPr>
            <p:ph idx="1"/>
          </p:nvPr>
        </p:nvSpPr>
        <p:spPr/>
        <p:txBody>
          <a:bodyPr/>
          <a:lstStyle/>
          <a:p>
            <a:pPr eaLnBrk="1" hangingPunct="1">
              <a:lnSpc>
                <a:spcPct val="80000"/>
              </a:lnSpc>
            </a:pPr>
            <a:r>
              <a:rPr lang="en-US" altLang="en-US" sz="3600">
                <a:ea typeface="MS PGothic" panose="020B0600070205080204" pitchFamily="34" charset="-128"/>
              </a:rPr>
              <a:t>Step One:</a:t>
            </a:r>
          </a:p>
          <a:p>
            <a:pPr lvl="1" eaLnBrk="1" hangingPunct="1">
              <a:lnSpc>
                <a:spcPct val="80000"/>
              </a:lnSpc>
            </a:pPr>
            <a:r>
              <a:rPr lang="en-US" altLang="en-US" smtClean="0">
                <a:ea typeface="MS PGothic" panose="020B0600070205080204" pitchFamily="34" charset="-128"/>
              </a:rPr>
              <a:t>Beginning: examine and organize known facts, self awareness  </a:t>
            </a:r>
          </a:p>
          <a:p>
            <a:pPr eaLnBrk="1" hangingPunct="1">
              <a:lnSpc>
                <a:spcPct val="80000"/>
              </a:lnSpc>
            </a:pPr>
            <a:r>
              <a:rPr lang="en-US" altLang="en-US" sz="3600">
                <a:ea typeface="MS PGothic" panose="020B0600070205080204" pitchFamily="34" charset="-128"/>
              </a:rPr>
              <a:t>Step Two</a:t>
            </a:r>
            <a:r>
              <a:rPr lang="en-US" altLang="en-US" smtClean="0">
                <a:ea typeface="MS PGothic" panose="020B0600070205080204" pitchFamily="34" charset="-128"/>
              </a:rPr>
              <a:t>:</a:t>
            </a:r>
          </a:p>
          <a:p>
            <a:pPr lvl="1" eaLnBrk="1" hangingPunct="1">
              <a:lnSpc>
                <a:spcPct val="80000"/>
              </a:lnSpc>
            </a:pPr>
            <a:r>
              <a:rPr lang="en-US" altLang="en-US" smtClean="0">
                <a:ea typeface="MS PGothic" panose="020B0600070205080204" pitchFamily="34" charset="-128"/>
              </a:rPr>
              <a:t>Gaining perspective: gather, analyze and evaluate information</a:t>
            </a:r>
          </a:p>
          <a:p>
            <a:pPr eaLnBrk="1" hangingPunct="1">
              <a:lnSpc>
                <a:spcPct val="80000"/>
              </a:lnSpc>
            </a:pPr>
            <a:r>
              <a:rPr lang="en-US" altLang="en-US" sz="3600">
                <a:ea typeface="MS PGothic" panose="020B0600070205080204" pitchFamily="34" charset="-128"/>
              </a:rPr>
              <a:t>Step Three:</a:t>
            </a:r>
            <a:r>
              <a:rPr lang="en-US" altLang="en-US" smtClean="0">
                <a:ea typeface="MS PGothic" panose="020B0600070205080204" pitchFamily="34" charset="-128"/>
              </a:rPr>
              <a:t> </a:t>
            </a:r>
          </a:p>
          <a:p>
            <a:pPr lvl="1" eaLnBrk="1" hangingPunct="1">
              <a:lnSpc>
                <a:spcPct val="80000"/>
              </a:lnSpc>
            </a:pPr>
            <a:r>
              <a:rPr lang="en-US" altLang="en-US" smtClean="0">
                <a:ea typeface="MS PGothic" panose="020B0600070205080204" pitchFamily="34" charset="-128"/>
              </a:rPr>
              <a:t>Moving on: reflect and begin again </a:t>
            </a:r>
          </a:p>
          <a:p>
            <a:pPr eaLnBrk="1" hangingPunct="1"/>
            <a:endParaRPr lang="en-US" altLang="en-US" smtClean="0"/>
          </a:p>
        </p:txBody>
      </p:sp>
      <p:sp>
        <p:nvSpPr>
          <p:cNvPr id="19460" name="Slide Number Placeholder 4"/>
          <p:cNvSpPr>
            <a:spLocks noGrp="1"/>
          </p:cNvSpPr>
          <p:nvPr>
            <p:ph type="sldNum" sz="quarter" idx="4294967295"/>
          </p:nvPr>
        </p:nvSpPr>
        <p:spPr bwMode="auto">
          <a:xfrm>
            <a:off x="8077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2E34A7-099E-4C4B-A3B9-5D84E3FD8A30}" type="slidenum">
              <a:rPr lang="en-US" altLang="en-US" sz="1200">
                <a:solidFill>
                  <a:srgbClr val="898989"/>
                </a:solidFill>
              </a:rPr>
              <a:pPr>
                <a:spcBef>
                  <a:spcPct val="0"/>
                </a:spcBef>
                <a:buFontTx/>
                <a:buNone/>
              </a:pPr>
              <a:t>9</a:t>
            </a:fld>
            <a:endParaRPr lang="en-US" altLang="en-US" sz="1200">
              <a:solidFill>
                <a:srgbClr val="898989"/>
              </a:solidFill>
            </a:endParaRPr>
          </a:p>
        </p:txBody>
      </p:sp>
    </p:spTree>
    <p:extLst>
      <p:ext uri="{BB962C8B-B14F-4D97-AF65-F5344CB8AC3E}">
        <p14:creationId xmlns:p14="http://schemas.microsoft.com/office/powerpoint/2010/main" val="21238131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F 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Final Leading- new template [Compatibility Mode]" id="{D60C3BC9-DA73-4F4B-B870-01EEA8ADDA78}" vid="{F57C2F52-7737-475A-972A-90DF8093D5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 new template</Template>
  <TotalTime>18903</TotalTime>
  <Words>5008</Words>
  <Application>Microsoft Macintosh PowerPoint</Application>
  <PresentationFormat>Custom</PresentationFormat>
  <Paragraphs>323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SF new template</vt:lpstr>
      <vt:lpstr>PowerPoint Presentation</vt:lpstr>
      <vt:lpstr>Learning Objectives</vt:lpstr>
      <vt:lpstr>PowerPoint Presentation</vt:lpstr>
      <vt:lpstr>PowerPoint Presentation</vt:lpstr>
      <vt:lpstr>PowerPoint Presentation</vt:lpstr>
      <vt:lpstr>Making Small but Significant Shifts in Practice</vt:lpstr>
      <vt:lpstr>Critical thinking starts with an attitude of:</vt:lpstr>
      <vt:lpstr>Critical Thinking Skills in Child Welfare</vt:lpstr>
      <vt:lpstr>Applying Critical Thinking in Child Welfare</vt:lpstr>
      <vt:lpstr>Building protective factors as you engage families</vt:lpstr>
      <vt:lpstr>Engaging Families:  Actions that Can Take Place in Every Interaction</vt:lpstr>
      <vt:lpstr>Including protective factors in assessment</vt:lpstr>
      <vt:lpstr>Including parents in decision making</vt:lpstr>
      <vt:lpstr>Integrating Protective Factors into Case Planning</vt:lpstr>
      <vt:lpstr>Intervening</vt:lpstr>
      <vt:lpstr>Monitoring and Case Closure</vt:lpstr>
      <vt:lpstr>PowerPoint Presentation</vt:lpstr>
      <vt:lpstr>Reflections – What I can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STRENGTHENING FAMILIES</dc:title>
  <dc:creator>Lauren Lewis</dc:creator>
  <cp:lastModifiedBy>Kelsey Johnson</cp:lastModifiedBy>
  <cp:revision>111</cp:revision>
  <dcterms:created xsi:type="dcterms:W3CDTF">2014-01-16T06:34:53Z</dcterms:created>
  <dcterms:modified xsi:type="dcterms:W3CDTF">2015-06-18T19:55:40Z</dcterms:modified>
</cp:coreProperties>
</file>