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76" r:id="rId3"/>
    <p:sldId id="339" r:id="rId4"/>
    <p:sldId id="340" r:id="rId5"/>
    <p:sldId id="265" r:id="rId6"/>
    <p:sldId id="341" r:id="rId7"/>
    <p:sldId id="342" r:id="rId8"/>
    <p:sldId id="343" r:id="rId9"/>
    <p:sldId id="344" r:id="rId10"/>
    <p:sldId id="345" r:id="rId11"/>
    <p:sldId id="346" r:id="rId12"/>
    <p:sldId id="347" r:id="rId13"/>
    <p:sldId id="348" r:id="rId14"/>
    <p:sldId id="349" r:id="rId15"/>
    <p:sldId id="286" r:id="rId16"/>
    <p:sldId id="350" r:id="rId17"/>
    <p:sldId id="317" r:id="rId18"/>
    <p:sldId id="318" r:id="rId19"/>
    <p:sldId id="319" r:id="rId20"/>
    <p:sldId id="320" r:id="rId21"/>
    <p:sldId id="321" r:id="rId22"/>
    <p:sldId id="322" r:id="rId23"/>
    <p:sldId id="323" r:id="rId24"/>
    <p:sldId id="324" r:id="rId25"/>
    <p:sldId id="325" r:id="rId26"/>
    <p:sldId id="326" r:id="rId27"/>
    <p:sldId id="315" r:id="rId28"/>
    <p:sldId id="336" r:id="rId29"/>
    <p:sldId id="296" r:id="rId30"/>
    <p:sldId id="3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6" clrIdx="0">
    <p:extLst>
      <p:ext uri="{19B8F6BF-5375-455C-9EA6-DF929625EA0E}">
        <p15:presenceInfo xmlns:p15="http://schemas.microsoft.com/office/powerpoint/2012/main" userId="95ca7aefc6f5c1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6624" autoAdjust="0"/>
  </p:normalViewPr>
  <p:slideViewPr>
    <p:cSldViewPr snapToGrid="0">
      <p:cViewPr varScale="1">
        <p:scale>
          <a:sx n="43" d="100"/>
          <a:sy n="43" d="100"/>
        </p:scale>
        <p:origin x="13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007F9-1E09-49D5-AA79-BCD80C2F183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8734C19-4F42-45C0-AA9B-E9E7BA48D849}">
      <dgm:prSet/>
      <dgm:spPr/>
      <dgm:t>
        <a:bodyPr/>
        <a:lstStyle/>
        <a:p>
          <a:pPr rtl="0"/>
          <a:r>
            <a:rPr lang="en-US" smtClean="0">
              <a:latin typeface="Arial" panose="020B0604020202020204" pitchFamily="34" charset="0"/>
              <a:cs typeface="Arial" panose="020B0604020202020204" pitchFamily="34" charset="0"/>
            </a:rPr>
            <a:t>Focus on protective factors</a:t>
          </a:r>
          <a:endParaRPr lang="en-US">
            <a:latin typeface="Arial" panose="020B0604020202020204" pitchFamily="34" charset="0"/>
            <a:cs typeface="Arial" panose="020B0604020202020204" pitchFamily="34" charset="0"/>
          </a:endParaRPr>
        </a:p>
      </dgm:t>
    </dgm:pt>
    <dgm:pt modelId="{E09D8F69-31C1-4657-B2B5-34B2FF4DE1FF}" type="parTrans" cxnId="{1AAFC754-7472-46F4-928A-05D6F6655BD4}">
      <dgm:prSet/>
      <dgm:spPr/>
      <dgm:t>
        <a:bodyPr/>
        <a:lstStyle/>
        <a:p>
          <a:endParaRPr lang="en-US"/>
        </a:p>
      </dgm:t>
    </dgm:pt>
    <dgm:pt modelId="{89F56FD7-D29A-49CE-ACB6-F077FD093E4D}" type="sibTrans" cxnId="{1AAFC754-7472-46F4-928A-05D6F6655BD4}">
      <dgm:prSet/>
      <dgm:spPr/>
      <dgm:t>
        <a:bodyPr/>
        <a:lstStyle/>
        <a:p>
          <a:endParaRPr lang="en-US"/>
        </a:p>
      </dgm:t>
    </dgm:pt>
    <dgm:pt modelId="{FAB04BB2-DC9E-4A0E-8857-2383A9820341}">
      <dgm:prSet/>
      <dgm:spPr/>
      <dgm:t>
        <a:bodyPr/>
        <a:lstStyle/>
        <a:p>
          <a:pPr rtl="0"/>
          <a:r>
            <a:rPr lang="en-US" smtClean="0">
              <a:latin typeface="Arial" panose="020B0604020202020204" pitchFamily="34" charset="0"/>
              <a:cs typeface="Arial" panose="020B0604020202020204" pitchFamily="34" charset="0"/>
            </a:rPr>
            <a:t>An approach, not a model</a:t>
          </a:r>
          <a:endParaRPr lang="en-US">
            <a:latin typeface="Arial" panose="020B0604020202020204" pitchFamily="34" charset="0"/>
            <a:cs typeface="Arial" panose="020B0604020202020204" pitchFamily="34" charset="0"/>
          </a:endParaRPr>
        </a:p>
      </dgm:t>
    </dgm:pt>
    <dgm:pt modelId="{B8887744-7AC3-4817-91B1-F7525ACF8B47}" type="parTrans" cxnId="{C0E28551-4E50-4C8C-B4C9-8A8153C705A0}">
      <dgm:prSet/>
      <dgm:spPr/>
      <dgm:t>
        <a:bodyPr/>
        <a:lstStyle/>
        <a:p>
          <a:endParaRPr lang="en-US"/>
        </a:p>
      </dgm:t>
    </dgm:pt>
    <dgm:pt modelId="{C5CD4B57-2E09-4069-ACD5-61C7925ED146}" type="sibTrans" cxnId="{C0E28551-4E50-4C8C-B4C9-8A8153C705A0}">
      <dgm:prSet/>
      <dgm:spPr/>
      <dgm:t>
        <a:bodyPr/>
        <a:lstStyle/>
        <a:p>
          <a:endParaRPr lang="en-US"/>
        </a:p>
      </dgm:t>
    </dgm:pt>
    <dgm:pt modelId="{5024DEC0-13A5-4C10-A970-61F49B4C7C3C}">
      <dgm:prSet/>
      <dgm:spPr/>
      <dgm:t>
        <a:bodyPr/>
        <a:lstStyle/>
        <a:p>
          <a:pPr rtl="0"/>
          <a:r>
            <a:rPr lang="en-US" smtClean="0">
              <a:latin typeface="Arial" panose="020B0604020202020204" pitchFamily="34" charset="0"/>
              <a:cs typeface="Arial" panose="020B0604020202020204" pitchFamily="34" charset="0"/>
            </a:rPr>
            <a:t>A changed relationship with parents</a:t>
          </a:r>
          <a:endParaRPr lang="en-US">
            <a:latin typeface="Arial" panose="020B0604020202020204" pitchFamily="34" charset="0"/>
            <a:cs typeface="Arial" panose="020B0604020202020204" pitchFamily="34" charset="0"/>
          </a:endParaRPr>
        </a:p>
      </dgm:t>
    </dgm:pt>
    <dgm:pt modelId="{D5A0D4A0-0FB2-48F1-95B3-BEB2F416C838}" type="parTrans" cxnId="{B8290E37-73C2-4324-BE6D-2761CFA8316F}">
      <dgm:prSet/>
      <dgm:spPr/>
      <dgm:t>
        <a:bodyPr/>
        <a:lstStyle/>
        <a:p>
          <a:endParaRPr lang="en-US"/>
        </a:p>
      </dgm:t>
    </dgm:pt>
    <dgm:pt modelId="{49047652-D4DE-4CC0-9FA8-1931D6083C2F}" type="sibTrans" cxnId="{B8290E37-73C2-4324-BE6D-2761CFA8316F}">
      <dgm:prSet/>
      <dgm:spPr/>
      <dgm:t>
        <a:bodyPr/>
        <a:lstStyle/>
        <a:p>
          <a:endParaRPr lang="en-US"/>
        </a:p>
      </dgm:t>
    </dgm:pt>
    <dgm:pt modelId="{88AF7FDC-110E-4B12-A7A2-A9DF4FECBE66}">
      <dgm:prSet/>
      <dgm:spPr/>
      <dgm:t>
        <a:bodyPr/>
        <a:lstStyle/>
        <a:p>
          <a:pPr rtl="0"/>
          <a:r>
            <a:rPr lang="en-US" smtClean="0">
              <a:latin typeface="Arial" panose="020B0604020202020204" pitchFamily="34" charset="0"/>
              <a:cs typeface="Arial" panose="020B0604020202020204" pitchFamily="34" charset="0"/>
            </a:rPr>
            <a:t>Alignment with developmental science</a:t>
          </a:r>
          <a:endParaRPr lang="en-US">
            <a:latin typeface="Arial" panose="020B0604020202020204" pitchFamily="34" charset="0"/>
            <a:cs typeface="Arial" panose="020B0604020202020204" pitchFamily="34" charset="0"/>
          </a:endParaRPr>
        </a:p>
      </dgm:t>
    </dgm:pt>
    <dgm:pt modelId="{01F3D834-2AA2-42C7-9CC6-02B90205B718}" type="parTrans" cxnId="{2F1B9884-B1B3-4221-966C-5B1AA3D0F84D}">
      <dgm:prSet/>
      <dgm:spPr/>
      <dgm:t>
        <a:bodyPr/>
        <a:lstStyle/>
        <a:p>
          <a:endParaRPr lang="en-US"/>
        </a:p>
      </dgm:t>
    </dgm:pt>
    <dgm:pt modelId="{CF1B9794-9541-496F-935F-B0B96BD30E3A}" type="sibTrans" cxnId="{2F1B9884-B1B3-4221-966C-5B1AA3D0F84D}">
      <dgm:prSet/>
      <dgm:spPr/>
      <dgm:t>
        <a:bodyPr/>
        <a:lstStyle/>
        <a:p>
          <a:endParaRPr lang="en-US"/>
        </a:p>
      </dgm:t>
    </dgm:pt>
    <dgm:pt modelId="{BCA994E0-2652-446B-AF3D-680EC9133E4D}" type="pres">
      <dgm:prSet presAssocID="{C29007F9-1E09-49D5-AA79-BCD80C2F1838}" presName="Name0" presStyleCnt="0">
        <dgm:presLayoutVars>
          <dgm:dir/>
          <dgm:animLvl val="lvl"/>
          <dgm:resizeHandles val="exact"/>
        </dgm:presLayoutVars>
      </dgm:prSet>
      <dgm:spPr/>
      <dgm:t>
        <a:bodyPr/>
        <a:lstStyle/>
        <a:p>
          <a:endParaRPr lang="en-US"/>
        </a:p>
      </dgm:t>
    </dgm:pt>
    <dgm:pt modelId="{3910E4F5-6F22-4FC5-A162-7B8836CBB347}" type="pres">
      <dgm:prSet presAssocID="{68734C19-4F42-45C0-AA9B-E9E7BA48D849}" presName="linNode" presStyleCnt="0"/>
      <dgm:spPr/>
    </dgm:pt>
    <dgm:pt modelId="{36C416E5-8436-448A-B732-5DCD2E9D5C40}" type="pres">
      <dgm:prSet presAssocID="{68734C19-4F42-45C0-AA9B-E9E7BA48D849}" presName="parentText" presStyleLbl="node1" presStyleIdx="0" presStyleCnt="4" custScaleX="180207">
        <dgm:presLayoutVars>
          <dgm:chMax val="1"/>
          <dgm:bulletEnabled val="1"/>
        </dgm:presLayoutVars>
      </dgm:prSet>
      <dgm:spPr/>
      <dgm:t>
        <a:bodyPr/>
        <a:lstStyle/>
        <a:p>
          <a:endParaRPr lang="en-US"/>
        </a:p>
      </dgm:t>
    </dgm:pt>
    <dgm:pt modelId="{FAA0280F-F22A-4F98-99DC-7B8E0B2680AD}" type="pres">
      <dgm:prSet presAssocID="{89F56FD7-D29A-49CE-ACB6-F077FD093E4D}" presName="sp" presStyleCnt="0"/>
      <dgm:spPr/>
    </dgm:pt>
    <dgm:pt modelId="{877D2AB7-22AA-4280-8FFD-87F5EB7D2D4D}" type="pres">
      <dgm:prSet presAssocID="{FAB04BB2-DC9E-4A0E-8857-2383A9820341}" presName="linNode" presStyleCnt="0"/>
      <dgm:spPr/>
    </dgm:pt>
    <dgm:pt modelId="{8274FCF4-B726-4329-850C-AB2DD4C366F8}" type="pres">
      <dgm:prSet presAssocID="{FAB04BB2-DC9E-4A0E-8857-2383A9820341}" presName="parentText" presStyleLbl="node1" presStyleIdx="1" presStyleCnt="4" custScaleX="180207">
        <dgm:presLayoutVars>
          <dgm:chMax val="1"/>
          <dgm:bulletEnabled val="1"/>
        </dgm:presLayoutVars>
      </dgm:prSet>
      <dgm:spPr/>
      <dgm:t>
        <a:bodyPr/>
        <a:lstStyle/>
        <a:p>
          <a:endParaRPr lang="en-US"/>
        </a:p>
      </dgm:t>
    </dgm:pt>
    <dgm:pt modelId="{A0EDAD9A-D36A-44A4-9113-8BB640BDD0A5}" type="pres">
      <dgm:prSet presAssocID="{C5CD4B57-2E09-4069-ACD5-61C7925ED146}" presName="sp" presStyleCnt="0"/>
      <dgm:spPr/>
    </dgm:pt>
    <dgm:pt modelId="{AB6C83FF-5FE9-4908-A430-C832FF38A5FA}" type="pres">
      <dgm:prSet presAssocID="{5024DEC0-13A5-4C10-A970-61F49B4C7C3C}" presName="linNode" presStyleCnt="0"/>
      <dgm:spPr/>
    </dgm:pt>
    <dgm:pt modelId="{D8B6850F-B0FB-411F-A93C-C6F9DC873C54}" type="pres">
      <dgm:prSet presAssocID="{5024DEC0-13A5-4C10-A970-61F49B4C7C3C}" presName="parentText" presStyleLbl="node1" presStyleIdx="2" presStyleCnt="4" custScaleX="180207">
        <dgm:presLayoutVars>
          <dgm:chMax val="1"/>
          <dgm:bulletEnabled val="1"/>
        </dgm:presLayoutVars>
      </dgm:prSet>
      <dgm:spPr/>
      <dgm:t>
        <a:bodyPr/>
        <a:lstStyle/>
        <a:p>
          <a:endParaRPr lang="en-US"/>
        </a:p>
      </dgm:t>
    </dgm:pt>
    <dgm:pt modelId="{3006A402-0C17-4DE0-9C05-2BD0D398A08B}" type="pres">
      <dgm:prSet presAssocID="{49047652-D4DE-4CC0-9FA8-1931D6083C2F}" presName="sp" presStyleCnt="0"/>
      <dgm:spPr/>
    </dgm:pt>
    <dgm:pt modelId="{1698BD5A-DE0A-4549-8719-7F8AA4F2799F}" type="pres">
      <dgm:prSet presAssocID="{88AF7FDC-110E-4B12-A7A2-A9DF4FECBE66}" presName="linNode" presStyleCnt="0"/>
      <dgm:spPr/>
    </dgm:pt>
    <dgm:pt modelId="{47AB8BB8-0BAA-4463-9272-BAE74BE781D0}" type="pres">
      <dgm:prSet presAssocID="{88AF7FDC-110E-4B12-A7A2-A9DF4FECBE66}" presName="parentText" presStyleLbl="node1" presStyleIdx="3" presStyleCnt="4" custScaleX="180207">
        <dgm:presLayoutVars>
          <dgm:chMax val="1"/>
          <dgm:bulletEnabled val="1"/>
        </dgm:presLayoutVars>
      </dgm:prSet>
      <dgm:spPr/>
      <dgm:t>
        <a:bodyPr/>
        <a:lstStyle/>
        <a:p>
          <a:endParaRPr lang="en-US"/>
        </a:p>
      </dgm:t>
    </dgm:pt>
  </dgm:ptLst>
  <dgm:cxnLst>
    <dgm:cxn modelId="{C0E28551-4E50-4C8C-B4C9-8A8153C705A0}" srcId="{C29007F9-1E09-49D5-AA79-BCD80C2F1838}" destId="{FAB04BB2-DC9E-4A0E-8857-2383A9820341}" srcOrd="1" destOrd="0" parTransId="{B8887744-7AC3-4817-91B1-F7525ACF8B47}" sibTransId="{C5CD4B57-2E09-4069-ACD5-61C7925ED146}"/>
    <dgm:cxn modelId="{9DA75F05-9348-4DBA-8357-04846D6341CB}" type="presOf" srcId="{68734C19-4F42-45C0-AA9B-E9E7BA48D849}" destId="{36C416E5-8436-448A-B732-5DCD2E9D5C40}" srcOrd="0" destOrd="0" presId="urn:microsoft.com/office/officeart/2005/8/layout/vList5"/>
    <dgm:cxn modelId="{19D397B2-063D-4CD6-B8C9-F46146558574}" type="presOf" srcId="{88AF7FDC-110E-4B12-A7A2-A9DF4FECBE66}" destId="{47AB8BB8-0BAA-4463-9272-BAE74BE781D0}" srcOrd="0" destOrd="0" presId="urn:microsoft.com/office/officeart/2005/8/layout/vList5"/>
    <dgm:cxn modelId="{1AAFC754-7472-46F4-928A-05D6F6655BD4}" srcId="{C29007F9-1E09-49D5-AA79-BCD80C2F1838}" destId="{68734C19-4F42-45C0-AA9B-E9E7BA48D849}" srcOrd="0" destOrd="0" parTransId="{E09D8F69-31C1-4657-B2B5-34B2FF4DE1FF}" sibTransId="{89F56FD7-D29A-49CE-ACB6-F077FD093E4D}"/>
    <dgm:cxn modelId="{3503CC0B-A774-4124-9EEF-155CB99860FB}" type="presOf" srcId="{FAB04BB2-DC9E-4A0E-8857-2383A9820341}" destId="{8274FCF4-B726-4329-850C-AB2DD4C366F8}" srcOrd="0" destOrd="0" presId="urn:microsoft.com/office/officeart/2005/8/layout/vList5"/>
    <dgm:cxn modelId="{B8290E37-73C2-4324-BE6D-2761CFA8316F}" srcId="{C29007F9-1E09-49D5-AA79-BCD80C2F1838}" destId="{5024DEC0-13A5-4C10-A970-61F49B4C7C3C}" srcOrd="2" destOrd="0" parTransId="{D5A0D4A0-0FB2-48F1-95B3-BEB2F416C838}" sibTransId="{49047652-D4DE-4CC0-9FA8-1931D6083C2F}"/>
    <dgm:cxn modelId="{1F0F91BA-2C29-486F-936F-4DD6DAFF32F4}" type="presOf" srcId="{5024DEC0-13A5-4C10-A970-61F49B4C7C3C}" destId="{D8B6850F-B0FB-411F-A93C-C6F9DC873C54}" srcOrd="0" destOrd="0" presId="urn:microsoft.com/office/officeart/2005/8/layout/vList5"/>
    <dgm:cxn modelId="{9C920BEC-93F9-483E-8C37-048BD469A958}" type="presOf" srcId="{C29007F9-1E09-49D5-AA79-BCD80C2F1838}" destId="{BCA994E0-2652-446B-AF3D-680EC9133E4D}" srcOrd="0" destOrd="0" presId="urn:microsoft.com/office/officeart/2005/8/layout/vList5"/>
    <dgm:cxn modelId="{2F1B9884-B1B3-4221-966C-5B1AA3D0F84D}" srcId="{C29007F9-1E09-49D5-AA79-BCD80C2F1838}" destId="{88AF7FDC-110E-4B12-A7A2-A9DF4FECBE66}" srcOrd="3" destOrd="0" parTransId="{01F3D834-2AA2-42C7-9CC6-02B90205B718}" sibTransId="{CF1B9794-9541-496F-935F-B0B96BD30E3A}"/>
    <dgm:cxn modelId="{6B8BF611-FBDE-4DDE-A02C-0665F97E70C6}" type="presParOf" srcId="{BCA994E0-2652-446B-AF3D-680EC9133E4D}" destId="{3910E4F5-6F22-4FC5-A162-7B8836CBB347}" srcOrd="0" destOrd="0" presId="urn:microsoft.com/office/officeart/2005/8/layout/vList5"/>
    <dgm:cxn modelId="{98E58382-6D0D-4EFD-BF86-E26AF0CE59BC}" type="presParOf" srcId="{3910E4F5-6F22-4FC5-A162-7B8836CBB347}" destId="{36C416E5-8436-448A-B732-5DCD2E9D5C40}" srcOrd="0" destOrd="0" presId="urn:microsoft.com/office/officeart/2005/8/layout/vList5"/>
    <dgm:cxn modelId="{055D9C6B-6F42-4F1C-8285-3C3D793CE035}" type="presParOf" srcId="{BCA994E0-2652-446B-AF3D-680EC9133E4D}" destId="{FAA0280F-F22A-4F98-99DC-7B8E0B2680AD}" srcOrd="1" destOrd="0" presId="urn:microsoft.com/office/officeart/2005/8/layout/vList5"/>
    <dgm:cxn modelId="{F57D890B-20A8-47AE-9B7B-0C7CEC3C7728}" type="presParOf" srcId="{BCA994E0-2652-446B-AF3D-680EC9133E4D}" destId="{877D2AB7-22AA-4280-8FFD-87F5EB7D2D4D}" srcOrd="2" destOrd="0" presId="urn:microsoft.com/office/officeart/2005/8/layout/vList5"/>
    <dgm:cxn modelId="{BB375667-DA35-4703-B9CC-A43CA08CBC85}" type="presParOf" srcId="{877D2AB7-22AA-4280-8FFD-87F5EB7D2D4D}" destId="{8274FCF4-B726-4329-850C-AB2DD4C366F8}" srcOrd="0" destOrd="0" presId="urn:microsoft.com/office/officeart/2005/8/layout/vList5"/>
    <dgm:cxn modelId="{9C2EF7D2-5E7F-400D-836D-685206C330AA}" type="presParOf" srcId="{BCA994E0-2652-446B-AF3D-680EC9133E4D}" destId="{A0EDAD9A-D36A-44A4-9113-8BB640BDD0A5}" srcOrd="3" destOrd="0" presId="urn:microsoft.com/office/officeart/2005/8/layout/vList5"/>
    <dgm:cxn modelId="{3E928EEC-902C-4B19-ABD5-D01888F2C344}" type="presParOf" srcId="{BCA994E0-2652-446B-AF3D-680EC9133E4D}" destId="{AB6C83FF-5FE9-4908-A430-C832FF38A5FA}" srcOrd="4" destOrd="0" presId="urn:microsoft.com/office/officeart/2005/8/layout/vList5"/>
    <dgm:cxn modelId="{4006DBC2-212A-479C-BF11-B3AC9FC41F1D}" type="presParOf" srcId="{AB6C83FF-5FE9-4908-A430-C832FF38A5FA}" destId="{D8B6850F-B0FB-411F-A93C-C6F9DC873C54}" srcOrd="0" destOrd="0" presId="urn:microsoft.com/office/officeart/2005/8/layout/vList5"/>
    <dgm:cxn modelId="{25618958-0A7B-46CB-B421-A7B8F96B100B}" type="presParOf" srcId="{BCA994E0-2652-446B-AF3D-680EC9133E4D}" destId="{3006A402-0C17-4DE0-9C05-2BD0D398A08B}" srcOrd="5" destOrd="0" presId="urn:microsoft.com/office/officeart/2005/8/layout/vList5"/>
    <dgm:cxn modelId="{ACCBC9D4-0C9B-4CC8-A7B5-C41077294E51}" type="presParOf" srcId="{BCA994E0-2652-446B-AF3D-680EC9133E4D}" destId="{1698BD5A-DE0A-4549-8719-7F8AA4F2799F}" srcOrd="6" destOrd="0" presId="urn:microsoft.com/office/officeart/2005/8/layout/vList5"/>
    <dgm:cxn modelId="{9EA7C7E9-3073-4965-A421-37BE084756DB}" type="presParOf" srcId="{1698BD5A-DE0A-4549-8719-7F8AA4F2799F}" destId="{47AB8BB8-0BAA-4463-9272-BAE74BE781D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90BBE-E1F0-46E2-AAE9-7C2EF81FE2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1FFCA9-2B71-402A-9235-CC058D547DAF}">
      <dgm:prSet phldrT="[Text]" custT="1"/>
      <dgm:spPr/>
      <dgm:t>
        <a:bodyPr/>
        <a:lstStyle/>
        <a:p>
          <a:r>
            <a:rPr lang="en-US" sz="2800" dirty="0" smtClean="0">
              <a:latin typeface="Arial" panose="020B0604020202020204" pitchFamily="34" charset="0"/>
              <a:cs typeface="Arial" panose="020B0604020202020204" pitchFamily="34" charset="0"/>
            </a:rPr>
            <a:t>Parental resilience</a:t>
          </a:r>
          <a:endParaRPr lang="en-US" sz="2800" dirty="0">
            <a:latin typeface="Arial" panose="020B0604020202020204" pitchFamily="34" charset="0"/>
            <a:cs typeface="Arial" panose="020B0604020202020204" pitchFamily="34" charset="0"/>
          </a:endParaRPr>
        </a:p>
      </dgm:t>
    </dgm:pt>
    <dgm:pt modelId="{61D0844C-5D69-472A-91B2-059184071051}" type="parTrans" cxnId="{3811F664-CCCE-480C-A8BE-DA803753447A}">
      <dgm:prSet/>
      <dgm:spPr/>
      <dgm:t>
        <a:bodyPr/>
        <a:lstStyle/>
        <a:p>
          <a:endParaRPr lang="en-US"/>
        </a:p>
      </dgm:t>
    </dgm:pt>
    <dgm:pt modelId="{5A7AFE5D-0643-47DB-BC68-DDECD13268D9}" type="sibTrans" cxnId="{3811F664-CCCE-480C-A8BE-DA803753447A}">
      <dgm:prSet/>
      <dgm:spPr/>
      <dgm:t>
        <a:bodyPr/>
        <a:lstStyle/>
        <a:p>
          <a:endParaRPr lang="en-US"/>
        </a:p>
      </dgm:t>
    </dgm:pt>
    <dgm:pt modelId="{C0E9F47E-D951-423E-8677-416AB0771F3A}">
      <dgm:prSet phldrT="[Text]" custT="1"/>
      <dgm:spPr/>
      <dgm:t>
        <a:bodyPr/>
        <a:lstStyle/>
        <a:p>
          <a:r>
            <a:rPr lang="en-US" sz="2800" dirty="0" smtClean="0">
              <a:latin typeface="Arial" panose="020B0604020202020204" pitchFamily="34" charset="0"/>
              <a:cs typeface="Arial" panose="020B0604020202020204" pitchFamily="34" charset="0"/>
            </a:rPr>
            <a:t>Social connections</a:t>
          </a:r>
          <a:endParaRPr lang="en-US" sz="2800" dirty="0">
            <a:latin typeface="Arial" panose="020B0604020202020204" pitchFamily="34" charset="0"/>
            <a:cs typeface="Arial" panose="020B0604020202020204" pitchFamily="34" charset="0"/>
          </a:endParaRPr>
        </a:p>
      </dgm:t>
    </dgm:pt>
    <dgm:pt modelId="{96B38E41-8DEF-4F31-9799-ECA18BA92E31}" type="parTrans" cxnId="{B7B8C7DC-4DEA-4A58-AEC4-24136211F026}">
      <dgm:prSet/>
      <dgm:spPr/>
      <dgm:t>
        <a:bodyPr/>
        <a:lstStyle/>
        <a:p>
          <a:endParaRPr lang="en-US"/>
        </a:p>
      </dgm:t>
    </dgm:pt>
    <dgm:pt modelId="{AE5ADC24-9616-49C7-BF44-B7D1E2AB3030}" type="sibTrans" cxnId="{B7B8C7DC-4DEA-4A58-AEC4-24136211F026}">
      <dgm:prSet/>
      <dgm:spPr/>
      <dgm:t>
        <a:bodyPr/>
        <a:lstStyle/>
        <a:p>
          <a:endParaRPr lang="en-US"/>
        </a:p>
      </dgm:t>
    </dgm:pt>
    <dgm:pt modelId="{F6E2C366-3C14-4162-9BD9-28D00B928A7A}">
      <dgm:prSet phldrT="[Text]" custT="1"/>
      <dgm:spPr/>
      <dgm:t>
        <a:bodyPr/>
        <a:lstStyle/>
        <a:p>
          <a:r>
            <a:rPr lang="en-US" sz="2800" dirty="0" smtClean="0">
              <a:latin typeface="Arial" panose="020B0604020202020204" pitchFamily="34" charset="0"/>
              <a:cs typeface="Arial" panose="020B0604020202020204" pitchFamily="34" charset="0"/>
            </a:rPr>
            <a:t>Knowledge of parenting and child development</a:t>
          </a:r>
          <a:endParaRPr lang="en-US" sz="2800" dirty="0">
            <a:latin typeface="Arial" panose="020B0604020202020204" pitchFamily="34" charset="0"/>
            <a:cs typeface="Arial" panose="020B0604020202020204" pitchFamily="34" charset="0"/>
          </a:endParaRPr>
        </a:p>
      </dgm:t>
    </dgm:pt>
    <dgm:pt modelId="{00718B31-5561-405E-B8C8-FB5B6E632816}" type="parTrans" cxnId="{303D2390-FB13-44EA-BA55-576BC56D76E4}">
      <dgm:prSet/>
      <dgm:spPr/>
      <dgm:t>
        <a:bodyPr/>
        <a:lstStyle/>
        <a:p>
          <a:endParaRPr lang="en-US"/>
        </a:p>
      </dgm:t>
    </dgm:pt>
    <dgm:pt modelId="{703DDB1D-50BE-4AB0-91B9-FF3647427D19}" type="sibTrans" cxnId="{303D2390-FB13-44EA-BA55-576BC56D76E4}">
      <dgm:prSet/>
      <dgm:spPr/>
      <dgm:t>
        <a:bodyPr/>
        <a:lstStyle/>
        <a:p>
          <a:endParaRPr lang="en-US"/>
        </a:p>
      </dgm:t>
    </dgm:pt>
    <dgm:pt modelId="{52A9B5D2-CC96-4DE3-B6FF-DB75F86CD482}">
      <dgm:prSet phldrT="[Text]" custT="1"/>
      <dgm:spPr/>
      <dgm:t>
        <a:bodyPr/>
        <a:lstStyle/>
        <a:p>
          <a:r>
            <a:rPr lang="en-US" sz="2800" dirty="0" smtClean="0">
              <a:latin typeface="Arial" panose="020B0604020202020204" pitchFamily="34" charset="0"/>
              <a:cs typeface="Arial" panose="020B0604020202020204" pitchFamily="34" charset="0"/>
            </a:rPr>
            <a:t>Concrete support in times of need</a:t>
          </a:r>
          <a:endParaRPr lang="en-US" sz="2800" dirty="0">
            <a:latin typeface="Arial" panose="020B0604020202020204" pitchFamily="34" charset="0"/>
            <a:cs typeface="Arial" panose="020B0604020202020204" pitchFamily="34" charset="0"/>
          </a:endParaRPr>
        </a:p>
      </dgm:t>
    </dgm:pt>
    <dgm:pt modelId="{2B87DE73-F3FC-49B7-A52A-A5C435556EAD}" type="parTrans" cxnId="{5CB2D481-A438-4194-9072-E41E5E54B643}">
      <dgm:prSet/>
      <dgm:spPr/>
      <dgm:t>
        <a:bodyPr/>
        <a:lstStyle/>
        <a:p>
          <a:endParaRPr lang="en-US"/>
        </a:p>
      </dgm:t>
    </dgm:pt>
    <dgm:pt modelId="{65E85A47-BA4A-49D8-B0A6-CC44C21CAE19}" type="sibTrans" cxnId="{5CB2D481-A438-4194-9072-E41E5E54B643}">
      <dgm:prSet/>
      <dgm:spPr/>
      <dgm:t>
        <a:bodyPr/>
        <a:lstStyle/>
        <a:p>
          <a:endParaRPr lang="en-US"/>
        </a:p>
      </dgm:t>
    </dgm:pt>
    <dgm:pt modelId="{D4068A57-5332-471D-8BD1-850AB08F7CB4}">
      <dgm:prSet phldrT="[Text]" custT="1"/>
      <dgm:spPr/>
      <dgm:t>
        <a:bodyPr/>
        <a:lstStyle/>
        <a:p>
          <a:r>
            <a:rPr lang="en-US" sz="2800" dirty="0" smtClean="0">
              <a:latin typeface="Arial" panose="020B0604020202020204" pitchFamily="34" charset="0"/>
              <a:cs typeface="Arial" panose="020B0604020202020204" pitchFamily="34" charset="0"/>
            </a:rPr>
            <a:t>Social and emotional competence of children</a:t>
          </a:r>
          <a:endParaRPr lang="en-US" sz="2800" dirty="0">
            <a:latin typeface="Arial" panose="020B0604020202020204" pitchFamily="34" charset="0"/>
            <a:cs typeface="Arial" panose="020B0604020202020204" pitchFamily="34" charset="0"/>
          </a:endParaRPr>
        </a:p>
      </dgm:t>
    </dgm:pt>
    <dgm:pt modelId="{0BE89D88-494C-4E10-8340-A65D6E1413B9}" type="parTrans" cxnId="{C28CB3EB-C13A-47C1-9C9C-E0CB90820708}">
      <dgm:prSet/>
      <dgm:spPr/>
      <dgm:t>
        <a:bodyPr/>
        <a:lstStyle/>
        <a:p>
          <a:endParaRPr lang="en-US"/>
        </a:p>
      </dgm:t>
    </dgm:pt>
    <dgm:pt modelId="{6E61BC61-F066-44FE-B827-D606EAC5093E}" type="sibTrans" cxnId="{C28CB3EB-C13A-47C1-9C9C-E0CB90820708}">
      <dgm:prSet/>
      <dgm:spPr/>
      <dgm:t>
        <a:bodyPr/>
        <a:lstStyle/>
        <a:p>
          <a:endParaRPr lang="en-US"/>
        </a:p>
      </dgm:t>
    </dgm:pt>
    <dgm:pt modelId="{30514DE3-A4D3-4341-9217-6166F2922745}" type="pres">
      <dgm:prSet presAssocID="{5B490BBE-E1F0-46E2-AAE9-7C2EF81FE2BB}" presName="diagram" presStyleCnt="0">
        <dgm:presLayoutVars>
          <dgm:dir/>
          <dgm:resizeHandles val="exact"/>
        </dgm:presLayoutVars>
      </dgm:prSet>
      <dgm:spPr/>
      <dgm:t>
        <a:bodyPr/>
        <a:lstStyle/>
        <a:p>
          <a:endParaRPr lang="en-US"/>
        </a:p>
      </dgm:t>
    </dgm:pt>
    <dgm:pt modelId="{18A111F6-31E9-4394-8C5B-C0670415DFCE}" type="pres">
      <dgm:prSet presAssocID="{B21FFCA9-2B71-402A-9235-CC058D547DAF}" presName="node" presStyleLbl="node1" presStyleIdx="0" presStyleCnt="5">
        <dgm:presLayoutVars>
          <dgm:bulletEnabled val="1"/>
        </dgm:presLayoutVars>
      </dgm:prSet>
      <dgm:spPr/>
      <dgm:t>
        <a:bodyPr/>
        <a:lstStyle/>
        <a:p>
          <a:endParaRPr lang="en-US"/>
        </a:p>
      </dgm:t>
    </dgm:pt>
    <dgm:pt modelId="{74D077ED-BA38-43BC-AA47-2473FADB5B06}" type="pres">
      <dgm:prSet presAssocID="{5A7AFE5D-0643-47DB-BC68-DDECD13268D9}" presName="sibTrans" presStyleCnt="0"/>
      <dgm:spPr/>
    </dgm:pt>
    <dgm:pt modelId="{40B78E4D-4E61-498E-8D0C-F35520C5A287}" type="pres">
      <dgm:prSet presAssocID="{C0E9F47E-D951-423E-8677-416AB0771F3A}" presName="node" presStyleLbl="node1" presStyleIdx="1" presStyleCnt="5">
        <dgm:presLayoutVars>
          <dgm:bulletEnabled val="1"/>
        </dgm:presLayoutVars>
      </dgm:prSet>
      <dgm:spPr/>
      <dgm:t>
        <a:bodyPr/>
        <a:lstStyle/>
        <a:p>
          <a:endParaRPr lang="en-US"/>
        </a:p>
      </dgm:t>
    </dgm:pt>
    <dgm:pt modelId="{428D953A-1649-409D-A987-81C6A94257C0}" type="pres">
      <dgm:prSet presAssocID="{AE5ADC24-9616-49C7-BF44-B7D1E2AB3030}" presName="sibTrans" presStyleCnt="0"/>
      <dgm:spPr/>
    </dgm:pt>
    <dgm:pt modelId="{C3098900-2248-446C-8FB8-8AC151098821}" type="pres">
      <dgm:prSet presAssocID="{F6E2C366-3C14-4162-9BD9-28D00B928A7A}" presName="node" presStyleLbl="node1" presStyleIdx="2" presStyleCnt="5">
        <dgm:presLayoutVars>
          <dgm:bulletEnabled val="1"/>
        </dgm:presLayoutVars>
      </dgm:prSet>
      <dgm:spPr/>
      <dgm:t>
        <a:bodyPr/>
        <a:lstStyle/>
        <a:p>
          <a:endParaRPr lang="en-US"/>
        </a:p>
      </dgm:t>
    </dgm:pt>
    <dgm:pt modelId="{EF9C79A7-3FC1-4E5F-A7D6-B0DA16A829CE}" type="pres">
      <dgm:prSet presAssocID="{703DDB1D-50BE-4AB0-91B9-FF3647427D19}" presName="sibTrans" presStyleCnt="0"/>
      <dgm:spPr/>
    </dgm:pt>
    <dgm:pt modelId="{CC18ED6A-01EE-4236-9E80-3FC9C0EE64D3}" type="pres">
      <dgm:prSet presAssocID="{52A9B5D2-CC96-4DE3-B6FF-DB75F86CD482}" presName="node" presStyleLbl="node1" presStyleIdx="3" presStyleCnt="5">
        <dgm:presLayoutVars>
          <dgm:bulletEnabled val="1"/>
        </dgm:presLayoutVars>
      </dgm:prSet>
      <dgm:spPr/>
      <dgm:t>
        <a:bodyPr/>
        <a:lstStyle/>
        <a:p>
          <a:endParaRPr lang="en-US"/>
        </a:p>
      </dgm:t>
    </dgm:pt>
    <dgm:pt modelId="{8883162B-00A9-4A8F-B083-97A564974DB6}" type="pres">
      <dgm:prSet presAssocID="{65E85A47-BA4A-49D8-B0A6-CC44C21CAE19}" presName="sibTrans" presStyleCnt="0"/>
      <dgm:spPr/>
    </dgm:pt>
    <dgm:pt modelId="{B3C0BDE7-3EDB-438D-97F1-87E2A7848565}" type="pres">
      <dgm:prSet presAssocID="{D4068A57-5332-471D-8BD1-850AB08F7CB4}" presName="node" presStyleLbl="node1" presStyleIdx="4" presStyleCnt="5">
        <dgm:presLayoutVars>
          <dgm:bulletEnabled val="1"/>
        </dgm:presLayoutVars>
      </dgm:prSet>
      <dgm:spPr/>
      <dgm:t>
        <a:bodyPr/>
        <a:lstStyle/>
        <a:p>
          <a:endParaRPr lang="en-US"/>
        </a:p>
      </dgm:t>
    </dgm:pt>
  </dgm:ptLst>
  <dgm:cxnLst>
    <dgm:cxn modelId="{3811F664-CCCE-480C-A8BE-DA803753447A}" srcId="{5B490BBE-E1F0-46E2-AAE9-7C2EF81FE2BB}" destId="{B21FFCA9-2B71-402A-9235-CC058D547DAF}" srcOrd="0" destOrd="0" parTransId="{61D0844C-5D69-472A-91B2-059184071051}" sibTransId="{5A7AFE5D-0643-47DB-BC68-DDECD13268D9}"/>
    <dgm:cxn modelId="{C28CB3EB-C13A-47C1-9C9C-E0CB90820708}" srcId="{5B490BBE-E1F0-46E2-AAE9-7C2EF81FE2BB}" destId="{D4068A57-5332-471D-8BD1-850AB08F7CB4}" srcOrd="4" destOrd="0" parTransId="{0BE89D88-494C-4E10-8340-A65D6E1413B9}" sibTransId="{6E61BC61-F066-44FE-B827-D606EAC5093E}"/>
    <dgm:cxn modelId="{AD19ABD3-437D-44F8-99A4-E4711D4689DF}" type="presOf" srcId="{F6E2C366-3C14-4162-9BD9-28D00B928A7A}" destId="{C3098900-2248-446C-8FB8-8AC151098821}" srcOrd="0" destOrd="0" presId="urn:microsoft.com/office/officeart/2005/8/layout/default"/>
    <dgm:cxn modelId="{211351E2-04BC-4993-B1D2-E5FCA2BEE4DC}" type="presOf" srcId="{B21FFCA9-2B71-402A-9235-CC058D547DAF}" destId="{18A111F6-31E9-4394-8C5B-C0670415DFCE}" srcOrd="0" destOrd="0" presId="urn:microsoft.com/office/officeart/2005/8/layout/default"/>
    <dgm:cxn modelId="{7F929C1F-A7E7-4B37-94E6-2A5E355D96A4}" type="presOf" srcId="{5B490BBE-E1F0-46E2-AAE9-7C2EF81FE2BB}" destId="{30514DE3-A4D3-4341-9217-6166F2922745}" srcOrd="0" destOrd="0" presId="urn:microsoft.com/office/officeart/2005/8/layout/default"/>
    <dgm:cxn modelId="{AF9DB4F8-672D-4392-974F-58B3B04EEADC}" type="presOf" srcId="{C0E9F47E-D951-423E-8677-416AB0771F3A}" destId="{40B78E4D-4E61-498E-8D0C-F35520C5A287}" srcOrd="0" destOrd="0" presId="urn:microsoft.com/office/officeart/2005/8/layout/default"/>
    <dgm:cxn modelId="{C7D4E7EC-0C96-44DF-B62D-8260D002202B}" type="presOf" srcId="{52A9B5D2-CC96-4DE3-B6FF-DB75F86CD482}" destId="{CC18ED6A-01EE-4236-9E80-3FC9C0EE64D3}" srcOrd="0" destOrd="0" presId="urn:microsoft.com/office/officeart/2005/8/layout/default"/>
    <dgm:cxn modelId="{303D2390-FB13-44EA-BA55-576BC56D76E4}" srcId="{5B490BBE-E1F0-46E2-AAE9-7C2EF81FE2BB}" destId="{F6E2C366-3C14-4162-9BD9-28D00B928A7A}" srcOrd="2" destOrd="0" parTransId="{00718B31-5561-405E-B8C8-FB5B6E632816}" sibTransId="{703DDB1D-50BE-4AB0-91B9-FF3647427D19}"/>
    <dgm:cxn modelId="{5CB2D481-A438-4194-9072-E41E5E54B643}" srcId="{5B490BBE-E1F0-46E2-AAE9-7C2EF81FE2BB}" destId="{52A9B5D2-CC96-4DE3-B6FF-DB75F86CD482}" srcOrd="3" destOrd="0" parTransId="{2B87DE73-F3FC-49B7-A52A-A5C435556EAD}" sibTransId="{65E85A47-BA4A-49D8-B0A6-CC44C21CAE19}"/>
    <dgm:cxn modelId="{B7B8C7DC-4DEA-4A58-AEC4-24136211F026}" srcId="{5B490BBE-E1F0-46E2-AAE9-7C2EF81FE2BB}" destId="{C0E9F47E-D951-423E-8677-416AB0771F3A}" srcOrd="1" destOrd="0" parTransId="{96B38E41-8DEF-4F31-9799-ECA18BA92E31}" sibTransId="{AE5ADC24-9616-49C7-BF44-B7D1E2AB3030}"/>
    <dgm:cxn modelId="{6E9584C9-9792-4646-9B4E-AE88DE4457F3}" type="presOf" srcId="{D4068A57-5332-471D-8BD1-850AB08F7CB4}" destId="{B3C0BDE7-3EDB-438D-97F1-87E2A7848565}" srcOrd="0" destOrd="0" presId="urn:microsoft.com/office/officeart/2005/8/layout/default"/>
    <dgm:cxn modelId="{A82CD2B3-B2D9-445D-9768-53097B8A887D}" type="presParOf" srcId="{30514DE3-A4D3-4341-9217-6166F2922745}" destId="{18A111F6-31E9-4394-8C5B-C0670415DFCE}" srcOrd="0" destOrd="0" presId="urn:microsoft.com/office/officeart/2005/8/layout/default"/>
    <dgm:cxn modelId="{869B50B8-7C35-46CE-AE70-936DF603C0D1}" type="presParOf" srcId="{30514DE3-A4D3-4341-9217-6166F2922745}" destId="{74D077ED-BA38-43BC-AA47-2473FADB5B06}" srcOrd="1" destOrd="0" presId="urn:microsoft.com/office/officeart/2005/8/layout/default"/>
    <dgm:cxn modelId="{6FF2B3A3-8F95-4075-A4D1-44AB5BFE8862}" type="presParOf" srcId="{30514DE3-A4D3-4341-9217-6166F2922745}" destId="{40B78E4D-4E61-498E-8D0C-F35520C5A287}" srcOrd="2" destOrd="0" presId="urn:microsoft.com/office/officeart/2005/8/layout/default"/>
    <dgm:cxn modelId="{18D67948-3988-4ACD-81AE-B1B76670A94B}" type="presParOf" srcId="{30514DE3-A4D3-4341-9217-6166F2922745}" destId="{428D953A-1649-409D-A987-81C6A94257C0}" srcOrd="3" destOrd="0" presId="urn:microsoft.com/office/officeart/2005/8/layout/default"/>
    <dgm:cxn modelId="{C4039D29-BC13-43F4-92CD-B68110EC8C82}" type="presParOf" srcId="{30514DE3-A4D3-4341-9217-6166F2922745}" destId="{C3098900-2248-446C-8FB8-8AC151098821}" srcOrd="4" destOrd="0" presId="urn:microsoft.com/office/officeart/2005/8/layout/default"/>
    <dgm:cxn modelId="{A9E5B8E0-F9FE-4F9A-A38E-817113E33EC9}" type="presParOf" srcId="{30514DE3-A4D3-4341-9217-6166F2922745}" destId="{EF9C79A7-3FC1-4E5F-A7D6-B0DA16A829CE}" srcOrd="5" destOrd="0" presId="urn:microsoft.com/office/officeart/2005/8/layout/default"/>
    <dgm:cxn modelId="{4A395061-EC90-406A-836A-D075568BCDD0}" type="presParOf" srcId="{30514DE3-A4D3-4341-9217-6166F2922745}" destId="{CC18ED6A-01EE-4236-9E80-3FC9C0EE64D3}" srcOrd="6" destOrd="0" presId="urn:microsoft.com/office/officeart/2005/8/layout/default"/>
    <dgm:cxn modelId="{D12A30A1-86DB-4435-9784-8569C21842E4}" type="presParOf" srcId="{30514DE3-A4D3-4341-9217-6166F2922745}" destId="{8883162B-00A9-4A8F-B083-97A564974DB6}" srcOrd="7" destOrd="0" presId="urn:microsoft.com/office/officeart/2005/8/layout/default"/>
    <dgm:cxn modelId="{A6B4033C-34AE-4FC3-AADF-FEA4CC890B0C}" type="presParOf" srcId="{30514DE3-A4D3-4341-9217-6166F2922745}" destId="{B3C0BDE7-3EDB-438D-97F1-87E2A784856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490BBE-E1F0-46E2-AAE9-7C2EF81FE2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1FFCA9-2B71-402A-9235-CC058D547DAF}">
      <dgm:prSet phldrT="[Text]" custT="1"/>
      <dgm:spPr/>
      <dgm:t>
        <a:bodyPr/>
        <a:lstStyle/>
        <a:p>
          <a:r>
            <a:rPr lang="en-US" sz="2800" dirty="0" smtClean="0">
              <a:latin typeface="Arial" panose="020B0604020202020204" pitchFamily="34" charset="0"/>
              <a:cs typeface="Arial" panose="020B0604020202020204" pitchFamily="34" charset="0"/>
            </a:rPr>
            <a:t>Youth resilience</a:t>
          </a:r>
          <a:endParaRPr lang="en-US" sz="2800" dirty="0">
            <a:latin typeface="Arial" panose="020B0604020202020204" pitchFamily="34" charset="0"/>
            <a:cs typeface="Arial" panose="020B0604020202020204" pitchFamily="34" charset="0"/>
          </a:endParaRPr>
        </a:p>
      </dgm:t>
    </dgm:pt>
    <dgm:pt modelId="{61D0844C-5D69-472A-91B2-059184071051}" type="parTrans" cxnId="{3811F664-CCCE-480C-A8BE-DA803753447A}">
      <dgm:prSet/>
      <dgm:spPr/>
      <dgm:t>
        <a:bodyPr/>
        <a:lstStyle/>
        <a:p>
          <a:endParaRPr lang="en-US"/>
        </a:p>
      </dgm:t>
    </dgm:pt>
    <dgm:pt modelId="{5A7AFE5D-0643-47DB-BC68-DDECD13268D9}" type="sibTrans" cxnId="{3811F664-CCCE-480C-A8BE-DA803753447A}">
      <dgm:prSet/>
      <dgm:spPr/>
      <dgm:t>
        <a:bodyPr/>
        <a:lstStyle/>
        <a:p>
          <a:endParaRPr lang="en-US"/>
        </a:p>
      </dgm:t>
    </dgm:pt>
    <dgm:pt modelId="{C0E9F47E-D951-423E-8677-416AB0771F3A}">
      <dgm:prSet phldrT="[Text]" custT="1"/>
      <dgm:spPr/>
      <dgm:t>
        <a:bodyPr/>
        <a:lstStyle/>
        <a:p>
          <a:r>
            <a:rPr lang="en-US" sz="2800" dirty="0" smtClean="0">
              <a:latin typeface="Arial" panose="020B0604020202020204" pitchFamily="34" charset="0"/>
              <a:cs typeface="Arial" panose="020B0604020202020204" pitchFamily="34" charset="0"/>
            </a:rPr>
            <a:t>Social connections</a:t>
          </a:r>
          <a:endParaRPr lang="en-US" sz="2800" dirty="0">
            <a:latin typeface="Arial" panose="020B0604020202020204" pitchFamily="34" charset="0"/>
            <a:cs typeface="Arial" panose="020B0604020202020204" pitchFamily="34" charset="0"/>
          </a:endParaRPr>
        </a:p>
      </dgm:t>
    </dgm:pt>
    <dgm:pt modelId="{96B38E41-8DEF-4F31-9799-ECA18BA92E31}" type="parTrans" cxnId="{B7B8C7DC-4DEA-4A58-AEC4-24136211F026}">
      <dgm:prSet/>
      <dgm:spPr/>
      <dgm:t>
        <a:bodyPr/>
        <a:lstStyle/>
        <a:p>
          <a:endParaRPr lang="en-US"/>
        </a:p>
      </dgm:t>
    </dgm:pt>
    <dgm:pt modelId="{AE5ADC24-9616-49C7-BF44-B7D1E2AB3030}" type="sibTrans" cxnId="{B7B8C7DC-4DEA-4A58-AEC4-24136211F026}">
      <dgm:prSet/>
      <dgm:spPr/>
      <dgm:t>
        <a:bodyPr/>
        <a:lstStyle/>
        <a:p>
          <a:endParaRPr lang="en-US"/>
        </a:p>
      </dgm:t>
    </dgm:pt>
    <dgm:pt modelId="{F6E2C366-3C14-4162-9BD9-28D00B928A7A}">
      <dgm:prSet phldrT="[Text]" custT="1"/>
      <dgm:spPr/>
      <dgm:t>
        <a:bodyPr/>
        <a:lstStyle/>
        <a:p>
          <a:r>
            <a:rPr lang="en-US" sz="2800" dirty="0" smtClean="0">
              <a:latin typeface="Arial" panose="020B0604020202020204" pitchFamily="34" charset="0"/>
              <a:cs typeface="Arial" panose="020B0604020202020204" pitchFamily="34" charset="0"/>
            </a:rPr>
            <a:t>Knowledge of adolescent development</a:t>
          </a:r>
          <a:endParaRPr lang="en-US" sz="2800" dirty="0">
            <a:latin typeface="Arial" panose="020B0604020202020204" pitchFamily="34" charset="0"/>
            <a:cs typeface="Arial" panose="020B0604020202020204" pitchFamily="34" charset="0"/>
          </a:endParaRPr>
        </a:p>
      </dgm:t>
    </dgm:pt>
    <dgm:pt modelId="{00718B31-5561-405E-B8C8-FB5B6E632816}" type="parTrans" cxnId="{303D2390-FB13-44EA-BA55-576BC56D76E4}">
      <dgm:prSet/>
      <dgm:spPr/>
      <dgm:t>
        <a:bodyPr/>
        <a:lstStyle/>
        <a:p>
          <a:endParaRPr lang="en-US"/>
        </a:p>
      </dgm:t>
    </dgm:pt>
    <dgm:pt modelId="{703DDB1D-50BE-4AB0-91B9-FF3647427D19}" type="sibTrans" cxnId="{303D2390-FB13-44EA-BA55-576BC56D76E4}">
      <dgm:prSet/>
      <dgm:spPr/>
      <dgm:t>
        <a:bodyPr/>
        <a:lstStyle/>
        <a:p>
          <a:endParaRPr lang="en-US"/>
        </a:p>
      </dgm:t>
    </dgm:pt>
    <dgm:pt modelId="{52A9B5D2-CC96-4DE3-B6FF-DB75F86CD482}">
      <dgm:prSet phldrT="[Text]" custT="1"/>
      <dgm:spPr/>
      <dgm:t>
        <a:bodyPr/>
        <a:lstStyle/>
        <a:p>
          <a:r>
            <a:rPr lang="en-US" sz="2800" dirty="0" smtClean="0">
              <a:latin typeface="Arial" panose="020B0604020202020204" pitchFamily="34" charset="0"/>
              <a:cs typeface="Arial" panose="020B0604020202020204" pitchFamily="34" charset="0"/>
            </a:rPr>
            <a:t>Concrete support in times of need</a:t>
          </a:r>
          <a:endParaRPr lang="en-US" sz="2800" dirty="0">
            <a:latin typeface="Arial" panose="020B0604020202020204" pitchFamily="34" charset="0"/>
            <a:cs typeface="Arial" panose="020B0604020202020204" pitchFamily="34" charset="0"/>
          </a:endParaRPr>
        </a:p>
      </dgm:t>
    </dgm:pt>
    <dgm:pt modelId="{2B87DE73-F3FC-49B7-A52A-A5C435556EAD}" type="parTrans" cxnId="{5CB2D481-A438-4194-9072-E41E5E54B643}">
      <dgm:prSet/>
      <dgm:spPr/>
      <dgm:t>
        <a:bodyPr/>
        <a:lstStyle/>
        <a:p>
          <a:endParaRPr lang="en-US"/>
        </a:p>
      </dgm:t>
    </dgm:pt>
    <dgm:pt modelId="{65E85A47-BA4A-49D8-B0A6-CC44C21CAE19}" type="sibTrans" cxnId="{5CB2D481-A438-4194-9072-E41E5E54B643}">
      <dgm:prSet/>
      <dgm:spPr/>
      <dgm:t>
        <a:bodyPr/>
        <a:lstStyle/>
        <a:p>
          <a:endParaRPr lang="en-US"/>
        </a:p>
      </dgm:t>
    </dgm:pt>
    <dgm:pt modelId="{D4068A57-5332-471D-8BD1-850AB08F7CB4}">
      <dgm:prSet phldrT="[Text]" custT="1"/>
      <dgm:spPr/>
      <dgm:t>
        <a:bodyPr/>
        <a:lstStyle/>
        <a:p>
          <a:r>
            <a:rPr lang="en-US" sz="2800" dirty="0" smtClean="0">
              <a:latin typeface="Arial" panose="020B0604020202020204" pitchFamily="34" charset="0"/>
              <a:cs typeface="Arial" panose="020B0604020202020204" pitchFamily="34" charset="0"/>
            </a:rPr>
            <a:t>Cognitive, social and emotional competence of youth</a:t>
          </a:r>
          <a:endParaRPr lang="en-US" sz="2800" dirty="0">
            <a:latin typeface="Arial" panose="020B0604020202020204" pitchFamily="34" charset="0"/>
            <a:cs typeface="Arial" panose="020B0604020202020204" pitchFamily="34" charset="0"/>
          </a:endParaRPr>
        </a:p>
      </dgm:t>
    </dgm:pt>
    <dgm:pt modelId="{0BE89D88-494C-4E10-8340-A65D6E1413B9}" type="parTrans" cxnId="{C28CB3EB-C13A-47C1-9C9C-E0CB90820708}">
      <dgm:prSet/>
      <dgm:spPr/>
      <dgm:t>
        <a:bodyPr/>
        <a:lstStyle/>
        <a:p>
          <a:endParaRPr lang="en-US"/>
        </a:p>
      </dgm:t>
    </dgm:pt>
    <dgm:pt modelId="{6E61BC61-F066-44FE-B827-D606EAC5093E}" type="sibTrans" cxnId="{C28CB3EB-C13A-47C1-9C9C-E0CB90820708}">
      <dgm:prSet/>
      <dgm:spPr/>
      <dgm:t>
        <a:bodyPr/>
        <a:lstStyle/>
        <a:p>
          <a:endParaRPr lang="en-US"/>
        </a:p>
      </dgm:t>
    </dgm:pt>
    <dgm:pt modelId="{30514DE3-A4D3-4341-9217-6166F2922745}" type="pres">
      <dgm:prSet presAssocID="{5B490BBE-E1F0-46E2-AAE9-7C2EF81FE2BB}" presName="diagram" presStyleCnt="0">
        <dgm:presLayoutVars>
          <dgm:dir/>
          <dgm:resizeHandles val="exact"/>
        </dgm:presLayoutVars>
      </dgm:prSet>
      <dgm:spPr/>
      <dgm:t>
        <a:bodyPr/>
        <a:lstStyle/>
        <a:p>
          <a:endParaRPr lang="en-US"/>
        </a:p>
      </dgm:t>
    </dgm:pt>
    <dgm:pt modelId="{18A111F6-31E9-4394-8C5B-C0670415DFCE}" type="pres">
      <dgm:prSet presAssocID="{B21FFCA9-2B71-402A-9235-CC058D547DAF}" presName="node" presStyleLbl="node1" presStyleIdx="0" presStyleCnt="5">
        <dgm:presLayoutVars>
          <dgm:bulletEnabled val="1"/>
        </dgm:presLayoutVars>
      </dgm:prSet>
      <dgm:spPr/>
      <dgm:t>
        <a:bodyPr/>
        <a:lstStyle/>
        <a:p>
          <a:endParaRPr lang="en-US"/>
        </a:p>
      </dgm:t>
    </dgm:pt>
    <dgm:pt modelId="{74D077ED-BA38-43BC-AA47-2473FADB5B06}" type="pres">
      <dgm:prSet presAssocID="{5A7AFE5D-0643-47DB-BC68-DDECD13268D9}" presName="sibTrans" presStyleCnt="0"/>
      <dgm:spPr/>
    </dgm:pt>
    <dgm:pt modelId="{40B78E4D-4E61-498E-8D0C-F35520C5A287}" type="pres">
      <dgm:prSet presAssocID="{C0E9F47E-D951-423E-8677-416AB0771F3A}" presName="node" presStyleLbl="node1" presStyleIdx="1" presStyleCnt="5">
        <dgm:presLayoutVars>
          <dgm:bulletEnabled val="1"/>
        </dgm:presLayoutVars>
      </dgm:prSet>
      <dgm:spPr/>
      <dgm:t>
        <a:bodyPr/>
        <a:lstStyle/>
        <a:p>
          <a:endParaRPr lang="en-US"/>
        </a:p>
      </dgm:t>
    </dgm:pt>
    <dgm:pt modelId="{428D953A-1649-409D-A987-81C6A94257C0}" type="pres">
      <dgm:prSet presAssocID="{AE5ADC24-9616-49C7-BF44-B7D1E2AB3030}" presName="sibTrans" presStyleCnt="0"/>
      <dgm:spPr/>
    </dgm:pt>
    <dgm:pt modelId="{C3098900-2248-446C-8FB8-8AC151098821}" type="pres">
      <dgm:prSet presAssocID="{F6E2C366-3C14-4162-9BD9-28D00B928A7A}" presName="node" presStyleLbl="node1" presStyleIdx="2" presStyleCnt="5">
        <dgm:presLayoutVars>
          <dgm:bulletEnabled val="1"/>
        </dgm:presLayoutVars>
      </dgm:prSet>
      <dgm:spPr/>
      <dgm:t>
        <a:bodyPr/>
        <a:lstStyle/>
        <a:p>
          <a:endParaRPr lang="en-US"/>
        </a:p>
      </dgm:t>
    </dgm:pt>
    <dgm:pt modelId="{EF9C79A7-3FC1-4E5F-A7D6-B0DA16A829CE}" type="pres">
      <dgm:prSet presAssocID="{703DDB1D-50BE-4AB0-91B9-FF3647427D19}" presName="sibTrans" presStyleCnt="0"/>
      <dgm:spPr/>
    </dgm:pt>
    <dgm:pt modelId="{CC18ED6A-01EE-4236-9E80-3FC9C0EE64D3}" type="pres">
      <dgm:prSet presAssocID="{52A9B5D2-CC96-4DE3-B6FF-DB75F86CD482}" presName="node" presStyleLbl="node1" presStyleIdx="3" presStyleCnt="5">
        <dgm:presLayoutVars>
          <dgm:bulletEnabled val="1"/>
        </dgm:presLayoutVars>
      </dgm:prSet>
      <dgm:spPr/>
      <dgm:t>
        <a:bodyPr/>
        <a:lstStyle/>
        <a:p>
          <a:endParaRPr lang="en-US"/>
        </a:p>
      </dgm:t>
    </dgm:pt>
    <dgm:pt modelId="{8883162B-00A9-4A8F-B083-97A564974DB6}" type="pres">
      <dgm:prSet presAssocID="{65E85A47-BA4A-49D8-B0A6-CC44C21CAE19}" presName="sibTrans" presStyleCnt="0"/>
      <dgm:spPr/>
    </dgm:pt>
    <dgm:pt modelId="{B3C0BDE7-3EDB-438D-97F1-87E2A7848565}" type="pres">
      <dgm:prSet presAssocID="{D4068A57-5332-471D-8BD1-850AB08F7CB4}" presName="node" presStyleLbl="node1" presStyleIdx="4" presStyleCnt="5">
        <dgm:presLayoutVars>
          <dgm:bulletEnabled val="1"/>
        </dgm:presLayoutVars>
      </dgm:prSet>
      <dgm:spPr/>
      <dgm:t>
        <a:bodyPr/>
        <a:lstStyle/>
        <a:p>
          <a:endParaRPr lang="en-US"/>
        </a:p>
      </dgm:t>
    </dgm:pt>
  </dgm:ptLst>
  <dgm:cxnLst>
    <dgm:cxn modelId="{3811F664-CCCE-480C-A8BE-DA803753447A}" srcId="{5B490BBE-E1F0-46E2-AAE9-7C2EF81FE2BB}" destId="{B21FFCA9-2B71-402A-9235-CC058D547DAF}" srcOrd="0" destOrd="0" parTransId="{61D0844C-5D69-472A-91B2-059184071051}" sibTransId="{5A7AFE5D-0643-47DB-BC68-DDECD13268D9}"/>
    <dgm:cxn modelId="{C28CB3EB-C13A-47C1-9C9C-E0CB90820708}" srcId="{5B490BBE-E1F0-46E2-AAE9-7C2EF81FE2BB}" destId="{D4068A57-5332-471D-8BD1-850AB08F7CB4}" srcOrd="4" destOrd="0" parTransId="{0BE89D88-494C-4E10-8340-A65D6E1413B9}" sibTransId="{6E61BC61-F066-44FE-B827-D606EAC5093E}"/>
    <dgm:cxn modelId="{8F1850B6-4C73-45B3-8357-884545195AB5}" type="presOf" srcId="{C0E9F47E-D951-423E-8677-416AB0771F3A}" destId="{40B78E4D-4E61-498E-8D0C-F35520C5A287}" srcOrd="0" destOrd="0" presId="urn:microsoft.com/office/officeart/2005/8/layout/default"/>
    <dgm:cxn modelId="{095EA853-8001-4381-B23F-F309B94D3304}" type="presOf" srcId="{52A9B5D2-CC96-4DE3-B6FF-DB75F86CD482}" destId="{CC18ED6A-01EE-4236-9E80-3FC9C0EE64D3}" srcOrd="0" destOrd="0" presId="urn:microsoft.com/office/officeart/2005/8/layout/default"/>
    <dgm:cxn modelId="{A9901636-D955-42B3-A13B-4AB32B281926}" type="presOf" srcId="{5B490BBE-E1F0-46E2-AAE9-7C2EF81FE2BB}" destId="{30514DE3-A4D3-4341-9217-6166F2922745}" srcOrd="0" destOrd="0" presId="urn:microsoft.com/office/officeart/2005/8/layout/default"/>
    <dgm:cxn modelId="{D1165FEA-C6E7-4489-8BBB-7108A0AEDA96}" type="presOf" srcId="{D4068A57-5332-471D-8BD1-850AB08F7CB4}" destId="{B3C0BDE7-3EDB-438D-97F1-87E2A7848565}" srcOrd="0" destOrd="0" presId="urn:microsoft.com/office/officeart/2005/8/layout/default"/>
    <dgm:cxn modelId="{A05C0DD8-9148-42A2-8BC1-F8B6EE9BE4FF}" type="presOf" srcId="{F6E2C366-3C14-4162-9BD9-28D00B928A7A}" destId="{C3098900-2248-446C-8FB8-8AC151098821}" srcOrd="0" destOrd="0" presId="urn:microsoft.com/office/officeart/2005/8/layout/default"/>
    <dgm:cxn modelId="{8EB6B7EB-588D-43DD-8AFA-BCAB969A392C}" type="presOf" srcId="{B21FFCA9-2B71-402A-9235-CC058D547DAF}" destId="{18A111F6-31E9-4394-8C5B-C0670415DFCE}" srcOrd="0" destOrd="0" presId="urn:microsoft.com/office/officeart/2005/8/layout/default"/>
    <dgm:cxn modelId="{303D2390-FB13-44EA-BA55-576BC56D76E4}" srcId="{5B490BBE-E1F0-46E2-AAE9-7C2EF81FE2BB}" destId="{F6E2C366-3C14-4162-9BD9-28D00B928A7A}" srcOrd="2" destOrd="0" parTransId="{00718B31-5561-405E-B8C8-FB5B6E632816}" sibTransId="{703DDB1D-50BE-4AB0-91B9-FF3647427D19}"/>
    <dgm:cxn modelId="{5CB2D481-A438-4194-9072-E41E5E54B643}" srcId="{5B490BBE-E1F0-46E2-AAE9-7C2EF81FE2BB}" destId="{52A9B5D2-CC96-4DE3-B6FF-DB75F86CD482}" srcOrd="3" destOrd="0" parTransId="{2B87DE73-F3FC-49B7-A52A-A5C435556EAD}" sibTransId="{65E85A47-BA4A-49D8-B0A6-CC44C21CAE19}"/>
    <dgm:cxn modelId="{B7B8C7DC-4DEA-4A58-AEC4-24136211F026}" srcId="{5B490BBE-E1F0-46E2-AAE9-7C2EF81FE2BB}" destId="{C0E9F47E-D951-423E-8677-416AB0771F3A}" srcOrd="1" destOrd="0" parTransId="{96B38E41-8DEF-4F31-9799-ECA18BA92E31}" sibTransId="{AE5ADC24-9616-49C7-BF44-B7D1E2AB3030}"/>
    <dgm:cxn modelId="{20C1435A-7D53-457A-A658-95CD89A00163}" type="presParOf" srcId="{30514DE3-A4D3-4341-9217-6166F2922745}" destId="{18A111F6-31E9-4394-8C5B-C0670415DFCE}" srcOrd="0" destOrd="0" presId="urn:microsoft.com/office/officeart/2005/8/layout/default"/>
    <dgm:cxn modelId="{8043AA50-B669-4C6E-B658-34CC2E309D08}" type="presParOf" srcId="{30514DE3-A4D3-4341-9217-6166F2922745}" destId="{74D077ED-BA38-43BC-AA47-2473FADB5B06}" srcOrd="1" destOrd="0" presId="urn:microsoft.com/office/officeart/2005/8/layout/default"/>
    <dgm:cxn modelId="{690F4035-C7D5-4D84-B6CE-E9FF0D33D4A3}" type="presParOf" srcId="{30514DE3-A4D3-4341-9217-6166F2922745}" destId="{40B78E4D-4E61-498E-8D0C-F35520C5A287}" srcOrd="2" destOrd="0" presId="urn:microsoft.com/office/officeart/2005/8/layout/default"/>
    <dgm:cxn modelId="{F3B676F5-D9B1-40C5-A83E-7C4038E9527E}" type="presParOf" srcId="{30514DE3-A4D3-4341-9217-6166F2922745}" destId="{428D953A-1649-409D-A987-81C6A94257C0}" srcOrd="3" destOrd="0" presId="urn:microsoft.com/office/officeart/2005/8/layout/default"/>
    <dgm:cxn modelId="{F3A3F9A0-8207-4703-A438-0145EDCE34AA}" type="presParOf" srcId="{30514DE3-A4D3-4341-9217-6166F2922745}" destId="{C3098900-2248-446C-8FB8-8AC151098821}" srcOrd="4" destOrd="0" presId="urn:microsoft.com/office/officeart/2005/8/layout/default"/>
    <dgm:cxn modelId="{DBE63407-192A-4529-BC1E-B90052A5D38B}" type="presParOf" srcId="{30514DE3-A4D3-4341-9217-6166F2922745}" destId="{EF9C79A7-3FC1-4E5F-A7D6-B0DA16A829CE}" srcOrd="5" destOrd="0" presId="urn:microsoft.com/office/officeart/2005/8/layout/default"/>
    <dgm:cxn modelId="{A13ED1B3-E4C5-4248-979C-88453F2B7D6E}" type="presParOf" srcId="{30514DE3-A4D3-4341-9217-6166F2922745}" destId="{CC18ED6A-01EE-4236-9E80-3FC9C0EE64D3}" srcOrd="6" destOrd="0" presId="urn:microsoft.com/office/officeart/2005/8/layout/default"/>
    <dgm:cxn modelId="{D9E5ECD9-9A05-4B3D-9B81-6136F713E465}" type="presParOf" srcId="{30514DE3-A4D3-4341-9217-6166F2922745}" destId="{8883162B-00A9-4A8F-B083-97A564974DB6}" srcOrd="7" destOrd="0" presId="urn:microsoft.com/office/officeart/2005/8/layout/default"/>
    <dgm:cxn modelId="{0D2C908F-B20F-4AA4-AE86-D0AE71FED190}" type="presParOf" srcId="{30514DE3-A4D3-4341-9217-6166F2922745}" destId="{B3C0BDE7-3EDB-438D-97F1-87E2A784856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DA010-64C2-4607-9C74-FBF12EDAF0C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6E627F0-4D5B-4621-9174-A668F6AF8078}">
      <dgm:prSet/>
      <dgm:spPr/>
      <dgm:t>
        <a:bodyPr/>
        <a:lstStyle/>
        <a:p>
          <a:pPr rtl="0"/>
          <a:r>
            <a:rPr lang="en-US" dirty="0" smtClean="0">
              <a:latin typeface="Arial" panose="020B0604020202020204" pitchFamily="34" charset="0"/>
              <a:cs typeface="Arial" panose="020B0604020202020204" pitchFamily="34" charset="0"/>
            </a:rPr>
            <a:t>Integrated into existing practice</a:t>
          </a:r>
          <a:endParaRPr lang="en-US" dirty="0">
            <a:latin typeface="Arial" panose="020B0604020202020204" pitchFamily="34" charset="0"/>
            <a:cs typeface="Arial" panose="020B0604020202020204" pitchFamily="34" charset="0"/>
          </a:endParaRPr>
        </a:p>
      </dgm:t>
    </dgm:pt>
    <dgm:pt modelId="{9126B8CB-4D74-49A3-A003-1F5B3186119E}" type="parTrans" cxnId="{C5B80D51-92FD-4C36-8589-E12E564CD8EC}">
      <dgm:prSet/>
      <dgm:spPr/>
      <dgm:t>
        <a:bodyPr/>
        <a:lstStyle/>
        <a:p>
          <a:endParaRPr lang="en-US"/>
        </a:p>
      </dgm:t>
    </dgm:pt>
    <dgm:pt modelId="{E01F54BE-083D-4D08-B9F3-D742D4131CB9}" type="sibTrans" cxnId="{C5B80D51-92FD-4C36-8589-E12E564CD8EC}">
      <dgm:prSet/>
      <dgm:spPr/>
      <dgm:t>
        <a:bodyPr/>
        <a:lstStyle/>
        <a:p>
          <a:endParaRPr lang="en-US"/>
        </a:p>
      </dgm:t>
    </dgm:pt>
    <dgm:pt modelId="{1429999C-994D-42FD-ADDB-05436E78DB5C}">
      <dgm:prSet custT="1"/>
      <dgm:spPr/>
      <dgm:t>
        <a:bodyPr/>
        <a:lstStyle/>
        <a:p>
          <a:pPr rtl="0"/>
          <a:r>
            <a:rPr lang="en-US" sz="2400" dirty="0" smtClean="0">
              <a:latin typeface="Arial" panose="020B0604020202020204" pitchFamily="34" charset="0"/>
              <a:cs typeface="Arial" panose="020B0604020202020204" pitchFamily="34" charset="0"/>
            </a:rPr>
            <a:t>Small but significant changes</a:t>
          </a:r>
          <a:endParaRPr lang="en-US" sz="2400" dirty="0">
            <a:latin typeface="Arial" panose="020B0604020202020204" pitchFamily="34" charset="0"/>
            <a:cs typeface="Arial" panose="020B0604020202020204" pitchFamily="34" charset="0"/>
          </a:endParaRPr>
        </a:p>
      </dgm:t>
    </dgm:pt>
    <dgm:pt modelId="{CEF89354-18A6-47E7-85DC-A11809718311}" type="parTrans" cxnId="{E806942E-1F7A-427E-9D17-793321DE1C49}">
      <dgm:prSet/>
      <dgm:spPr/>
      <dgm:t>
        <a:bodyPr/>
        <a:lstStyle/>
        <a:p>
          <a:endParaRPr lang="en-US"/>
        </a:p>
      </dgm:t>
    </dgm:pt>
    <dgm:pt modelId="{A458394C-F9DE-4E41-BCF8-286A10F73AD1}" type="sibTrans" cxnId="{E806942E-1F7A-427E-9D17-793321DE1C49}">
      <dgm:prSet/>
      <dgm:spPr/>
      <dgm:t>
        <a:bodyPr/>
        <a:lstStyle/>
        <a:p>
          <a:endParaRPr lang="en-US"/>
        </a:p>
      </dgm:t>
    </dgm:pt>
    <dgm:pt modelId="{C6793D10-EC12-483F-9304-06690B110854}">
      <dgm:prSet custT="1"/>
      <dgm:spPr/>
      <dgm:t>
        <a:bodyPr/>
        <a:lstStyle/>
        <a:p>
          <a:pPr rtl="0"/>
          <a:r>
            <a:rPr lang="en-US" sz="2400" dirty="0" smtClean="0">
              <a:latin typeface="Arial" panose="020B0604020202020204" pitchFamily="34" charset="0"/>
              <a:cs typeface="Arial" panose="020B0604020202020204" pitchFamily="34" charset="0"/>
            </a:rPr>
            <a:t>Research-based and evidence-informed</a:t>
          </a:r>
          <a:endParaRPr lang="en-US" sz="2400" dirty="0">
            <a:latin typeface="Arial" panose="020B0604020202020204" pitchFamily="34" charset="0"/>
            <a:cs typeface="Arial" panose="020B0604020202020204" pitchFamily="34" charset="0"/>
          </a:endParaRPr>
        </a:p>
      </dgm:t>
    </dgm:pt>
    <dgm:pt modelId="{5E1F60FD-5226-423E-A26D-488B8A852A2E}" type="parTrans" cxnId="{64834360-5BA9-49FA-9C2B-72261214F032}">
      <dgm:prSet/>
      <dgm:spPr/>
      <dgm:t>
        <a:bodyPr/>
        <a:lstStyle/>
        <a:p>
          <a:endParaRPr lang="en-US"/>
        </a:p>
      </dgm:t>
    </dgm:pt>
    <dgm:pt modelId="{4FC64446-BFCA-4189-BBA3-7CC042358A5C}" type="sibTrans" cxnId="{64834360-5BA9-49FA-9C2B-72261214F032}">
      <dgm:prSet/>
      <dgm:spPr/>
      <dgm:t>
        <a:bodyPr/>
        <a:lstStyle/>
        <a:p>
          <a:endParaRPr lang="en-US"/>
        </a:p>
      </dgm:t>
    </dgm:pt>
    <dgm:pt modelId="{3C7B60DB-1B83-4E83-AB15-4356A7157939}">
      <dgm:prSet custT="1"/>
      <dgm:spPr/>
      <dgm:t>
        <a:bodyPr/>
        <a:lstStyle/>
        <a:p>
          <a:pPr rtl="0"/>
          <a:r>
            <a:rPr lang="en-US" sz="2400" dirty="0" smtClean="0">
              <a:latin typeface="Arial" panose="020B0604020202020204" pitchFamily="34" charset="0"/>
              <a:cs typeface="Arial" panose="020B0604020202020204" pitchFamily="34" charset="0"/>
            </a:rPr>
            <a:t>Cross-sector coordination</a:t>
          </a:r>
          <a:endParaRPr lang="en-US" sz="2400" dirty="0">
            <a:latin typeface="Arial" panose="020B0604020202020204" pitchFamily="34" charset="0"/>
            <a:cs typeface="Arial" panose="020B0604020202020204" pitchFamily="34" charset="0"/>
          </a:endParaRPr>
        </a:p>
      </dgm:t>
    </dgm:pt>
    <dgm:pt modelId="{8A69E05F-CDE8-4FB5-9D0D-F9FDB81D73A8}" type="parTrans" cxnId="{720F220F-7E3C-4690-BBCE-9641E4A46E18}">
      <dgm:prSet/>
      <dgm:spPr/>
      <dgm:t>
        <a:bodyPr/>
        <a:lstStyle/>
        <a:p>
          <a:endParaRPr lang="en-US"/>
        </a:p>
      </dgm:t>
    </dgm:pt>
    <dgm:pt modelId="{E6FDC6E1-7061-4925-9D1D-72984DFF2F6F}" type="sibTrans" cxnId="{720F220F-7E3C-4690-BBCE-9641E4A46E18}">
      <dgm:prSet/>
      <dgm:spPr/>
      <dgm:t>
        <a:bodyPr/>
        <a:lstStyle/>
        <a:p>
          <a:endParaRPr lang="en-US"/>
        </a:p>
      </dgm:t>
    </dgm:pt>
    <dgm:pt modelId="{4B6A2F1C-B68B-4841-BC34-36C0E07CF5C3}">
      <dgm:prSet custT="1"/>
      <dgm:spPr/>
      <dgm:t>
        <a:bodyPr/>
        <a:lstStyle/>
        <a:p>
          <a:pPr rtl="0"/>
          <a:r>
            <a:rPr lang="en-US" sz="2400" dirty="0" smtClean="0">
              <a:latin typeface="Arial" panose="020B0604020202020204" pitchFamily="34" charset="0"/>
              <a:cs typeface="Arial" panose="020B0604020202020204" pitchFamily="34" charset="0"/>
            </a:rPr>
            <a:t>Applied in many settings</a:t>
          </a:r>
          <a:endParaRPr lang="en-US" sz="2400" dirty="0">
            <a:latin typeface="Arial" panose="020B0604020202020204" pitchFamily="34" charset="0"/>
            <a:cs typeface="Arial" panose="020B0604020202020204" pitchFamily="34" charset="0"/>
          </a:endParaRPr>
        </a:p>
      </dgm:t>
    </dgm:pt>
    <dgm:pt modelId="{536CF1D3-A924-4CA2-AA76-468A6F89BE24}" type="parTrans" cxnId="{34BE39CD-A404-49C7-A932-34C5E4CAEB7E}">
      <dgm:prSet/>
      <dgm:spPr/>
      <dgm:t>
        <a:bodyPr/>
        <a:lstStyle/>
        <a:p>
          <a:endParaRPr lang="en-US"/>
        </a:p>
      </dgm:t>
    </dgm:pt>
    <dgm:pt modelId="{0C6F47F4-2DEE-48EB-B675-E59A3C35C281}" type="sibTrans" cxnId="{34BE39CD-A404-49C7-A932-34C5E4CAEB7E}">
      <dgm:prSet/>
      <dgm:spPr/>
      <dgm:t>
        <a:bodyPr/>
        <a:lstStyle/>
        <a:p>
          <a:endParaRPr lang="en-US"/>
        </a:p>
      </dgm:t>
    </dgm:pt>
    <dgm:pt modelId="{8A5AB1E5-ED28-4D37-9248-C9B3BDCB0313}" type="pres">
      <dgm:prSet presAssocID="{46BDA010-64C2-4607-9C74-FBF12EDAF0C2}" presName="cycle" presStyleCnt="0">
        <dgm:presLayoutVars>
          <dgm:chMax val="1"/>
          <dgm:dir/>
          <dgm:animLvl val="ctr"/>
          <dgm:resizeHandles val="exact"/>
        </dgm:presLayoutVars>
      </dgm:prSet>
      <dgm:spPr/>
      <dgm:t>
        <a:bodyPr/>
        <a:lstStyle/>
        <a:p>
          <a:endParaRPr lang="en-US"/>
        </a:p>
      </dgm:t>
    </dgm:pt>
    <dgm:pt modelId="{EC93A497-07FE-4150-9A23-946BD3D68E0F}" type="pres">
      <dgm:prSet presAssocID="{16E627F0-4D5B-4621-9174-A668F6AF8078}" presName="centerShape" presStyleLbl="node0" presStyleIdx="0" presStyleCnt="1"/>
      <dgm:spPr/>
      <dgm:t>
        <a:bodyPr/>
        <a:lstStyle/>
        <a:p>
          <a:endParaRPr lang="en-US"/>
        </a:p>
      </dgm:t>
    </dgm:pt>
    <dgm:pt modelId="{42134701-BD91-482C-B3DD-5ED450C76654}" type="pres">
      <dgm:prSet presAssocID="{5E1F60FD-5226-423E-A26D-488B8A852A2E}" presName="parTrans" presStyleLbl="bgSibTrans2D1" presStyleIdx="0" presStyleCnt="4"/>
      <dgm:spPr/>
      <dgm:t>
        <a:bodyPr/>
        <a:lstStyle/>
        <a:p>
          <a:endParaRPr lang="en-US"/>
        </a:p>
      </dgm:t>
    </dgm:pt>
    <dgm:pt modelId="{0C39CBAD-65D6-463A-A025-141814CFA967}" type="pres">
      <dgm:prSet presAssocID="{C6793D10-EC12-483F-9304-06690B110854}" presName="node" presStyleLbl="node1" presStyleIdx="0" presStyleCnt="4">
        <dgm:presLayoutVars>
          <dgm:bulletEnabled val="1"/>
        </dgm:presLayoutVars>
      </dgm:prSet>
      <dgm:spPr/>
      <dgm:t>
        <a:bodyPr/>
        <a:lstStyle/>
        <a:p>
          <a:endParaRPr lang="en-US"/>
        </a:p>
      </dgm:t>
    </dgm:pt>
    <dgm:pt modelId="{A8231D79-F0A7-49FB-AFBC-63AEEE1F8C31}" type="pres">
      <dgm:prSet presAssocID="{CEF89354-18A6-47E7-85DC-A11809718311}" presName="parTrans" presStyleLbl="bgSibTrans2D1" presStyleIdx="1" presStyleCnt="4"/>
      <dgm:spPr/>
      <dgm:t>
        <a:bodyPr/>
        <a:lstStyle/>
        <a:p>
          <a:endParaRPr lang="en-US"/>
        </a:p>
      </dgm:t>
    </dgm:pt>
    <dgm:pt modelId="{3A873A6D-6E27-496D-8190-2D4FE265B9C4}" type="pres">
      <dgm:prSet presAssocID="{1429999C-994D-42FD-ADDB-05436E78DB5C}" presName="node" presStyleLbl="node1" presStyleIdx="1" presStyleCnt="4">
        <dgm:presLayoutVars>
          <dgm:bulletEnabled val="1"/>
        </dgm:presLayoutVars>
      </dgm:prSet>
      <dgm:spPr/>
      <dgm:t>
        <a:bodyPr/>
        <a:lstStyle/>
        <a:p>
          <a:endParaRPr lang="en-US"/>
        </a:p>
      </dgm:t>
    </dgm:pt>
    <dgm:pt modelId="{B72DFD88-D7CF-4B52-9E7F-20023121600C}" type="pres">
      <dgm:prSet presAssocID="{536CF1D3-A924-4CA2-AA76-468A6F89BE24}" presName="parTrans" presStyleLbl="bgSibTrans2D1" presStyleIdx="2" presStyleCnt="4"/>
      <dgm:spPr/>
      <dgm:t>
        <a:bodyPr/>
        <a:lstStyle/>
        <a:p>
          <a:endParaRPr lang="en-US"/>
        </a:p>
      </dgm:t>
    </dgm:pt>
    <dgm:pt modelId="{3E10C0DF-C089-47F9-A18B-8A79C37ED328}" type="pres">
      <dgm:prSet presAssocID="{4B6A2F1C-B68B-4841-BC34-36C0E07CF5C3}" presName="node" presStyleLbl="node1" presStyleIdx="2" presStyleCnt="4">
        <dgm:presLayoutVars>
          <dgm:bulletEnabled val="1"/>
        </dgm:presLayoutVars>
      </dgm:prSet>
      <dgm:spPr/>
      <dgm:t>
        <a:bodyPr/>
        <a:lstStyle/>
        <a:p>
          <a:endParaRPr lang="en-US"/>
        </a:p>
      </dgm:t>
    </dgm:pt>
    <dgm:pt modelId="{200BC041-238F-4456-9361-E5299C8EBC28}" type="pres">
      <dgm:prSet presAssocID="{8A69E05F-CDE8-4FB5-9D0D-F9FDB81D73A8}" presName="parTrans" presStyleLbl="bgSibTrans2D1" presStyleIdx="3" presStyleCnt="4"/>
      <dgm:spPr/>
      <dgm:t>
        <a:bodyPr/>
        <a:lstStyle/>
        <a:p>
          <a:endParaRPr lang="en-US"/>
        </a:p>
      </dgm:t>
    </dgm:pt>
    <dgm:pt modelId="{BC2B50B9-A39D-4E90-92C2-91FE2972B3B3}" type="pres">
      <dgm:prSet presAssocID="{3C7B60DB-1B83-4E83-AB15-4356A7157939}" presName="node" presStyleLbl="node1" presStyleIdx="3" presStyleCnt="4">
        <dgm:presLayoutVars>
          <dgm:bulletEnabled val="1"/>
        </dgm:presLayoutVars>
      </dgm:prSet>
      <dgm:spPr/>
      <dgm:t>
        <a:bodyPr/>
        <a:lstStyle/>
        <a:p>
          <a:endParaRPr lang="en-US"/>
        </a:p>
      </dgm:t>
    </dgm:pt>
  </dgm:ptLst>
  <dgm:cxnLst>
    <dgm:cxn modelId="{2197DD11-C543-452B-A7F4-D121AD90AB54}" type="presOf" srcId="{3C7B60DB-1B83-4E83-AB15-4356A7157939}" destId="{BC2B50B9-A39D-4E90-92C2-91FE2972B3B3}" srcOrd="0" destOrd="0" presId="urn:microsoft.com/office/officeart/2005/8/layout/radial4"/>
    <dgm:cxn modelId="{A8EF180A-1CAE-4897-A216-2E0718CA153A}" type="presOf" srcId="{536CF1D3-A924-4CA2-AA76-468A6F89BE24}" destId="{B72DFD88-D7CF-4B52-9E7F-20023121600C}" srcOrd="0" destOrd="0" presId="urn:microsoft.com/office/officeart/2005/8/layout/radial4"/>
    <dgm:cxn modelId="{34BE39CD-A404-49C7-A932-34C5E4CAEB7E}" srcId="{16E627F0-4D5B-4621-9174-A668F6AF8078}" destId="{4B6A2F1C-B68B-4841-BC34-36C0E07CF5C3}" srcOrd="2" destOrd="0" parTransId="{536CF1D3-A924-4CA2-AA76-468A6F89BE24}" sibTransId="{0C6F47F4-2DEE-48EB-B675-E59A3C35C281}"/>
    <dgm:cxn modelId="{95EE363E-1813-44E1-9A9B-21A11EDE1BA7}" type="presOf" srcId="{1429999C-994D-42FD-ADDB-05436E78DB5C}" destId="{3A873A6D-6E27-496D-8190-2D4FE265B9C4}" srcOrd="0" destOrd="0" presId="urn:microsoft.com/office/officeart/2005/8/layout/radial4"/>
    <dgm:cxn modelId="{113728BA-71AA-4B6F-9198-791328DE9ED4}" type="presOf" srcId="{46BDA010-64C2-4607-9C74-FBF12EDAF0C2}" destId="{8A5AB1E5-ED28-4D37-9248-C9B3BDCB0313}" srcOrd="0" destOrd="0" presId="urn:microsoft.com/office/officeart/2005/8/layout/radial4"/>
    <dgm:cxn modelId="{F8E492B4-8339-4458-AE34-FAC1AED0CEE4}" type="presOf" srcId="{5E1F60FD-5226-423E-A26D-488B8A852A2E}" destId="{42134701-BD91-482C-B3DD-5ED450C76654}" srcOrd="0" destOrd="0" presId="urn:microsoft.com/office/officeart/2005/8/layout/radial4"/>
    <dgm:cxn modelId="{951AAD4E-A419-4FD4-910D-8531F2CF8DEF}" type="presOf" srcId="{8A69E05F-CDE8-4FB5-9D0D-F9FDB81D73A8}" destId="{200BC041-238F-4456-9361-E5299C8EBC28}" srcOrd="0" destOrd="0" presId="urn:microsoft.com/office/officeart/2005/8/layout/radial4"/>
    <dgm:cxn modelId="{E806942E-1F7A-427E-9D17-793321DE1C49}" srcId="{16E627F0-4D5B-4621-9174-A668F6AF8078}" destId="{1429999C-994D-42FD-ADDB-05436E78DB5C}" srcOrd="1" destOrd="0" parTransId="{CEF89354-18A6-47E7-85DC-A11809718311}" sibTransId="{A458394C-F9DE-4E41-BCF8-286A10F73AD1}"/>
    <dgm:cxn modelId="{53DA9B29-3585-467E-8C60-80D857B846F0}" type="presOf" srcId="{4B6A2F1C-B68B-4841-BC34-36C0E07CF5C3}" destId="{3E10C0DF-C089-47F9-A18B-8A79C37ED328}" srcOrd="0" destOrd="0" presId="urn:microsoft.com/office/officeart/2005/8/layout/radial4"/>
    <dgm:cxn modelId="{47C847C4-4A56-4F58-8DBA-A88D2CDE8442}" type="presOf" srcId="{CEF89354-18A6-47E7-85DC-A11809718311}" destId="{A8231D79-F0A7-49FB-AFBC-63AEEE1F8C31}" srcOrd="0" destOrd="0" presId="urn:microsoft.com/office/officeart/2005/8/layout/radial4"/>
    <dgm:cxn modelId="{96A5F169-FF62-410D-8D62-26A05059DFE0}" type="presOf" srcId="{C6793D10-EC12-483F-9304-06690B110854}" destId="{0C39CBAD-65D6-463A-A025-141814CFA967}" srcOrd="0" destOrd="0" presId="urn:microsoft.com/office/officeart/2005/8/layout/radial4"/>
    <dgm:cxn modelId="{64834360-5BA9-49FA-9C2B-72261214F032}" srcId="{16E627F0-4D5B-4621-9174-A668F6AF8078}" destId="{C6793D10-EC12-483F-9304-06690B110854}" srcOrd="0" destOrd="0" parTransId="{5E1F60FD-5226-423E-A26D-488B8A852A2E}" sibTransId="{4FC64446-BFCA-4189-BBA3-7CC042358A5C}"/>
    <dgm:cxn modelId="{AAA97CE8-C724-40E2-BB6E-039F7909A8CE}" type="presOf" srcId="{16E627F0-4D5B-4621-9174-A668F6AF8078}" destId="{EC93A497-07FE-4150-9A23-946BD3D68E0F}" srcOrd="0" destOrd="0" presId="urn:microsoft.com/office/officeart/2005/8/layout/radial4"/>
    <dgm:cxn modelId="{C5B80D51-92FD-4C36-8589-E12E564CD8EC}" srcId="{46BDA010-64C2-4607-9C74-FBF12EDAF0C2}" destId="{16E627F0-4D5B-4621-9174-A668F6AF8078}" srcOrd="0" destOrd="0" parTransId="{9126B8CB-4D74-49A3-A003-1F5B3186119E}" sibTransId="{E01F54BE-083D-4D08-B9F3-D742D4131CB9}"/>
    <dgm:cxn modelId="{720F220F-7E3C-4690-BBCE-9641E4A46E18}" srcId="{16E627F0-4D5B-4621-9174-A668F6AF8078}" destId="{3C7B60DB-1B83-4E83-AB15-4356A7157939}" srcOrd="3" destOrd="0" parTransId="{8A69E05F-CDE8-4FB5-9D0D-F9FDB81D73A8}" sibTransId="{E6FDC6E1-7061-4925-9D1D-72984DFF2F6F}"/>
    <dgm:cxn modelId="{6DDDE641-0D5F-47CE-94FF-1EAAFA84B9BF}" type="presParOf" srcId="{8A5AB1E5-ED28-4D37-9248-C9B3BDCB0313}" destId="{EC93A497-07FE-4150-9A23-946BD3D68E0F}" srcOrd="0" destOrd="0" presId="urn:microsoft.com/office/officeart/2005/8/layout/radial4"/>
    <dgm:cxn modelId="{5FF0CC1D-7F5A-456E-8724-A1221057BAC2}" type="presParOf" srcId="{8A5AB1E5-ED28-4D37-9248-C9B3BDCB0313}" destId="{42134701-BD91-482C-B3DD-5ED450C76654}" srcOrd="1" destOrd="0" presId="urn:microsoft.com/office/officeart/2005/8/layout/radial4"/>
    <dgm:cxn modelId="{A58D4E6C-99AB-4480-A78B-69E3417E1200}" type="presParOf" srcId="{8A5AB1E5-ED28-4D37-9248-C9B3BDCB0313}" destId="{0C39CBAD-65D6-463A-A025-141814CFA967}" srcOrd="2" destOrd="0" presId="urn:microsoft.com/office/officeart/2005/8/layout/radial4"/>
    <dgm:cxn modelId="{7DA8F384-4EEA-4A00-94DA-9031643E47EB}" type="presParOf" srcId="{8A5AB1E5-ED28-4D37-9248-C9B3BDCB0313}" destId="{A8231D79-F0A7-49FB-AFBC-63AEEE1F8C31}" srcOrd="3" destOrd="0" presId="urn:microsoft.com/office/officeart/2005/8/layout/radial4"/>
    <dgm:cxn modelId="{D509841D-93E4-4061-97AB-4B8C185F8BAD}" type="presParOf" srcId="{8A5AB1E5-ED28-4D37-9248-C9B3BDCB0313}" destId="{3A873A6D-6E27-496D-8190-2D4FE265B9C4}" srcOrd="4" destOrd="0" presId="urn:microsoft.com/office/officeart/2005/8/layout/radial4"/>
    <dgm:cxn modelId="{548B8BB0-8001-4D05-896D-CB885358C0AF}" type="presParOf" srcId="{8A5AB1E5-ED28-4D37-9248-C9B3BDCB0313}" destId="{B72DFD88-D7CF-4B52-9E7F-20023121600C}" srcOrd="5" destOrd="0" presId="urn:microsoft.com/office/officeart/2005/8/layout/radial4"/>
    <dgm:cxn modelId="{74C1A9A2-8EE4-42ED-94C8-E7548B7F5759}" type="presParOf" srcId="{8A5AB1E5-ED28-4D37-9248-C9B3BDCB0313}" destId="{3E10C0DF-C089-47F9-A18B-8A79C37ED328}" srcOrd="6" destOrd="0" presId="urn:microsoft.com/office/officeart/2005/8/layout/radial4"/>
    <dgm:cxn modelId="{DF1A9CCE-5E78-425D-9C65-A9F71863E4FA}" type="presParOf" srcId="{8A5AB1E5-ED28-4D37-9248-C9B3BDCB0313}" destId="{200BC041-238F-4456-9361-E5299C8EBC28}" srcOrd="7" destOrd="0" presId="urn:microsoft.com/office/officeart/2005/8/layout/radial4"/>
    <dgm:cxn modelId="{A8F6A572-A4B1-44C9-B37F-515635ED93A1}" type="presParOf" srcId="{8A5AB1E5-ED28-4D37-9248-C9B3BDCB0313}" destId="{BC2B50B9-A39D-4E90-92C2-91FE2972B3B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C123F3-6490-4CFE-918C-682E77500324}" type="doc">
      <dgm:prSet loTypeId="urn:microsoft.com/office/officeart/2005/8/layout/hList7" loCatId="picture" qsTypeId="urn:microsoft.com/office/officeart/2005/8/quickstyle/simple1" qsCatId="simple" csTypeId="urn:microsoft.com/office/officeart/2005/8/colors/colorful1" csCatId="colorful" phldr="1"/>
      <dgm:spPr/>
      <dgm:t>
        <a:bodyPr/>
        <a:lstStyle/>
        <a:p>
          <a:endParaRPr lang="en-US"/>
        </a:p>
      </dgm:t>
    </dgm:pt>
    <dgm:pt modelId="{ACB321CB-3558-47EC-A71A-790D0D8E177B}">
      <dgm:prSet phldrT="[Text]" custT="1"/>
      <dgm:spPr/>
      <dgm:t>
        <a:bodyPr/>
        <a:lstStyle/>
        <a:p>
          <a:r>
            <a:rPr lang="en-US" sz="2000" dirty="0" smtClean="0">
              <a:latin typeface="Arial" panose="020B0604020202020204" pitchFamily="34" charset="0"/>
              <a:cs typeface="Arial" panose="020B0604020202020204" pitchFamily="34" charset="0"/>
            </a:rPr>
            <a:t>Light touch family support in the settings families are in every day</a:t>
          </a:r>
          <a:endParaRPr lang="en-US" sz="2000" dirty="0">
            <a:latin typeface="Arial" panose="020B0604020202020204" pitchFamily="34" charset="0"/>
            <a:cs typeface="Arial" panose="020B0604020202020204" pitchFamily="34" charset="0"/>
          </a:endParaRPr>
        </a:p>
      </dgm:t>
    </dgm:pt>
    <dgm:pt modelId="{F453077C-8DF3-4C97-949B-94666C71AA52}" type="parTrans" cxnId="{ED4EA77C-1E7E-4020-A03C-5973B84C0CC4}">
      <dgm:prSet/>
      <dgm:spPr/>
      <dgm:t>
        <a:bodyPr/>
        <a:lstStyle/>
        <a:p>
          <a:endParaRPr lang="en-US"/>
        </a:p>
      </dgm:t>
    </dgm:pt>
    <dgm:pt modelId="{913A444F-64DB-45B6-8000-D155C6410E8A}" type="sibTrans" cxnId="{ED4EA77C-1E7E-4020-A03C-5973B84C0CC4}">
      <dgm:prSet/>
      <dgm:spPr/>
      <dgm:t>
        <a:bodyPr/>
        <a:lstStyle/>
        <a:p>
          <a:endParaRPr lang="en-US"/>
        </a:p>
      </dgm:t>
    </dgm:pt>
    <dgm:pt modelId="{7A8D3C3F-4998-4244-A5AA-25DB17A01A93}">
      <dgm:prSet phldrT="[Text]" custT="1"/>
      <dgm:spPr/>
      <dgm:t>
        <a:bodyPr/>
        <a:lstStyle/>
        <a:p>
          <a:r>
            <a:rPr lang="en-US" sz="2000" dirty="0" smtClean="0">
              <a:latin typeface="Arial" panose="020B0604020202020204" pitchFamily="34" charset="0"/>
              <a:cs typeface="Arial" panose="020B0604020202020204" pitchFamily="34" charset="0"/>
            </a:rPr>
            <a:t>Connections to and support from dedicated family support resources</a:t>
          </a:r>
          <a:endParaRPr lang="en-US" sz="2000" dirty="0">
            <a:latin typeface="Arial" panose="020B0604020202020204" pitchFamily="34" charset="0"/>
            <a:cs typeface="Arial" panose="020B0604020202020204" pitchFamily="34" charset="0"/>
          </a:endParaRPr>
        </a:p>
      </dgm:t>
    </dgm:pt>
    <dgm:pt modelId="{83FF1F0F-F2F1-44D9-929B-DE1C7D984811}" type="parTrans" cxnId="{826DDD5D-D963-450F-B46E-3712A9BA0FD2}">
      <dgm:prSet/>
      <dgm:spPr/>
      <dgm:t>
        <a:bodyPr/>
        <a:lstStyle/>
        <a:p>
          <a:endParaRPr lang="en-US"/>
        </a:p>
      </dgm:t>
    </dgm:pt>
    <dgm:pt modelId="{4E157B5F-330F-4ACA-B8CD-429CF99DCF80}" type="sibTrans" cxnId="{826DDD5D-D963-450F-B46E-3712A9BA0FD2}">
      <dgm:prSet/>
      <dgm:spPr/>
      <dgm:t>
        <a:bodyPr/>
        <a:lstStyle/>
        <a:p>
          <a:endParaRPr lang="en-US"/>
        </a:p>
      </dgm:t>
    </dgm:pt>
    <dgm:pt modelId="{7FC37467-EAE1-458A-BC21-B8BC9ADADE27}">
      <dgm:prSet phldrT="[Text]" custT="1"/>
      <dgm:spPr/>
      <dgm:t>
        <a:bodyPr/>
        <a:lstStyle/>
        <a:p>
          <a:r>
            <a:rPr lang="en-US" sz="2000" dirty="0" smtClean="0">
              <a:latin typeface="Arial" panose="020B0604020202020204" pitchFamily="34" charset="0"/>
              <a:cs typeface="Arial" panose="020B0604020202020204" pitchFamily="34" charset="0"/>
            </a:rPr>
            <a:t>Navigation supports to help make the connections</a:t>
          </a:r>
          <a:endParaRPr lang="en-US" sz="2000" dirty="0">
            <a:latin typeface="Arial" panose="020B0604020202020204" pitchFamily="34" charset="0"/>
            <a:cs typeface="Arial" panose="020B0604020202020204" pitchFamily="34" charset="0"/>
          </a:endParaRPr>
        </a:p>
      </dgm:t>
    </dgm:pt>
    <dgm:pt modelId="{3F2761DF-4751-495D-9857-6BEDAC91E0A0}" type="parTrans" cxnId="{B8D33DF2-F4D8-4593-BF26-6F4BC9B851A2}">
      <dgm:prSet/>
      <dgm:spPr/>
      <dgm:t>
        <a:bodyPr/>
        <a:lstStyle/>
        <a:p>
          <a:endParaRPr lang="en-US"/>
        </a:p>
      </dgm:t>
    </dgm:pt>
    <dgm:pt modelId="{438F55E2-33DF-4F03-AFB4-0F53F175D865}" type="sibTrans" cxnId="{B8D33DF2-F4D8-4593-BF26-6F4BC9B851A2}">
      <dgm:prSet/>
      <dgm:spPr/>
      <dgm:t>
        <a:bodyPr/>
        <a:lstStyle/>
        <a:p>
          <a:endParaRPr lang="en-US"/>
        </a:p>
      </dgm:t>
    </dgm:pt>
    <dgm:pt modelId="{F45446D4-E754-49BA-B60F-90DEE67AA1AA}">
      <dgm:prSet phldrT="[Text]" custT="1"/>
      <dgm:spPr/>
      <dgm:t>
        <a:bodyPr/>
        <a:lstStyle/>
        <a:p>
          <a:r>
            <a:rPr lang="en-US" sz="2000" dirty="0" smtClean="0">
              <a:latin typeface="Arial" panose="020B0604020202020204" pitchFamily="34" charset="0"/>
              <a:cs typeface="Arial" panose="020B0604020202020204" pitchFamily="34" charset="0"/>
            </a:rPr>
            <a:t>Connections to more intensive services when needed</a:t>
          </a:r>
          <a:endParaRPr lang="en-US" sz="2000" dirty="0">
            <a:latin typeface="Arial" panose="020B0604020202020204" pitchFamily="34" charset="0"/>
            <a:cs typeface="Arial" panose="020B0604020202020204" pitchFamily="34" charset="0"/>
          </a:endParaRPr>
        </a:p>
      </dgm:t>
    </dgm:pt>
    <dgm:pt modelId="{923E54B7-ABAD-4360-A2FF-8D19530A9A21}" type="parTrans" cxnId="{184B9FBC-4DC4-47AA-A7DC-939AEACFB14E}">
      <dgm:prSet/>
      <dgm:spPr/>
      <dgm:t>
        <a:bodyPr/>
        <a:lstStyle/>
        <a:p>
          <a:endParaRPr lang="en-US"/>
        </a:p>
      </dgm:t>
    </dgm:pt>
    <dgm:pt modelId="{0AF8CDAB-0525-49E3-A238-9640E9A0324C}" type="sibTrans" cxnId="{184B9FBC-4DC4-47AA-A7DC-939AEACFB14E}">
      <dgm:prSet/>
      <dgm:spPr/>
      <dgm:t>
        <a:bodyPr/>
        <a:lstStyle/>
        <a:p>
          <a:endParaRPr lang="en-US"/>
        </a:p>
      </dgm:t>
    </dgm:pt>
    <dgm:pt modelId="{0A19686D-704A-4FBA-87E1-216A27F141EE}" type="pres">
      <dgm:prSet presAssocID="{02C123F3-6490-4CFE-918C-682E77500324}" presName="Name0" presStyleCnt="0">
        <dgm:presLayoutVars>
          <dgm:dir/>
          <dgm:resizeHandles val="exact"/>
        </dgm:presLayoutVars>
      </dgm:prSet>
      <dgm:spPr/>
      <dgm:t>
        <a:bodyPr/>
        <a:lstStyle/>
        <a:p>
          <a:endParaRPr lang="en-US"/>
        </a:p>
      </dgm:t>
    </dgm:pt>
    <dgm:pt modelId="{9CFB7DB8-37B1-4012-91B0-05213335CA15}" type="pres">
      <dgm:prSet presAssocID="{02C123F3-6490-4CFE-918C-682E77500324}" presName="fgShape" presStyleLbl="fgShp" presStyleIdx="0" presStyleCnt="1"/>
      <dgm:spPr>
        <a:solidFill>
          <a:schemeClr val="bg1"/>
        </a:solidFill>
      </dgm:spPr>
      <dgm:t>
        <a:bodyPr/>
        <a:lstStyle/>
        <a:p>
          <a:endParaRPr lang="en-US"/>
        </a:p>
      </dgm:t>
    </dgm:pt>
    <dgm:pt modelId="{3B67EF50-04B6-411B-99BD-3C1CF5C64360}" type="pres">
      <dgm:prSet presAssocID="{02C123F3-6490-4CFE-918C-682E77500324}" presName="linComp" presStyleCnt="0"/>
      <dgm:spPr/>
      <dgm:t>
        <a:bodyPr/>
        <a:lstStyle/>
        <a:p>
          <a:endParaRPr lang="en-US"/>
        </a:p>
      </dgm:t>
    </dgm:pt>
    <dgm:pt modelId="{8DBAC4AD-3517-4960-ACFA-8BF7BBAD8B27}" type="pres">
      <dgm:prSet presAssocID="{ACB321CB-3558-47EC-A71A-790D0D8E177B}" presName="compNode" presStyleCnt="0"/>
      <dgm:spPr/>
      <dgm:t>
        <a:bodyPr/>
        <a:lstStyle/>
        <a:p>
          <a:endParaRPr lang="en-US"/>
        </a:p>
      </dgm:t>
    </dgm:pt>
    <dgm:pt modelId="{3ED8BFFD-47AF-42A6-A731-12CB409C6A38}" type="pres">
      <dgm:prSet presAssocID="{ACB321CB-3558-47EC-A71A-790D0D8E177B}" presName="bkgdShape" presStyleLbl="node1" presStyleIdx="0" presStyleCnt="4"/>
      <dgm:spPr/>
      <dgm:t>
        <a:bodyPr/>
        <a:lstStyle/>
        <a:p>
          <a:endParaRPr lang="en-US"/>
        </a:p>
      </dgm:t>
    </dgm:pt>
    <dgm:pt modelId="{298ED8EB-4A30-474E-88E9-D99902C4C6EA}" type="pres">
      <dgm:prSet presAssocID="{ACB321CB-3558-47EC-A71A-790D0D8E177B}" presName="nodeTx" presStyleLbl="node1" presStyleIdx="0" presStyleCnt="4">
        <dgm:presLayoutVars>
          <dgm:bulletEnabled val="1"/>
        </dgm:presLayoutVars>
      </dgm:prSet>
      <dgm:spPr/>
      <dgm:t>
        <a:bodyPr/>
        <a:lstStyle/>
        <a:p>
          <a:endParaRPr lang="en-US"/>
        </a:p>
      </dgm:t>
    </dgm:pt>
    <dgm:pt modelId="{2B6FF18A-634B-41E3-9B4A-1F4D56CCF317}" type="pres">
      <dgm:prSet presAssocID="{ACB321CB-3558-47EC-A71A-790D0D8E177B}" presName="invisiNode" presStyleLbl="node1" presStyleIdx="0" presStyleCnt="4"/>
      <dgm:spPr/>
      <dgm:t>
        <a:bodyPr/>
        <a:lstStyle/>
        <a:p>
          <a:endParaRPr lang="en-US"/>
        </a:p>
      </dgm:t>
    </dgm:pt>
    <dgm:pt modelId="{54601D69-41A1-4F83-B15F-FA6445C91BD7}" type="pres">
      <dgm:prSet presAssocID="{ACB321CB-3558-47EC-A71A-790D0D8E177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61ACE4F7-A942-4ECA-B754-61E4FF223D3A}" type="pres">
      <dgm:prSet presAssocID="{913A444F-64DB-45B6-8000-D155C6410E8A}" presName="sibTrans" presStyleLbl="sibTrans2D1" presStyleIdx="0" presStyleCnt="0"/>
      <dgm:spPr/>
      <dgm:t>
        <a:bodyPr/>
        <a:lstStyle/>
        <a:p>
          <a:endParaRPr lang="en-US"/>
        </a:p>
      </dgm:t>
    </dgm:pt>
    <dgm:pt modelId="{D7B19296-5D6A-4112-9127-279C16353D12}" type="pres">
      <dgm:prSet presAssocID="{7A8D3C3F-4998-4244-A5AA-25DB17A01A93}" presName="compNode" presStyleCnt="0"/>
      <dgm:spPr/>
      <dgm:t>
        <a:bodyPr/>
        <a:lstStyle/>
        <a:p>
          <a:endParaRPr lang="en-US"/>
        </a:p>
      </dgm:t>
    </dgm:pt>
    <dgm:pt modelId="{1AAFF137-549A-40A5-B0B1-91133EED345F}" type="pres">
      <dgm:prSet presAssocID="{7A8D3C3F-4998-4244-A5AA-25DB17A01A93}" presName="bkgdShape" presStyleLbl="node1" presStyleIdx="1" presStyleCnt="4"/>
      <dgm:spPr/>
      <dgm:t>
        <a:bodyPr/>
        <a:lstStyle/>
        <a:p>
          <a:endParaRPr lang="en-US"/>
        </a:p>
      </dgm:t>
    </dgm:pt>
    <dgm:pt modelId="{1210B95A-A762-4C8A-9851-C6199C2EE6A0}" type="pres">
      <dgm:prSet presAssocID="{7A8D3C3F-4998-4244-A5AA-25DB17A01A93}" presName="nodeTx" presStyleLbl="node1" presStyleIdx="1" presStyleCnt="4">
        <dgm:presLayoutVars>
          <dgm:bulletEnabled val="1"/>
        </dgm:presLayoutVars>
      </dgm:prSet>
      <dgm:spPr/>
      <dgm:t>
        <a:bodyPr/>
        <a:lstStyle/>
        <a:p>
          <a:endParaRPr lang="en-US"/>
        </a:p>
      </dgm:t>
    </dgm:pt>
    <dgm:pt modelId="{52EBD5CC-46C5-43EC-ACB2-11F3412C9DBD}" type="pres">
      <dgm:prSet presAssocID="{7A8D3C3F-4998-4244-A5AA-25DB17A01A93}" presName="invisiNode" presStyleLbl="node1" presStyleIdx="1" presStyleCnt="4"/>
      <dgm:spPr/>
      <dgm:t>
        <a:bodyPr/>
        <a:lstStyle/>
        <a:p>
          <a:endParaRPr lang="en-US"/>
        </a:p>
      </dgm:t>
    </dgm:pt>
    <dgm:pt modelId="{C70290D5-0F35-4F30-B443-5B61DDD0F8D5}" type="pres">
      <dgm:prSet presAssocID="{7A8D3C3F-4998-4244-A5AA-25DB17A01A93}"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491D40A1-E1FB-4437-B5A6-8E1EC08D495D}" type="pres">
      <dgm:prSet presAssocID="{4E157B5F-330F-4ACA-B8CD-429CF99DCF80}" presName="sibTrans" presStyleLbl="sibTrans2D1" presStyleIdx="0" presStyleCnt="0"/>
      <dgm:spPr/>
      <dgm:t>
        <a:bodyPr/>
        <a:lstStyle/>
        <a:p>
          <a:endParaRPr lang="en-US"/>
        </a:p>
      </dgm:t>
    </dgm:pt>
    <dgm:pt modelId="{9E56FC27-687E-489C-AD26-4394C832AF5A}" type="pres">
      <dgm:prSet presAssocID="{F45446D4-E754-49BA-B60F-90DEE67AA1AA}" presName="compNode" presStyleCnt="0"/>
      <dgm:spPr/>
      <dgm:t>
        <a:bodyPr/>
        <a:lstStyle/>
        <a:p>
          <a:endParaRPr lang="en-US"/>
        </a:p>
      </dgm:t>
    </dgm:pt>
    <dgm:pt modelId="{1635ACB5-69F5-457D-8EE9-3BE8D1DB5201}" type="pres">
      <dgm:prSet presAssocID="{F45446D4-E754-49BA-B60F-90DEE67AA1AA}" presName="bkgdShape" presStyleLbl="node1" presStyleIdx="2" presStyleCnt="4"/>
      <dgm:spPr/>
      <dgm:t>
        <a:bodyPr/>
        <a:lstStyle/>
        <a:p>
          <a:endParaRPr lang="en-US"/>
        </a:p>
      </dgm:t>
    </dgm:pt>
    <dgm:pt modelId="{27169A54-33B0-4F1B-9782-EEE3408FC14D}" type="pres">
      <dgm:prSet presAssocID="{F45446D4-E754-49BA-B60F-90DEE67AA1AA}" presName="nodeTx" presStyleLbl="node1" presStyleIdx="2" presStyleCnt="4">
        <dgm:presLayoutVars>
          <dgm:bulletEnabled val="1"/>
        </dgm:presLayoutVars>
      </dgm:prSet>
      <dgm:spPr/>
      <dgm:t>
        <a:bodyPr/>
        <a:lstStyle/>
        <a:p>
          <a:endParaRPr lang="en-US"/>
        </a:p>
      </dgm:t>
    </dgm:pt>
    <dgm:pt modelId="{E93F2A87-D4B3-471D-B828-825EED6BD153}" type="pres">
      <dgm:prSet presAssocID="{F45446D4-E754-49BA-B60F-90DEE67AA1AA}" presName="invisiNode" presStyleLbl="node1" presStyleIdx="2" presStyleCnt="4"/>
      <dgm:spPr/>
      <dgm:t>
        <a:bodyPr/>
        <a:lstStyle/>
        <a:p>
          <a:endParaRPr lang="en-US"/>
        </a:p>
      </dgm:t>
    </dgm:pt>
    <dgm:pt modelId="{1DD911C6-B546-473D-8B58-2FE760830A94}" type="pres">
      <dgm:prSet presAssocID="{F45446D4-E754-49BA-B60F-90DEE67AA1AA}"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54DDA424-1B98-4F0D-AECE-BC86693A9AE6}" type="pres">
      <dgm:prSet presAssocID="{0AF8CDAB-0525-49E3-A238-9640E9A0324C}" presName="sibTrans" presStyleLbl="sibTrans2D1" presStyleIdx="0" presStyleCnt="0"/>
      <dgm:spPr/>
      <dgm:t>
        <a:bodyPr/>
        <a:lstStyle/>
        <a:p>
          <a:endParaRPr lang="en-US"/>
        </a:p>
      </dgm:t>
    </dgm:pt>
    <dgm:pt modelId="{FF7366A6-AEDF-43BD-92C2-89A8DE3442DD}" type="pres">
      <dgm:prSet presAssocID="{7FC37467-EAE1-458A-BC21-B8BC9ADADE27}" presName="compNode" presStyleCnt="0"/>
      <dgm:spPr/>
      <dgm:t>
        <a:bodyPr/>
        <a:lstStyle/>
        <a:p>
          <a:endParaRPr lang="en-US"/>
        </a:p>
      </dgm:t>
    </dgm:pt>
    <dgm:pt modelId="{D0FC7F1E-84A4-4EB4-BE00-1063E246A238}" type="pres">
      <dgm:prSet presAssocID="{7FC37467-EAE1-458A-BC21-B8BC9ADADE27}" presName="bkgdShape" presStyleLbl="node1" presStyleIdx="3" presStyleCnt="4"/>
      <dgm:spPr/>
      <dgm:t>
        <a:bodyPr/>
        <a:lstStyle/>
        <a:p>
          <a:endParaRPr lang="en-US"/>
        </a:p>
      </dgm:t>
    </dgm:pt>
    <dgm:pt modelId="{3FF92EAF-7FA7-47CE-A278-0CFCE449B3A7}" type="pres">
      <dgm:prSet presAssocID="{7FC37467-EAE1-458A-BC21-B8BC9ADADE27}" presName="nodeTx" presStyleLbl="node1" presStyleIdx="3" presStyleCnt="4">
        <dgm:presLayoutVars>
          <dgm:bulletEnabled val="1"/>
        </dgm:presLayoutVars>
      </dgm:prSet>
      <dgm:spPr/>
      <dgm:t>
        <a:bodyPr/>
        <a:lstStyle/>
        <a:p>
          <a:endParaRPr lang="en-US"/>
        </a:p>
      </dgm:t>
    </dgm:pt>
    <dgm:pt modelId="{56BE1F6D-CB1D-46A0-8F2A-561F49445F3B}" type="pres">
      <dgm:prSet presAssocID="{7FC37467-EAE1-458A-BC21-B8BC9ADADE27}" presName="invisiNode" presStyleLbl="node1" presStyleIdx="3" presStyleCnt="4"/>
      <dgm:spPr/>
      <dgm:t>
        <a:bodyPr/>
        <a:lstStyle/>
        <a:p>
          <a:endParaRPr lang="en-US"/>
        </a:p>
      </dgm:t>
    </dgm:pt>
    <dgm:pt modelId="{4DDB6D9F-0AA4-4DAC-9137-E828A35C3A9C}" type="pres">
      <dgm:prSet presAssocID="{7FC37467-EAE1-458A-BC21-B8BC9ADADE27}"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t>
        <a:bodyPr/>
        <a:lstStyle/>
        <a:p>
          <a:endParaRPr lang="en-US"/>
        </a:p>
      </dgm:t>
    </dgm:pt>
  </dgm:ptLst>
  <dgm:cxnLst>
    <dgm:cxn modelId="{A2DD6232-B2DB-432D-B9EE-952F374B1DFC}" type="presOf" srcId="{02C123F3-6490-4CFE-918C-682E77500324}" destId="{0A19686D-704A-4FBA-87E1-216A27F141EE}" srcOrd="0" destOrd="0" presId="urn:microsoft.com/office/officeart/2005/8/layout/hList7"/>
    <dgm:cxn modelId="{63ABBEE7-00CC-40BE-858B-BFD62A3758B9}" type="presOf" srcId="{7A8D3C3F-4998-4244-A5AA-25DB17A01A93}" destId="{1AAFF137-549A-40A5-B0B1-91133EED345F}" srcOrd="0" destOrd="0" presId="urn:microsoft.com/office/officeart/2005/8/layout/hList7"/>
    <dgm:cxn modelId="{B8D33DF2-F4D8-4593-BF26-6F4BC9B851A2}" srcId="{02C123F3-6490-4CFE-918C-682E77500324}" destId="{7FC37467-EAE1-458A-BC21-B8BC9ADADE27}" srcOrd="3" destOrd="0" parTransId="{3F2761DF-4751-495D-9857-6BEDAC91E0A0}" sibTransId="{438F55E2-33DF-4F03-AFB4-0F53F175D865}"/>
    <dgm:cxn modelId="{FC3C5ACA-F9D6-4F41-BF8B-561509EA3A53}" type="presOf" srcId="{4E157B5F-330F-4ACA-B8CD-429CF99DCF80}" destId="{491D40A1-E1FB-4437-B5A6-8E1EC08D495D}" srcOrd="0" destOrd="0" presId="urn:microsoft.com/office/officeart/2005/8/layout/hList7"/>
    <dgm:cxn modelId="{0E70A585-DCBA-4006-BE64-76F06A4192FA}" type="presOf" srcId="{913A444F-64DB-45B6-8000-D155C6410E8A}" destId="{61ACE4F7-A942-4ECA-B754-61E4FF223D3A}" srcOrd="0" destOrd="0" presId="urn:microsoft.com/office/officeart/2005/8/layout/hList7"/>
    <dgm:cxn modelId="{ED4EA77C-1E7E-4020-A03C-5973B84C0CC4}" srcId="{02C123F3-6490-4CFE-918C-682E77500324}" destId="{ACB321CB-3558-47EC-A71A-790D0D8E177B}" srcOrd="0" destOrd="0" parTransId="{F453077C-8DF3-4C97-949B-94666C71AA52}" sibTransId="{913A444F-64DB-45B6-8000-D155C6410E8A}"/>
    <dgm:cxn modelId="{B8DA925D-2CD4-44DD-B9B7-114B341576C1}" type="presOf" srcId="{7FC37467-EAE1-458A-BC21-B8BC9ADADE27}" destId="{D0FC7F1E-84A4-4EB4-BE00-1063E246A238}" srcOrd="0" destOrd="0" presId="urn:microsoft.com/office/officeart/2005/8/layout/hList7"/>
    <dgm:cxn modelId="{184B9FBC-4DC4-47AA-A7DC-939AEACFB14E}" srcId="{02C123F3-6490-4CFE-918C-682E77500324}" destId="{F45446D4-E754-49BA-B60F-90DEE67AA1AA}" srcOrd="2" destOrd="0" parTransId="{923E54B7-ABAD-4360-A2FF-8D19530A9A21}" sibTransId="{0AF8CDAB-0525-49E3-A238-9640E9A0324C}"/>
    <dgm:cxn modelId="{88B317E2-BBA1-4564-BCAC-D7C351C9ADE1}" type="presOf" srcId="{ACB321CB-3558-47EC-A71A-790D0D8E177B}" destId="{298ED8EB-4A30-474E-88E9-D99902C4C6EA}" srcOrd="1" destOrd="0" presId="urn:microsoft.com/office/officeart/2005/8/layout/hList7"/>
    <dgm:cxn modelId="{C131CEF0-1CD7-4FC6-9E4C-D1A31B27EB3D}" type="presOf" srcId="{7A8D3C3F-4998-4244-A5AA-25DB17A01A93}" destId="{1210B95A-A762-4C8A-9851-C6199C2EE6A0}" srcOrd="1" destOrd="0" presId="urn:microsoft.com/office/officeart/2005/8/layout/hList7"/>
    <dgm:cxn modelId="{F8250678-4261-4D10-B708-52ACEE79CB7B}" type="presOf" srcId="{F45446D4-E754-49BA-B60F-90DEE67AA1AA}" destId="{1635ACB5-69F5-457D-8EE9-3BE8D1DB5201}" srcOrd="0" destOrd="0" presId="urn:microsoft.com/office/officeart/2005/8/layout/hList7"/>
    <dgm:cxn modelId="{481FD45F-BB10-458E-92F4-9DC180F2B6B0}" type="presOf" srcId="{ACB321CB-3558-47EC-A71A-790D0D8E177B}" destId="{3ED8BFFD-47AF-42A6-A731-12CB409C6A38}" srcOrd="0" destOrd="0" presId="urn:microsoft.com/office/officeart/2005/8/layout/hList7"/>
    <dgm:cxn modelId="{EC650417-CD1A-4F07-AD29-31D33012FB08}" type="presOf" srcId="{0AF8CDAB-0525-49E3-A238-9640E9A0324C}" destId="{54DDA424-1B98-4F0D-AECE-BC86693A9AE6}" srcOrd="0" destOrd="0" presId="urn:microsoft.com/office/officeart/2005/8/layout/hList7"/>
    <dgm:cxn modelId="{826DDD5D-D963-450F-B46E-3712A9BA0FD2}" srcId="{02C123F3-6490-4CFE-918C-682E77500324}" destId="{7A8D3C3F-4998-4244-A5AA-25DB17A01A93}" srcOrd="1" destOrd="0" parTransId="{83FF1F0F-F2F1-44D9-929B-DE1C7D984811}" sibTransId="{4E157B5F-330F-4ACA-B8CD-429CF99DCF80}"/>
    <dgm:cxn modelId="{25FFAF60-A198-434E-AA92-F7057F3CE494}" type="presOf" srcId="{F45446D4-E754-49BA-B60F-90DEE67AA1AA}" destId="{27169A54-33B0-4F1B-9782-EEE3408FC14D}" srcOrd="1" destOrd="0" presId="urn:microsoft.com/office/officeart/2005/8/layout/hList7"/>
    <dgm:cxn modelId="{BAF9CDA9-B602-4693-A40E-83C36FE174CF}" type="presOf" srcId="{7FC37467-EAE1-458A-BC21-B8BC9ADADE27}" destId="{3FF92EAF-7FA7-47CE-A278-0CFCE449B3A7}" srcOrd="1" destOrd="0" presId="urn:microsoft.com/office/officeart/2005/8/layout/hList7"/>
    <dgm:cxn modelId="{1A3CAA30-473B-487F-B836-607D734DD4DA}" type="presParOf" srcId="{0A19686D-704A-4FBA-87E1-216A27F141EE}" destId="{9CFB7DB8-37B1-4012-91B0-05213335CA15}" srcOrd="0" destOrd="0" presId="urn:microsoft.com/office/officeart/2005/8/layout/hList7"/>
    <dgm:cxn modelId="{957309AF-40D8-48A5-BE37-8A7BF963D044}" type="presParOf" srcId="{0A19686D-704A-4FBA-87E1-216A27F141EE}" destId="{3B67EF50-04B6-411B-99BD-3C1CF5C64360}" srcOrd="1" destOrd="0" presId="urn:microsoft.com/office/officeart/2005/8/layout/hList7"/>
    <dgm:cxn modelId="{4B5018B6-DB21-4FF3-90B3-2F4A65B125C0}" type="presParOf" srcId="{3B67EF50-04B6-411B-99BD-3C1CF5C64360}" destId="{8DBAC4AD-3517-4960-ACFA-8BF7BBAD8B27}" srcOrd="0" destOrd="0" presId="urn:microsoft.com/office/officeart/2005/8/layout/hList7"/>
    <dgm:cxn modelId="{6C33AEC4-226E-4F57-8889-D1A7AF22A78F}" type="presParOf" srcId="{8DBAC4AD-3517-4960-ACFA-8BF7BBAD8B27}" destId="{3ED8BFFD-47AF-42A6-A731-12CB409C6A38}" srcOrd="0" destOrd="0" presId="urn:microsoft.com/office/officeart/2005/8/layout/hList7"/>
    <dgm:cxn modelId="{5159D311-492B-4799-8416-4C545BEA8990}" type="presParOf" srcId="{8DBAC4AD-3517-4960-ACFA-8BF7BBAD8B27}" destId="{298ED8EB-4A30-474E-88E9-D99902C4C6EA}" srcOrd="1" destOrd="0" presId="urn:microsoft.com/office/officeart/2005/8/layout/hList7"/>
    <dgm:cxn modelId="{F67A6DC2-A498-4C1B-A109-2991AFCB67C5}" type="presParOf" srcId="{8DBAC4AD-3517-4960-ACFA-8BF7BBAD8B27}" destId="{2B6FF18A-634B-41E3-9B4A-1F4D56CCF317}" srcOrd="2" destOrd="0" presId="urn:microsoft.com/office/officeart/2005/8/layout/hList7"/>
    <dgm:cxn modelId="{EF138570-B43D-42B4-B4C2-3345B92C6D92}" type="presParOf" srcId="{8DBAC4AD-3517-4960-ACFA-8BF7BBAD8B27}" destId="{54601D69-41A1-4F83-B15F-FA6445C91BD7}" srcOrd="3" destOrd="0" presId="urn:microsoft.com/office/officeart/2005/8/layout/hList7"/>
    <dgm:cxn modelId="{D27A6822-5DEB-4737-9738-4087CC5270DA}" type="presParOf" srcId="{3B67EF50-04B6-411B-99BD-3C1CF5C64360}" destId="{61ACE4F7-A942-4ECA-B754-61E4FF223D3A}" srcOrd="1" destOrd="0" presId="urn:microsoft.com/office/officeart/2005/8/layout/hList7"/>
    <dgm:cxn modelId="{522E1906-19FE-42D7-B698-47F62D7E7D49}" type="presParOf" srcId="{3B67EF50-04B6-411B-99BD-3C1CF5C64360}" destId="{D7B19296-5D6A-4112-9127-279C16353D12}" srcOrd="2" destOrd="0" presId="urn:microsoft.com/office/officeart/2005/8/layout/hList7"/>
    <dgm:cxn modelId="{1F4388ED-7E9E-4A81-930D-ABBB67E831BD}" type="presParOf" srcId="{D7B19296-5D6A-4112-9127-279C16353D12}" destId="{1AAFF137-549A-40A5-B0B1-91133EED345F}" srcOrd="0" destOrd="0" presId="urn:microsoft.com/office/officeart/2005/8/layout/hList7"/>
    <dgm:cxn modelId="{B7A182A4-0E62-4796-AA35-1F5B5D97D91F}" type="presParOf" srcId="{D7B19296-5D6A-4112-9127-279C16353D12}" destId="{1210B95A-A762-4C8A-9851-C6199C2EE6A0}" srcOrd="1" destOrd="0" presId="urn:microsoft.com/office/officeart/2005/8/layout/hList7"/>
    <dgm:cxn modelId="{E88EC514-AED2-4FBD-91D1-E22FD7F4D58A}" type="presParOf" srcId="{D7B19296-5D6A-4112-9127-279C16353D12}" destId="{52EBD5CC-46C5-43EC-ACB2-11F3412C9DBD}" srcOrd="2" destOrd="0" presId="urn:microsoft.com/office/officeart/2005/8/layout/hList7"/>
    <dgm:cxn modelId="{1D86A321-3115-40B2-BA4B-0B3085CDEF7F}" type="presParOf" srcId="{D7B19296-5D6A-4112-9127-279C16353D12}" destId="{C70290D5-0F35-4F30-B443-5B61DDD0F8D5}" srcOrd="3" destOrd="0" presId="urn:microsoft.com/office/officeart/2005/8/layout/hList7"/>
    <dgm:cxn modelId="{FB1E1452-47F4-493C-81A3-0CE7149D81F8}" type="presParOf" srcId="{3B67EF50-04B6-411B-99BD-3C1CF5C64360}" destId="{491D40A1-E1FB-4437-B5A6-8E1EC08D495D}" srcOrd="3" destOrd="0" presId="urn:microsoft.com/office/officeart/2005/8/layout/hList7"/>
    <dgm:cxn modelId="{DBFFB2EF-52E8-4F7B-8000-63F951EBDE9D}" type="presParOf" srcId="{3B67EF50-04B6-411B-99BD-3C1CF5C64360}" destId="{9E56FC27-687E-489C-AD26-4394C832AF5A}" srcOrd="4" destOrd="0" presId="urn:microsoft.com/office/officeart/2005/8/layout/hList7"/>
    <dgm:cxn modelId="{9E4FD350-B691-4AC7-A2F6-C8F7CF7A18A8}" type="presParOf" srcId="{9E56FC27-687E-489C-AD26-4394C832AF5A}" destId="{1635ACB5-69F5-457D-8EE9-3BE8D1DB5201}" srcOrd="0" destOrd="0" presId="urn:microsoft.com/office/officeart/2005/8/layout/hList7"/>
    <dgm:cxn modelId="{EE56B750-4678-491C-BF74-C2BF983915C3}" type="presParOf" srcId="{9E56FC27-687E-489C-AD26-4394C832AF5A}" destId="{27169A54-33B0-4F1B-9782-EEE3408FC14D}" srcOrd="1" destOrd="0" presId="urn:microsoft.com/office/officeart/2005/8/layout/hList7"/>
    <dgm:cxn modelId="{3BECF963-2ABB-40AE-A69F-6BB769568299}" type="presParOf" srcId="{9E56FC27-687E-489C-AD26-4394C832AF5A}" destId="{E93F2A87-D4B3-471D-B828-825EED6BD153}" srcOrd="2" destOrd="0" presId="urn:microsoft.com/office/officeart/2005/8/layout/hList7"/>
    <dgm:cxn modelId="{4C9B3428-0C91-4FB1-912A-209421A2424B}" type="presParOf" srcId="{9E56FC27-687E-489C-AD26-4394C832AF5A}" destId="{1DD911C6-B546-473D-8B58-2FE760830A94}" srcOrd="3" destOrd="0" presId="urn:microsoft.com/office/officeart/2005/8/layout/hList7"/>
    <dgm:cxn modelId="{92CD37C6-F56E-4908-8384-F7CC135965E5}" type="presParOf" srcId="{3B67EF50-04B6-411B-99BD-3C1CF5C64360}" destId="{54DDA424-1B98-4F0D-AECE-BC86693A9AE6}" srcOrd="5" destOrd="0" presId="urn:microsoft.com/office/officeart/2005/8/layout/hList7"/>
    <dgm:cxn modelId="{8960011C-1346-4B76-9A5C-E68A887A6DAA}" type="presParOf" srcId="{3B67EF50-04B6-411B-99BD-3C1CF5C64360}" destId="{FF7366A6-AEDF-43BD-92C2-89A8DE3442DD}" srcOrd="6" destOrd="0" presId="urn:microsoft.com/office/officeart/2005/8/layout/hList7"/>
    <dgm:cxn modelId="{62189E1D-AD20-4CD9-83AE-30E7D7C355CA}" type="presParOf" srcId="{FF7366A6-AEDF-43BD-92C2-89A8DE3442DD}" destId="{D0FC7F1E-84A4-4EB4-BE00-1063E246A238}" srcOrd="0" destOrd="0" presId="urn:microsoft.com/office/officeart/2005/8/layout/hList7"/>
    <dgm:cxn modelId="{7A141AE4-9CB7-4392-897A-9EAB4BC7A97F}" type="presParOf" srcId="{FF7366A6-AEDF-43BD-92C2-89A8DE3442DD}" destId="{3FF92EAF-7FA7-47CE-A278-0CFCE449B3A7}" srcOrd="1" destOrd="0" presId="urn:microsoft.com/office/officeart/2005/8/layout/hList7"/>
    <dgm:cxn modelId="{EFD2A197-9189-43FE-8674-2CD3058556C1}" type="presParOf" srcId="{FF7366A6-AEDF-43BD-92C2-89A8DE3442DD}" destId="{56BE1F6D-CB1D-46A0-8F2A-561F49445F3B}" srcOrd="2" destOrd="0" presId="urn:microsoft.com/office/officeart/2005/8/layout/hList7"/>
    <dgm:cxn modelId="{D3C05DD9-32D1-4357-BC89-EFDCA6751CA8}" type="presParOf" srcId="{FF7366A6-AEDF-43BD-92C2-89A8DE3442DD}" destId="{4DDB6D9F-0AA4-4DAC-9137-E828A35C3A9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B7A1F6-06C9-480E-AA32-E4D5DBC9F02E}" type="doc">
      <dgm:prSet loTypeId="urn:microsoft.com/office/officeart/2005/8/layout/gear1" loCatId="cycle" qsTypeId="urn:microsoft.com/office/officeart/2005/8/quickstyle/simple1" qsCatId="simple" csTypeId="urn:microsoft.com/office/officeart/2005/8/colors/colorful1" csCatId="colorful" phldr="1"/>
      <dgm:spPr/>
    </dgm:pt>
    <dgm:pt modelId="{2A201E0F-DDEA-44E4-B3AD-1CE223A69D18}">
      <dgm:prSet phldrT="[Text]" custT="1"/>
      <dgm:spPr/>
      <dgm:t>
        <a:bodyPr/>
        <a:lstStyle/>
        <a:p>
          <a:r>
            <a:rPr lang="en-US" sz="1800" b="1" dirty="0" smtClean="0">
              <a:latin typeface="Arial" pitchFamily="34" charset="0"/>
              <a:cs typeface="Arial" pitchFamily="34" charset="0"/>
            </a:rPr>
            <a:t>Engaging with their children</a:t>
          </a:r>
          <a:endParaRPr lang="en-US" sz="1800" b="1" dirty="0">
            <a:latin typeface="Arial" pitchFamily="34" charset="0"/>
            <a:cs typeface="Arial" pitchFamily="34" charset="0"/>
          </a:endParaRPr>
        </a:p>
      </dgm:t>
    </dgm:pt>
    <dgm:pt modelId="{C2B245E2-9DBC-42F8-B6D3-FDFB4EC460BD}" type="parTrans" cxnId="{86198312-C55A-48E4-B8FB-395C0FB4B52A}">
      <dgm:prSet/>
      <dgm:spPr/>
      <dgm:t>
        <a:bodyPr/>
        <a:lstStyle/>
        <a:p>
          <a:endParaRPr lang="en-US"/>
        </a:p>
      </dgm:t>
    </dgm:pt>
    <dgm:pt modelId="{D8A0A559-3F45-4D1C-B098-448047F4CDDA}" type="sibTrans" cxnId="{86198312-C55A-48E4-B8FB-395C0FB4B52A}">
      <dgm:prSet/>
      <dgm:spPr/>
      <dgm:t>
        <a:bodyPr/>
        <a:lstStyle/>
        <a:p>
          <a:endParaRPr lang="en-US"/>
        </a:p>
      </dgm:t>
    </dgm:pt>
    <dgm:pt modelId="{D386DB30-E680-4B81-8AC9-0491D4DFDEAD}">
      <dgm:prSet phldrT="[Text]" custT="1"/>
      <dgm:spPr/>
      <dgm:t>
        <a:bodyPr/>
        <a:lstStyle/>
        <a:p>
          <a:r>
            <a:rPr lang="en-US" sz="1800" b="1" dirty="0" smtClean="0">
              <a:latin typeface="Arial" pitchFamily="34" charset="0"/>
              <a:cs typeface="Arial" pitchFamily="34" charset="0"/>
            </a:rPr>
            <a:t>Influencing policies</a:t>
          </a:r>
          <a:endParaRPr lang="en-US" sz="1800" b="1" dirty="0">
            <a:latin typeface="Arial" pitchFamily="34" charset="0"/>
            <a:cs typeface="Arial" pitchFamily="34" charset="0"/>
          </a:endParaRPr>
        </a:p>
      </dgm:t>
    </dgm:pt>
    <dgm:pt modelId="{3ECF9D9C-02B2-4925-B1F0-121B9F52B301}" type="parTrans" cxnId="{533EAC45-CE63-4F83-9713-1BD6770F54ED}">
      <dgm:prSet/>
      <dgm:spPr/>
      <dgm:t>
        <a:bodyPr/>
        <a:lstStyle/>
        <a:p>
          <a:endParaRPr lang="en-US"/>
        </a:p>
      </dgm:t>
    </dgm:pt>
    <dgm:pt modelId="{1148D900-29DD-4855-97CB-2D0EE3E53FE3}" type="sibTrans" cxnId="{533EAC45-CE63-4F83-9713-1BD6770F54ED}">
      <dgm:prSet/>
      <dgm:spPr/>
      <dgm:t>
        <a:bodyPr/>
        <a:lstStyle/>
        <a:p>
          <a:endParaRPr lang="en-US"/>
        </a:p>
      </dgm:t>
    </dgm:pt>
    <dgm:pt modelId="{678D2858-A258-4352-A1A5-39879C7A5694}">
      <dgm:prSet phldrT="[Text]" custT="1"/>
      <dgm:spPr/>
      <dgm:t>
        <a:bodyPr/>
        <a:lstStyle/>
        <a:p>
          <a:r>
            <a:rPr lang="en-US" sz="1800" b="1" dirty="0" smtClean="0">
              <a:latin typeface="Arial" pitchFamily="34" charset="0"/>
              <a:cs typeface="Arial" pitchFamily="34" charset="0"/>
            </a:rPr>
            <a:t>Shaping programs and services</a:t>
          </a:r>
          <a:endParaRPr lang="en-US" sz="1800" b="1" dirty="0">
            <a:latin typeface="Arial" pitchFamily="34" charset="0"/>
            <a:cs typeface="Arial" pitchFamily="34" charset="0"/>
          </a:endParaRPr>
        </a:p>
      </dgm:t>
    </dgm:pt>
    <dgm:pt modelId="{844A1069-C489-410D-9A6C-50F83FCD5AF0}" type="parTrans" cxnId="{9C50FC05-C2B4-489E-B3FB-966FBACF9820}">
      <dgm:prSet/>
      <dgm:spPr/>
      <dgm:t>
        <a:bodyPr/>
        <a:lstStyle/>
        <a:p>
          <a:endParaRPr lang="en-US"/>
        </a:p>
      </dgm:t>
    </dgm:pt>
    <dgm:pt modelId="{36A5EDCE-28F0-49CC-9D6A-44ADE9A17AB1}" type="sibTrans" cxnId="{9C50FC05-C2B4-489E-B3FB-966FBACF9820}">
      <dgm:prSet/>
      <dgm:spPr/>
      <dgm:t>
        <a:bodyPr/>
        <a:lstStyle/>
        <a:p>
          <a:endParaRPr lang="en-US"/>
        </a:p>
      </dgm:t>
    </dgm:pt>
    <dgm:pt modelId="{8756BD19-437A-4677-BEDB-002BD5A771B6}" type="pres">
      <dgm:prSet presAssocID="{B5B7A1F6-06C9-480E-AA32-E4D5DBC9F02E}" presName="composite" presStyleCnt="0">
        <dgm:presLayoutVars>
          <dgm:chMax val="3"/>
          <dgm:animLvl val="lvl"/>
          <dgm:resizeHandles val="exact"/>
        </dgm:presLayoutVars>
      </dgm:prSet>
      <dgm:spPr/>
    </dgm:pt>
    <dgm:pt modelId="{556D0240-6E56-4E32-8A29-2C15FED22E4A}" type="pres">
      <dgm:prSet presAssocID="{2A201E0F-DDEA-44E4-B3AD-1CE223A69D18}" presName="gear1" presStyleLbl="node1" presStyleIdx="0" presStyleCnt="3" custScaleX="105667" custScaleY="104294">
        <dgm:presLayoutVars>
          <dgm:chMax val="1"/>
          <dgm:bulletEnabled val="1"/>
        </dgm:presLayoutVars>
      </dgm:prSet>
      <dgm:spPr/>
      <dgm:t>
        <a:bodyPr/>
        <a:lstStyle/>
        <a:p>
          <a:endParaRPr lang="en-US"/>
        </a:p>
      </dgm:t>
    </dgm:pt>
    <dgm:pt modelId="{07210902-F6E8-4C16-ABCA-3E1539E5E489}" type="pres">
      <dgm:prSet presAssocID="{2A201E0F-DDEA-44E4-B3AD-1CE223A69D18}" presName="gear1srcNode" presStyleLbl="node1" presStyleIdx="0" presStyleCnt="3"/>
      <dgm:spPr/>
      <dgm:t>
        <a:bodyPr/>
        <a:lstStyle/>
        <a:p>
          <a:endParaRPr lang="en-US"/>
        </a:p>
      </dgm:t>
    </dgm:pt>
    <dgm:pt modelId="{8F059C13-7DB5-422B-A74C-DDE815270C1D}" type="pres">
      <dgm:prSet presAssocID="{2A201E0F-DDEA-44E4-B3AD-1CE223A69D18}" presName="gear1dstNode" presStyleLbl="node1" presStyleIdx="0" presStyleCnt="3"/>
      <dgm:spPr/>
      <dgm:t>
        <a:bodyPr/>
        <a:lstStyle/>
        <a:p>
          <a:endParaRPr lang="en-US"/>
        </a:p>
      </dgm:t>
    </dgm:pt>
    <dgm:pt modelId="{1275FD2C-3E4A-462D-9256-005273EBFF5A}" type="pres">
      <dgm:prSet presAssocID="{678D2858-A258-4352-A1A5-39879C7A5694}" presName="gear2" presStyleLbl="node1" presStyleIdx="1" presStyleCnt="3" custScaleX="105667" custScaleY="104294">
        <dgm:presLayoutVars>
          <dgm:chMax val="1"/>
          <dgm:bulletEnabled val="1"/>
        </dgm:presLayoutVars>
      </dgm:prSet>
      <dgm:spPr/>
      <dgm:t>
        <a:bodyPr/>
        <a:lstStyle/>
        <a:p>
          <a:endParaRPr lang="en-US"/>
        </a:p>
      </dgm:t>
    </dgm:pt>
    <dgm:pt modelId="{47C1BE24-6BFF-4073-AB6A-DD7DC490571C}" type="pres">
      <dgm:prSet presAssocID="{678D2858-A258-4352-A1A5-39879C7A5694}" presName="gear2srcNode" presStyleLbl="node1" presStyleIdx="1" presStyleCnt="3"/>
      <dgm:spPr/>
      <dgm:t>
        <a:bodyPr/>
        <a:lstStyle/>
        <a:p>
          <a:endParaRPr lang="en-US"/>
        </a:p>
      </dgm:t>
    </dgm:pt>
    <dgm:pt modelId="{ED7754D2-1A1D-440D-81E0-35B0B8772110}" type="pres">
      <dgm:prSet presAssocID="{678D2858-A258-4352-A1A5-39879C7A5694}" presName="gear2dstNode" presStyleLbl="node1" presStyleIdx="1" presStyleCnt="3"/>
      <dgm:spPr/>
      <dgm:t>
        <a:bodyPr/>
        <a:lstStyle/>
        <a:p>
          <a:endParaRPr lang="en-US"/>
        </a:p>
      </dgm:t>
    </dgm:pt>
    <dgm:pt modelId="{28B6E7A1-31F8-4B04-A6B9-A78D1D32E383}" type="pres">
      <dgm:prSet presAssocID="{D386DB30-E680-4B81-8AC9-0491D4DFDEAD}" presName="gear3" presStyleLbl="node1" presStyleIdx="2" presStyleCnt="3" custScaleX="105667" custScaleY="104294"/>
      <dgm:spPr/>
      <dgm:t>
        <a:bodyPr/>
        <a:lstStyle/>
        <a:p>
          <a:endParaRPr lang="en-US"/>
        </a:p>
      </dgm:t>
    </dgm:pt>
    <dgm:pt modelId="{2446605B-B516-49CB-8EDD-5B7E1A0A57E4}" type="pres">
      <dgm:prSet presAssocID="{D386DB30-E680-4B81-8AC9-0491D4DFDEAD}" presName="gear3tx" presStyleLbl="node1" presStyleIdx="2" presStyleCnt="3">
        <dgm:presLayoutVars>
          <dgm:chMax val="1"/>
          <dgm:bulletEnabled val="1"/>
        </dgm:presLayoutVars>
      </dgm:prSet>
      <dgm:spPr/>
      <dgm:t>
        <a:bodyPr/>
        <a:lstStyle/>
        <a:p>
          <a:endParaRPr lang="en-US"/>
        </a:p>
      </dgm:t>
    </dgm:pt>
    <dgm:pt modelId="{337C4671-C3B3-44B8-9F28-CB1DFDBA436C}" type="pres">
      <dgm:prSet presAssocID="{D386DB30-E680-4B81-8AC9-0491D4DFDEAD}" presName="gear3srcNode" presStyleLbl="node1" presStyleIdx="2" presStyleCnt="3"/>
      <dgm:spPr/>
      <dgm:t>
        <a:bodyPr/>
        <a:lstStyle/>
        <a:p>
          <a:endParaRPr lang="en-US"/>
        </a:p>
      </dgm:t>
    </dgm:pt>
    <dgm:pt modelId="{AFE7E3D0-F111-44CF-ABF4-01F3A787AC14}" type="pres">
      <dgm:prSet presAssocID="{D386DB30-E680-4B81-8AC9-0491D4DFDEAD}" presName="gear3dstNode" presStyleLbl="node1" presStyleIdx="2" presStyleCnt="3"/>
      <dgm:spPr/>
      <dgm:t>
        <a:bodyPr/>
        <a:lstStyle/>
        <a:p>
          <a:endParaRPr lang="en-US"/>
        </a:p>
      </dgm:t>
    </dgm:pt>
    <dgm:pt modelId="{EA6393E3-E560-4EDB-B98C-9CCD89F344E6}" type="pres">
      <dgm:prSet presAssocID="{D8A0A559-3F45-4D1C-B098-448047F4CDDA}" presName="connector1" presStyleLbl="sibTrans2D1" presStyleIdx="0" presStyleCnt="3"/>
      <dgm:spPr/>
      <dgm:t>
        <a:bodyPr/>
        <a:lstStyle/>
        <a:p>
          <a:endParaRPr lang="en-US"/>
        </a:p>
      </dgm:t>
    </dgm:pt>
    <dgm:pt modelId="{90510CAE-94AF-42A3-8604-61ADA10CAA17}" type="pres">
      <dgm:prSet presAssocID="{36A5EDCE-28F0-49CC-9D6A-44ADE9A17AB1}" presName="connector2" presStyleLbl="sibTrans2D1" presStyleIdx="1" presStyleCnt="3"/>
      <dgm:spPr/>
      <dgm:t>
        <a:bodyPr/>
        <a:lstStyle/>
        <a:p>
          <a:endParaRPr lang="en-US"/>
        </a:p>
      </dgm:t>
    </dgm:pt>
    <dgm:pt modelId="{A5C4DC79-4658-479D-A061-ABA573F5E45B}" type="pres">
      <dgm:prSet presAssocID="{1148D900-29DD-4855-97CB-2D0EE3E53FE3}" presName="connector3" presStyleLbl="sibTrans2D1" presStyleIdx="2" presStyleCnt="3"/>
      <dgm:spPr/>
      <dgm:t>
        <a:bodyPr/>
        <a:lstStyle/>
        <a:p>
          <a:endParaRPr lang="en-US"/>
        </a:p>
      </dgm:t>
    </dgm:pt>
  </dgm:ptLst>
  <dgm:cxnLst>
    <dgm:cxn modelId="{A8401D7A-9892-457E-BD06-B41A9A2CD9F0}" type="presOf" srcId="{2A201E0F-DDEA-44E4-B3AD-1CE223A69D18}" destId="{8F059C13-7DB5-422B-A74C-DDE815270C1D}" srcOrd="2" destOrd="0" presId="urn:microsoft.com/office/officeart/2005/8/layout/gear1"/>
    <dgm:cxn modelId="{0CCF0ECF-5E68-41D1-BA54-AC23A42B2192}" type="presOf" srcId="{D8A0A559-3F45-4D1C-B098-448047F4CDDA}" destId="{EA6393E3-E560-4EDB-B98C-9CCD89F344E6}" srcOrd="0" destOrd="0" presId="urn:microsoft.com/office/officeart/2005/8/layout/gear1"/>
    <dgm:cxn modelId="{C0BF7016-CBED-48E0-B499-2197F8E9347C}" type="presOf" srcId="{D386DB30-E680-4B81-8AC9-0491D4DFDEAD}" destId="{337C4671-C3B3-44B8-9F28-CB1DFDBA436C}" srcOrd="2" destOrd="0" presId="urn:microsoft.com/office/officeart/2005/8/layout/gear1"/>
    <dgm:cxn modelId="{B2802DF4-D90F-4C3C-BC5A-DC29A1B6F891}" type="presOf" srcId="{D386DB30-E680-4B81-8AC9-0491D4DFDEAD}" destId="{2446605B-B516-49CB-8EDD-5B7E1A0A57E4}" srcOrd="1" destOrd="0" presId="urn:microsoft.com/office/officeart/2005/8/layout/gear1"/>
    <dgm:cxn modelId="{D2C529DB-A00B-44AA-99A1-46E16E024FF9}" type="presOf" srcId="{36A5EDCE-28F0-49CC-9D6A-44ADE9A17AB1}" destId="{90510CAE-94AF-42A3-8604-61ADA10CAA17}" srcOrd="0" destOrd="0" presId="urn:microsoft.com/office/officeart/2005/8/layout/gear1"/>
    <dgm:cxn modelId="{881977AC-D26B-4F16-8ED4-D79DC602FEF1}" type="presOf" srcId="{678D2858-A258-4352-A1A5-39879C7A5694}" destId="{ED7754D2-1A1D-440D-81E0-35B0B8772110}" srcOrd="2" destOrd="0" presId="urn:microsoft.com/office/officeart/2005/8/layout/gear1"/>
    <dgm:cxn modelId="{629E39A6-293F-43DC-AD7B-5423966D6643}" type="presOf" srcId="{D386DB30-E680-4B81-8AC9-0491D4DFDEAD}" destId="{AFE7E3D0-F111-44CF-ABF4-01F3A787AC14}" srcOrd="3" destOrd="0" presId="urn:microsoft.com/office/officeart/2005/8/layout/gear1"/>
    <dgm:cxn modelId="{86198312-C55A-48E4-B8FB-395C0FB4B52A}" srcId="{B5B7A1F6-06C9-480E-AA32-E4D5DBC9F02E}" destId="{2A201E0F-DDEA-44E4-B3AD-1CE223A69D18}" srcOrd="0" destOrd="0" parTransId="{C2B245E2-9DBC-42F8-B6D3-FDFB4EC460BD}" sibTransId="{D8A0A559-3F45-4D1C-B098-448047F4CDDA}"/>
    <dgm:cxn modelId="{0C016AA6-E6EF-463A-80E5-67FBBFA2B97B}" type="presOf" srcId="{B5B7A1F6-06C9-480E-AA32-E4D5DBC9F02E}" destId="{8756BD19-437A-4677-BEDB-002BD5A771B6}" srcOrd="0" destOrd="0" presId="urn:microsoft.com/office/officeart/2005/8/layout/gear1"/>
    <dgm:cxn modelId="{9C50FC05-C2B4-489E-B3FB-966FBACF9820}" srcId="{B5B7A1F6-06C9-480E-AA32-E4D5DBC9F02E}" destId="{678D2858-A258-4352-A1A5-39879C7A5694}" srcOrd="1" destOrd="0" parTransId="{844A1069-C489-410D-9A6C-50F83FCD5AF0}" sibTransId="{36A5EDCE-28F0-49CC-9D6A-44ADE9A17AB1}"/>
    <dgm:cxn modelId="{8FB8DDF0-3024-42A7-9A64-0DE6A6CB5C52}" type="presOf" srcId="{678D2858-A258-4352-A1A5-39879C7A5694}" destId="{47C1BE24-6BFF-4073-AB6A-DD7DC490571C}" srcOrd="1" destOrd="0" presId="urn:microsoft.com/office/officeart/2005/8/layout/gear1"/>
    <dgm:cxn modelId="{B06B5D55-9DDF-46AB-913A-31FC002A63E9}" type="presOf" srcId="{678D2858-A258-4352-A1A5-39879C7A5694}" destId="{1275FD2C-3E4A-462D-9256-005273EBFF5A}" srcOrd="0" destOrd="0" presId="urn:microsoft.com/office/officeart/2005/8/layout/gear1"/>
    <dgm:cxn modelId="{B4AC4FAD-3F82-4961-8EAC-A5842EAD06AB}" type="presOf" srcId="{2A201E0F-DDEA-44E4-B3AD-1CE223A69D18}" destId="{556D0240-6E56-4E32-8A29-2C15FED22E4A}" srcOrd="0" destOrd="0" presId="urn:microsoft.com/office/officeart/2005/8/layout/gear1"/>
    <dgm:cxn modelId="{8CE7B881-090D-4654-95C7-AF8C13BD1AFD}" type="presOf" srcId="{1148D900-29DD-4855-97CB-2D0EE3E53FE3}" destId="{A5C4DC79-4658-479D-A061-ABA573F5E45B}" srcOrd="0" destOrd="0" presId="urn:microsoft.com/office/officeart/2005/8/layout/gear1"/>
    <dgm:cxn modelId="{533EAC45-CE63-4F83-9713-1BD6770F54ED}" srcId="{B5B7A1F6-06C9-480E-AA32-E4D5DBC9F02E}" destId="{D386DB30-E680-4B81-8AC9-0491D4DFDEAD}" srcOrd="2" destOrd="0" parTransId="{3ECF9D9C-02B2-4925-B1F0-121B9F52B301}" sibTransId="{1148D900-29DD-4855-97CB-2D0EE3E53FE3}"/>
    <dgm:cxn modelId="{B4F77149-36A0-4E28-8D0C-7A1117FD152C}" type="presOf" srcId="{D386DB30-E680-4B81-8AC9-0491D4DFDEAD}" destId="{28B6E7A1-31F8-4B04-A6B9-A78D1D32E383}" srcOrd="0" destOrd="0" presId="urn:microsoft.com/office/officeart/2005/8/layout/gear1"/>
    <dgm:cxn modelId="{A192FF34-0374-413F-8F72-202C862CB2DB}" type="presOf" srcId="{2A201E0F-DDEA-44E4-B3AD-1CE223A69D18}" destId="{07210902-F6E8-4C16-ABCA-3E1539E5E489}" srcOrd="1" destOrd="0" presId="urn:microsoft.com/office/officeart/2005/8/layout/gear1"/>
    <dgm:cxn modelId="{97843007-CCC1-48CF-A5E6-B1B73EF5EC50}" type="presParOf" srcId="{8756BD19-437A-4677-BEDB-002BD5A771B6}" destId="{556D0240-6E56-4E32-8A29-2C15FED22E4A}" srcOrd="0" destOrd="0" presId="urn:microsoft.com/office/officeart/2005/8/layout/gear1"/>
    <dgm:cxn modelId="{8EF79DBD-7B2C-4993-B085-3E1964249E76}" type="presParOf" srcId="{8756BD19-437A-4677-BEDB-002BD5A771B6}" destId="{07210902-F6E8-4C16-ABCA-3E1539E5E489}" srcOrd="1" destOrd="0" presId="urn:microsoft.com/office/officeart/2005/8/layout/gear1"/>
    <dgm:cxn modelId="{8C061F1B-B353-42BB-B3E4-E4942670F4DB}" type="presParOf" srcId="{8756BD19-437A-4677-BEDB-002BD5A771B6}" destId="{8F059C13-7DB5-422B-A74C-DDE815270C1D}" srcOrd="2" destOrd="0" presId="urn:microsoft.com/office/officeart/2005/8/layout/gear1"/>
    <dgm:cxn modelId="{9CBCD2CD-DD47-43DE-BA12-4478EEB68E59}" type="presParOf" srcId="{8756BD19-437A-4677-BEDB-002BD5A771B6}" destId="{1275FD2C-3E4A-462D-9256-005273EBFF5A}" srcOrd="3" destOrd="0" presId="urn:microsoft.com/office/officeart/2005/8/layout/gear1"/>
    <dgm:cxn modelId="{5919097A-0E63-4931-8A1F-C8084F2E62BB}" type="presParOf" srcId="{8756BD19-437A-4677-BEDB-002BD5A771B6}" destId="{47C1BE24-6BFF-4073-AB6A-DD7DC490571C}" srcOrd="4" destOrd="0" presId="urn:microsoft.com/office/officeart/2005/8/layout/gear1"/>
    <dgm:cxn modelId="{F9410B6D-F625-4A12-83D9-8380B91554F2}" type="presParOf" srcId="{8756BD19-437A-4677-BEDB-002BD5A771B6}" destId="{ED7754D2-1A1D-440D-81E0-35B0B8772110}" srcOrd="5" destOrd="0" presId="urn:microsoft.com/office/officeart/2005/8/layout/gear1"/>
    <dgm:cxn modelId="{8ABE6C39-401E-472B-BFF2-198D4F3829CB}" type="presParOf" srcId="{8756BD19-437A-4677-BEDB-002BD5A771B6}" destId="{28B6E7A1-31F8-4B04-A6B9-A78D1D32E383}" srcOrd="6" destOrd="0" presId="urn:microsoft.com/office/officeart/2005/8/layout/gear1"/>
    <dgm:cxn modelId="{CF40DB36-03A4-4240-8C90-E689B57AADED}" type="presParOf" srcId="{8756BD19-437A-4677-BEDB-002BD5A771B6}" destId="{2446605B-B516-49CB-8EDD-5B7E1A0A57E4}" srcOrd="7" destOrd="0" presId="urn:microsoft.com/office/officeart/2005/8/layout/gear1"/>
    <dgm:cxn modelId="{1C780F6D-CCF0-4C2F-85D6-B1D8DA9A2081}" type="presParOf" srcId="{8756BD19-437A-4677-BEDB-002BD5A771B6}" destId="{337C4671-C3B3-44B8-9F28-CB1DFDBA436C}" srcOrd="8" destOrd="0" presId="urn:microsoft.com/office/officeart/2005/8/layout/gear1"/>
    <dgm:cxn modelId="{BCBE99B0-39AA-48EE-B6D7-90EE1DA3E7E8}" type="presParOf" srcId="{8756BD19-437A-4677-BEDB-002BD5A771B6}" destId="{AFE7E3D0-F111-44CF-ABF4-01F3A787AC14}" srcOrd="9" destOrd="0" presId="urn:microsoft.com/office/officeart/2005/8/layout/gear1"/>
    <dgm:cxn modelId="{1C9412CC-AFA2-4499-96E3-1DF5615B8365}" type="presParOf" srcId="{8756BD19-437A-4677-BEDB-002BD5A771B6}" destId="{EA6393E3-E560-4EDB-B98C-9CCD89F344E6}" srcOrd="10" destOrd="0" presId="urn:microsoft.com/office/officeart/2005/8/layout/gear1"/>
    <dgm:cxn modelId="{63AEBFA9-120D-4529-9CD6-1541DAF60C44}" type="presParOf" srcId="{8756BD19-437A-4677-BEDB-002BD5A771B6}" destId="{90510CAE-94AF-42A3-8604-61ADA10CAA17}" srcOrd="11" destOrd="0" presId="urn:microsoft.com/office/officeart/2005/8/layout/gear1"/>
    <dgm:cxn modelId="{B4A5C604-B28C-4B5D-8F7C-B639301251EB}" type="presParOf" srcId="{8756BD19-437A-4677-BEDB-002BD5A771B6}" destId="{A5C4DC79-4658-479D-A061-ABA573F5E45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99A8896-05AB-49B7-A4C1-A54CA91AA468}" type="doc">
      <dgm:prSet loTypeId="urn:microsoft.com/office/officeart/2005/8/layout/hProcess9" loCatId="process" qsTypeId="urn:microsoft.com/office/officeart/2005/8/quickstyle/simple1" qsCatId="simple" csTypeId="urn:microsoft.com/office/officeart/2005/8/colors/colorful1" csCatId="colorful" phldr="1"/>
      <dgm:spPr/>
    </dgm:pt>
    <dgm:pt modelId="{3C604A74-8EFD-4A7F-94AB-5B17A4E117AC}">
      <dgm:prSet phldrT="[Text]"/>
      <dgm:spPr/>
      <dgm:t>
        <a:bodyPr/>
        <a:lstStyle/>
        <a:p>
          <a:r>
            <a:rPr lang="en-US" dirty="0" smtClean="0"/>
            <a:t>Importance of early childhood and adolescence</a:t>
          </a:r>
          <a:endParaRPr lang="en-US" dirty="0"/>
        </a:p>
      </dgm:t>
    </dgm:pt>
    <dgm:pt modelId="{F7B4C204-DE9D-4504-9D09-F5A7B77E87DC}" type="parTrans" cxnId="{2AA13850-5C0E-4BE8-AA60-8D0B3BFD8D97}">
      <dgm:prSet/>
      <dgm:spPr/>
      <dgm:t>
        <a:bodyPr/>
        <a:lstStyle/>
        <a:p>
          <a:endParaRPr lang="en-US"/>
        </a:p>
      </dgm:t>
    </dgm:pt>
    <dgm:pt modelId="{BE3DA3C0-9BFD-4426-ADB6-E26DDFD44482}" type="sibTrans" cxnId="{2AA13850-5C0E-4BE8-AA60-8D0B3BFD8D97}">
      <dgm:prSet/>
      <dgm:spPr/>
      <dgm:t>
        <a:bodyPr/>
        <a:lstStyle/>
        <a:p>
          <a:endParaRPr lang="en-US"/>
        </a:p>
      </dgm:t>
    </dgm:pt>
    <dgm:pt modelId="{98065CB0-1CAD-48CA-82A8-A218A4608AA8}">
      <dgm:prSet phldrT="[Text]"/>
      <dgm:spPr/>
      <dgm:t>
        <a:bodyPr/>
        <a:lstStyle/>
        <a:p>
          <a:r>
            <a:rPr lang="en-US" dirty="0" smtClean="0"/>
            <a:t>Role of nurturing relationships in brain development</a:t>
          </a:r>
          <a:endParaRPr lang="en-US" dirty="0"/>
        </a:p>
      </dgm:t>
    </dgm:pt>
    <dgm:pt modelId="{4F36148D-FBC3-4BBA-ACB5-8B829BB2146E}" type="parTrans" cxnId="{9B72019E-5F86-4888-A0EE-9F0743663A86}">
      <dgm:prSet/>
      <dgm:spPr/>
      <dgm:t>
        <a:bodyPr/>
        <a:lstStyle/>
        <a:p>
          <a:endParaRPr lang="en-US"/>
        </a:p>
      </dgm:t>
    </dgm:pt>
    <dgm:pt modelId="{2B19FB14-F44D-43F5-AE00-AE054EDA32E3}" type="sibTrans" cxnId="{9B72019E-5F86-4888-A0EE-9F0743663A86}">
      <dgm:prSet/>
      <dgm:spPr/>
      <dgm:t>
        <a:bodyPr/>
        <a:lstStyle/>
        <a:p>
          <a:endParaRPr lang="en-US"/>
        </a:p>
      </dgm:t>
    </dgm:pt>
    <dgm:pt modelId="{51167668-4D63-4FEA-8433-31195C908333}">
      <dgm:prSet phldrT="[Text]"/>
      <dgm:spPr/>
      <dgm:t>
        <a:bodyPr/>
        <a:lstStyle/>
        <a:p>
          <a:r>
            <a:rPr lang="en-US" dirty="0" smtClean="0"/>
            <a:t>Effects of trauma and adversity</a:t>
          </a:r>
          <a:endParaRPr lang="en-US" dirty="0"/>
        </a:p>
      </dgm:t>
    </dgm:pt>
    <dgm:pt modelId="{5D0C17CE-1272-425C-812D-A250CA2AF078}" type="parTrans" cxnId="{A308DCAD-F166-44A7-B3D7-5C1613CD2F88}">
      <dgm:prSet/>
      <dgm:spPr/>
      <dgm:t>
        <a:bodyPr/>
        <a:lstStyle/>
        <a:p>
          <a:endParaRPr lang="en-US"/>
        </a:p>
      </dgm:t>
    </dgm:pt>
    <dgm:pt modelId="{02A609F8-B8A7-4BE1-8D54-51F567206969}" type="sibTrans" cxnId="{A308DCAD-F166-44A7-B3D7-5C1613CD2F88}">
      <dgm:prSet/>
      <dgm:spPr/>
      <dgm:t>
        <a:bodyPr/>
        <a:lstStyle/>
        <a:p>
          <a:endParaRPr lang="en-US"/>
        </a:p>
      </dgm:t>
    </dgm:pt>
    <dgm:pt modelId="{4908CB8F-7067-4CC4-8E53-FBA6BC118B5B}" type="pres">
      <dgm:prSet presAssocID="{A99A8896-05AB-49B7-A4C1-A54CA91AA468}" presName="CompostProcess" presStyleCnt="0">
        <dgm:presLayoutVars>
          <dgm:dir/>
          <dgm:resizeHandles val="exact"/>
        </dgm:presLayoutVars>
      </dgm:prSet>
      <dgm:spPr/>
    </dgm:pt>
    <dgm:pt modelId="{B02AEF96-B2AE-493D-8B15-8E737F6D2403}" type="pres">
      <dgm:prSet presAssocID="{A99A8896-05AB-49B7-A4C1-A54CA91AA468}" presName="arrow" presStyleLbl="bgShp" presStyleIdx="0" presStyleCnt="1"/>
      <dgm:spPr/>
    </dgm:pt>
    <dgm:pt modelId="{D536802B-4B22-443C-97B2-707F1BFF71A2}" type="pres">
      <dgm:prSet presAssocID="{A99A8896-05AB-49B7-A4C1-A54CA91AA468}" presName="linearProcess" presStyleCnt="0"/>
      <dgm:spPr/>
    </dgm:pt>
    <dgm:pt modelId="{CBDD336E-A139-45EF-901C-795E2023E651}" type="pres">
      <dgm:prSet presAssocID="{3C604A74-8EFD-4A7F-94AB-5B17A4E117AC}" presName="textNode" presStyleLbl="node1" presStyleIdx="0" presStyleCnt="3">
        <dgm:presLayoutVars>
          <dgm:bulletEnabled val="1"/>
        </dgm:presLayoutVars>
      </dgm:prSet>
      <dgm:spPr/>
      <dgm:t>
        <a:bodyPr/>
        <a:lstStyle/>
        <a:p>
          <a:endParaRPr lang="en-US"/>
        </a:p>
      </dgm:t>
    </dgm:pt>
    <dgm:pt modelId="{F465A39A-D3AD-428D-9E28-71A3D29855D5}" type="pres">
      <dgm:prSet presAssocID="{BE3DA3C0-9BFD-4426-ADB6-E26DDFD44482}" presName="sibTrans" presStyleCnt="0"/>
      <dgm:spPr/>
    </dgm:pt>
    <dgm:pt modelId="{BA1C3C62-6D29-4DB5-BF00-AECCCE80B560}" type="pres">
      <dgm:prSet presAssocID="{98065CB0-1CAD-48CA-82A8-A218A4608AA8}" presName="textNode" presStyleLbl="node1" presStyleIdx="1" presStyleCnt="3">
        <dgm:presLayoutVars>
          <dgm:bulletEnabled val="1"/>
        </dgm:presLayoutVars>
      </dgm:prSet>
      <dgm:spPr/>
      <dgm:t>
        <a:bodyPr/>
        <a:lstStyle/>
        <a:p>
          <a:endParaRPr lang="en-US"/>
        </a:p>
      </dgm:t>
    </dgm:pt>
    <dgm:pt modelId="{0EEAF101-0BD3-40C8-AFAE-BE7CA4D8CABA}" type="pres">
      <dgm:prSet presAssocID="{2B19FB14-F44D-43F5-AE00-AE054EDA32E3}" presName="sibTrans" presStyleCnt="0"/>
      <dgm:spPr/>
    </dgm:pt>
    <dgm:pt modelId="{B20C744B-D237-47F6-B239-649A346D953B}" type="pres">
      <dgm:prSet presAssocID="{51167668-4D63-4FEA-8433-31195C908333}" presName="textNode" presStyleLbl="node1" presStyleIdx="2" presStyleCnt="3">
        <dgm:presLayoutVars>
          <dgm:bulletEnabled val="1"/>
        </dgm:presLayoutVars>
      </dgm:prSet>
      <dgm:spPr/>
      <dgm:t>
        <a:bodyPr/>
        <a:lstStyle/>
        <a:p>
          <a:endParaRPr lang="en-US"/>
        </a:p>
      </dgm:t>
    </dgm:pt>
  </dgm:ptLst>
  <dgm:cxnLst>
    <dgm:cxn modelId="{20AD3D49-17E9-4C92-BB4B-1FD49E5BDF3A}" type="presOf" srcId="{3C604A74-8EFD-4A7F-94AB-5B17A4E117AC}" destId="{CBDD336E-A139-45EF-901C-795E2023E651}" srcOrd="0" destOrd="0" presId="urn:microsoft.com/office/officeart/2005/8/layout/hProcess9"/>
    <dgm:cxn modelId="{A308DCAD-F166-44A7-B3D7-5C1613CD2F88}" srcId="{A99A8896-05AB-49B7-A4C1-A54CA91AA468}" destId="{51167668-4D63-4FEA-8433-31195C908333}" srcOrd="2" destOrd="0" parTransId="{5D0C17CE-1272-425C-812D-A250CA2AF078}" sibTransId="{02A609F8-B8A7-4BE1-8D54-51F567206969}"/>
    <dgm:cxn modelId="{9B72019E-5F86-4888-A0EE-9F0743663A86}" srcId="{A99A8896-05AB-49B7-A4C1-A54CA91AA468}" destId="{98065CB0-1CAD-48CA-82A8-A218A4608AA8}" srcOrd="1" destOrd="0" parTransId="{4F36148D-FBC3-4BBA-ACB5-8B829BB2146E}" sibTransId="{2B19FB14-F44D-43F5-AE00-AE054EDA32E3}"/>
    <dgm:cxn modelId="{6EEA0A17-6784-4F73-839B-03BD62C527CB}" type="presOf" srcId="{A99A8896-05AB-49B7-A4C1-A54CA91AA468}" destId="{4908CB8F-7067-4CC4-8E53-FBA6BC118B5B}" srcOrd="0" destOrd="0" presId="urn:microsoft.com/office/officeart/2005/8/layout/hProcess9"/>
    <dgm:cxn modelId="{099152DE-071C-46EC-A475-228E206E2447}" type="presOf" srcId="{51167668-4D63-4FEA-8433-31195C908333}" destId="{B20C744B-D237-47F6-B239-649A346D953B}" srcOrd="0" destOrd="0" presId="urn:microsoft.com/office/officeart/2005/8/layout/hProcess9"/>
    <dgm:cxn modelId="{2AA13850-5C0E-4BE8-AA60-8D0B3BFD8D97}" srcId="{A99A8896-05AB-49B7-A4C1-A54CA91AA468}" destId="{3C604A74-8EFD-4A7F-94AB-5B17A4E117AC}" srcOrd="0" destOrd="0" parTransId="{F7B4C204-DE9D-4504-9D09-F5A7B77E87DC}" sibTransId="{BE3DA3C0-9BFD-4426-ADB6-E26DDFD44482}"/>
    <dgm:cxn modelId="{D77FFE1A-99D9-48C8-9B0E-7A77DB63F3CA}" type="presOf" srcId="{98065CB0-1CAD-48CA-82A8-A218A4608AA8}" destId="{BA1C3C62-6D29-4DB5-BF00-AECCCE80B560}" srcOrd="0" destOrd="0" presId="urn:microsoft.com/office/officeart/2005/8/layout/hProcess9"/>
    <dgm:cxn modelId="{BC992E3D-7FE4-4E89-8CC4-996BF91725E4}" type="presParOf" srcId="{4908CB8F-7067-4CC4-8E53-FBA6BC118B5B}" destId="{B02AEF96-B2AE-493D-8B15-8E737F6D2403}" srcOrd="0" destOrd="0" presId="urn:microsoft.com/office/officeart/2005/8/layout/hProcess9"/>
    <dgm:cxn modelId="{293E68DE-519E-4760-B747-25E70686945A}" type="presParOf" srcId="{4908CB8F-7067-4CC4-8E53-FBA6BC118B5B}" destId="{D536802B-4B22-443C-97B2-707F1BFF71A2}" srcOrd="1" destOrd="0" presId="urn:microsoft.com/office/officeart/2005/8/layout/hProcess9"/>
    <dgm:cxn modelId="{DA023E59-DF21-4C82-A1EA-7127423E7800}" type="presParOf" srcId="{D536802B-4B22-443C-97B2-707F1BFF71A2}" destId="{CBDD336E-A139-45EF-901C-795E2023E651}" srcOrd="0" destOrd="0" presId="urn:microsoft.com/office/officeart/2005/8/layout/hProcess9"/>
    <dgm:cxn modelId="{D00D0E24-0874-463D-B173-888AAC5C3DB3}" type="presParOf" srcId="{D536802B-4B22-443C-97B2-707F1BFF71A2}" destId="{F465A39A-D3AD-428D-9E28-71A3D29855D5}" srcOrd="1" destOrd="0" presId="urn:microsoft.com/office/officeart/2005/8/layout/hProcess9"/>
    <dgm:cxn modelId="{126A9042-55FD-49D0-9790-C864C6D49166}" type="presParOf" srcId="{D536802B-4B22-443C-97B2-707F1BFF71A2}" destId="{BA1C3C62-6D29-4DB5-BF00-AECCCE80B560}" srcOrd="2" destOrd="0" presId="urn:microsoft.com/office/officeart/2005/8/layout/hProcess9"/>
    <dgm:cxn modelId="{4CA3E825-186B-4593-96B3-3F1723952F91}" type="presParOf" srcId="{D536802B-4B22-443C-97B2-707F1BFF71A2}" destId="{0EEAF101-0BD3-40C8-AFAE-BE7CA4D8CABA}" srcOrd="3" destOrd="0" presId="urn:microsoft.com/office/officeart/2005/8/layout/hProcess9"/>
    <dgm:cxn modelId="{12B9E4CC-6AEE-4AEF-BA02-13CA2A79D29F}" type="presParOf" srcId="{D536802B-4B22-443C-97B2-707F1BFF71A2}" destId="{B20C744B-D237-47F6-B239-649A346D953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490BBE-E1F0-46E2-AAE9-7C2EF81FE2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1FFCA9-2B71-402A-9235-CC058D547DAF}">
      <dgm:prSet phldrT="[Text]" custT="1"/>
      <dgm:spPr/>
      <dgm:t>
        <a:bodyPr/>
        <a:lstStyle/>
        <a:p>
          <a:r>
            <a:rPr lang="en-US" sz="2800" dirty="0" smtClean="0">
              <a:latin typeface="Arial" panose="020B0604020202020204" pitchFamily="34" charset="0"/>
              <a:cs typeface="Arial" panose="020B0604020202020204" pitchFamily="34" charset="0"/>
            </a:rPr>
            <a:t>Parental resilience</a:t>
          </a:r>
          <a:endParaRPr lang="en-US" sz="2800" dirty="0">
            <a:latin typeface="Arial" panose="020B0604020202020204" pitchFamily="34" charset="0"/>
            <a:cs typeface="Arial" panose="020B0604020202020204" pitchFamily="34" charset="0"/>
          </a:endParaRPr>
        </a:p>
      </dgm:t>
    </dgm:pt>
    <dgm:pt modelId="{61D0844C-5D69-472A-91B2-059184071051}" type="parTrans" cxnId="{3811F664-CCCE-480C-A8BE-DA803753447A}">
      <dgm:prSet/>
      <dgm:spPr/>
      <dgm:t>
        <a:bodyPr/>
        <a:lstStyle/>
        <a:p>
          <a:endParaRPr lang="en-US"/>
        </a:p>
      </dgm:t>
    </dgm:pt>
    <dgm:pt modelId="{5A7AFE5D-0643-47DB-BC68-DDECD13268D9}" type="sibTrans" cxnId="{3811F664-CCCE-480C-A8BE-DA803753447A}">
      <dgm:prSet/>
      <dgm:spPr/>
      <dgm:t>
        <a:bodyPr/>
        <a:lstStyle/>
        <a:p>
          <a:endParaRPr lang="en-US"/>
        </a:p>
      </dgm:t>
    </dgm:pt>
    <dgm:pt modelId="{C0E9F47E-D951-423E-8677-416AB0771F3A}">
      <dgm:prSet phldrT="[Text]" custT="1"/>
      <dgm:spPr/>
      <dgm:t>
        <a:bodyPr/>
        <a:lstStyle/>
        <a:p>
          <a:r>
            <a:rPr lang="en-US" sz="2800" dirty="0" smtClean="0">
              <a:latin typeface="Arial" panose="020B0604020202020204" pitchFamily="34" charset="0"/>
              <a:cs typeface="Arial" panose="020B0604020202020204" pitchFamily="34" charset="0"/>
            </a:rPr>
            <a:t>Social connections</a:t>
          </a:r>
          <a:endParaRPr lang="en-US" sz="2800" dirty="0">
            <a:latin typeface="Arial" panose="020B0604020202020204" pitchFamily="34" charset="0"/>
            <a:cs typeface="Arial" panose="020B0604020202020204" pitchFamily="34" charset="0"/>
          </a:endParaRPr>
        </a:p>
      </dgm:t>
    </dgm:pt>
    <dgm:pt modelId="{96B38E41-8DEF-4F31-9799-ECA18BA92E31}" type="parTrans" cxnId="{B7B8C7DC-4DEA-4A58-AEC4-24136211F026}">
      <dgm:prSet/>
      <dgm:spPr/>
      <dgm:t>
        <a:bodyPr/>
        <a:lstStyle/>
        <a:p>
          <a:endParaRPr lang="en-US"/>
        </a:p>
      </dgm:t>
    </dgm:pt>
    <dgm:pt modelId="{AE5ADC24-9616-49C7-BF44-B7D1E2AB3030}" type="sibTrans" cxnId="{B7B8C7DC-4DEA-4A58-AEC4-24136211F026}">
      <dgm:prSet/>
      <dgm:spPr/>
      <dgm:t>
        <a:bodyPr/>
        <a:lstStyle/>
        <a:p>
          <a:endParaRPr lang="en-US"/>
        </a:p>
      </dgm:t>
    </dgm:pt>
    <dgm:pt modelId="{F6E2C366-3C14-4162-9BD9-28D00B928A7A}">
      <dgm:prSet phldrT="[Text]" custT="1"/>
      <dgm:spPr/>
      <dgm:t>
        <a:bodyPr/>
        <a:lstStyle/>
        <a:p>
          <a:r>
            <a:rPr lang="en-US" sz="2800" dirty="0" smtClean="0">
              <a:latin typeface="Arial" panose="020B0604020202020204" pitchFamily="34" charset="0"/>
              <a:cs typeface="Arial" panose="020B0604020202020204" pitchFamily="34" charset="0"/>
            </a:rPr>
            <a:t>Knowledge of parenting and child development</a:t>
          </a:r>
          <a:endParaRPr lang="en-US" sz="2800" dirty="0">
            <a:latin typeface="Arial" panose="020B0604020202020204" pitchFamily="34" charset="0"/>
            <a:cs typeface="Arial" panose="020B0604020202020204" pitchFamily="34" charset="0"/>
          </a:endParaRPr>
        </a:p>
      </dgm:t>
    </dgm:pt>
    <dgm:pt modelId="{00718B31-5561-405E-B8C8-FB5B6E632816}" type="parTrans" cxnId="{303D2390-FB13-44EA-BA55-576BC56D76E4}">
      <dgm:prSet/>
      <dgm:spPr/>
      <dgm:t>
        <a:bodyPr/>
        <a:lstStyle/>
        <a:p>
          <a:endParaRPr lang="en-US"/>
        </a:p>
      </dgm:t>
    </dgm:pt>
    <dgm:pt modelId="{703DDB1D-50BE-4AB0-91B9-FF3647427D19}" type="sibTrans" cxnId="{303D2390-FB13-44EA-BA55-576BC56D76E4}">
      <dgm:prSet/>
      <dgm:spPr/>
      <dgm:t>
        <a:bodyPr/>
        <a:lstStyle/>
        <a:p>
          <a:endParaRPr lang="en-US"/>
        </a:p>
      </dgm:t>
    </dgm:pt>
    <dgm:pt modelId="{52A9B5D2-CC96-4DE3-B6FF-DB75F86CD482}">
      <dgm:prSet phldrT="[Text]" custT="1"/>
      <dgm:spPr/>
      <dgm:t>
        <a:bodyPr/>
        <a:lstStyle/>
        <a:p>
          <a:r>
            <a:rPr lang="en-US" sz="2800" dirty="0" smtClean="0">
              <a:latin typeface="Arial" panose="020B0604020202020204" pitchFamily="34" charset="0"/>
              <a:cs typeface="Arial" panose="020B0604020202020204" pitchFamily="34" charset="0"/>
            </a:rPr>
            <a:t>Concrete support in times of need</a:t>
          </a:r>
          <a:endParaRPr lang="en-US" sz="2800" dirty="0">
            <a:latin typeface="Arial" panose="020B0604020202020204" pitchFamily="34" charset="0"/>
            <a:cs typeface="Arial" panose="020B0604020202020204" pitchFamily="34" charset="0"/>
          </a:endParaRPr>
        </a:p>
      </dgm:t>
    </dgm:pt>
    <dgm:pt modelId="{2B87DE73-F3FC-49B7-A52A-A5C435556EAD}" type="parTrans" cxnId="{5CB2D481-A438-4194-9072-E41E5E54B643}">
      <dgm:prSet/>
      <dgm:spPr/>
      <dgm:t>
        <a:bodyPr/>
        <a:lstStyle/>
        <a:p>
          <a:endParaRPr lang="en-US"/>
        </a:p>
      </dgm:t>
    </dgm:pt>
    <dgm:pt modelId="{65E85A47-BA4A-49D8-B0A6-CC44C21CAE19}" type="sibTrans" cxnId="{5CB2D481-A438-4194-9072-E41E5E54B643}">
      <dgm:prSet/>
      <dgm:spPr/>
      <dgm:t>
        <a:bodyPr/>
        <a:lstStyle/>
        <a:p>
          <a:endParaRPr lang="en-US"/>
        </a:p>
      </dgm:t>
    </dgm:pt>
    <dgm:pt modelId="{D4068A57-5332-471D-8BD1-850AB08F7CB4}">
      <dgm:prSet phldrT="[Text]" custT="1"/>
      <dgm:spPr/>
      <dgm:t>
        <a:bodyPr/>
        <a:lstStyle/>
        <a:p>
          <a:r>
            <a:rPr lang="en-US" sz="2800" dirty="0" smtClean="0">
              <a:latin typeface="Arial" panose="020B0604020202020204" pitchFamily="34" charset="0"/>
              <a:cs typeface="Arial" panose="020B0604020202020204" pitchFamily="34" charset="0"/>
            </a:rPr>
            <a:t>Social and emotional competence of children</a:t>
          </a:r>
          <a:endParaRPr lang="en-US" sz="2800" dirty="0">
            <a:latin typeface="Arial" panose="020B0604020202020204" pitchFamily="34" charset="0"/>
            <a:cs typeface="Arial" panose="020B0604020202020204" pitchFamily="34" charset="0"/>
          </a:endParaRPr>
        </a:p>
      </dgm:t>
    </dgm:pt>
    <dgm:pt modelId="{0BE89D88-494C-4E10-8340-A65D6E1413B9}" type="parTrans" cxnId="{C28CB3EB-C13A-47C1-9C9C-E0CB90820708}">
      <dgm:prSet/>
      <dgm:spPr/>
      <dgm:t>
        <a:bodyPr/>
        <a:lstStyle/>
        <a:p>
          <a:endParaRPr lang="en-US"/>
        </a:p>
      </dgm:t>
    </dgm:pt>
    <dgm:pt modelId="{6E61BC61-F066-44FE-B827-D606EAC5093E}" type="sibTrans" cxnId="{C28CB3EB-C13A-47C1-9C9C-E0CB90820708}">
      <dgm:prSet/>
      <dgm:spPr/>
      <dgm:t>
        <a:bodyPr/>
        <a:lstStyle/>
        <a:p>
          <a:endParaRPr lang="en-US"/>
        </a:p>
      </dgm:t>
    </dgm:pt>
    <dgm:pt modelId="{30514DE3-A4D3-4341-9217-6166F2922745}" type="pres">
      <dgm:prSet presAssocID="{5B490BBE-E1F0-46E2-AAE9-7C2EF81FE2BB}" presName="diagram" presStyleCnt="0">
        <dgm:presLayoutVars>
          <dgm:dir/>
          <dgm:resizeHandles val="exact"/>
        </dgm:presLayoutVars>
      </dgm:prSet>
      <dgm:spPr/>
      <dgm:t>
        <a:bodyPr/>
        <a:lstStyle/>
        <a:p>
          <a:endParaRPr lang="en-US"/>
        </a:p>
      </dgm:t>
    </dgm:pt>
    <dgm:pt modelId="{18A111F6-31E9-4394-8C5B-C0670415DFCE}" type="pres">
      <dgm:prSet presAssocID="{B21FFCA9-2B71-402A-9235-CC058D547DAF}" presName="node" presStyleLbl="node1" presStyleIdx="0" presStyleCnt="5">
        <dgm:presLayoutVars>
          <dgm:bulletEnabled val="1"/>
        </dgm:presLayoutVars>
      </dgm:prSet>
      <dgm:spPr/>
      <dgm:t>
        <a:bodyPr/>
        <a:lstStyle/>
        <a:p>
          <a:endParaRPr lang="en-US"/>
        </a:p>
      </dgm:t>
    </dgm:pt>
    <dgm:pt modelId="{74D077ED-BA38-43BC-AA47-2473FADB5B06}" type="pres">
      <dgm:prSet presAssocID="{5A7AFE5D-0643-47DB-BC68-DDECD13268D9}" presName="sibTrans" presStyleCnt="0"/>
      <dgm:spPr/>
    </dgm:pt>
    <dgm:pt modelId="{40B78E4D-4E61-498E-8D0C-F35520C5A287}" type="pres">
      <dgm:prSet presAssocID="{C0E9F47E-D951-423E-8677-416AB0771F3A}" presName="node" presStyleLbl="node1" presStyleIdx="1" presStyleCnt="5">
        <dgm:presLayoutVars>
          <dgm:bulletEnabled val="1"/>
        </dgm:presLayoutVars>
      </dgm:prSet>
      <dgm:spPr/>
      <dgm:t>
        <a:bodyPr/>
        <a:lstStyle/>
        <a:p>
          <a:endParaRPr lang="en-US"/>
        </a:p>
      </dgm:t>
    </dgm:pt>
    <dgm:pt modelId="{428D953A-1649-409D-A987-81C6A94257C0}" type="pres">
      <dgm:prSet presAssocID="{AE5ADC24-9616-49C7-BF44-B7D1E2AB3030}" presName="sibTrans" presStyleCnt="0"/>
      <dgm:spPr/>
    </dgm:pt>
    <dgm:pt modelId="{C3098900-2248-446C-8FB8-8AC151098821}" type="pres">
      <dgm:prSet presAssocID="{F6E2C366-3C14-4162-9BD9-28D00B928A7A}" presName="node" presStyleLbl="node1" presStyleIdx="2" presStyleCnt="5">
        <dgm:presLayoutVars>
          <dgm:bulletEnabled val="1"/>
        </dgm:presLayoutVars>
      </dgm:prSet>
      <dgm:spPr/>
      <dgm:t>
        <a:bodyPr/>
        <a:lstStyle/>
        <a:p>
          <a:endParaRPr lang="en-US"/>
        </a:p>
      </dgm:t>
    </dgm:pt>
    <dgm:pt modelId="{EF9C79A7-3FC1-4E5F-A7D6-B0DA16A829CE}" type="pres">
      <dgm:prSet presAssocID="{703DDB1D-50BE-4AB0-91B9-FF3647427D19}" presName="sibTrans" presStyleCnt="0"/>
      <dgm:spPr/>
    </dgm:pt>
    <dgm:pt modelId="{CC18ED6A-01EE-4236-9E80-3FC9C0EE64D3}" type="pres">
      <dgm:prSet presAssocID="{52A9B5D2-CC96-4DE3-B6FF-DB75F86CD482}" presName="node" presStyleLbl="node1" presStyleIdx="3" presStyleCnt="5">
        <dgm:presLayoutVars>
          <dgm:bulletEnabled val="1"/>
        </dgm:presLayoutVars>
      </dgm:prSet>
      <dgm:spPr/>
      <dgm:t>
        <a:bodyPr/>
        <a:lstStyle/>
        <a:p>
          <a:endParaRPr lang="en-US"/>
        </a:p>
      </dgm:t>
    </dgm:pt>
    <dgm:pt modelId="{8883162B-00A9-4A8F-B083-97A564974DB6}" type="pres">
      <dgm:prSet presAssocID="{65E85A47-BA4A-49D8-B0A6-CC44C21CAE19}" presName="sibTrans" presStyleCnt="0"/>
      <dgm:spPr/>
    </dgm:pt>
    <dgm:pt modelId="{B3C0BDE7-3EDB-438D-97F1-87E2A7848565}" type="pres">
      <dgm:prSet presAssocID="{D4068A57-5332-471D-8BD1-850AB08F7CB4}" presName="node" presStyleLbl="node1" presStyleIdx="4" presStyleCnt="5">
        <dgm:presLayoutVars>
          <dgm:bulletEnabled val="1"/>
        </dgm:presLayoutVars>
      </dgm:prSet>
      <dgm:spPr/>
      <dgm:t>
        <a:bodyPr/>
        <a:lstStyle/>
        <a:p>
          <a:endParaRPr lang="en-US"/>
        </a:p>
      </dgm:t>
    </dgm:pt>
  </dgm:ptLst>
  <dgm:cxnLst>
    <dgm:cxn modelId="{3811F664-CCCE-480C-A8BE-DA803753447A}" srcId="{5B490BBE-E1F0-46E2-AAE9-7C2EF81FE2BB}" destId="{B21FFCA9-2B71-402A-9235-CC058D547DAF}" srcOrd="0" destOrd="0" parTransId="{61D0844C-5D69-472A-91B2-059184071051}" sibTransId="{5A7AFE5D-0643-47DB-BC68-DDECD13268D9}"/>
    <dgm:cxn modelId="{C28CB3EB-C13A-47C1-9C9C-E0CB90820708}" srcId="{5B490BBE-E1F0-46E2-AAE9-7C2EF81FE2BB}" destId="{D4068A57-5332-471D-8BD1-850AB08F7CB4}" srcOrd="4" destOrd="0" parTransId="{0BE89D88-494C-4E10-8340-A65D6E1413B9}" sibTransId="{6E61BC61-F066-44FE-B827-D606EAC5093E}"/>
    <dgm:cxn modelId="{AC0C2E63-53ED-4BF2-AFE6-5D09291DA5A3}" type="presOf" srcId="{F6E2C366-3C14-4162-9BD9-28D00B928A7A}" destId="{C3098900-2248-446C-8FB8-8AC151098821}" srcOrd="0" destOrd="0" presId="urn:microsoft.com/office/officeart/2005/8/layout/default"/>
    <dgm:cxn modelId="{5E9385E3-7AF6-4D72-9C74-8147FB3C0814}" type="presOf" srcId="{D4068A57-5332-471D-8BD1-850AB08F7CB4}" destId="{B3C0BDE7-3EDB-438D-97F1-87E2A7848565}" srcOrd="0" destOrd="0" presId="urn:microsoft.com/office/officeart/2005/8/layout/default"/>
    <dgm:cxn modelId="{303D2390-FB13-44EA-BA55-576BC56D76E4}" srcId="{5B490BBE-E1F0-46E2-AAE9-7C2EF81FE2BB}" destId="{F6E2C366-3C14-4162-9BD9-28D00B928A7A}" srcOrd="2" destOrd="0" parTransId="{00718B31-5561-405E-B8C8-FB5B6E632816}" sibTransId="{703DDB1D-50BE-4AB0-91B9-FF3647427D19}"/>
    <dgm:cxn modelId="{0A37D7B5-DD6D-40E0-A033-A8D395A64C5F}" type="presOf" srcId="{52A9B5D2-CC96-4DE3-B6FF-DB75F86CD482}" destId="{CC18ED6A-01EE-4236-9E80-3FC9C0EE64D3}" srcOrd="0" destOrd="0" presId="urn:microsoft.com/office/officeart/2005/8/layout/default"/>
    <dgm:cxn modelId="{5CB2D481-A438-4194-9072-E41E5E54B643}" srcId="{5B490BBE-E1F0-46E2-AAE9-7C2EF81FE2BB}" destId="{52A9B5D2-CC96-4DE3-B6FF-DB75F86CD482}" srcOrd="3" destOrd="0" parTransId="{2B87DE73-F3FC-49B7-A52A-A5C435556EAD}" sibTransId="{65E85A47-BA4A-49D8-B0A6-CC44C21CAE19}"/>
    <dgm:cxn modelId="{E9F1D3E6-1722-4BB1-AB5E-EA9C7447F317}" type="presOf" srcId="{5B490BBE-E1F0-46E2-AAE9-7C2EF81FE2BB}" destId="{30514DE3-A4D3-4341-9217-6166F2922745}" srcOrd="0" destOrd="0" presId="urn:microsoft.com/office/officeart/2005/8/layout/default"/>
    <dgm:cxn modelId="{9C986387-4878-4E02-AE74-9A40F794160F}" type="presOf" srcId="{C0E9F47E-D951-423E-8677-416AB0771F3A}" destId="{40B78E4D-4E61-498E-8D0C-F35520C5A287}" srcOrd="0" destOrd="0" presId="urn:microsoft.com/office/officeart/2005/8/layout/default"/>
    <dgm:cxn modelId="{BB9B3446-D199-44DD-8183-B0C49A454CAE}" type="presOf" srcId="{B21FFCA9-2B71-402A-9235-CC058D547DAF}" destId="{18A111F6-31E9-4394-8C5B-C0670415DFCE}" srcOrd="0" destOrd="0" presId="urn:microsoft.com/office/officeart/2005/8/layout/default"/>
    <dgm:cxn modelId="{B7B8C7DC-4DEA-4A58-AEC4-24136211F026}" srcId="{5B490BBE-E1F0-46E2-AAE9-7C2EF81FE2BB}" destId="{C0E9F47E-D951-423E-8677-416AB0771F3A}" srcOrd="1" destOrd="0" parTransId="{96B38E41-8DEF-4F31-9799-ECA18BA92E31}" sibTransId="{AE5ADC24-9616-49C7-BF44-B7D1E2AB3030}"/>
    <dgm:cxn modelId="{A7CDB0BE-A034-4D46-B60E-AC3F7BBF912D}" type="presParOf" srcId="{30514DE3-A4D3-4341-9217-6166F2922745}" destId="{18A111F6-31E9-4394-8C5B-C0670415DFCE}" srcOrd="0" destOrd="0" presId="urn:microsoft.com/office/officeart/2005/8/layout/default"/>
    <dgm:cxn modelId="{49D1B9DB-7B96-44AC-817B-DAA09E784C07}" type="presParOf" srcId="{30514DE3-A4D3-4341-9217-6166F2922745}" destId="{74D077ED-BA38-43BC-AA47-2473FADB5B06}" srcOrd="1" destOrd="0" presId="urn:microsoft.com/office/officeart/2005/8/layout/default"/>
    <dgm:cxn modelId="{F4E6EE26-7D68-4B87-BF16-C1058BF58210}" type="presParOf" srcId="{30514DE3-A4D3-4341-9217-6166F2922745}" destId="{40B78E4D-4E61-498E-8D0C-F35520C5A287}" srcOrd="2" destOrd="0" presId="urn:microsoft.com/office/officeart/2005/8/layout/default"/>
    <dgm:cxn modelId="{B9782528-D525-4E21-AABE-FB62DAE72F37}" type="presParOf" srcId="{30514DE3-A4D3-4341-9217-6166F2922745}" destId="{428D953A-1649-409D-A987-81C6A94257C0}" srcOrd="3" destOrd="0" presId="urn:microsoft.com/office/officeart/2005/8/layout/default"/>
    <dgm:cxn modelId="{737B1272-2729-4068-8C5C-D42935A2CFE7}" type="presParOf" srcId="{30514DE3-A4D3-4341-9217-6166F2922745}" destId="{C3098900-2248-446C-8FB8-8AC151098821}" srcOrd="4" destOrd="0" presId="urn:microsoft.com/office/officeart/2005/8/layout/default"/>
    <dgm:cxn modelId="{D218D60E-BD9F-416A-B8C3-A85417F64494}" type="presParOf" srcId="{30514DE3-A4D3-4341-9217-6166F2922745}" destId="{EF9C79A7-3FC1-4E5F-A7D6-B0DA16A829CE}" srcOrd="5" destOrd="0" presId="urn:microsoft.com/office/officeart/2005/8/layout/default"/>
    <dgm:cxn modelId="{4FED50F3-A15F-4995-8EB3-C65C012FDD72}" type="presParOf" srcId="{30514DE3-A4D3-4341-9217-6166F2922745}" destId="{CC18ED6A-01EE-4236-9E80-3FC9C0EE64D3}" srcOrd="6" destOrd="0" presId="urn:microsoft.com/office/officeart/2005/8/layout/default"/>
    <dgm:cxn modelId="{36147431-C210-41AC-905A-DAE444BD6A95}" type="presParOf" srcId="{30514DE3-A4D3-4341-9217-6166F2922745}" destId="{8883162B-00A9-4A8F-B083-97A564974DB6}" srcOrd="7" destOrd="0" presId="urn:microsoft.com/office/officeart/2005/8/layout/default"/>
    <dgm:cxn modelId="{CE9A43F0-78F2-4002-B64B-13CECDC731A0}" type="presParOf" srcId="{30514DE3-A4D3-4341-9217-6166F2922745}" destId="{B3C0BDE7-3EDB-438D-97F1-87E2A784856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416E5-8436-448A-B732-5DCD2E9D5C40}">
      <dsp:nvSpPr>
        <dsp:cNvPr id="0" name=""/>
        <dsp:cNvSpPr/>
      </dsp:nvSpPr>
      <dsp:spPr>
        <a:xfrm>
          <a:off x="1927124" y="2451"/>
          <a:ext cx="7118551" cy="11792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smtClean="0">
              <a:latin typeface="Arial" panose="020B0604020202020204" pitchFamily="34" charset="0"/>
              <a:cs typeface="Arial" panose="020B0604020202020204" pitchFamily="34" charset="0"/>
            </a:rPr>
            <a:t>Focus on protective factors</a:t>
          </a:r>
          <a:endParaRPr lang="en-US" sz="3400" kern="1200">
            <a:latin typeface="Arial" panose="020B0604020202020204" pitchFamily="34" charset="0"/>
            <a:cs typeface="Arial" panose="020B0604020202020204" pitchFamily="34" charset="0"/>
          </a:endParaRPr>
        </a:p>
      </dsp:txBody>
      <dsp:txXfrm>
        <a:off x="1984692" y="60019"/>
        <a:ext cx="7003415" cy="1064145"/>
      </dsp:txXfrm>
    </dsp:sp>
    <dsp:sp modelId="{8274FCF4-B726-4329-850C-AB2DD4C366F8}">
      <dsp:nvSpPr>
        <dsp:cNvPr id="0" name=""/>
        <dsp:cNvSpPr/>
      </dsp:nvSpPr>
      <dsp:spPr>
        <a:xfrm>
          <a:off x="1927124" y="1240697"/>
          <a:ext cx="7118551" cy="1179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smtClean="0">
              <a:latin typeface="Arial" panose="020B0604020202020204" pitchFamily="34" charset="0"/>
              <a:cs typeface="Arial" panose="020B0604020202020204" pitchFamily="34" charset="0"/>
            </a:rPr>
            <a:t>An approach, not a model</a:t>
          </a:r>
          <a:endParaRPr lang="en-US" sz="3400" kern="1200">
            <a:latin typeface="Arial" panose="020B0604020202020204" pitchFamily="34" charset="0"/>
            <a:cs typeface="Arial" panose="020B0604020202020204" pitchFamily="34" charset="0"/>
          </a:endParaRPr>
        </a:p>
      </dsp:txBody>
      <dsp:txXfrm>
        <a:off x="1984692" y="1298265"/>
        <a:ext cx="7003415" cy="1064145"/>
      </dsp:txXfrm>
    </dsp:sp>
    <dsp:sp modelId="{D8B6850F-B0FB-411F-A93C-C6F9DC873C54}">
      <dsp:nvSpPr>
        <dsp:cNvPr id="0" name=""/>
        <dsp:cNvSpPr/>
      </dsp:nvSpPr>
      <dsp:spPr>
        <a:xfrm>
          <a:off x="1927124" y="2478943"/>
          <a:ext cx="7118551" cy="117928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smtClean="0">
              <a:latin typeface="Arial" panose="020B0604020202020204" pitchFamily="34" charset="0"/>
              <a:cs typeface="Arial" panose="020B0604020202020204" pitchFamily="34" charset="0"/>
            </a:rPr>
            <a:t>A changed relationship with parents</a:t>
          </a:r>
          <a:endParaRPr lang="en-US" sz="3400" kern="1200">
            <a:latin typeface="Arial" panose="020B0604020202020204" pitchFamily="34" charset="0"/>
            <a:cs typeface="Arial" panose="020B0604020202020204" pitchFamily="34" charset="0"/>
          </a:endParaRPr>
        </a:p>
      </dsp:txBody>
      <dsp:txXfrm>
        <a:off x="1984692" y="2536511"/>
        <a:ext cx="7003415" cy="1064145"/>
      </dsp:txXfrm>
    </dsp:sp>
    <dsp:sp modelId="{47AB8BB8-0BAA-4463-9272-BAE74BE781D0}">
      <dsp:nvSpPr>
        <dsp:cNvPr id="0" name=""/>
        <dsp:cNvSpPr/>
      </dsp:nvSpPr>
      <dsp:spPr>
        <a:xfrm>
          <a:off x="1927124" y="3717189"/>
          <a:ext cx="7118551" cy="11792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kern="1200" smtClean="0">
              <a:latin typeface="Arial" panose="020B0604020202020204" pitchFamily="34" charset="0"/>
              <a:cs typeface="Arial" panose="020B0604020202020204" pitchFamily="34" charset="0"/>
            </a:rPr>
            <a:t>Alignment with developmental science</a:t>
          </a:r>
          <a:endParaRPr lang="en-US" sz="3300" kern="1200">
            <a:latin typeface="Arial" panose="020B0604020202020204" pitchFamily="34" charset="0"/>
            <a:cs typeface="Arial" panose="020B0604020202020204" pitchFamily="34" charset="0"/>
          </a:endParaRPr>
        </a:p>
      </dsp:txBody>
      <dsp:txXfrm>
        <a:off x="1984692" y="3774757"/>
        <a:ext cx="7003415" cy="1064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11F6-31E9-4394-8C5B-C0670415DFCE}">
      <dsp:nvSpPr>
        <dsp:cNvPr id="0" name=""/>
        <dsp:cNvSpPr/>
      </dsp:nvSpPr>
      <dsp:spPr>
        <a:xfrm>
          <a:off x="0" y="540601"/>
          <a:ext cx="3336510" cy="20019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Parental resilience</a:t>
          </a:r>
          <a:endParaRPr lang="en-US" sz="2800" kern="1200" dirty="0">
            <a:latin typeface="Arial" panose="020B0604020202020204" pitchFamily="34" charset="0"/>
            <a:cs typeface="Arial" panose="020B0604020202020204" pitchFamily="34" charset="0"/>
          </a:endParaRPr>
        </a:p>
      </dsp:txBody>
      <dsp:txXfrm>
        <a:off x="0" y="540601"/>
        <a:ext cx="3336510" cy="2001906"/>
      </dsp:txXfrm>
    </dsp:sp>
    <dsp:sp modelId="{40B78E4D-4E61-498E-8D0C-F35520C5A287}">
      <dsp:nvSpPr>
        <dsp:cNvPr id="0" name=""/>
        <dsp:cNvSpPr/>
      </dsp:nvSpPr>
      <dsp:spPr>
        <a:xfrm>
          <a:off x="3670162" y="540601"/>
          <a:ext cx="3336510" cy="2001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Social connections</a:t>
          </a:r>
          <a:endParaRPr lang="en-US" sz="2800" kern="1200" dirty="0">
            <a:latin typeface="Arial" panose="020B0604020202020204" pitchFamily="34" charset="0"/>
            <a:cs typeface="Arial" panose="020B0604020202020204" pitchFamily="34" charset="0"/>
          </a:endParaRPr>
        </a:p>
      </dsp:txBody>
      <dsp:txXfrm>
        <a:off x="3670162" y="540601"/>
        <a:ext cx="3336510" cy="2001906"/>
      </dsp:txXfrm>
    </dsp:sp>
    <dsp:sp modelId="{C3098900-2248-446C-8FB8-8AC151098821}">
      <dsp:nvSpPr>
        <dsp:cNvPr id="0" name=""/>
        <dsp:cNvSpPr/>
      </dsp:nvSpPr>
      <dsp:spPr>
        <a:xfrm>
          <a:off x="7340324" y="540601"/>
          <a:ext cx="3336510" cy="20019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Knowledge of parenting and child development</a:t>
          </a:r>
          <a:endParaRPr lang="en-US" sz="2800" kern="1200" dirty="0">
            <a:latin typeface="Arial" panose="020B0604020202020204" pitchFamily="34" charset="0"/>
            <a:cs typeface="Arial" panose="020B0604020202020204" pitchFamily="34" charset="0"/>
          </a:endParaRPr>
        </a:p>
      </dsp:txBody>
      <dsp:txXfrm>
        <a:off x="7340324" y="540601"/>
        <a:ext cx="3336510" cy="2001906"/>
      </dsp:txXfrm>
    </dsp:sp>
    <dsp:sp modelId="{CC18ED6A-01EE-4236-9E80-3FC9C0EE64D3}">
      <dsp:nvSpPr>
        <dsp:cNvPr id="0" name=""/>
        <dsp:cNvSpPr/>
      </dsp:nvSpPr>
      <dsp:spPr>
        <a:xfrm>
          <a:off x="1835081" y="2876159"/>
          <a:ext cx="3336510" cy="20019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Concrete support in times of need</a:t>
          </a:r>
          <a:endParaRPr lang="en-US" sz="2800" kern="1200" dirty="0">
            <a:latin typeface="Arial" panose="020B0604020202020204" pitchFamily="34" charset="0"/>
            <a:cs typeface="Arial" panose="020B0604020202020204" pitchFamily="34" charset="0"/>
          </a:endParaRPr>
        </a:p>
      </dsp:txBody>
      <dsp:txXfrm>
        <a:off x="1835081" y="2876159"/>
        <a:ext cx="3336510" cy="2001906"/>
      </dsp:txXfrm>
    </dsp:sp>
    <dsp:sp modelId="{B3C0BDE7-3EDB-438D-97F1-87E2A7848565}">
      <dsp:nvSpPr>
        <dsp:cNvPr id="0" name=""/>
        <dsp:cNvSpPr/>
      </dsp:nvSpPr>
      <dsp:spPr>
        <a:xfrm>
          <a:off x="5505243" y="2876159"/>
          <a:ext cx="3336510" cy="20019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Social and emotional competence of children</a:t>
          </a:r>
          <a:endParaRPr lang="en-US" sz="2800" kern="1200" dirty="0">
            <a:latin typeface="Arial" panose="020B0604020202020204" pitchFamily="34" charset="0"/>
            <a:cs typeface="Arial" panose="020B0604020202020204" pitchFamily="34" charset="0"/>
          </a:endParaRPr>
        </a:p>
      </dsp:txBody>
      <dsp:txXfrm>
        <a:off x="5505243" y="2876159"/>
        <a:ext cx="3336510" cy="2001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11F6-31E9-4394-8C5B-C0670415DFCE}">
      <dsp:nvSpPr>
        <dsp:cNvPr id="0" name=""/>
        <dsp:cNvSpPr/>
      </dsp:nvSpPr>
      <dsp:spPr>
        <a:xfrm>
          <a:off x="0" y="540601"/>
          <a:ext cx="3336510" cy="20019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Youth resilience</a:t>
          </a:r>
          <a:endParaRPr lang="en-US" sz="2800" kern="1200" dirty="0">
            <a:latin typeface="Arial" panose="020B0604020202020204" pitchFamily="34" charset="0"/>
            <a:cs typeface="Arial" panose="020B0604020202020204" pitchFamily="34" charset="0"/>
          </a:endParaRPr>
        </a:p>
      </dsp:txBody>
      <dsp:txXfrm>
        <a:off x="0" y="540601"/>
        <a:ext cx="3336510" cy="2001906"/>
      </dsp:txXfrm>
    </dsp:sp>
    <dsp:sp modelId="{40B78E4D-4E61-498E-8D0C-F35520C5A287}">
      <dsp:nvSpPr>
        <dsp:cNvPr id="0" name=""/>
        <dsp:cNvSpPr/>
      </dsp:nvSpPr>
      <dsp:spPr>
        <a:xfrm>
          <a:off x="3670162" y="540601"/>
          <a:ext cx="3336510" cy="2001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Social connections</a:t>
          </a:r>
          <a:endParaRPr lang="en-US" sz="2800" kern="1200" dirty="0">
            <a:latin typeface="Arial" panose="020B0604020202020204" pitchFamily="34" charset="0"/>
            <a:cs typeface="Arial" panose="020B0604020202020204" pitchFamily="34" charset="0"/>
          </a:endParaRPr>
        </a:p>
      </dsp:txBody>
      <dsp:txXfrm>
        <a:off x="3670162" y="540601"/>
        <a:ext cx="3336510" cy="2001906"/>
      </dsp:txXfrm>
    </dsp:sp>
    <dsp:sp modelId="{C3098900-2248-446C-8FB8-8AC151098821}">
      <dsp:nvSpPr>
        <dsp:cNvPr id="0" name=""/>
        <dsp:cNvSpPr/>
      </dsp:nvSpPr>
      <dsp:spPr>
        <a:xfrm>
          <a:off x="7340324" y="540601"/>
          <a:ext cx="3336510" cy="20019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Knowledge of adolescent development</a:t>
          </a:r>
          <a:endParaRPr lang="en-US" sz="2800" kern="1200" dirty="0">
            <a:latin typeface="Arial" panose="020B0604020202020204" pitchFamily="34" charset="0"/>
            <a:cs typeface="Arial" panose="020B0604020202020204" pitchFamily="34" charset="0"/>
          </a:endParaRPr>
        </a:p>
      </dsp:txBody>
      <dsp:txXfrm>
        <a:off x="7340324" y="540601"/>
        <a:ext cx="3336510" cy="2001906"/>
      </dsp:txXfrm>
    </dsp:sp>
    <dsp:sp modelId="{CC18ED6A-01EE-4236-9E80-3FC9C0EE64D3}">
      <dsp:nvSpPr>
        <dsp:cNvPr id="0" name=""/>
        <dsp:cNvSpPr/>
      </dsp:nvSpPr>
      <dsp:spPr>
        <a:xfrm>
          <a:off x="1835081" y="2876159"/>
          <a:ext cx="3336510" cy="20019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Concrete support in times of need</a:t>
          </a:r>
          <a:endParaRPr lang="en-US" sz="2800" kern="1200" dirty="0">
            <a:latin typeface="Arial" panose="020B0604020202020204" pitchFamily="34" charset="0"/>
            <a:cs typeface="Arial" panose="020B0604020202020204" pitchFamily="34" charset="0"/>
          </a:endParaRPr>
        </a:p>
      </dsp:txBody>
      <dsp:txXfrm>
        <a:off x="1835081" y="2876159"/>
        <a:ext cx="3336510" cy="2001906"/>
      </dsp:txXfrm>
    </dsp:sp>
    <dsp:sp modelId="{B3C0BDE7-3EDB-438D-97F1-87E2A7848565}">
      <dsp:nvSpPr>
        <dsp:cNvPr id="0" name=""/>
        <dsp:cNvSpPr/>
      </dsp:nvSpPr>
      <dsp:spPr>
        <a:xfrm>
          <a:off x="5505243" y="2876159"/>
          <a:ext cx="3336510" cy="20019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Cognitive, social and emotional competence of youth</a:t>
          </a:r>
          <a:endParaRPr lang="en-US" sz="2800" kern="1200" dirty="0">
            <a:latin typeface="Arial" panose="020B0604020202020204" pitchFamily="34" charset="0"/>
            <a:cs typeface="Arial" panose="020B0604020202020204" pitchFamily="34" charset="0"/>
          </a:endParaRPr>
        </a:p>
      </dsp:txBody>
      <dsp:txXfrm>
        <a:off x="5505243" y="2876159"/>
        <a:ext cx="3336510" cy="2001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3A497-07FE-4150-9A23-946BD3D68E0F}">
      <dsp:nvSpPr>
        <dsp:cNvPr id="0" name=""/>
        <dsp:cNvSpPr/>
      </dsp:nvSpPr>
      <dsp:spPr>
        <a:xfrm>
          <a:off x="4272694" y="2543882"/>
          <a:ext cx="2427410" cy="24274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US" sz="2900" kern="1200" dirty="0" smtClean="0">
              <a:latin typeface="Arial" panose="020B0604020202020204" pitchFamily="34" charset="0"/>
              <a:cs typeface="Arial" panose="020B0604020202020204" pitchFamily="34" charset="0"/>
            </a:rPr>
            <a:t>Integrated into existing practice</a:t>
          </a:r>
          <a:endParaRPr lang="en-US" sz="2900" kern="1200" dirty="0">
            <a:latin typeface="Arial" panose="020B0604020202020204" pitchFamily="34" charset="0"/>
            <a:cs typeface="Arial" panose="020B0604020202020204" pitchFamily="34" charset="0"/>
          </a:endParaRPr>
        </a:p>
      </dsp:txBody>
      <dsp:txXfrm>
        <a:off x="4628180" y="2899368"/>
        <a:ext cx="1716438" cy="1716438"/>
      </dsp:txXfrm>
    </dsp:sp>
    <dsp:sp modelId="{42134701-BD91-482C-B3DD-5ED450C76654}">
      <dsp:nvSpPr>
        <dsp:cNvPr id="0" name=""/>
        <dsp:cNvSpPr/>
      </dsp:nvSpPr>
      <dsp:spPr>
        <a:xfrm rot="11700000">
          <a:off x="2434220" y="2836206"/>
          <a:ext cx="1808954" cy="69181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9CBAD-65D6-463A-A025-141814CFA967}">
      <dsp:nvSpPr>
        <dsp:cNvPr id="0" name=""/>
        <dsp:cNvSpPr/>
      </dsp:nvSpPr>
      <dsp:spPr>
        <a:xfrm>
          <a:off x="1312019" y="2025600"/>
          <a:ext cx="2306040" cy="18448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Research-based and evidence-informed</a:t>
          </a:r>
          <a:endParaRPr lang="en-US" sz="2400" kern="1200" dirty="0">
            <a:latin typeface="Arial" panose="020B0604020202020204" pitchFamily="34" charset="0"/>
            <a:cs typeface="Arial" panose="020B0604020202020204" pitchFamily="34" charset="0"/>
          </a:endParaRPr>
        </a:p>
      </dsp:txBody>
      <dsp:txXfrm>
        <a:off x="1366052" y="2079633"/>
        <a:ext cx="2197974" cy="1736766"/>
      </dsp:txXfrm>
    </dsp:sp>
    <dsp:sp modelId="{A8231D79-F0A7-49FB-AFBC-63AEEE1F8C31}">
      <dsp:nvSpPr>
        <dsp:cNvPr id="0" name=""/>
        <dsp:cNvSpPr/>
      </dsp:nvSpPr>
      <dsp:spPr>
        <a:xfrm rot="14700000">
          <a:off x="3642245" y="1396537"/>
          <a:ext cx="1808954" cy="69181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873A6D-6E27-496D-8190-2D4FE265B9C4}">
      <dsp:nvSpPr>
        <dsp:cNvPr id="0" name=""/>
        <dsp:cNvSpPr/>
      </dsp:nvSpPr>
      <dsp:spPr>
        <a:xfrm>
          <a:off x="3011454" y="292"/>
          <a:ext cx="2306040" cy="18448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Small but significant changes</a:t>
          </a:r>
          <a:endParaRPr lang="en-US" sz="2400" kern="1200" dirty="0">
            <a:latin typeface="Arial" panose="020B0604020202020204" pitchFamily="34" charset="0"/>
            <a:cs typeface="Arial" panose="020B0604020202020204" pitchFamily="34" charset="0"/>
          </a:endParaRPr>
        </a:p>
      </dsp:txBody>
      <dsp:txXfrm>
        <a:off x="3065487" y="54325"/>
        <a:ext cx="2197974" cy="1736766"/>
      </dsp:txXfrm>
    </dsp:sp>
    <dsp:sp modelId="{B72DFD88-D7CF-4B52-9E7F-20023121600C}">
      <dsp:nvSpPr>
        <dsp:cNvPr id="0" name=""/>
        <dsp:cNvSpPr/>
      </dsp:nvSpPr>
      <dsp:spPr>
        <a:xfrm rot="17700000">
          <a:off x="5521599" y="1396537"/>
          <a:ext cx="1808954" cy="69181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10C0DF-C089-47F9-A18B-8A79C37ED328}">
      <dsp:nvSpPr>
        <dsp:cNvPr id="0" name=""/>
        <dsp:cNvSpPr/>
      </dsp:nvSpPr>
      <dsp:spPr>
        <a:xfrm>
          <a:off x="5655305" y="292"/>
          <a:ext cx="2306040" cy="18448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Applied in many settings</a:t>
          </a:r>
          <a:endParaRPr lang="en-US" sz="2400" kern="1200" dirty="0">
            <a:latin typeface="Arial" panose="020B0604020202020204" pitchFamily="34" charset="0"/>
            <a:cs typeface="Arial" panose="020B0604020202020204" pitchFamily="34" charset="0"/>
          </a:endParaRPr>
        </a:p>
      </dsp:txBody>
      <dsp:txXfrm>
        <a:off x="5709338" y="54325"/>
        <a:ext cx="2197974" cy="1736766"/>
      </dsp:txXfrm>
    </dsp:sp>
    <dsp:sp modelId="{200BC041-238F-4456-9361-E5299C8EBC28}">
      <dsp:nvSpPr>
        <dsp:cNvPr id="0" name=""/>
        <dsp:cNvSpPr/>
      </dsp:nvSpPr>
      <dsp:spPr>
        <a:xfrm rot="20700000">
          <a:off x="6729625" y="2836206"/>
          <a:ext cx="1808954" cy="69181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2B50B9-A39D-4E90-92C2-91FE2972B3B3}">
      <dsp:nvSpPr>
        <dsp:cNvPr id="0" name=""/>
        <dsp:cNvSpPr/>
      </dsp:nvSpPr>
      <dsp:spPr>
        <a:xfrm>
          <a:off x="7354740" y="2025600"/>
          <a:ext cx="2306040" cy="18448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Cross-sector coordination</a:t>
          </a:r>
          <a:endParaRPr lang="en-US" sz="2400" kern="1200" dirty="0">
            <a:latin typeface="Arial" panose="020B0604020202020204" pitchFamily="34" charset="0"/>
            <a:cs typeface="Arial" panose="020B0604020202020204" pitchFamily="34" charset="0"/>
          </a:endParaRPr>
        </a:p>
      </dsp:txBody>
      <dsp:txXfrm>
        <a:off x="7408773" y="2079633"/>
        <a:ext cx="2197974" cy="1736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BFFD-47AF-42A6-A731-12CB409C6A38}">
      <dsp:nvSpPr>
        <dsp:cNvPr id="0" name=""/>
        <dsp:cNvSpPr/>
      </dsp:nvSpPr>
      <dsp:spPr>
        <a:xfrm>
          <a:off x="2272" y="0"/>
          <a:ext cx="2381671" cy="4508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Light touch family support in the settings families are in every day</a:t>
          </a:r>
          <a:endParaRPr lang="en-US" sz="2000" kern="1200" dirty="0">
            <a:latin typeface="Arial" panose="020B0604020202020204" pitchFamily="34" charset="0"/>
            <a:cs typeface="Arial" panose="020B0604020202020204" pitchFamily="34" charset="0"/>
          </a:endParaRPr>
        </a:p>
      </dsp:txBody>
      <dsp:txXfrm>
        <a:off x="2272" y="1803440"/>
        <a:ext cx="2381671" cy="1803440"/>
      </dsp:txXfrm>
    </dsp:sp>
    <dsp:sp modelId="{54601D69-41A1-4F83-B15F-FA6445C91BD7}">
      <dsp:nvSpPr>
        <dsp:cNvPr id="0" name=""/>
        <dsp:cNvSpPr/>
      </dsp:nvSpPr>
      <dsp:spPr>
        <a:xfrm>
          <a:off x="442425" y="270516"/>
          <a:ext cx="1501363" cy="15013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FF137-549A-40A5-B0B1-91133EED345F}">
      <dsp:nvSpPr>
        <dsp:cNvPr id="0" name=""/>
        <dsp:cNvSpPr/>
      </dsp:nvSpPr>
      <dsp:spPr>
        <a:xfrm>
          <a:off x="2455393" y="0"/>
          <a:ext cx="2381671" cy="4508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Connections to and support from dedicated family support resources</a:t>
          </a:r>
          <a:endParaRPr lang="en-US" sz="2000" kern="1200" dirty="0">
            <a:latin typeface="Arial" panose="020B0604020202020204" pitchFamily="34" charset="0"/>
            <a:cs typeface="Arial" panose="020B0604020202020204" pitchFamily="34" charset="0"/>
          </a:endParaRPr>
        </a:p>
      </dsp:txBody>
      <dsp:txXfrm>
        <a:off x="2455393" y="1803440"/>
        <a:ext cx="2381671" cy="1803440"/>
      </dsp:txXfrm>
    </dsp:sp>
    <dsp:sp modelId="{C70290D5-0F35-4F30-B443-5B61DDD0F8D5}">
      <dsp:nvSpPr>
        <dsp:cNvPr id="0" name=""/>
        <dsp:cNvSpPr/>
      </dsp:nvSpPr>
      <dsp:spPr>
        <a:xfrm>
          <a:off x="2895547" y="270516"/>
          <a:ext cx="1501363" cy="15013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5ACB5-69F5-457D-8EE9-3BE8D1DB5201}">
      <dsp:nvSpPr>
        <dsp:cNvPr id="0" name=""/>
        <dsp:cNvSpPr/>
      </dsp:nvSpPr>
      <dsp:spPr>
        <a:xfrm>
          <a:off x="4908514" y="0"/>
          <a:ext cx="2381671" cy="45086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Connections to more intensive services when needed</a:t>
          </a:r>
          <a:endParaRPr lang="en-US" sz="2000" kern="1200" dirty="0">
            <a:latin typeface="Arial" panose="020B0604020202020204" pitchFamily="34" charset="0"/>
            <a:cs typeface="Arial" panose="020B0604020202020204" pitchFamily="34" charset="0"/>
          </a:endParaRPr>
        </a:p>
      </dsp:txBody>
      <dsp:txXfrm>
        <a:off x="4908514" y="1803440"/>
        <a:ext cx="2381671" cy="1803440"/>
      </dsp:txXfrm>
    </dsp:sp>
    <dsp:sp modelId="{1DD911C6-B546-473D-8B58-2FE760830A94}">
      <dsp:nvSpPr>
        <dsp:cNvPr id="0" name=""/>
        <dsp:cNvSpPr/>
      </dsp:nvSpPr>
      <dsp:spPr>
        <a:xfrm>
          <a:off x="5348668" y="270516"/>
          <a:ext cx="1501363" cy="150136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C7F1E-84A4-4EB4-BE00-1063E246A238}">
      <dsp:nvSpPr>
        <dsp:cNvPr id="0" name=""/>
        <dsp:cNvSpPr/>
      </dsp:nvSpPr>
      <dsp:spPr>
        <a:xfrm>
          <a:off x="7361635" y="0"/>
          <a:ext cx="2381671" cy="45086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Navigation supports to help make the connections</a:t>
          </a:r>
          <a:endParaRPr lang="en-US" sz="2000" kern="1200" dirty="0">
            <a:latin typeface="Arial" panose="020B0604020202020204" pitchFamily="34" charset="0"/>
            <a:cs typeface="Arial" panose="020B0604020202020204" pitchFamily="34" charset="0"/>
          </a:endParaRPr>
        </a:p>
      </dsp:txBody>
      <dsp:txXfrm>
        <a:off x="7361635" y="1803440"/>
        <a:ext cx="2381671" cy="1803440"/>
      </dsp:txXfrm>
    </dsp:sp>
    <dsp:sp modelId="{4DDB6D9F-0AA4-4DAC-9137-E828A35C3A9C}">
      <dsp:nvSpPr>
        <dsp:cNvPr id="0" name=""/>
        <dsp:cNvSpPr/>
      </dsp:nvSpPr>
      <dsp:spPr>
        <a:xfrm>
          <a:off x="7801789" y="270516"/>
          <a:ext cx="1501363" cy="15013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B7DB8-37B1-4012-91B0-05213335CA15}">
      <dsp:nvSpPr>
        <dsp:cNvPr id="0" name=""/>
        <dsp:cNvSpPr/>
      </dsp:nvSpPr>
      <dsp:spPr>
        <a:xfrm>
          <a:off x="389823" y="3606880"/>
          <a:ext cx="8965932" cy="676290"/>
        </a:xfrm>
        <a:prstGeom prst="leftRight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D0240-6E56-4E32-8A29-2C15FED22E4A}">
      <dsp:nvSpPr>
        <dsp:cNvPr id="0" name=""/>
        <dsp:cNvSpPr/>
      </dsp:nvSpPr>
      <dsp:spPr>
        <a:xfrm>
          <a:off x="5308526" y="2440476"/>
          <a:ext cx="3242337" cy="3200207"/>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Engaging with their children</a:t>
          </a:r>
          <a:endParaRPr lang="en-US" sz="1800" b="1" kern="1200" dirty="0">
            <a:latin typeface="Arial" pitchFamily="34" charset="0"/>
            <a:cs typeface="Arial" pitchFamily="34" charset="0"/>
          </a:endParaRPr>
        </a:p>
      </dsp:txBody>
      <dsp:txXfrm>
        <a:off x="5957231" y="3190109"/>
        <a:ext cx="1944927" cy="1644973"/>
      </dsp:txXfrm>
    </dsp:sp>
    <dsp:sp modelId="{1275FD2C-3E4A-462D-9256-005273EBFF5A}">
      <dsp:nvSpPr>
        <dsp:cNvPr id="0" name=""/>
        <dsp:cNvSpPr/>
      </dsp:nvSpPr>
      <dsp:spPr>
        <a:xfrm>
          <a:off x="3546959" y="1733174"/>
          <a:ext cx="2358063" cy="2327423"/>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Shaping programs and services</a:t>
          </a:r>
          <a:endParaRPr lang="en-US" sz="1800" b="1" kern="1200" dirty="0">
            <a:latin typeface="Arial" pitchFamily="34" charset="0"/>
            <a:cs typeface="Arial" pitchFamily="34" charset="0"/>
          </a:endParaRPr>
        </a:p>
      </dsp:txBody>
      <dsp:txXfrm>
        <a:off x="4137349" y="2322651"/>
        <a:ext cx="1177283" cy="1148469"/>
      </dsp:txXfrm>
    </dsp:sp>
    <dsp:sp modelId="{28B6E7A1-31F8-4B04-A6B9-A78D1D32E383}">
      <dsp:nvSpPr>
        <dsp:cNvPr id="0" name=""/>
        <dsp:cNvSpPr/>
      </dsp:nvSpPr>
      <dsp:spPr>
        <a:xfrm rot="20700000">
          <a:off x="4792665" y="200061"/>
          <a:ext cx="2321409" cy="2269411"/>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Influencing policies</a:t>
          </a:r>
          <a:endParaRPr lang="en-US" sz="1800" b="1" kern="1200" dirty="0">
            <a:latin typeface="Arial" pitchFamily="34" charset="0"/>
            <a:cs typeface="Arial" pitchFamily="34" charset="0"/>
          </a:endParaRPr>
        </a:p>
      </dsp:txBody>
      <dsp:txXfrm rot="-20700000">
        <a:off x="5304903" y="694725"/>
        <a:ext cx="1296934" cy="1280083"/>
      </dsp:txXfrm>
    </dsp:sp>
    <dsp:sp modelId="{EA6393E3-E560-4EDB-B98C-9CCD89F344E6}">
      <dsp:nvSpPr>
        <dsp:cNvPr id="0" name=""/>
        <dsp:cNvSpPr/>
      </dsp:nvSpPr>
      <dsp:spPr>
        <a:xfrm>
          <a:off x="5175022" y="2034467"/>
          <a:ext cx="3927613" cy="3927613"/>
        </a:xfrm>
        <a:prstGeom prst="circularArrow">
          <a:avLst>
            <a:gd name="adj1" fmla="val 4687"/>
            <a:gd name="adj2" fmla="val 299029"/>
            <a:gd name="adj3" fmla="val 2541639"/>
            <a:gd name="adj4" fmla="val 1580745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10CAE-94AF-42A3-8604-61ADA10CAA17}">
      <dsp:nvSpPr>
        <dsp:cNvPr id="0" name=""/>
        <dsp:cNvSpPr/>
      </dsp:nvSpPr>
      <dsp:spPr>
        <a:xfrm>
          <a:off x="3214979" y="1281375"/>
          <a:ext cx="2853656" cy="285365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4DC79-4658-479D-A061-ABA573F5E45B}">
      <dsp:nvSpPr>
        <dsp:cNvPr id="0" name=""/>
        <dsp:cNvSpPr/>
      </dsp:nvSpPr>
      <dsp:spPr>
        <a:xfrm>
          <a:off x="4354352" y="-243359"/>
          <a:ext cx="3076816" cy="307681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AEF96-B2AE-493D-8B15-8E737F6D2403}">
      <dsp:nvSpPr>
        <dsp:cNvPr id="0" name=""/>
        <dsp:cNvSpPr/>
      </dsp:nvSpPr>
      <dsp:spPr>
        <a:xfrm>
          <a:off x="697471" y="0"/>
          <a:ext cx="7904672" cy="501558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D336E-A139-45EF-901C-795E2023E651}">
      <dsp:nvSpPr>
        <dsp:cNvPr id="0" name=""/>
        <dsp:cNvSpPr/>
      </dsp:nvSpPr>
      <dsp:spPr>
        <a:xfrm>
          <a:off x="9989" y="1504676"/>
          <a:ext cx="2993313" cy="20062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Importance of early childhood and adolescence</a:t>
          </a:r>
          <a:endParaRPr lang="en-US" sz="2800" kern="1200" dirty="0"/>
        </a:p>
      </dsp:txBody>
      <dsp:txXfrm>
        <a:off x="107925" y="1602612"/>
        <a:ext cx="2797441" cy="1810363"/>
      </dsp:txXfrm>
    </dsp:sp>
    <dsp:sp modelId="{BA1C3C62-6D29-4DB5-BF00-AECCCE80B560}">
      <dsp:nvSpPr>
        <dsp:cNvPr id="0" name=""/>
        <dsp:cNvSpPr/>
      </dsp:nvSpPr>
      <dsp:spPr>
        <a:xfrm>
          <a:off x="3153150" y="1504676"/>
          <a:ext cx="2993313" cy="20062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Role of nurturing relationships in brain development</a:t>
          </a:r>
          <a:endParaRPr lang="en-US" sz="2800" kern="1200" dirty="0"/>
        </a:p>
      </dsp:txBody>
      <dsp:txXfrm>
        <a:off x="3251086" y="1602612"/>
        <a:ext cx="2797441" cy="1810363"/>
      </dsp:txXfrm>
    </dsp:sp>
    <dsp:sp modelId="{B20C744B-D237-47F6-B239-649A346D953B}">
      <dsp:nvSpPr>
        <dsp:cNvPr id="0" name=""/>
        <dsp:cNvSpPr/>
      </dsp:nvSpPr>
      <dsp:spPr>
        <a:xfrm>
          <a:off x="6296311" y="1504676"/>
          <a:ext cx="2993313" cy="20062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Effects of trauma and adversity</a:t>
          </a:r>
          <a:endParaRPr lang="en-US" sz="2800" kern="1200" dirty="0"/>
        </a:p>
      </dsp:txBody>
      <dsp:txXfrm>
        <a:off x="6394247" y="1602612"/>
        <a:ext cx="2797441" cy="1810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11F6-31E9-4394-8C5B-C0670415DFCE}">
      <dsp:nvSpPr>
        <dsp:cNvPr id="0" name=""/>
        <dsp:cNvSpPr/>
      </dsp:nvSpPr>
      <dsp:spPr>
        <a:xfrm>
          <a:off x="0" y="540601"/>
          <a:ext cx="3336510" cy="20019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Parental resilience</a:t>
          </a:r>
          <a:endParaRPr lang="en-US" sz="2800" kern="1200" dirty="0">
            <a:latin typeface="Arial" panose="020B0604020202020204" pitchFamily="34" charset="0"/>
            <a:cs typeface="Arial" panose="020B0604020202020204" pitchFamily="34" charset="0"/>
          </a:endParaRPr>
        </a:p>
      </dsp:txBody>
      <dsp:txXfrm>
        <a:off x="0" y="540601"/>
        <a:ext cx="3336510" cy="2001906"/>
      </dsp:txXfrm>
    </dsp:sp>
    <dsp:sp modelId="{40B78E4D-4E61-498E-8D0C-F35520C5A287}">
      <dsp:nvSpPr>
        <dsp:cNvPr id="0" name=""/>
        <dsp:cNvSpPr/>
      </dsp:nvSpPr>
      <dsp:spPr>
        <a:xfrm>
          <a:off x="3670162" y="540601"/>
          <a:ext cx="3336510" cy="2001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Social connections</a:t>
          </a:r>
          <a:endParaRPr lang="en-US" sz="2800" kern="1200" dirty="0">
            <a:latin typeface="Arial" panose="020B0604020202020204" pitchFamily="34" charset="0"/>
            <a:cs typeface="Arial" panose="020B0604020202020204" pitchFamily="34" charset="0"/>
          </a:endParaRPr>
        </a:p>
      </dsp:txBody>
      <dsp:txXfrm>
        <a:off x="3670162" y="540601"/>
        <a:ext cx="3336510" cy="2001906"/>
      </dsp:txXfrm>
    </dsp:sp>
    <dsp:sp modelId="{C3098900-2248-446C-8FB8-8AC151098821}">
      <dsp:nvSpPr>
        <dsp:cNvPr id="0" name=""/>
        <dsp:cNvSpPr/>
      </dsp:nvSpPr>
      <dsp:spPr>
        <a:xfrm>
          <a:off x="7340324" y="540601"/>
          <a:ext cx="3336510" cy="20019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Knowledge of parenting and child development</a:t>
          </a:r>
          <a:endParaRPr lang="en-US" sz="2800" kern="1200" dirty="0">
            <a:latin typeface="Arial" panose="020B0604020202020204" pitchFamily="34" charset="0"/>
            <a:cs typeface="Arial" panose="020B0604020202020204" pitchFamily="34" charset="0"/>
          </a:endParaRPr>
        </a:p>
      </dsp:txBody>
      <dsp:txXfrm>
        <a:off x="7340324" y="540601"/>
        <a:ext cx="3336510" cy="2001906"/>
      </dsp:txXfrm>
    </dsp:sp>
    <dsp:sp modelId="{CC18ED6A-01EE-4236-9E80-3FC9C0EE64D3}">
      <dsp:nvSpPr>
        <dsp:cNvPr id="0" name=""/>
        <dsp:cNvSpPr/>
      </dsp:nvSpPr>
      <dsp:spPr>
        <a:xfrm>
          <a:off x="1835081" y="2876159"/>
          <a:ext cx="3336510" cy="20019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Concrete support in times of need</a:t>
          </a:r>
          <a:endParaRPr lang="en-US" sz="2800" kern="1200" dirty="0">
            <a:latin typeface="Arial" panose="020B0604020202020204" pitchFamily="34" charset="0"/>
            <a:cs typeface="Arial" panose="020B0604020202020204" pitchFamily="34" charset="0"/>
          </a:endParaRPr>
        </a:p>
      </dsp:txBody>
      <dsp:txXfrm>
        <a:off x="1835081" y="2876159"/>
        <a:ext cx="3336510" cy="2001906"/>
      </dsp:txXfrm>
    </dsp:sp>
    <dsp:sp modelId="{B3C0BDE7-3EDB-438D-97F1-87E2A7848565}">
      <dsp:nvSpPr>
        <dsp:cNvPr id="0" name=""/>
        <dsp:cNvSpPr/>
      </dsp:nvSpPr>
      <dsp:spPr>
        <a:xfrm>
          <a:off x="5505243" y="2876159"/>
          <a:ext cx="3336510" cy="20019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Social and emotional competence of children</a:t>
          </a:r>
          <a:endParaRPr lang="en-US" sz="2800" kern="1200" dirty="0">
            <a:latin typeface="Arial" panose="020B0604020202020204" pitchFamily="34" charset="0"/>
            <a:cs typeface="Arial" panose="020B0604020202020204" pitchFamily="34" charset="0"/>
          </a:endParaRPr>
        </a:p>
      </dsp:txBody>
      <dsp:txXfrm>
        <a:off x="5505243" y="2876159"/>
        <a:ext cx="3336510" cy="20019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65BB-8F7F-4F43-8802-3BFB8ED356F9}" type="datetimeFigureOut">
              <a:rPr lang="en-US" smtClean="0"/>
              <a:t>11/21/2018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926C-2800-4E8B-B326-A49B9EDD1388}" type="slidenum">
              <a:rPr lang="en-US" smtClean="0"/>
              <a:t>‹#›</a:t>
            </a:fld>
            <a:endParaRPr lang="en-US"/>
          </a:p>
        </p:txBody>
      </p:sp>
    </p:spTree>
    <p:extLst>
      <p:ext uri="{BB962C8B-B14F-4D97-AF65-F5344CB8AC3E}">
        <p14:creationId xmlns:p14="http://schemas.microsoft.com/office/powerpoint/2010/main" val="509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dirty="0" smtClean="0"/>
              <a:t>In this presentation:</a:t>
            </a:r>
          </a:p>
          <a:p>
            <a:pPr marL="171450" lvl="0" indent="-171450">
              <a:buFont typeface="Arial" panose="020B0604020202020204" pitchFamily="34" charset="0"/>
              <a:buChar char="•"/>
            </a:pPr>
            <a:r>
              <a:rPr lang="en-US" sz="1200" dirty="0" smtClean="0"/>
              <a:t>“Not your ordinary</a:t>
            </a:r>
            <a:r>
              <a:rPr lang="en-US" sz="1200" baseline="0" dirty="0" smtClean="0"/>
              <a:t> initiative”</a:t>
            </a:r>
          </a:p>
          <a:p>
            <a:pPr marL="171450" lvl="0" indent="-171450">
              <a:buFont typeface="Arial" panose="020B0604020202020204" pitchFamily="34" charset="0"/>
              <a:buChar char="•"/>
            </a:pPr>
            <a:r>
              <a:rPr lang="en-US" sz="1200" baseline="0" dirty="0" smtClean="0"/>
              <a:t>The Four Big Ideas Behind Strengthening Families</a:t>
            </a:r>
          </a:p>
          <a:p>
            <a:pPr marL="628650" lvl="1" indent="-171450">
              <a:buFont typeface="Arial" panose="020B0604020202020204" pitchFamily="34" charset="0"/>
              <a:buChar char="•"/>
            </a:pPr>
            <a:r>
              <a:rPr lang="en-US" sz="1200" baseline="0" dirty="0" smtClean="0"/>
              <a:t>Use summary slide or slides about each Big Idea, depending on audience/length of presentation</a:t>
            </a:r>
            <a:endParaRPr lang="en-US" sz="1200" dirty="0" smtClean="0"/>
          </a:p>
          <a:p>
            <a:pPr marL="171450" lvl="0" indent="-171450">
              <a:buFont typeface="Arial" panose="020B0604020202020204" pitchFamily="34" charset="0"/>
              <a:buChar char="•"/>
            </a:pPr>
            <a:r>
              <a:rPr lang="en-US" sz="1200" dirty="0" smtClean="0"/>
              <a:t>Slides on each protective factor: What it looks like and everyday actions</a:t>
            </a:r>
          </a:p>
          <a:p>
            <a:pPr marL="171450" lvl="0" indent="-171450">
              <a:buFont typeface="Arial" panose="020B0604020202020204" pitchFamily="34" charset="0"/>
              <a:buChar char="•"/>
            </a:pPr>
            <a:r>
              <a:rPr lang="en-US" sz="1200" dirty="0" smtClean="0"/>
              <a:t>Strengthening Families logic model</a:t>
            </a:r>
          </a:p>
          <a:p>
            <a:pPr marL="171450" lvl="0" indent="-171450">
              <a:buFont typeface="Arial" panose="020B0604020202020204" pitchFamily="34" charset="0"/>
              <a:buChar char="•"/>
            </a:pPr>
            <a:r>
              <a:rPr lang="en-US" sz="1200" dirty="0" smtClean="0"/>
              <a:t>The Strengthening Families National</a:t>
            </a:r>
            <a:r>
              <a:rPr lang="en-US" sz="1200" baseline="0" dirty="0" smtClean="0"/>
              <a:t> Network</a:t>
            </a:r>
            <a:endParaRPr lang="en-US" sz="1200" dirty="0" smtClean="0"/>
          </a:p>
          <a:p>
            <a:pPr marL="171450" lvl="0" indent="-171450">
              <a:buFont typeface="Arial" panose="020B0604020202020204" pitchFamily="34" charset="0"/>
              <a:buChar char="•"/>
            </a:pPr>
            <a:r>
              <a:rPr lang="en-US" sz="1200" dirty="0" smtClean="0"/>
              <a:t>Implementation</a:t>
            </a:r>
            <a:r>
              <a:rPr lang="en-US" sz="1200" baseline="0" dirty="0" smtClean="0"/>
              <a:t> of Strengthening Families by field, over time</a:t>
            </a:r>
            <a:endParaRPr lang="en-US" sz="1200" dirty="0" smtClean="0"/>
          </a:p>
          <a:p>
            <a:pPr marL="171450" indent="-171450">
              <a:buFont typeface="Arial" panose="020B0604020202020204" pitchFamily="34" charset="0"/>
              <a:buChar char="•"/>
            </a:pPr>
            <a:r>
              <a:rPr lang="en-US" sz="1200" dirty="0" smtClean="0"/>
              <a:t>Resources on the website</a:t>
            </a:r>
          </a:p>
          <a:p>
            <a:endParaRPr lang="en-US" dirty="0" smtClean="0"/>
          </a:p>
          <a:p>
            <a:r>
              <a:rPr lang="en-US" b="1" dirty="0" smtClean="0"/>
              <a:t>Suggested handouts to accompany</a:t>
            </a:r>
            <a:r>
              <a:rPr lang="en-US" b="1" baseline="0" dirty="0" smtClean="0"/>
              <a:t> this presentation:</a:t>
            </a:r>
          </a:p>
          <a:p>
            <a:pPr marL="171450" indent="-171450">
              <a:buFont typeface="Arial" panose="020B0604020202020204" pitchFamily="34" charset="0"/>
              <a:buChar char="•"/>
            </a:pPr>
            <a:r>
              <a:rPr lang="en-US" b="0" baseline="0" dirty="0" smtClean="0"/>
              <a:t>Protective Factors Research briefs</a:t>
            </a:r>
          </a:p>
          <a:p>
            <a:pPr marL="171450" indent="-171450">
              <a:buFont typeface="Arial" panose="020B0604020202020204" pitchFamily="34" charset="0"/>
              <a:buChar char="•"/>
            </a:pPr>
            <a:r>
              <a:rPr lang="en-US" b="0" baseline="0" dirty="0" smtClean="0"/>
              <a:t>Core Meanings one-pager</a:t>
            </a:r>
          </a:p>
          <a:p>
            <a:pPr marL="171450" indent="-171450">
              <a:buFont typeface="Arial" panose="020B0604020202020204" pitchFamily="34" charset="0"/>
              <a:buChar char="•"/>
            </a:pPr>
            <a:r>
              <a:rPr lang="en-US" b="0" baseline="0" dirty="0" smtClean="0"/>
              <a:t>Core Functions one-pager</a:t>
            </a:r>
          </a:p>
          <a:p>
            <a:pPr marL="171450" indent="-171450">
              <a:buFont typeface="Arial" panose="020B0604020202020204" pitchFamily="34" charset="0"/>
              <a:buChar char="•"/>
            </a:pPr>
            <a:r>
              <a:rPr lang="en-US" b="0" baseline="0" dirty="0" smtClean="0"/>
              <a:t>SF overview one-pager</a:t>
            </a:r>
          </a:p>
        </p:txBody>
      </p:sp>
      <p:sp>
        <p:nvSpPr>
          <p:cNvPr id="4" name="Slide Number Placeholder 3"/>
          <p:cNvSpPr>
            <a:spLocks noGrp="1"/>
          </p:cNvSpPr>
          <p:nvPr>
            <p:ph type="sldNum" sz="quarter" idx="10"/>
          </p:nvPr>
        </p:nvSpPr>
        <p:spPr/>
        <p:txBody>
          <a:bodyPr/>
          <a:lstStyle/>
          <a:p>
            <a:fld id="{A0C3926C-2800-4E8B-B326-A49B9EDD1388}" type="slidenum">
              <a:rPr lang="en-US" smtClean="0"/>
              <a:t>1</a:t>
            </a:fld>
            <a:endParaRPr lang="en-US"/>
          </a:p>
        </p:txBody>
      </p:sp>
    </p:spTree>
    <p:extLst>
      <p:ext uri="{BB962C8B-B14F-4D97-AF65-F5344CB8AC3E}">
        <p14:creationId xmlns:p14="http://schemas.microsoft.com/office/powerpoint/2010/main" val="108139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863D5-16A3-4A16-90A3-A0C7E9CB98D9}" type="slidenum">
              <a:rPr lang="en-US" smtClean="0"/>
              <a:t>11</a:t>
            </a:fld>
            <a:endParaRPr lang="en-US"/>
          </a:p>
        </p:txBody>
      </p:sp>
    </p:spTree>
    <p:extLst>
      <p:ext uri="{BB962C8B-B14F-4D97-AF65-F5344CB8AC3E}">
        <p14:creationId xmlns:p14="http://schemas.microsoft.com/office/powerpoint/2010/main" val="381821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1128713"/>
            <a:ext cx="5416550" cy="3046412"/>
          </a:xfrm>
        </p:spPr>
      </p:sp>
      <p:sp>
        <p:nvSpPr>
          <p:cNvPr id="3" name="Notes Placeholder 2"/>
          <p:cNvSpPr>
            <a:spLocks noGrp="1"/>
          </p:cNvSpPr>
          <p:nvPr>
            <p:ph type="body" idx="1"/>
          </p:nvPr>
        </p:nvSpPr>
        <p:spPr/>
        <p:txBody>
          <a:bodyPr/>
          <a:lstStyle/>
          <a:p>
            <a:r>
              <a:rPr lang="en-US" dirty="0" smtClean="0"/>
              <a:t>Supporting parents’ ability to parent effectively</a:t>
            </a:r>
          </a:p>
          <a:p>
            <a:r>
              <a:rPr lang="en-US" dirty="0" smtClean="0"/>
              <a:t>Involving parents as partners in achieving good outcomes for children</a:t>
            </a:r>
          </a:p>
          <a:p>
            <a:r>
              <a:rPr lang="en-US" dirty="0" smtClean="0"/>
              <a:t>Engaging parents effectively through programs</a:t>
            </a:r>
          </a:p>
          <a:p>
            <a:r>
              <a:rPr lang="en-US" dirty="0" smtClean="0"/>
              <a:t>Engaging parents directly in mutually supportive relationships that build protective factors</a:t>
            </a:r>
          </a:p>
          <a:p>
            <a:r>
              <a:rPr lang="en-US" dirty="0" smtClean="0"/>
              <a:t>Partnering with parents to help design systems and policies that work for children and families</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12</a:t>
            </a:fld>
            <a:endParaRPr lang="en-US"/>
          </a:p>
        </p:txBody>
      </p:sp>
    </p:spTree>
    <p:extLst>
      <p:ext uri="{BB962C8B-B14F-4D97-AF65-F5344CB8AC3E}">
        <p14:creationId xmlns:p14="http://schemas.microsoft.com/office/powerpoint/2010/main" val="218680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Paying attention to what the research tells us:</a:t>
            </a:r>
          </a:p>
          <a:p>
            <a:pPr lvl="1"/>
            <a:r>
              <a:rPr lang="en-US" dirty="0" smtClean="0"/>
              <a:t>Critical periods of development – early childhood and adolescence</a:t>
            </a:r>
          </a:p>
          <a:p>
            <a:pPr lvl="1"/>
            <a:r>
              <a:rPr lang="en-US" dirty="0" smtClean="0"/>
              <a:t>Importance of nurturing relationships in early childhood</a:t>
            </a:r>
          </a:p>
          <a:p>
            <a:pPr lvl="1"/>
            <a:r>
              <a:rPr lang="en-US" dirty="0" smtClean="0"/>
              <a:t>Effects of trauma on development, behavior and outcomes</a:t>
            </a:r>
          </a:p>
          <a:p>
            <a:r>
              <a:rPr lang="en-US" dirty="0" smtClean="0"/>
              <a:t>Providing tools and guidance to align practice with what we know about child development</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14</a:t>
            </a:fld>
            <a:endParaRPr lang="en-US"/>
          </a:p>
        </p:txBody>
      </p:sp>
    </p:spTree>
    <p:extLst>
      <p:ext uri="{BB962C8B-B14F-4D97-AF65-F5344CB8AC3E}">
        <p14:creationId xmlns:p14="http://schemas.microsoft.com/office/powerpoint/2010/main" val="375573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protective factors are applicable across the life span of children birth-25. CSSP has developed two Initiatives that apply this work- Strengthening Families which has a focus on building the protective factors of parents with children birth-8 and Youth Thrive which focus on building the protective factors of youth 11-26 and provides supports to </a:t>
            </a:r>
            <a:r>
              <a:rPr lang="en-US" smtClean="0"/>
              <a:t>parents.</a:t>
            </a: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8C08A-3BD8-41A6-93F4-2B3A95B83A90}" type="slidenum">
              <a:rPr lang="en-US">
                <a:solidFill>
                  <a:prstClr val="black"/>
                </a:solidFill>
                <a:ea typeface="ＭＳ Ｐゴシック" panose="020B0600070205080204" pitchFamily="34" charset="-128"/>
              </a:rPr>
              <a:pPr>
                <a:spcBef>
                  <a:spcPct val="0"/>
                </a:spcBef>
              </a:pPr>
              <a:t>15</a:t>
            </a:fld>
            <a:endParaRPr 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73786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27088" y="679450"/>
            <a:ext cx="5619750" cy="3160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ea typeface="MS PGothic" panose="020B0600070205080204" pitchFamily="34" charset="-128"/>
              </a:rPr>
              <a:t>Here</a:t>
            </a:r>
            <a:r>
              <a:rPr lang="en-US" baseline="0" dirty="0" smtClean="0">
                <a:ea typeface="MS PGothic" panose="020B0600070205080204" pitchFamily="34" charset="-128"/>
              </a:rPr>
              <a:t> is a quick review of the protective factors </a:t>
            </a:r>
            <a:r>
              <a:rPr lang="en-US" baseline="0" dirty="0" smtClean="0">
                <a:ea typeface="MS PGothic" panose="020B0600070205080204" pitchFamily="34" charset="-128"/>
              </a:rPr>
              <a:t>themselves. Remember</a:t>
            </a:r>
            <a:r>
              <a:rPr lang="en-US" baseline="0" dirty="0" smtClean="0">
                <a:ea typeface="MS PGothic" panose="020B0600070205080204" pitchFamily="34" charset="-128"/>
              </a:rPr>
              <a:t>, these is not a complete list of all the characteristics that can be protective factors in the lives of families. But it is a list of critical ones that we all have the opportunity to influence with the families we work with. </a:t>
            </a:r>
            <a:endParaRPr lang="en-US" dirty="0" smtClean="0">
              <a:ea typeface="MS PGothic" panose="020B0600070205080204" pitchFamily="34" charset="-128"/>
            </a:endParaRPr>
          </a:p>
          <a:p>
            <a:endParaRPr lang="en-US" baseline="0" dirty="0" smtClean="0">
              <a:ea typeface="MS PGothic" panose="020B0600070205080204" pitchFamily="34" charset="-128"/>
            </a:endParaRPr>
          </a:p>
          <a:p>
            <a:endParaRPr lang="en-US" dirty="0" smtClean="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16</a:t>
            </a:fld>
            <a:endParaRPr lang="en-US" smtClean="0"/>
          </a:p>
        </p:txBody>
      </p:sp>
    </p:spTree>
    <p:extLst>
      <p:ext uri="{BB962C8B-B14F-4D97-AF65-F5344CB8AC3E}">
        <p14:creationId xmlns:p14="http://schemas.microsoft.com/office/powerpoint/2010/main" val="163931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ea typeface="MS PGothic" panose="020B0600070205080204" pitchFamily="34" charset="-128"/>
              </a:rPr>
              <a:t>One resilience researcher, Dr. Mark Katz summarizes resilience as “strength in the face of adversity”</a:t>
            </a:r>
          </a:p>
          <a:p>
            <a:endParaRPr lang="en-US" dirty="0" smtClean="0">
              <a:ea typeface="MS PGothic" panose="020B0600070205080204" pitchFamily="34" charset="-128"/>
            </a:endParaRPr>
          </a:p>
          <a:p>
            <a:r>
              <a:rPr lang="en-US" dirty="0" smtClean="0">
                <a:ea typeface="MS PGothic" panose="020B0600070205080204" pitchFamily="34" charset="-128"/>
              </a:rPr>
              <a:t>Resilience is the lifelong process of enduring</a:t>
            </a:r>
            <a:r>
              <a:rPr lang="en-US" baseline="0" dirty="0" smtClean="0">
                <a:ea typeface="MS PGothic" panose="020B0600070205080204" pitchFamily="34" charset="-128"/>
              </a:rPr>
              <a:t> </a:t>
            </a:r>
            <a:r>
              <a:rPr lang="en-US" dirty="0" smtClean="0">
                <a:ea typeface="MS PGothic" panose="020B0600070205080204" pitchFamily="34" charset="-128"/>
              </a:rPr>
              <a:t>and growing through crisis and change.  No one can prevent stress or crisis from happening to families at some point in time.  A</a:t>
            </a:r>
            <a:r>
              <a:rPr lang="en-US" baseline="0" dirty="0" smtClean="0">
                <a:ea typeface="MS PGothic" panose="020B0600070205080204" pitchFamily="34" charset="-128"/>
              </a:rPr>
              <a:t> variety of strategies </a:t>
            </a:r>
            <a:r>
              <a:rPr lang="en-US" dirty="0" smtClean="0">
                <a:ea typeface="MS PGothic" panose="020B0600070205080204" pitchFamily="34" charset="-128"/>
              </a:rPr>
              <a:t>can help families find the tools they need to respond effectively so a crisis does not escalate, and the fall-out from a crisis does not negatively impact their parenting.  </a:t>
            </a:r>
          </a:p>
          <a:p>
            <a:endParaRPr lang="en-US" dirty="0" smtClean="0">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MS PGothic" panose="020B0600070205080204" pitchFamily="34" charset="-128"/>
              </a:rPr>
              <a:t>Sometimes we hear resilience referred</a:t>
            </a:r>
            <a:r>
              <a:rPr lang="en-US" baseline="0" dirty="0" smtClean="0">
                <a:ea typeface="MS PGothic" panose="020B0600070205080204" pitchFamily="34" charset="-128"/>
              </a:rPr>
              <a:t> to as “bouncing back” – but it </a:t>
            </a:r>
            <a:r>
              <a:rPr lang="en-US" dirty="0" smtClean="0">
                <a:ea typeface="MS PGothic" panose="020B0600070205080204" pitchFamily="34" charset="-128"/>
              </a:rPr>
              <a:t>is also the ability to bounce forward,  to use moments of stress and crisis to effectively motivate yourself, reorganize your priorities and actions and move 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MS PGothic" panose="020B0600070205080204" pitchFamily="34" charset="-128"/>
              </a:rPr>
              <a:t>In the Strengthening</a:t>
            </a:r>
            <a:r>
              <a:rPr lang="en-US" baseline="0" dirty="0" smtClean="0">
                <a:ea typeface="MS PGothic" panose="020B0600070205080204" pitchFamily="34" charset="-128"/>
              </a:rPr>
              <a:t> Families framework, we think about two different components of resilience – the ability to function well under stress in general as well as the ability to parent well in times of stress. Caregivers may exhibit greater resilience in one area than in the other. We need to think about both as we look at how we can support parents in building their resilience.</a:t>
            </a:r>
            <a:endParaRPr lang="en-US" dirty="0" smtClean="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17</a:t>
            </a:fld>
            <a:endParaRPr lang="en-US" smtClean="0"/>
          </a:p>
        </p:txBody>
      </p:sp>
    </p:spTree>
    <p:extLst>
      <p:ext uri="{BB962C8B-B14F-4D97-AF65-F5344CB8AC3E}">
        <p14:creationId xmlns:p14="http://schemas.microsoft.com/office/powerpoint/2010/main" val="222442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MS PGothic" panose="020B0600070205080204" pitchFamily="34" charset="-128"/>
              </a:rPr>
              <a:t>People sometimes think of resilience as innate, but research shows that it is highly influenced by one’s environment.  We have</a:t>
            </a:r>
            <a:r>
              <a:rPr lang="en-US" baseline="0" dirty="0" smtClean="0">
                <a:ea typeface="MS PGothic" panose="020B0600070205080204" pitchFamily="34" charset="-128"/>
              </a:rPr>
              <a:t> all heard </a:t>
            </a:r>
            <a:r>
              <a:rPr lang="en-US" dirty="0" smtClean="0">
                <a:ea typeface="MS PGothic" panose="020B0600070205080204" pitchFamily="34" charset="-128"/>
              </a:rPr>
              <a:t>about the concept of learned helplessness: when people get the message that they can’t succeed or they are prevented from succeeding, it saps the will to even try to succeed.  Helping families build resilience is the reverse of this concept: providing an environment that is positive and validating, and encouraging the skills and internal resources that help individuals to cope effectively when things are difficult.  </a:t>
            </a:r>
          </a:p>
          <a:p>
            <a:endParaRPr lang="en-US" dirty="0" smtClean="0"/>
          </a:p>
          <a:p>
            <a:r>
              <a:rPr lang="en-US" dirty="0" smtClean="0"/>
              <a:t>Everyday actions by</a:t>
            </a:r>
            <a:r>
              <a:rPr lang="en-US" baseline="0" dirty="0" smtClean="0"/>
              <a:t> service providers and programs can create trust and confidence with families, which in turn fosters the resilience families need to be the parents their children need.</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18</a:t>
            </a:fld>
            <a:endParaRPr lang="en-US"/>
          </a:p>
        </p:txBody>
      </p:sp>
    </p:spTree>
    <p:extLst>
      <p:ext uri="{BB962C8B-B14F-4D97-AF65-F5344CB8AC3E}">
        <p14:creationId xmlns:p14="http://schemas.microsoft.com/office/powerpoint/2010/main" val="235044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MS PGothic" panose="020B0600070205080204" pitchFamily="34" charset="-128"/>
              </a:rPr>
              <a:t>Everybody needs a network</a:t>
            </a:r>
            <a:r>
              <a:rPr lang="en-US" baseline="0" dirty="0" smtClean="0">
                <a:ea typeface="MS PGothic" panose="020B0600070205080204" pitchFamily="34" charset="-128"/>
              </a:rPr>
              <a:t> of friends, colleagues, family, and professionals who provide a wide variety of support and companionship along the way to being a great parent.  </a:t>
            </a:r>
            <a:r>
              <a:rPr lang="en-US" dirty="0" smtClean="0">
                <a:ea typeface="MS PGothic" panose="020B0600070205080204" pitchFamily="34" charset="-128"/>
              </a:rPr>
              <a:t>Research shows again and again that it isn’t how many people that an individual knows, but the quality of the relationships people have and the support they feel.  </a:t>
            </a:r>
          </a:p>
          <a:p>
            <a:endParaRPr lang="en-US" dirty="0" smtClean="0">
              <a:ea typeface="MS PGothic" panose="020B0600070205080204" pitchFamily="34" charset="-128"/>
            </a:endParaRPr>
          </a:p>
          <a:p>
            <a:r>
              <a:rPr lang="en-US" dirty="0" smtClean="0">
                <a:ea typeface="MS PGothic" panose="020B0600070205080204" pitchFamily="34" charset="-128"/>
              </a:rPr>
              <a:t>Isolation</a:t>
            </a:r>
            <a:r>
              <a:rPr lang="en-US" baseline="0" dirty="0" smtClean="0">
                <a:ea typeface="MS PGothic" panose="020B0600070205080204" pitchFamily="34" charset="-128"/>
              </a:rPr>
              <a:t> and few or tenuous relationships can be indicators of a risky situation.  </a:t>
            </a:r>
            <a:r>
              <a:rPr lang="en-US" dirty="0" smtClean="0">
                <a:ea typeface="MS PGothic" panose="020B0600070205080204" pitchFamily="34" charset="-128"/>
              </a:rPr>
              <a:t>To support strong parenting, families need a network that provides a strong dose of the characteristics in this</a:t>
            </a:r>
            <a:r>
              <a:rPr lang="en-US" baseline="0" dirty="0" smtClean="0">
                <a:ea typeface="MS PGothic" panose="020B0600070205080204" pitchFamily="34" charset="-128"/>
              </a:rPr>
              <a:t> slide</a:t>
            </a:r>
            <a:r>
              <a:rPr lang="en-US" dirty="0" smtClean="0">
                <a:ea typeface="MS PGothic" panose="020B0600070205080204" pitchFamily="34" charset="-128"/>
              </a:rPr>
              <a:t>.  </a:t>
            </a:r>
          </a:p>
          <a:p>
            <a:endParaRPr lang="en-US" dirty="0" smtClean="0">
              <a:ea typeface="MS PGothic" panose="020B0600070205080204" pitchFamily="34" charset="-128"/>
            </a:endParaRPr>
          </a:p>
          <a:p>
            <a:endParaRPr lang="en-US" dirty="0" smtClean="0">
              <a:ea typeface="MS PGothic"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CD7DD2-FDF8-44F9-B322-9B2EE1412AEB}" type="slidenum">
              <a:rPr lang="en-US" smtClean="0"/>
              <a:pPr>
                <a:spcBef>
                  <a:spcPct val="0"/>
                </a:spcBef>
              </a:pPr>
              <a:t>19</a:t>
            </a:fld>
            <a:endParaRPr lang="en-US" smtClean="0"/>
          </a:p>
        </p:txBody>
      </p:sp>
    </p:spTree>
    <p:extLst>
      <p:ext uri="{BB962C8B-B14F-4D97-AF65-F5344CB8AC3E}">
        <p14:creationId xmlns:p14="http://schemas.microsoft.com/office/powerpoint/2010/main" val="2379484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ea typeface="MS PGothic" panose="020B0600070205080204" pitchFamily="34" charset="-128"/>
              </a:rPr>
              <a:t>To support families in developing and sustaining</a:t>
            </a:r>
            <a:r>
              <a:rPr lang="en-US" baseline="0" dirty="0" smtClean="0">
                <a:ea typeface="MS PGothic" panose="020B0600070205080204" pitchFamily="34" charset="-128"/>
              </a:rPr>
              <a:t> their network, </a:t>
            </a:r>
            <a:r>
              <a:rPr lang="en-US" dirty="0" smtClean="0">
                <a:ea typeface="MS PGothic" panose="020B0600070205080204" pitchFamily="34" charset="-128"/>
              </a:rPr>
              <a:t>programs and services can help by:</a:t>
            </a:r>
          </a:p>
          <a:p>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Reaching out to families that seem to be at the edge of the social fabric.  Sometimes they need</a:t>
            </a:r>
            <a:r>
              <a:rPr lang="en-US" baseline="0" dirty="0" smtClean="0">
                <a:ea typeface="MS PGothic" panose="020B0600070205080204" pitchFamily="34" charset="-128"/>
              </a:rPr>
              <a:t> new </a:t>
            </a:r>
            <a:r>
              <a:rPr lang="en-US" dirty="0" smtClean="0">
                <a:ea typeface="MS PGothic" panose="020B0600070205080204" pitchFamily="34" charset="-128"/>
              </a:rPr>
              <a:t>skills to integrate themselves into a network</a:t>
            </a:r>
            <a:r>
              <a:rPr lang="en-US" baseline="0" dirty="0" smtClean="0">
                <a:ea typeface="MS PGothic" panose="020B0600070205080204" pitchFamily="34" charset="-128"/>
              </a:rPr>
              <a:t> or “</a:t>
            </a:r>
            <a:r>
              <a:rPr lang="en-US" dirty="0" err="1" smtClean="0">
                <a:ea typeface="MS PGothic" panose="020B0600070205080204" pitchFamily="34" charset="-128"/>
              </a:rPr>
              <a:t>bridgers</a:t>
            </a:r>
            <a:r>
              <a:rPr lang="en-US" dirty="0" smtClean="0">
                <a:ea typeface="MS PGothic" panose="020B0600070205080204" pitchFamily="34" charset="-128"/>
              </a:rPr>
              <a:t>” to help them.  </a:t>
            </a:r>
          </a:p>
          <a:p>
            <a:pPr>
              <a:buFontTx/>
              <a:buChar char="•"/>
            </a:pPr>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 Creating an environment with norms of inclusion, positive support, sharing.  </a:t>
            </a:r>
          </a:p>
          <a:p>
            <a:pPr>
              <a:buFontTx/>
              <a:buChar char="•"/>
            </a:pPr>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 Developing opportunities for</a:t>
            </a:r>
            <a:r>
              <a:rPr lang="en-US" baseline="0" dirty="0" smtClean="0">
                <a:ea typeface="MS PGothic" panose="020B0600070205080204" pitchFamily="34" charset="-128"/>
              </a:rPr>
              <a:t> families </a:t>
            </a:r>
            <a:r>
              <a:rPr lang="en-US" dirty="0" smtClean="0">
                <a:ea typeface="MS PGothic" panose="020B0600070205080204" pitchFamily="34" charset="-128"/>
              </a:rPr>
              <a:t>that facilitate and encourage mutual support. </a:t>
            </a: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20</a:t>
            </a:fld>
            <a:endParaRPr lang="en-US"/>
          </a:p>
        </p:txBody>
      </p:sp>
    </p:spTree>
    <p:extLst>
      <p:ext uri="{BB962C8B-B14F-4D97-AF65-F5344CB8AC3E}">
        <p14:creationId xmlns:p14="http://schemas.microsoft.com/office/powerpoint/2010/main" val="7372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MS PGothic" panose="020B0600070205080204" pitchFamily="34" charset="-128"/>
              </a:rPr>
              <a:t>It is not a surprise to anyone that knowledge about parenting and child development helps a parent </a:t>
            </a:r>
            <a:r>
              <a:rPr lang="en-US" dirty="0" err="1" smtClean="0">
                <a:ea typeface="MS PGothic" panose="020B0600070205080204" pitchFamily="34" charset="-128"/>
              </a:rPr>
              <a:t>parent</a:t>
            </a:r>
            <a:r>
              <a:rPr lang="en-US" dirty="0" smtClean="0">
                <a:ea typeface="MS PGothic" panose="020B0600070205080204" pitchFamily="34" charset="-128"/>
              </a:rPr>
              <a:t> more effectively.  The multitude</a:t>
            </a:r>
            <a:r>
              <a:rPr lang="en-US" baseline="0" dirty="0" smtClean="0">
                <a:ea typeface="MS PGothic" panose="020B0600070205080204" pitchFamily="34" charset="-128"/>
              </a:rPr>
              <a:t> of web pages, blogs, books, and TV experts touting science based information as well as sometimes wacky opinions is evidence of how much parents need and want help.  The trick is to find and use the best possible information.</a:t>
            </a:r>
            <a:endParaRPr lang="en-US" dirty="0" smtClean="0">
              <a:ea typeface="MS PGothic" panose="020B0600070205080204" pitchFamily="34" charset="-128"/>
            </a:endParaRPr>
          </a:p>
          <a:p>
            <a:endParaRPr lang="en-US" dirty="0" smtClean="0">
              <a:ea typeface="MS PGothic" panose="020B0600070205080204" pitchFamily="34" charset="-128"/>
            </a:endParaRPr>
          </a:p>
          <a:p>
            <a:r>
              <a:rPr lang="en-US" dirty="0" smtClean="0">
                <a:ea typeface="MS PGothic" panose="020B0600070205080204" pitchFamily="34" charset="-128"/>
              </a:rPr>
              <a:t>This protective factor</a:t>
            </a:r>
            <a:r>
              <a:rPr lang="en-US" baseline="0" dirty="0" smtClean="0">
                <a:ea typeface="MS PGothic" panose="020B0600070205080204" pitchFamily="34" charset="-128"/>
              </a:rPr>
              <a:t> helps to define</a:t>
            </a:r>
            <a:r>
              <a:rPr lang="en-US" dirty="0" smtClean="0">
                <a:ea typeface="MS PGothic" panose="020B0600070205080204" pitchFamily="34" charset="-128"/>
              </a:rPr>
              <a:t> what</a:t>
            </a:r>
            <a:r>
              <a:rPr lang="en-US" baseline="0" dirty="0" smtClean="0">
                <a:ea typeface="MS PGothic" panose="020B0600070205080204" pitchFamily="34" charset="-128"/>
              </a:rPr>
              <a:t> parenting looks like when families have good information and skills to help their children at every stage of development.  It is especially important when parents are committed to change the parenting patterns they experienced as children – and need alternatives for their own children.</a:t>
            </a:r>
            <a:endParaRPr lang="en-US" dirty="0" smtClean="0">
              <a:ea typeface="MS PGothic" panose="020B0600070205080204" pitchFamily="34" charset="-128"/>
            </a:endParaRPr>
          </a:p>
          <a:p>
            <a:endParaRPr lang="en-US" dirty="0" smtClean="0">
              <a:ea typeface="MS PGothic"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D346E-4907-4863-B90A-13AEB31D377F}" type="slidenum">
              <a:rPr lang="en-US" smtClean="0"/>
              <a:pPr>
                <a:spcBef>
                  <a:spcPct val="0"/>
                </a:spcBef>
              </a:pPr>
              <a:t>21</a:t>
            </a:fld>
            <a:endParaRPr lang="en-US" smtClean="0"/>
          </a:p>
        </p:txBody>
      </p:sp>
    </p:spTree>
    <p:extLst>
      <p:ext uri="{BB962C8B-B14F-4D97-AF65-F5344CB8AC3E}">
        <p14:creationId xmlns:p14="http://schemas.microsoft.com/office/powerpoint/2010/main" val="173039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Strengthening Families is not “another initiative” that adds</a:t>
            </a:r>
            <a:r>
              <a:rPr lang="en-US" baseline="0" dirty="0" smtClean="0"/>
              <a:t> to the workload of a program or agency. It is an approach that can be applied to any interaction with children and families. </a:t>
            </a:r>
          </a:p>
          <a:p>
            <a:endParaRPr lang="en-US" baseline="0" dirty="0" smtClean="0"/>
          </a:p>
          <a:p>
            <a:r>
              <a:rPr lang="en-US" baseline="0" dirty="0" smtClean="0"/>
              <a:t>Implementing Strengthening Families is about small but significant changes in everyday practice, and about the shifts in policies and systems that allow and promote those changes.</a:t>
            </a:r>
          </a:p>
          <a:p>
            <a:endParaRPr lang="en-US" baseline="0" dirty="0" smtClean="0"/>
          </a:p>
          <a:p>
            <a:r>
              <a:rPr lang="en-US" baseline="0" dirty="0" smtClean="0"/>
              <a:t>In most cases, Strengthening Families has been implemented using existing funding streams. While a few states in the Strengthening Families National Network have found dedicated funding streams to implement Strengthening Families on a large scale, most states have integrated the Protective Factors Framework into existing grants, professional development systems, trainings, and so on. Many implementation activities for Strengthening Families can be carried out at little cost, particularly when partner agencies and systems bring resources such as staff time to the table.</a:t>
            </a:r>
          </a:p>
          <a:p>
            <a:endParaRPr lang="en-US" baseline="0" dirty="0" smtClean="0"/>
          </a:p>
          <a:p>
            <a:r>
              <a:rPr lang="en-US" baseline="0" dirty="0" smtClean="0"/>
              <a:t>To support this work, implementation tools are available free of charge from the Center for the Study of Social Policy and many of our national and federal partners.</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1739572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ea typeface="MS PGothic" panose="020B0600070205080204" pitchFamily="34" charset="-128"/>
              </a:rPr>
              <a:t>Delivering accurate, evidence based knowledge in a way that parents can hear it and use the information effectively is not always easy. </a:t>
            </a:r>
            <a:r>
              <a:rPr lang="en-US" baseline="0" dirty="0" smtClean="0">
                <a:ea typeface="MS PGothic" panose="020B0600070205080204" pitchFamily="34" charset="-128"/>
              </a:rPr>
              <a:t>  While there are some excellent </a:t>
            </a:r>
            <a:r>
              <a:rPr lang="en-US" dirty="0" smtClean="0">
                <a:ea typeface="MS PGothic" panose="020B0600070205080204" pitchFamily="34" charset="-128"/>
              </a:rPr>
              <a:t>parent education classes available most</a:t>
            </a:r>
            <a:r>
              <a:rPr lang="en-US" baseline="0" dirty="0" smtClean="0">
                <a:ea typeface="MS PGothic" panose="020B0600070205080204" pitchFamily="34" charset="-128"/>
              </a:rPr>
              <a:t> studies show they do not work for all families</a:t>
            </a:r>
            <a:r>
              <a:rPr lang="en-US" dirty="0" smtClean="0">
                <a:ea typeface="MS PGothic" panose="020B0600070205080204" pitchFamily="34" charset="-128"/>
              </a:rPr>
              <a:t>.  Adult learning theory provides insight</a:t>
            </a:r>
            <a:r>
              <a:rPr lang="en-US" baseline="0" dirty="0" smtClean="0">
                <a:ea typeface="MS PGothic" panose="020B0600070205080204" pitchFamily="34" charset="-128"/>
              </a:rPr>
              <a:t> on how to develop a broader range of strategies for conveying parenting information</a:t>
            </a:r>
            <a:r>
              <a:rPr lang="en-US" dirty="0" smtClean="0">
                <a:ea typeface="MS PGothic" panose="020B0600070205080204" pitchFamily="34" charset="-128"/>
              </a:rPr>
              <a:t>:</a:t>
            </a:r>
          </a:p>
          <a:p>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Information is provided when people are struggling with an issue and need it urgently</a:t>
            </a:r>
          </a:p>
          <a:p>
            <a:pPr>
              <a:buFontTx/>
              <a:buChar char="•"/>
            </a:pPr>
            <a:r>
              <a:rPr lang="en-US" dirty="0" smtClean="0">
                <a:ea typeface="MS PGothic" panose="020B0600070205080204" pitchFamily="34" charset="-128"/>
              </a:rPr>
              <a:t>Learning doesn’t depend on didactic material</a:t>
            </a:r>
            <a:r>
              <a:rPr lang="en-US" baseline="0" dirty="0" smtClean="0">
                <a:ea typeface="MS PGothic" panose="020B0600070205080204" pitchFamily="34" charset="-128"/>
              </a:rPr>
              <a:t> but on </a:t>
            </a:r>
            <a:r>
              <a:rPr lang="en-US" dirty="0" smtClean="0">
                <a:ea typeface="MS PGothic" panose="020B0600070205080204" pitchFamily="34" charset="-128"/>
              </a:rPr>
              <a:t>seeing the</a:t>
            </a:r>
            <a:r>
              <a:rPr lang="en-US" baseline="0" dirty="0" smtClean="0">
                <a:ea typeface="MS PGothic" panose="020B0600070205080204" pitchFamily="34" charset="-128"/>
              </a:rPr>
              <a:t> ideas</a:t>
            </a:r>
            <a:r>
              <a:rPr lang="en-US" dirty="0" smtClean="0">
                <a:ea typeface="MS PGothic" panose="020B0600070205080204" pitchFamily="34" charset="-128"/>
              </a:rPr>
              <a:t> in action</a:t>
            </a:r>
            <a:r>
              <a:rPr lang="en-US" baseline="0" dirty="0" smtClean="0">
                <a:ea typeface="MS PGothic" panose="020B0600070205080204" pitchFamily="34" charset="-128"/>
              </a:rPr>
              <a:t> and having ample</a:t>
            </a:r>
            <a:r>
              <a:rPr lang="en-US" dirty="0" smtClean="0">
                <a:ea typeface="MS PGothic" panose="020B0600070205080204" pitchFamily="34" charset="-128"/>
              </a:rPr>
              <a:t> opportunities to test out how to use the knowledge</a:t>
            </a:r>
            <a:r>
              <a:rPr lang="en-US" baseline="0" dirty="0" smtClean="0">
                <a:ea typeface="MS PGothic" panose="020B0600070205080204" pitchFamily="34" charset="-128"/>
              </a:rPr>
              <a:t> in real life</a:t>
            </a:r>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The context for learning and the person who delivers the information</a:t>
            </a:r>
            <a:r>
              <a:rPr lang="en-US" baseline="0" dirty="0" smtClean="0">
                <a:ea typeface="MS PGothic" panose="020B0600070205080204" pitchFamily="34" charset="-128"/>
              </a:rPr>
              <a:t> is supportive, comfortable and trusted by the learner. </a:t>
            </a:r>
            <a:endParaRPr lang="en-US" dirty="0" smtClean="0">
              <a:ea typeface="MS PGothic" panose="020B0600070205080204" pitchFamily="34" charset="-128"/>
            </a:endParaRPr>
          </a:p>
          <a:p>
            <a:endParaRPr lang="en-US" dirty="0" smtClean="0"/>
          </a:p>
          <a:p>
            <a:r>
              <a:rPr lang="en-US" dirty="0" smtClean="0"/>
              <a:t>What this points to is the important</a:t>
            </a:r>
            <a:r>
              <a:rPr lang="en-US" baseline="0" dirty="0" smtClean="0"/>
              <a:t> role that those who see and interact with families on a day to day basis as the conduit for parenting information.  </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22</a:t>
            </a:fld>
            <a:endParaRPr lang="en-US"/>
          </a:p>
        </p:txBody>
      </p:sp>
    </p:spTree>
    <p:extLst>
      <p:ext uri="{BB962C8B-B14F-4D97-AF65-F5344CB8AC3E}">
        <p14:creationId xmlns:p14="http://schemas.microsoft.com/office/powerpoint/2010/main" val="116016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ＭＳ Ｐゴシック" pitchFamily="34" charset="-128"/>
              </a:rPr>
              <a:t>Every family has basic needs that help them provide the</a:t>
            </a:r>
            <a:r>
              <a:rPr lang="en-US" baseline="0" dirty="0" smtClean="0">
                <a:ea typeface="ＭＳ Ｐゴシック" pitchFamily="34" charset="-128"/>
              </a:rPr>
              <a:t> best environment for their children, including food, shelter and medical care.  Sometimes families need more specialized services or fall into a crisis that prevents them from being able to provide the basics for their children.  </a:t>
            </a:r>
          </a:p>
          <a:p>
            <a:pPr eaLnBrk="1" fontAlgn="auto" hangingPunct="1">
              <a:spcBef>
                <a:spcPts val="0"/>
              </a:spcBef>
              <a:spcAft>
                <a:spcPts val="0"/>
              </a:spcAft>
              <a:defRPr/>
            </a:pPr>
            <a:endParaRPr lang="en-US" baseline="0" dirty="0" smtClean="0">
              <a:ea typeface="ＭＳ Ｐゴシック" pitchFamily="34" charset="-128"/>
            </a:endParaRPr>
          </a:p>
          <a:p>
            <a:pPr eaLnBrk="1" fontAlgn="auto" hangingPunct="1">
              <a:spcBef>
                <a:spcPts val="0"/>
              </a:spcBef>
              <a:spcAft>
                <a:spcPts val="0"/>
              </a:spcAft>
              <a:defRPr/>
            </a:pPr>
            <a:r>
              <a:rPr lang="en-US" baseline="0" dirty="0" smtClean="0">
                <a:ea typeface="ＭＳ Ｐゴシック" pitchFamily="34" charset="-128"/>
              </a:rPr>
              <a:t>Not knowing where to turn in a crisis or how to find help can be extraordinarily stressful for families – and cause significant trauma for children.  The stress in turn can be a barrier to a parent ability to be persistent in the face of daunting circumstances.</a:t>
            </a:r>
          </a:p>
          <a:p>
            <a:pPr eaLnBrk="1" fontAlgn="auto" hangingPunct="1">
              <a:spcBef>
                <a:spcPts val="0"/>
              </a:spcBef>
              <a:spcAft>
                <a:spcPts val="0"/>
              </a:spcAft>
              <a:defRPr/>
            </a:pPr>
            <a:endParaRPr lang="en-US" baseline="0" dirty="0" smtClean="0">
              <a:ea typeface="ＭＳ Ｐゴシック" pitchFamily="34" charset="-128"/>
            </a:endParaRPr>
          </a:p>
          <a:p>
            <a:pPr eaLnBrk="1" fontAlgn="auto" hangingPunct="1">
              <a:spcBef>
                <a:spcPts val="0"/>
              </a:spcBef>
              <a:spcAft>
                <a:spcPts val="0"/>
              </a:spcAft>
              <a:defRPr/>
            </a:pPr>
            <a:r>
              <a:rPr lang="en-US" baseline="0" dirty="0" smtClean="0">
                <a:ea typeface="ＭＳ Ｐゴシック" pitchFamily="34" charset="-128"/>
              </a:rPr>
              <a:t>Stigma and shame about needing mental health services, substance abuse or domestic violence services often prevent families from seeking out the kind of help that may be necessary for the family to move forward.  </a:t>
            </a:r>
          </a:p>
          <a:p>
            <a:pPr eaLnBrk="1" fontAlgn="auto" hangingPunct="1">
              <a:spcBef>
                <a:spcPts val="0"/>
              </a:spcBef>
              <a:spcAft>
                <a:spcPts val="0"/>
              </a:spcAft>
              <a:defRPr/>
            </a:pPr>
            <a:endParaRPr lang="en-US" baseline="0" dirty="0" smtClean="0">
              <a:ea typeface="ＭＳ Ｐゴシック" pitchFamily="34" charset="-128"/>
            </a:endParaRPr>
          </a:p>
          <a:p>
            <a:pPr eaLnBrk="1" fontAlgn="auto" hangingPunct="1">
              <a:spcBef>
                <a:spcPts val="0"/>
              </a:spcBef>
              <a:spcAft>
                <a:spcPts val="0"/>
              </a:spcAft>
              <a:defRPr/>
            </a:pPr>
            <a:endParaRPr lang="en-US"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C2BDAB-8FB0-41C1-90DD-F5EA1439974E}" type="slidenum">
              <a:rPr lang="en-US" smtClean="0"/>
              <a:pPr>
                <a:spcBef>
                  <a:spcPct val="0"/>
                </a:spcBef>
              </a:pPr>
              <a:t>23</a:t>
            </a:fld>
            <a:endParaRPr lang="en-US" smtClean="0"/>
          </a:p>
        </p:txBody>
      </p:sp>
    </p:spTree>
    <p:extLst>
      <p:ext uri="{BB962C8B-B14F-4D97-AF65-F5344CB8AC3E}">
        <p14:creationId xmlns:p14="http://schemas.microsoft.com/office/powerpoint/2010/main" val="107743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ＭＳ Ｐゴシック" pitchFamily="34" charset="-128"/>
              </a:rPr>
              <a:t>Programs and service providers can help in a crisis by reaching out to families in distress and providing ongoing avenues for the resources</a:t>
            </a:r>
            <a:r>
              <a:rPr lang="en-US" baseline="0" dirty="0" smtClean="0">
                <a:ea typeface="ＭＳ Ｐゴシック" pitchFamily="34" charset="-128"/>
              </a:rPr>
              <a:t> or services families need.  </a:t>
            </a:r>
            <a:endParaRPr lang="en-US" dirty="0" smtClean="0">
              <a:ea typeface="ＭＳ Ｐゴシック" pitchFamily="34" charset="-128"/>
            </a:endParaRPr>
          </a:p>
          <a:p>
            <a:pPr eaLnBrk="1" fontAlgn="auto" hangingPunct="1">
              <a:spcBef>
                <a:spcPts val="0"/>
              </a:spcBef>
              <a:spcAft>
                <a:spcPts val="0"/>
              </a:spcAft>
              <a:defRPr/>
            </a:pPr>
            <a:endParaRPr lang="en-US" dirty="0" smtClean="0">
              <a:ea typeface="ＭＳ Ｐゴシック" pitchFamily="34" charset="-128"/>
            </a:endParaRPr>
          </a:p>
          <a:p>
            <a:pPr eaLnBrk="1" fontAlgn="auto" hangingPunct="1">
              <a:spcBef>
                <a:spcPts val="0"/>
              </a:spcBef>
              <a:spcAft>
                <a:spcPts val="0"/>
              </a:spcAft>
              <a:defRPr/>
            </a:pPr>
            <a:r>
              <a:rPr lang="en-US" dirty="0" smtClean="0">
                <a:ea typeface="ＭＳ Ｐゴシック" pitchFamily="34" charset="-128"/>
              </a:rPr>
              <a:t>Helping families</a:t>
            </a:r>
            <a:r>
              <a:rPr lang="en-US" baseline="0" dirty="0" smtClean="0">
                <a:ea typeface="ＭＳ Ｐゴシック" pitchFamily="34" charset="-128"/>
              </a:rPr>
              <a:t> get what they need should be done in a way that builds confidence and skill for families to get what they need in the future.  Helping families ask for help, understand their rights, and navigate sometimes frustrating and complex service systems can be a learning experience as well as an immediate help.  An important aspect of receiving concrete support is also gaining a new perspective on “giving back” once the crisis is over.</a:t>
            </a:r>
            <a:endParaRPr lang="en-US" dirty="0" smtClean="0">
              <a:ea typeface="ＭＳ Ｐゴシック" pitchFamily="34" charset="-128"/>
            </a:endParaRPr>
          </a:p>
          <a:p>
            <a:pPr eaLnBrk="1" fontAlgn="auto" hangingPunct="1">
              <a:spcBef>
                <a:spcPts val="0"/>
              </a:spcBef>
              <a:spcAft>
                <a:spcPts val="0"/>
              </a:spcAft>
              <a:defRP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24</a:t>
            </a:fld>
            <a:endParaRPr lang="en-US"/>
          </a:p>
        </p:txBody>
      </p:sp>
    </p:spTree>
    <p:extLst>
      <p:ext uri="{BB962C8B-B14F-4D97-AF65-F5344CB8AC3E}">
        <p14:creationId xmlns:p14="http://schemas.microsoft.com/office/powerpoint/2010/main" val="2998343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Social and emotional competence is the foundation of every child’s development.  I</a:t>
            </a:r>
            <a:r>
              <a:rPr lang="en-US" baseline="0" dirty="0" smtClean="0"/>
              <a:t>t comes through the ongoing interactions between the child and the adults in her life, beginning with parents and other family members.  The adult’s capability to foster the child’s ability to talk, regulate their behavior and interact positively with others is key to the child’s development.</a:t>
            </a:r>
          </a:p>
          <a:p>
            <a:pPr>
              <a:defRPr/>
            </a:pPr>
            <a:endParaRPr lang="en-US" baseline="0" dirty="0" smtClean="0"/>
          </a:p>
          <a:p>
            <a:pPr>
              <a:defRPr/>
            </a:pPr>
            <a:r>
              <a:rPr lang="en-US" baseline="0" dirty="0" smtClean="0"/>
              <a:t>Nurturing and attachment in the earliest days and months of a baby’s life is the beginning point for social and emotional competence that develops over time.  </a:t>
            </a:r>
            <a:r>
              <a:rPr lang="en-US" baseline="0" dirty="0" smtClean="0">
                <a:solidFill>
                  <a:srgbClr val="FF0000"/>
                </a:solidFill>
              </a:rPr>
              <a:t>The social emotional competence of young children serves as an important base as the child develops their own protective factors throughout life.  </a:t>
            </a:r>
            <a:endParaRPr lang="en-US" dirty="0">
              <a:solidFill>
                <a:srgbClr val="FF0000"/>
              </a:solidFill>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927E5F-0A27-48FC-8B0D-6A975CFA2DB6}" type="slidenum">
              <a:rPr lang="en-US" smtClean="0"/>
              <a:pPr>
                <a:spcBef>
                  <a:spcPct val="0"/>
                </a:spcBef>
              </a:pPr>
              <a:t>25</a:t>
            </a:fld>
            <a:endParaRPr lang="en-US" smtClean="0"/>
          </a:p>
        </p:txBody>
      </p:sp>
    </p:spTree>
    <p:extLst>
      <p:ext uri="{BB962C8B-B14F-4D97-AF65-F5344CB8AC3E}">
        <p14:creationId xmlns:p14="http://schemas.microsoft.com/office/powerpoint/2010/main" val="390471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Practitioners and service providers have many opportunities to facilitate parents’ positive, developmentally</a:t>
            </a:r>
            <a:r>
              <a:rPr lang="en-US" baseline="0" dirty="0" smtClean="0"/>
              <a:t> appropriate </a:t>
            </a:r>
            <a:r>
              <a:rPr lang="en-US" dirty="0" smtClean="0"/>
              <a:t>interactions with their children, beginning with taking care to model the nurturing</a:t>
            </a:r>
            <a:r>
              <a:rPr lang="en-US" baseline="0" dirty="0" smtClean="0"/>
              <a:t> care that works best and including activities that promote social and emotional development in the program.</a:t>
            </a:r>
          </a:p>
          <a:p>
            <a:endParaRPr lang="en-US" baseline="0" dirty="0" smtClean="0"/>
          </a:p>
          <a:p>
            <a:r>
              <a:rPr lang="en-US" baseline="0" dirty="0" smtClean="0"/>
              <a:t>Noticing children’s development -- and acting quickly to engage their families -- when social and emotional development appears to need extra support should be a primary role of practitioners working with </a:t>
            </a:r>
            <a:r>
              <a:rPr lang="en-US" baseline="0" smtClean="0"/>
              <a:t>young children.</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26</a:t>
            </a:fld>
            <a:endParaRPr lang="en-US"/>
          </a:p>
        </p:txBody>
      </p:sp>
    </p:spTree>
    <p:extLst>
      <p:ext uri="{BB962C8B-B14F-4D97-AF65-F5344CB8AC3E}">
        <p14:creationId xmlns:p14="http://schemas.microsoft.com/office/powerpoint/2010/main" val="1568168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graphic summarizes how implementation of the Strengthening Families</a:t>
            </a:r>
            <a:r>
              <a:rPr lang="en-US" baseline="0" dirty="0" smtClean="0"/>
              <a:t> approach leads to the outcomes we are working toward: strengthened families, optimal child development and reduced likelihood of child abuse and neglect – as shown in the box farthest to the right.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second box from the right (light blue) shows the protective factors that families are supported to build when they experience program and worker practice as described in the stacked boxes. Shifts in program culture, policies and everyday practice will support parents in building these protective factors, just as workers’ knowledge, skills, approach to parents and everyday actions will. (Workers can make these changes on their own – and often do – but those efforts will be much more successful when their organizations make shifts that support and enable those changes.)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rust-colored box on the left describes the functions that are carried out by leaders – at any level – to influence the shifts in program and worker practice that help families build their protective factors and achieve better outcomes.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believe the future of Strengthening Families is in creating a “new normal” for child and family serving organizations and systems, so that they see their work as building protective and promotive factors to reduce the potential for child maltreatment, to bolster resilience and mitigate the impact of traumatic events when they occur, AND to create the best possible environment for development of children and youth.</a:t>
            </a:r>
          </a:p>
        </p:txBody>
      </p:sp>
      <p:sp>
        <p:nvSpPr>
          <p:cNvPr id="4" name="Slide Number Placeholder 3"/>
          <p:cNvSpPr>
            <a:spLocks noGrp="1"/>
          </p:cNvSpPr>
          <p:nvPr>
            <p:ph type="sldNum" sz="quarter" idx="10"/>
          </p:nvPr>
        </p:nvSpPr>
        <p:spPr/>
        <p:txBody>
          <a:bodyPr/>
          <a:lstStyle/>
          <a:p>
            <a:fld id="{A0C3926C-2800-4E8B-B326-A49B9EDD1388}" type="slidenum">
              <a:rPr lang="en-US" smtClean="0"/>
              <a:t>27</a:t>
            </a:fld>
            <a:endParaRPr lang="en-US"/>
          </a:p>
        </p:txBody>
      </p:sp>
    </p:spTree>
    <p:extLst>
      <p:ext uri="{BB962C8B-B14F-4D97-AF65-F5344CB8AC3E}">
        <p14:creationId xmlns:p14="http://schemas.microsoft.com/office/powerpoint/2010/main" val="213392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shows all the everyday actions in one place, for your reference. </a:t>
            </a:r>
          </a:p>
          <a:p>
            <a:r>
              <a:rPr lang="en-US" dirty="0" smtClean="0"/>
              <a:t>Of</a:t>
            </a:r>
            <a:r>
              <a:rPr lang="en-US" baseline="0" dirty="0" smtClean="0"/>
              <a:t> course, it is important to remember that the protective factors are all interrelated, and any of these everyday actions could support a family in building multiple protective factors. </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28</a:t>
            </a:fld>
            <a:endParaRPr lang="en-US"/>
          </a:p>
        </p:txBody>
      </p:sp>
    </p:spTree>
    <p:extLst>
      <p:ext uri="{BB962C8B-B14F-4D97-AF65-F5344CB8AC3E}">
        <p14:creationId xmlns:p14="http://schemas.microsoft.com/office/powerpoint/2010/main" val="245185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685800" y="1143000"/>
            <a:ext cx="5486400" cy="3086100"/>
          </a:xfrm>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Lucida Grande CE" charset="-18"/>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Arial" pitchFamily="34" charset="0"/>
                <a:ea typeface="ヒラギノ角ゴ ProN W3" charset="-128"/>
                <a:sym typeface="Lucida Grande CE" charset="-18"/>
              </a:defRPr>
            </a:lvl1pPr>
            <a:lvl2pPr marL="742950" indent="-285750" eaLnBrk="0" hangingPunct="0">
              <a:defRPr sz="1200">
                <a:solidFill>
                  <a:srgbClr val="000000"/>
                </a:solidFill>
                <a:latin typeface="Arial" pitchFamily="34" charset="0"/>
                <a:ea typeface="ヒラギノ角ゴ ProN W3" charset="-128"/>
                <a:sym typeface="Lucida Grande CE" charset="-18"/>
              </a:defRPr>
            </a:lvl2pPr>
            <a:lvl3pPr marL="1143000" indent="-228600" eaLnBrk="0" hangingPunct="0">
              <a:defRPr sz="1200">
                <a:solidFill>
                  <a:srgbClr val="000000"/>
                </a:solidFill>
                <a:latin typeface="Arial" pitchFamily="34" charset="0"/>
                <a:ea typeface="ヒラギノ角ゴ ProN W3" charset="-128"/>
                <a:sym typeface="Lucida Grande CE" charset="-18"/>
              </a:defRPr>
            </a:lvl3pPr>
            <a:lvl4pPr marL="1600200" indent="-228600" eaLnBrk="0" hangingPunct="0">
              <a:defRPr sz="1200">
                <a:solidFill>
                  <a:srgbClr val="000000"/>
                </a:solidFill>
                <a:latin typeface="Arial" pitchFamily="34" charset="0"/>
                <a:ea typeface="ヒラギノ角ゴ ProN W3" charset="-128"/>
                <a:sym typeface="Lucida Grande CE" charset="-18"/>
              </a:defRPr>
            </a:lvl4pPr>
            <a:lvl5pPr marL="2057400" indent="-228600" eaLnBrk="0" hangingPunct="0">
              <a:defRPr sz="1200">
                <a:solidFill>
                  <a:srgbClr val="000000"/>
                </a:solidFill>
                <a:latin typeface="Arial" pitchFamily="34" charset="0"/>
                <a:ea typeface="ヒラギノ角ゴ ProN W3" charset="-128"/>
                <a:sym typeface="Lucida Grande CE" charset="-18"/>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9pPr>
          </a:lstStyle>
          <a:p>
            <a:pPr eaLnBrk="1" hangingPunct="1"/>
            <a:fld id="{27C4EF64-E184-47F9-9EF5-5617238C3EE5}" type="slidenum">
              <a:rPr lang="en-US" smtClean="0">
                <a:latin typeface="Lucida Grande CE" charset="-18"/>
              </a:rPr>
              <a:pPr eaLnBrk="1" hangingPunct="1"/>
              <a:t>29</a:t>
            </a:fld>
            <a:endParaRPr lang="en-US" smtClean="0">
              <a:latin typeface="Lucida Grande CE" charset="-18"/>
            </a:endParaRPr>
          </a:p>
        </p:txBody>
      </p:sp>
    </p:spTree>
    <p:extLst>
      <p:ext uri="{BB962C8B-B14F-4D97-AF65-F5344CB8AC3E}">
        <p14:creationId xmlns:p14="http://schemas.microsoft.com/office/powerpoint/2010/main" val="206313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a typeface="ＭＳ Ｐゴシック" panose="020B0600070205080204" pitchFamily="34" charset="-128"/>
              </a:rPr>
              <a:t>1.</a:t>
            </a:r>
            <a:r>
              <a:rPr lang="en-US" baseline="0" dirty="0" smtClean="0">
                <a:ea typeface="ＭＳ Ｐゴシック" panose="020B0600070205080204" pitchFamily="34" charset="-128"/>
              </a:rPr>
              <a:t> A protective and promotive factors approach</a:t>
            </a:r>
            <a:endParaRPr lang="en-US" dirty="0" smtClean="0">
              <a:ea typeface="ＭＳ Ｐゴシック" panose="020B0600070205080204" pitchFamily="34"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anose="020B0600070205080204" pitchFamily="34" charset="-128"/>
              </a:rPr>
              <a:t>The first step in developing Strengthening Families was thoroughly investigating what the research tells us about reducing child maltreatment – about what is right with families that protects against child abuse and neglect.  CSSP worked intensively with researchers and advisors for over a year to develop a synthesis of protective factors that reduce the likelihood of child abuse and neglect.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anose="020B0600070205080204" pitchFamily="34" charset="-128"/>
              </a:rPr>
              <a:t>Protective factors act as a counter weight to risk factors.  They buffer the impact of what the researchers call </a:t>
            </a:r>
            <a:r>
              <a:rPr lang="ja-JP" altLang="en-US" dirty="0" smtClean="0">
                <a:ea typeface="+mn-ea"/>
              </a:rPr>
              <a:t>“</a:t>
            </a:r>
            <a:r>
              <a:rPr lang="en-US" altLang="ja-JP" dirty="0" smtClean="0">
                <a:ea typeface="+mn-ea"/>
              </a:rPr>
              <a:t>toxic stress</a:t>
            </a:r>
            <a:r>
              <a:rPr lang="ja-JP" altLang="en-US" dirty="0" smtClean="0">
                <a:ea typeface="+mn-ea"/>
              </a:rPr>
              <a:t>”</a:t>
            </a:r>
            <a:r>
              <a:rPr lang="en-US" altLang="ja-JP" dirty="0" smtClean="0">
                <a:ea typeface="+mn-ea"/>
              </a:rPr>
              <a:t>.  Risk factors, it turns out, are not very predictive of future events.  And we cannot get to good outcomes</a:t>
            </a:r>
            <a:r>
              <a:rPr lang="en-US" altLang="ja-JP" baseline="0" dirty="0" smtClean="0">
                <a:ea typeface="+mn-ea"/>
              </a:rPr>
              <a:t> for children only by focusing on reducing risk.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baseline="0" dirty="0" smtClean="0">
                <a:ea typeface="+mn-ea"/>
              </a:rPr>
              <a:t>The protective factors in the Strengthening Families framework both protect against risk </a:t>
            </a:r>
            <a:r>
              <a:rPr lang="en-US" altLang="ja-JP" i="1" baseline="0" dirty="0" smtClean="0">
                <a:ea typeface="+mn-ea"/>
              </a:rPr>
              <a:t>and </a:t>
            </a:r>
            <a:r>
              <a:rPr lang="en-US" altLang="ja-JP" baseline="0" dirty="0" smtClean="0">
                <a:ea typeface="+mn-ea"/>
              </a:rPr>
              <a:t>promote positive outcomes.</a:t>
            </a:r>
            <a:endParaRPr lang="en-US" altLang="ja-JP" dirty="0" smtClean="0">
              <a:ea typeface="+mn-ea"/>
            </a:endParaRPr>
          </a:p>
          <a:p>
            <a:pPr marL="0" indent="0">
              <a:buFont typeface="Arial" panose="020B0604020202020204" pitchFamily="34" charset="0"/>
              <a:buNone/>
            </a:pPr>
            <a:r>
              <a:rPr lang="en-US" dirty="0" smtClean="0"/>
              <a:t>2. An approach, not a model</a:t>
            </a:r>
          </a:p>
          <a:p>
            <a:pPr marL="628650" lvl="1" indent="-171450">
              <a:buFont typeface="Arial" panose="020B0604020202020204" pitchFamily="34" charset="0"/>
              <a:buChar char="•"/>
            </a:pPr>
            <a:r>
              <a:rPr lang="en-US" dirty="0" smtClean="0"/>
              <a:t>Strengthening Families is not a scripted,</a:t>
            </a:r>
            <a:r>
              <a:rPr lang="en-US" baseline="0" dirty="0" smtClean="0"/>
              <a:t> structured program or model designed to be implemented in a specific setting. </a:t>
            </a:r>
          </a:p>
          <a:p>
            <a:pPr marL="628650" lvl="1" indent="-171450">
              <a:buFont typeface="Arial" panose="020B0604020202020204" pitchFamily="34" charset="0"/>
              <a:buChar char="•"/>
            </a:pPr>
            <a:r>
              <a:rPr lang="en-US" baseline="0" dirty="0" smtClean="0"/>
              <a:t>It is not an “evidence-based program” but rather, an evidence-informed approach that can be adapted to many different settings and service delivery models.</a:t>
            </a:r>
          </a:p>
          <a:p>
            <a:pPr marL="628650" lvl="1" indent="-171450">
              <a:buFont typeface="Arial" panose="020B0604020202020204" pitchFamily="34" charset="0"/>
              <a:buChar char="•"/>
            </a:pPr>
            <a:r>
              <a:rPr lang="en-US" baseline="0" dirty="0" smtClean="0"/>
              <a:t>It is an approach that can be a</a:t>
            </a:r>
            <a:r>
              <a:rPr lang="en-US" dirty="0" smtClean="0"/>
              <a:t>pplied in any setting that serves young children and their families.</a:t>
            </a:r>
            <a:r>
              <a:rPr lang="en-US" baseline="0" dirty="0" smtClean="0"/>
              <a:t> Strengthening Families is i</a:t>
            </a:r>
            <a:r>
              <a:rPr lang="en-US" dirty="0" smtClean="0"/>
              <a:t>mplemented through small but significant changes in how professionals</a:t>
            </a:r>
            <a:r>
              <a:rPr lang="en-US" baseline="0" dirty="0" smtClean="0"/>
              <a:t> interact with families</a:t>
            </a:r>
            <a:r>
              <a:rPr lang="en-US" dirty="0" smtClean="0"/>
              <a:t>. It is not parallel to, but integrated into existing practice.</a:t>
            </a:r>
            <a:r>
              <a:rPr lang="en-US" baseline="0" dirty="0" smtClean="0"/>
              <a:t> </a:t>
            </a:r>
          </a:p>
          <a:p>
            <a:pPr marL="628650" lvl="1" indent="-171450">
              <a:buFont typeface="Arial" panose="020B0604020202020204" pitchFamily="34" charset="0"/>
              <a:buChar char="•"/>
            </a:pPr>
            <a:r>
              <a:rPr lang="en-US" dirty="0" smtClean="0"/>
              <a:t>Cross-sector implementation is core to the approach. Strengthening Families brings together program-level</a:t>
            </a:r>
            <a:r>
              <a:rPr lang="en-US" baseline="0" dirty="0" smtClean="0"/>
              <a:t> and system-level partners from multiple sectors that serve children and families – providing a common language and set of outcomes to work toward. </a:t>
            </a:r>
          </a:p>
          <a:p>
            <a:pPr marL="0" indent="0">
              <a:buFont typeface="Arial" panose="020B0604020202020204" pitchFamily="34" charset="0"/>
              <a:buNone/>
            </a:pPr>
            <a:r>
              <a:rPr lang="en-US" dirty="0" smtClean="0"/>
              <a:t>3. A changed relationship with parents</a:t>
            </a:r>
          </a:p>
          <a:p>
            <a:pPr marL="628650" lvl="1" indent="-171450">
              <a:buFont typeface="Arial" panose="020B0604020202020204" pitchFamily="34" charset="0"/>
              <a:buChar char="•"/>
            </a:pPr>
            <a:r>
              <a:rPr lang="en-US" dirty="0" smtClean="0"/>
              <a:t>Strengthening Families represents a shift for many systems that are designed to serve children. Programs</a:t>
            </a:r>
            <a:r>
              <a:rPr lang="en-US" baseline="0" dirty="0" smtClean="0"/>
              <a:t> and service providers in these systems sometimes see parents as irrelevant to their work, or worse, as obstacles to achieving the outcomes we all want for children. But we know that children grow up in families, not programs – and we cannot achieve good outcomes for children without engaging their parents as partners. </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Working from a protective factors approach, workers and service providers will support parents’ ability to parent effectively and involve them</a:t>
            </a:r>
            <a:r>
              <a:rPr lang="en-US" baseline="0" dirty="0" smtClean="0"/>
              <a:t> </a:t>
            </a:r>
            <a:r>
              <a:rPr lang="en-US" dirty="0" smtClean="0"/>
              <a:t>as partners in achieving good outcomes for children.</a:t>
            </a:r>
            <a:r>
              <a:rPr lang="en-US" baseline="0" dirty="0" smtClean="0"/>
              <a:t> Programs also have a role to play in e</a:t>
            </a:r>
            <a:r>
              <a:rPr lang="en-US" dirty="0" smtClean="0"/>
              <a:t>ngaging parents in mutually supportive relationships that build protective factors.</a:t>
            </a:r>
          </a:p>
          <a:p>
            <a:pPr marL="628650" lvl="1" indent="-171450">
              <a:buFont typeface="Arial" panose="020B0604020202020204" pitchFamily="34" charset="0"/>
              <a:buChar char="•"/>
            </a:pPr>
            <a:r>
              <a:rPr lang="en-US" dirty="0" smtClean="0"/>
              <a:t>Programs that work in this way will also engage parents as</a:t>
            </a:r>
            <a:r>
              <a:rPr lang="en-US" baseline="0" dirty="0" smtClean="0"/>
              <a:t> partners, leaders and decision-makers at the program level. </a:t>
            </a:r>
          </a:p>
          <a:p>
            <a:pPr marL="628650" lvl="1" indent="-171450">
              <a:buFont typeface="Arial" panose="020B0604020202020204" pitchFamily="34" charset="0"/>
              <a:buChar char="•"/>
            </a:pPr>
            <a:r>
              <a:rPr lang="en-US" dirty="0" smtClean="0"/>
              <a:t>Parents who have had positive</a:t>
            </a:r>
            <a:r>
              <a:rPr lang="en-US" baseline="0" dirty="0" smtClean="0"/>
              <a:t> experiences shaping the programs that serve their children can then be engaged in </a:t>
            </a:r>
            <a:r>
              <a:rPr lang="en-US" dirty="0" smtClean="0"/>
              <a:t>helping design systems and policies that work for children and families.</a:t>
            </a:r>
          </a:p>
          <a:p>
            <a:pPr marL="171450" lvl="0" indent="-171450">
              <a:buFont typeface="Arial" panose="020B0604020202020204" pitchFamily="34" charset="0"/>
              <a:buChar char="•"/>
            </a:pPr>
            <a:r>
              <a:rPr lang="en-US" baseline="0" dirty="0" smtClean="0"/>
              <a:t>4. Alignment with developmental science</a:t>
            </a:r>
          </a:p>
          <a:p>
            <a:pPr marL="628650" lvl="1" indent="-171450">
              <a:buFont typeface="Arial" panose="020B0604020202020204" pitchFamily="34" charset="0"/>
              <a:buChar char="•"/>
            </a:pPr>
            <a:r>
              <a:rPr lang="en-US" dirty="0" smtClean="0"/>
              <a:t>Strengthening Families is</a:t>
            </a:r>
            <a:r>
              <a:rPr lang="en-US" baseline="0" dirty="0" smtClean="0"/>
              <a:t> committed to p</a:t>
            </a:r>
            <a:r>
              <a:rPr lang="en-US" dirty="0" smtClean="0"/>
              <a:t>aying attention to what the research tells us, and helping programs and</a:t>
            </a:r>
            <a:r>
              <a:rPr lang="en-US" baseline="0" dirty="0" smtClean="0"/>
              <a:t> workers align their practice with what developmental science tells us will be most effective. </a:t>
            </a:r>
            <a:endParaRPr lang="en-US" dirty="0" smtClean="0"/>
          </a:p>
          <a:p>
            <a:pPr marL="1085850" lvl="2" indent="-171450">
              <a:buFont typeface="Arial" panose="020B0604020202020204" pitchFamily="34" charset="0"/>
              <a:buChar char="•"/>
            </a:pPr>
            <a:r>
              <a:rPr lang="en-US" dirty="0" smtClean="0"/>
              <a:t>Critical periods of development – therefore we have the Strengthening Families framework for early childhood and the parallel</a:t>
            </a:r>
            <a:r>
              <a:rPr lang="en-US" baseline="0" dirty="0" smtClean="0"/>
              <a:t> Youth Thrive framework for </a:t>
            </a:r>
            <a:r>
              <a:rPr lang="en-US" dirty="0" smtClean="0"/>
              <a:t>adolescence</a:t>
            </a:r>
          </a:p>
          <a:p>
            <a:pPr marL="1085850" lvl="2" indent="-171450">
              <a:buFont typeface="Arial" panose="020B0604020202020204" pitchFamily="34" charset="0"/>
              <a:buChar char="•"/>
            </a:pPr>
            <a:r>
              <a:rPr lang="en-US" baseline="0" dirty="0" smtClean="0"/>
              <a:t>Looking at early childhood in particular, Strengthening Families emphasizes the importance of nurturing and responsive relationships with caregivers.</a:t>
            </a:r>
          </a:p>
          <a:p>
            <a:pPr marL="1085850" lvl="2" indent="-171450">
              <a:buFont typeface="Arial" panose="020B0604020202020204" pitchFamily="34" charset="0"/>
              <a:buChar char="•"/>
            </a:pPr>
            <a:r>
              <a:rPr lang="en-US" baseline="0" dirty="0" smtClean="0"/>
              <a:t>A fast growing body of research underscores the effects of traumatic experiences on children and youth – effects that can carry into the rest of a young person’s life. We know now that the presence of a buffering adult can be critical in helping children come through stressful experiences without negative effects on their development. But we also know that typical system responses to children’s traumatic experiences can exacerbate those negative effects – such as removal from the home, or punishment for “misbehavior” when children react to their experiences. </a:t>
            </a:r>
          </a:p>
          <a:p>
            <a:pPr marL="628650" lvl="1" indent="-171450">
              <a:buFont typeface="Arial" panose="020B0604020202020204" pitchFamily="34" charset="0"/>
              <a:buChar char="•"/>
            </a:pPr>
            <a:r>
              <a:rPr lang="en-US" dirty="0" smtClean="0"/>
              <a:t>Through Strengthening Families and</a:t>
            </a:r>
            <a:r>
              <a:rPr lang="en-US" baseline="0" dirty="0" smtClean="0"/>
              <a:t> Youth Thrive, we </a:t>
            </a:r>
            <a:r>
              <a:rPr lang="en-US" dirty="0" smtClean="0"/>
              <a:t>provide tools and guidance to help those who work with children and families align their practice with what we know about development.</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3</a:t>
            </a:fld>
            <a:endParaRPr lang="en-US"/>
          </a:p>
        </p:txBody>
      </p:sp>
    </p:spTree>
    <p:extLst>
      <p:ext uri="{BB962C8B-B14F-4D97-AF65-F5344CB8AC3E}">
        <p14:creationId xmlns:p14="http://schemas.microsoft.com/office/powerpoint/2010/main" val="292382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1128713"/>
            <a:ext cx="5416550" cy="3046412"/>
          </a:xfrm>
        </p:spPr>
      </p:sp>
      <p:sp>
        <p:nvSpPr>
          <p:cNvPr id="3" name="Notes Placeholder 2"/>
          <p:cNvSpPr>
            <a:spLocks noGrp="1"/>
          </p:cNvSpPr>
          <p:nvPr>
            <p:ph type="body" idx="1"/>
          </p:nvPr>
        </p:nvSpPr>
        <p:spPr/>
        <p:txBody>
          <a:bodyPr/>
          <a:lstStyle/>
          <a:p>
            <a:pPr eaLnBrk="1" hangingPunct="1">
              <a:defRPr/>
            </a:pPr>
            <a:endParaRPr lang="en-US" baseline="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4</a:t>
            </a:fld>
            <a:endParaRPr lang="en-US"/>
          </a:p>
        </p:txBody>
      </p:sp>
    </p:spTree>
    <p:extLst>
      <p:ext uri="{BB962C8B-B14F-4D97-AF65-F5344CB8AC3E}">
        <p14:creationId xmlns:p14="http://schemas.microsoft.com/office/powerpoint/2010/main" val="271104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smtClean="0"/>
              <a:t>What we knew intuitively and from the research is that families thrive when key</a:t>
            </a:r>
            <a:r>
              <a:rPr lang="en-US" baseline="0" dirty="0" smtClean="0"/>
              <a:t> protective factors are robust in their lives and communities.</a:t>
            </a:r>
            <a:endParaRPr lang="en-US" dirty="0" smtClean="0"/>
          </a:p>
          <a:p>
            <a:pPr>
              <a:defRPr/>
            </a:pPr>
            <a:endParaRPr lang="en-US" dirty="0" smtClean="0"/>
          </a:p>
          <a:p>
            <a:pPr>
              <a:defRPr/>
            </a:pPr>
            <a:r>
              <a:rPr lang="en-US" dirty="0" smtClean="0"/>
              <a:t>What we also discovered is that fewer than 10% of children 0-5 are reached by any kind of preventive service such as home visiting or parent education. </a:t>
            </a:r>
          </a:p>
          <a:p>
            <a:pPr>
              <a:defRPr/>
            </a:pPr>
            <a:endParaRPr lang="en-US" dirty="0" smtClean="0"/>
          </a:p>
          <a:p>
            <a:pPr>
              <a:defRPr/>
            </a:pPr>
            <a:r>
              <a:rPr lang="en-US" dirty="0" smtClean="0"/>
              <a:t>The research also indicated:</a:t>
            </a:r>
          </a:p>
          <a:p>
            <a:pPr marL="342900" indent="-342900" fontAlgn="auto">
              <a:spcBef>
                <a:spcPts val="0"/>
              </a:spcBef>
              <a:spcAft>
                <a:spcPts val="0"/>
              </a:spcAft>
              <a:buClr>
                <a:srgbClr val="1F497D"/>
              </a:buClr>
              <a:buSzPct val="125000"/>
              <a:buFont typeface="Arial" pitchFamily="34" charset="0"/>
              <a:buChar char="•"/>
              <a:defRPr/>
            </a:pPr>
            <a:r>
              <a:rPr lang="en-US" dirty="0" smtClean="0">
                <a:solidFill>
                  <a:schemeClr val="tx2"/>
                </a:solidFill>
                <a:latin typeface="Arial" pitchFamily="34" charset="0"/>
                <a:cs typeface="Arial" pitchFamily="34" charset="0"/>
              </a:rPr>
              <a:t>Child abuse and neglect, strong families and optimal child development are outcomes that are tied together.</a:t>
            </a:r>
          </a:p>
          <a:p>
            <a:pPr marL="342900" indent="-342900" fontAlgn="auto">
              <a:spcBef>
                <a:spcPts val="0"/>
              </a:spcBef>
              <a:spcAft>
                <a:spcPts val="0"/>
              </a:spcAft>
              <a:buClr>
                <a:srgbClr val="1F497D"/>
              </a:buClr>
              <a:buSzPct val="125000"/>
              <a:buFont typeface="Arial" pitchFamily="34" charset="0"/>
              <a:buChar char="•"/>
              <a:defRPr/>
            </a:pPr>
            <a:r>
              <a:rPr lang="en-US" dirty="0" smtClean="0">
                <a:solidFill>
                  <a:schemeClr val="tx2"/>
                </a:solidFill>
                <a:latin typeface="Arial" pitchFamily="34" charset="0"/>
                <a:cs typeface="Arial" pitchFamily="34" charset="0"/>
              </a:rPr>
              <a:t>Risk is not predictive—because of protective factors.</a:t>
            </a:r>
          </a:p>
          <a:p>
            <a:pPr marL="342900" indent="-342900" fontAlgn="auto">
              <a:spcBef>
                <a:spcPts val="0"/>
              </a:spcBef>
              <a:spcAft>
                <a:spcPts val="0"/>
              </a:spcAft>
              <a:buClr>
                <a:srgbClr val="1F497D"/>
              </a:buClr>
              <a:buSzPct val="125000"/>
              <a:buFont typeface="Arial" pitchFamily="34" charset="0"/>
              <a:buChar char="•"/>
              <a:defRPr/>
            </a:pPr>
            <a:r>
              <a:rPr lang="en-US" dirty="0" smtClean="0">
                <a:solidFill>
                  <a:schemeClr val="tx2"/>
                </a:solidFill>
                <a:latin typeface="Arial" pitchFamily="34" charset="0"/>
                <a:cs typeface="Arial" pitchFamily="34" charset="0"/>
              </a:rPr>
              <a:t>Five specific protective factors are tied to child abuse and neglect, strong families and optimal child development.</a:t>
            </a:r>
          </a:p>
          <a:p>
            <a:pPr marL="342900" indent="-342900" fontAlgn="auto">
              <a:spcBef>
                <a:spcPts val="0"/>
              </a:spcBef>
              <a:spcAft>
                <a:spcPts val="0"/>
              </a:spcAft>
              <a:buClr>
                <a:srgbClr val="1F497D"/>
              </a:buClr>
              <a:buSzPct val="125000"/>
              <a:buFont typeface="Arial" pitchFamily="34" charset="0"/>
              <a:buChar char="•"/>
              <a:defRPr/>
            </a:pPr>
            <a:r>
              <a:rPr lang="en-US" dirty="0" smtClean="0">
                <a:solidFill>
                  <a:schemeClr val="tx2"/>
                </a:solidFill>
                <a:latin typeface="Arial" pitchFamily="34" charset="0"/>
                <a:cs typeface="Arial" pitchFamily="34" charset="0"/>
              </a:rPr>
              <a:t>You can build these protective factors </a:t>
            </a:r>
            <a:r>
              <a:rPr lang="en-US" b="1" dirty="0" smtClean="0">
                <a:solidFill>
                  <a:schemeClr val="tx2"/>
                </a:solidFill>
                <a:latin typeface="Arial" pitchFamily="34" charset="0"/>
                <a:cs typeface="Arial" pitchFamily="34" charset="0"/>
              </a:rPr>
              <a:t>IN MANY DIFFERENT SETTINGS</a:t>
            </a:r>
            <a:r>
              <a:rPr lang="en-US" dirty="0" smtClean="0">
                <a:solidFill>
                  <a:schemeClr val="tx2"/>
                </a:solidFill>
                <a:latin typeface="Arial" pitchFamily="34" charset="0"/>
                <a:cs typeface="Arial" pitchFamily="34" charset="0"/>
              </a:rPr>
              <a:t>.</a:t>
            </a:r>
          </a:p>
          <a:p>
            <a:pPr>
              <a:defRPr/>
            </a:pPr>
            <a:endParaRPr lang="en-US" dirty="0" smtClean="0"/>
          </a:p>
          <a:p>
            <a:pPr>
              <a:defRPr/>
            </a:pPr>
            <a:r>
              <a:rPr lang="en-US" dirty="0" smtClean="0"/>
              <a:t>The challenge faced by the developers of Strengthening Families</a:t>
            </a:r>
            <a:r>
              <a:rPr lang="en-US" baseline="0" dirty="0" smtClean="0"/>
              <a:t> </a:t>
            </a:r>
            <a:r>
              <a:rPr lang="en-US" dirty="0" smtClean="0"/>
              <a:t>was to find a way to help the many people who see children and their families every day to become part of a significant support system for the families they connect with.  </a:t>
            </a:r>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 end we are interested in protective factors because they are correlated</a:t>
            </a:r>
            <a:r>
              <a:rPr lang="en-US" sz="1200" baseline="0" dirty="0" smtClean="0"/>
              <a:t> with many of the outcomes that we care about.</a:t>
            </a:r>
          </a:p>
          <a:p>
            <a:pPr>
              <a:defRPr/>
            </a:pPr>
            <a:endParaRPr lang="en-US" dirty="0" smtClean="0"/>
          </a:p>
          <a:p>
            <a:pPr eaLnBrk="1" hangingPunct="1">
              <a:defRPr/>
            </a:pPr>
            <a:r>
              <a:rPr lang="en-US" dirty="0" smtClean="0"/>
              <a:t>CSSP’s original focus was on early care and education programs, where the largest proportion of young children – and their families – go every day.  These familiar places are much more likely to match a family’s language, culture and traditions – and have been chosen by the family in the first place. Their hypothesis was that if these places chosen by families could be mobilized to be prevention agents and early warning responders, impact could be had on millions of children.  And by focusing on positive outcomes and healthy development, which could engage more families much more easily than prevention programs based on identifying “at risk” families.</a:t>
            </a:r>
          </a:p>
          <a:p>
            <a:pPr eaLnBrk="1" hangingPunct="1">
              <a:defRPr/>
            </a:pPr>
            <a:endParaRPr lang="en-US" dirty="0" smtClean="0"/>
          </a:p>
          <a:p>
            <a:pPr eaLnBrk="1" hangingPunct="1">
              <a:spcBef>
                <a:spcPct val="0"/>
              </a:spcBef>
              <a:defRPr/>
            </a:pPr>
            <a:r>
              <a:rPr lang="en-US" dirty="0" smtClean="0"/>
              <a:t>Besides the extensive literature reviews and the lengthy discussions with the advisory committee, exemplary programs were sought out to learn what they might already be doing to build protective factors with families.  A national survey of all states, individual 27 page surveys with 200 programs, and extended site visits and interviews with 25 programs showed us dramatically that a wide variety of exemplary programs are already building protective factors with families every day. Our most powerful, convincing information about the impact of programs on PARENTS were family members themselves and the community partners who worked closely with these programs.</a:t>
            </a:r>
          </a:p>
          <a:p>
            <a:pPr eaLnBrk="1" hangingPunct="1">
              <a:spcBef>
                <a:spcPct val="0"/>
              </a:spcBef>
              <a:defRPr/>
            </a:pPr>
            <a:endParaRPr lang="en-US" dirty="0" smtClean="0"/>
          </a:p>
          <a:p>
            <a:pPr eaLnBrk="1" hangingPunct="1">
              <a:spcBef>
                <a:spcPct val="0"/>
              </a:spcBef>
              <a:defRPr/>
            </a:pPr>
            <a:r>
              <a:rPr lang="en-US" dirty="0" smtClean="0"/>
              <a:t>They also discovered that these early childhood programs along with after school programs, home visiting programs, family resource centers and other places where families already go and feel comfortable, were eager to think with them about what more they could do to reduce stress for the families they serve. Their consistency with the culture and values of the families who come there, their daily contact, and mission of healthy child development make them ideally trusted coaches for all kinds of parents. </a:t>
            </a:r>
          </a:p>
        </p:txBody>
      </p:sp>
      <p:sp>
        <p:nvSpPr>
          <p:cNvPr id="4" name="Slide Number Placeholder 3"/>
          <p:cNvSpPr>
            <a:spLocks noGrp="1"/>
          </p:cNvSpPr>
          <p:nvPr>
            <p:ph type="sldNum" sz="quarter" idx="10"/>
          </p:nvPr>
        </p:nvSpPr>
        <p:spPr/>
        <p:txBody>
          <a:bodyPr/>
          <a:lstStyle/>
          <a:p>
            <a:fld id="{A0C3926C-2800-4E8B-B326-A49B9EDD1388}" type="slidenum">
              <a:rPr lang="en-US" smtClean="0"/>
              <a:t>5</a:t>
            </a:fld>
            <a:endParaRPr lang="en-US"/>
          </a:p>
        </p:txBody>
      </p:sp>
    </p:spTree>
    <p:extLst>
      <p:ext uri="{BB962C8B-B14F-4D97-AF65-F5344CB8AC3E}">
        <p14:creationId xmlns:p14="http://schemas.microsoft.com/office/powerpoint/2010/main" val="176340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27088" y="679450"/>
            <a:ext cx="5619750" cy="3160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ea typeface="MS PGothic" panose="020B0600070205080204" pitchFamily="34" charset="-128"/>
              </a:rPr>
              <a:t>Here</a:t>
            </a:r>
            <a:r>
              <a:rPr lang="en-US" baseline="0" dirty="0" smtClean="0">
                <a:ea typeface="MS PGothic" panose="020B0600070205080204" pitchFamily="34" charset="-128"/>
              </a:rPr>
              <a:t> is a quick review of the protective factors </a:t>
            </a:r>
            <a:r>
              <a:rPr lang="en-US" baseline="0" dirty="0" smtClean="0">
                <a:ea typeface="MS PGothic" panose="020B0600070205080204" pitchFamily="34" charset="-128"/>
              </a:rPr>
              <a:t>themselves. Remember</a:t>
            </a:r>
            <a:r>
              <a:rPr lang="en-US" baseline="0" dirty="0" smtClean="0">
                <a:ea typeface="MS PGothic" panose="020B0600070205080204" pitchFamily="34" charset="-128"/>
              </a:rPr>
              <a:t>, these is not a complete list of all the characteristics that can be protective factors in the lives of families. But it is a list of critical ones that we all have the opportunity to influence with the families we work with. </a:t>
            </a:r>
            <a:endParaRPr lang="en-US" dirty="0" smtClean="0">
              <a:ea typeface="MS PGothic" panose="020B0600070205080204" pitchFamily="34" charset="-128"/>
            </a:endParaRPr>
          </a:p>
          <a:p>
            <a:endParaRPr lang="en-US" baseline="0" dirty="0" smtClean="0">
              <a:ea typeface="MS PGothic" panose="020B0600070205080204" pitchFamily="34" charset="-128"/>
            </a:endParaRPr>
          </a:p>
          <a:p>
            <a:endParaRPr lang="en-US" dirty="0" smtClean="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7</a:t>
            </a:fld>
            <a:endParaRPr lang="en-US" smtClean="0"/>
          </a:p>
        </p:txBody>
      </p:sp>
    </p:spTree>
    <p:extLst>
      <p:ext uri="{BB962C8B-B14F-4D97-AF65-F5344CB8AC3E}">
        <p14:creationId xmlns:p14="http://schemas.microsoft.com/office/powerpoint/2010/main" val="286499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27088" y="679450"/>
            <a:ext cx="5619750" cy="3160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baseline="0" dirty="0" smtClean="0">
              <a:ea typeface="MS PGothic" panose="020B0600070205080204" pitchFamily="34" charset="-128"/>
            </a:endParaRPr>
          </a:p>
          <a:p>
            <a:endParaRPr lang="en-US" dirty="0" smtClean="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8</a:t>
            </a:fld>
            <a:endParaRPr lang="en-US" smtClean="0"/>
          </a:p>
        </p:txBody>
      </p:sp>
    </p:spTree>
    <p:extLst>
      <p:ext uri="{BB962C8B-B14F-4D97-AF65-F5344CB8AC3E}">
        <p14:creationId xmlns:p14="http://schemas.microsoft.com/office/powerpoint/2010/main" val="19584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1128713"/>
            <a:ext cx="5416550" cy="3046412"/>
          </a:xfrm>
        </p:spPr>
      </p:sp>
      <p:sp>
        <p:nvSpPr>
          <p:cNvPr id="3" name="Notes Placeholder 2"/>
          <p:cNvSpPr>
            <a:spLocks noGrp="1"/>
          </p:cNvSpPr>
          <p:nvPr>
            <p:ph type="body" idx="1"/>
          </p:nvPr>
        </p:nvSpPr>
        <p:spPr/>
        <p:txBody>
          <a:bodyPr/>
          <a:lstStyle/>
          <a:p>
            <a:r>
              <a:rPr lang="en-US" dirty="0" smtClean="0"/>
              <a:t>Research-based and evidence-informed</a:t>
            </a:r>
          </a:p>
          <a:p>
            <a:r>
              <a:rPr lang="en-US" dirty="0" smtClean="0"/>
              <a:t>Applied in any setting that serves young children and their families</a:t>
            </a:r>
          </a:p>
          <a:p>
            <a:r>
              <a:rPr lang="en-US" dirty="0" smtClean="0"/>
              <a:t>Implemented through small but significant changes</a:t>
            </a:r>
          </a:p>
          <a:p>
            <a:r>
              <a:rPr lang="en-US" dirty="0" smtClean="0"/>
              <a:t>Not parallel to, but integrated into existing practice</a:t>
            </a:r>
          </a:p>
          <a:p>
            <a:r>
              <a:rPr lang="en-US" dirty="0" smtClean="0"/>
              <a:t>Cross-sector implementation as core to the approach</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9</a:t>
            </a:fld>
            <a:endParaRPr lang="en-US"/>
          </a:p>
        </p:txBody>
      </p:sp>
    </p:spTree>
    <p:extLst>
      <p:ext uri="{BB962C8B-B14F-4D97-AF65-F5344CB8AC3E}">
        <p14:creationId xmlns:p14="http://schemas.microsoft.com/office/powerpoint/2010/main" val="30347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10</a:t>
            </a:fld>
            <a:endParaRPr lang="en-US"/>
          </a:p>
        </p:txBody>
      </p:sp>
    </p:spTree>
    <p:extLst>
      <p:ext uri="{BB962C8B-B14F-4D97-AF65-F5344CB8AC3E}">
        <p14:creationId xmlns:p14="http://schemas.microsoft.com/office/powerpoint/2010/main" val="1173709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28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E7B6BA-9C56-46D4-8A0F-F8DF43D1D7B5}" type="datetimeFigureOut">
              <a:rPr lang="en-US" smtClean="0"/>
              <a:t>11/21/2018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11396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E7B6BA-9C56-46D4-8A0F-F8DF43D1D7B5}" type="datetimeFigureOut">
              <a:rPr lang="en-US" smtClean="0"/>
              <a:t>11/21/2018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51859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1020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89365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1209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2544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840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8891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13" y="4626781"/>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343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itle 7"/>
          <p:cNvSpPr>
            <a:spLocks noGrp="1"/>
          </p:cNvSpPr>
          <p:nvPr>
            <p:ph type="title"/>
          </p:nvPr>
        </p:nvSpPr>
        <p:spPr/>
        <p:txBody>
          <a:bodyPr>
            <a:normAutofit/>
          </a:bodyPr>
          <a:lstStyle>
            <a:lvl1pPr algn="ctr" defTabSz="9144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492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1" y="6276977"/>
            <a:ext cx="3835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95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897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6260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3900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3096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4939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11/21/2018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587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11/21/2018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2699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1FE7B6BA-9C56-46D4-8A0F-F8DF43D1D7B5}" type="datetimeFigureOut">
              <a:rPr lang="en-US" smtClean="0"/>
              <a:t>11/21/2018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79939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 id="2147483688" r:id="rId14"/>
    <p:sldLayoutId id="2147483689" r:id="rId15"/>
    <p:sldLayoutId id="2147483691" r:id="rId16"/>
    <p:sldLayoutId id="2147483690" r:id="rId17"/>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strengtheningfamilies.net/" TargetMode="External"/><Relationship Id="rId4" Type="http://schemas.openxmlformats.org/officeDocument/2006/relationships/hyperlink" Target="http://www.css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71601"/>
            <a:ext cx="7772400" cy="2042381"/>
          </a:xfrm>
        </p:spPr>
        <p:txBody>
          <a:bodyPr/>
          <a:lstStyle/>
          <a:p>
            <a:r>
              <a:rPr lang="en-US" dirty="0">
                <a:solidFill>
                  <a:srgbClr val="B64326"/>
                </a:solidFill>
              </a:rPr>
              <a:t>Introduction to</a:t>
            </a:r>
            <a:br>
              <a:rPr lang="en-US" dirty="0">
                <a:solidFill>
                  <a:srgbClr val="B64326"/>
                </a:solidFill>
              </a:rPr>
            </a:br>
            <a:r>
              <a:rPr lang="en-US" dirty="0" smtClean="0">
                <a:solidFill>
                  <a:srgbClr val="B64326"/>
                </a:solidFill>
              </a:rPr>
              <a:t>Strengthening Families: </a:t>
            </a:r>
            <a:br>
              <a:rPr lang="en-US" dirty="0" smtClean="0">
                <a:solidFill>
                  <a:srgbClr val="B64326"/>
                </a:solidFill>
              </a:rPr>
            </a:br>
            <a:r>
              <a:rPr lang="en-US" dirty="0" smtClean="0">
                <a:solidFill>
                  <a:srgbClr val="B64326"/>
                </a:solidFill>
              </a:rPr>
              <a:t>A Protective Factors Framework</a:t>
            </a:r>
            <a:endParaRPr lang="en-US" dirty="0">
              <a:solidFill>
                <a:srgbClr val="B64326"/>
              </a:solidFill>
            </a:endParaRPr>
          </a:p>
        </p:txBody>
      </p:sp>
    </p:spTree>
    <p:extLst>
      <p:ext uri="{BB962C8B-B14F-4D97-AF65-F5344CB8AC3E}">
        <p14:creationId xmlns:p14="http://schemas.microsoft.com/office/powerpoint/2010/main" val="201636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9063" y="162050"/>
            <a:ext cx="11519469" cy="6597574"/>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ArchUp">
              <a:avLst/>
            </a:prstTxWarp>
            <a:noAutofit/>
          </a:bodyPr>
          <a:lstStyle/>
          <a:p>
            <a:pPr algn="ctr"/>
            <a:r>
              <a:rPr lang="en-US" sz="11500" b="1" dirty="0" smtClean="0">
                <a:latin typeface="Arial" panose="020B0604020202020204" pitchFamily="34" charset="0"/>
                <a:cs typeface="Arial" panose="020B0604020202020204" pitchFamily="34" charset="0"/>
              </a:rPr>
              <a:t>community</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946" y="162050"/>
            <a:ext cx="6417705" cy="6516547"/>
          </a:xfrm>
          <a:prstGeom prst="rect">
            <a:avLst/>
          </a:prstGeom>
        </p:spPr>
      </p:pic>
    </p:spTree>
    <p:extLst>
      <p:ext uri="{BB962C8B-B14F-4D97-AF65-F5344CB8AC3E}">
        <p14:creationId xmlns:p14="http://schemas.microsoft.com/office/powerpoint/2010/main" val="33663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family support system: </a:t>
            </a:r>
            <a:br>
              <a:rPr lang="en-US" dirty="0" smtClean="0"/>
            </a:br>
            <a:r>
              <a:rPr lang="en-US" dirty="0" smtClean="0"/>
              <a:t>What does it look like?  </a:t>
            </a:r>
            <a:endParaRPr lang="en-US" dirty="0"/>
          </a:p>
        </p:txBody>
      </p:sp>
      <p:graphicFrame>
        <p:nvGraphicFramePr>
          <p:cNvPr id="6" name="Content Placeholder 5"/>
          <p:cNvGraphicFramePr>
            <a:graphicFrameLocks noGrp="1"/>
          </p:cNvGraphicFramePr>
          <p:nvPr>
            <p:ph idx="1"/>
            <p:extLst/>
          </p:nvPr>
        </p:nvGraphicFramePr>
        <p:xfrm>
          <a:off x="1223210" y="1672281"/>
          <a:ext cx="9745579" cy="45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25571" y="5440095"/>
            <a:ext cx="81485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Common language and commitment to helping families build protective factors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072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245" y="112591"/>
            <a:ext cx="9155575" cy="1143000"/>
          </a:xfrm>
        </p:spPr>
        <p:txBody>
          <a:bodyPr>
            <a:normAutofit/>
          </a:bodyPr>
          <a:lstStyle/>
          <a:p>
            <a:r>
              <a:rPr lang="en-US" dirty="0" smtClean="0"/>
              <a:t>A </a:t>
            </a:r>
            <a:r>
              <a:rPr lang="en-US" dirty="0"/>
              <a:t>c</a:t>
            </a:r>
            <a:r>
              <a:rPr lang="en-US" dirty="0" smtClean="0"/>
              <a:t>hanged relationship with parents</a:t>
            </a:r>
            <a:endParaRPr lang="en-US" dirty="0"/>
          </a:p>
        </p:txBody>
      </p:sp>
      <p:graphicFrame>
        <p:nvGraphicFramePr>
          <p:cNvPr id="4" name="Diagram 3"/>
          <p:cNvGraphicFramePr/>
          <p:nvPr>
            <p:extLst/>
          </p:nvPr>
        </p:nvGraphicFramePr>
        <p:xfrm>
          <a:off x="486138" y="1041721"/>
          <a:ext cx="11435786" cy="557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31493" y="177043"/>
            <a:ext cx="2673752" cy="12696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Georgia" panose="02040502050405020303" pitchFamily="18" charset="0"/>
              </a:rPr>
              <a:t>Big Idea </a:t>
            </a:r>
            <a:r>
              <a:rPr lang="en-US" sz="2800" b="1" dirty="0" smtClean="0">
                <a:solidFill>
                  <a:schemeClr val="bg1"/>
                </a:solidFill>
                <a:latin typeface="Georgia" panose="02040502050405020303" pitchFamily="18" charset="0"/>
                <a:cs typeface="Arial" panose="020B0604020202020204" pitchFamily="34" charset="0"/>
              </a:rPr>
              <a:t>#3</a:t>
            </a:r>
            <a:endParaRPr lang="en-US" sz="2800" b="1"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502782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329" y="797764"/>
            <a:ext cx="10269414" cy="4708981"/>
          </a:xfrm>
          <a:prstGeom prst="rect">
            <a:avLst/>
          </a:prstGeom>
          <a:noFill/>
        </p:spPr>
        <p:txBody>
          <a:bodyPr wrap="square" rtlCol="0">
            <a:spAutoFit/>
          </a:bodyPr>
          <a:lstStyle/>
          <a:p>
            <a:pPr algn="ctr"/>
            <a:r>
              <a:rPr lang="en-US" sz="6000" dirty="0" smtClean="0">
                <a:solidFill>
                  <a:srgbClr val="002663"/>
                </a:solidFill>
                <a:latin typeface="Georgia" panose="02040502050405020303" pitchFamily="18" charset="0"/>
              </a:rPr>
              <a:t>Children don’t grow up in programs…</a:t>
            </a:r>
          </a:p>
          <a:p>
            <a:pPr algn="ctr"/>
            <a:endParaRPr lang="en-US" sz="6000" b="1" dirty="0" smtClean="0">
              <a:solidFill>
                <a:srgbClr val="002663"/>
              </a:solidFill>
              <a:latin typeface="Georgia" panose="02040502050405020303" pitchFamily="18" charset="0"/>
            </a:endParaRPr>
          </a:p>
          <a:p>
            <a:pPr algn="ctr"/>
            <a:r>
              <a:rPr lang="en-US" sz="6000" dirty="0" smtClean="0">
                <a:solidFill>
                  <a:srgbClr val="002663"/>
                </a:solidFill>
                <a:latin typeface="Georgia" panose="02040502050405020303" pitchFamily="18" charset="0"/>
              </a:rPr>
              <a:t>They grow up in </a:t>
            </a:r>
            <a:r>
              <a:rPr lang="en-US" sz="6000" b="1" dirty="0" smtClean="0">
                <a:solidFill>
                  <a:srgbClr val="002663"/>
                </a:solidFill>
                <a:latin typeface="Georgia" panose="02040502050405020303" pitchFamily="18" charset="0"/>
              </a:rPr>
              <a:t>families </a:t>
            </a:r>
            <a:r>
              <a:rPr lang="en-US" sz="6000" dirty="0" smtClean="0">
                <a:solidFill>
                  <a:srgbClr val="002663"/>
                </a:solidFill>
                <a:latin typeface="Georgia" panose="02040502050405020303" pitchFamily="18" charset="0"/>
              </a:rPr>
              <a:t>and in </a:t>
            </a:r>
            <a:r>
              <a:rPr lang="en-US" sz="6000" b="1" dirty="0" smtClean="0">
                <a:solidFill>
                  <a:srgbClr val="002663"/>
                </a:solidFill>
                <a:latin typeface="Georgia" panose="02040502050405020303" pitchFamily="18" charset="0"/>
              </a:rPr>
              <a:t>communities.</a:t>
            </a:r>
            <a:endParaRPr lang="en-US" sz="6000" b="1" dirty="0">
              <a:solidFill>
                <a:srgbClr val="002663"/>
              </a:solidFill>
              <a:latin typeface="Georgia" panose="02040502050405020303" pitchFamily="18" charset="0"/>
            </a:endParaRPr>
          </a:p>
        </p:txBody>
      </p:sp>
      <p:sp>
        <p:nvSpPr>
          <p:cNvPr id="3" name="TextBox 2"/>
          <p:cNvSpPr txBox="1"/>
          <p:nvPr/>
        </p:nvSpPr>
        <p:spPr>
          <a:xfrm>
            <a:off x="5046563" y="6250329"/>
            <a:ext cx="7145438"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Dr. </a:t>
            </a:r>
            <a:r>
              <a:rPr lang="en-US" sz="2800" dirty="0" err="1" smtClean="0">
                <a:latin typeface="Arial" panose="020B0604020202020204" pitchFamily="34" charset="0"/>
                <a:cs typeface="Arial" panose="020B0604020202020204" pitchFamily="34" charset="0"/>
              </a:rPr>
              <a:t>Urie</a:t>
            </a:r>
            <a:r>
              <a:rPr lang="en-US" sz="2800" dirty="0" smtClean="0">
                <a:latin typeface="Arial" panose="020B0604020202020204" pitchFamily="34" charset="0"/>
                <a:cs typeface="Arial" panose="020B0604020202020204" pitchFamily="34" charset="0"/>
              </a:rPr>
              <a:t> Bronfenbrenner, Cornell University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49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566" y="274638"/>
            <a:ext cx="9016679" cy="1143000"/>
          </a:xfrm>
        </p:spPr>
        <p:txBody>
          <a:bodyPr/>
          <a:lstStyle/>
          <a:p>
            <a:r>
              <a:rPr lang="en-US" dirty="0" smtClean="0"/>
              <a:t>Alignment with </a:t>
            </a:r>
            <a:br>
              <a:rPr lang="en-US" dirty="0" smtClean="0"/>
            </a:br>
            <a:r>
              <a:rPr lang="en-US" dirty="0" smtClean="0"/>
              <a:t>developmental science</a:t>
            </a:r>
            <a:endParaRPr lang="en-US" dirty="0"/>
          </a:p>
        </p:txBody>
      </p:sp>
      <p:graphicFrame>
        <p:nvGraphicFramePr>
          <p:cNvPr id="5" name="Diagram 4"/>
          <p:cNvGraphicFramePr/>
          <p:nvPr>
            <p:extLst/>
          </p:nvPr>
        </p:nvGraphicFramePr>
        <p:xfrm>
          <a:off x="1592161" y="1620456"/>
          <a:ext cx="9299615" cy="501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31493" y="177043"/>
            <a:ext cx="2673752" cy="12696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Georgia" panose="02040502050405020303" pitchFamily="18" charset="0"/>
              </a:rPr>
              <a:t>Big Idea </a:t>
            </a:r>
            <a:r>
              <a:rPr lang="en-US" sz="2800" b="1" dirty="0" smtClean="0">
                <a:solidFill>
                  <a:schemeClr val="bg1"/>
                </a:solidFill>
                <a:latin typeface="Georgia" panose="02040502050405020303" pitchFamily="18" charset="0"/>
                <a:cs typeface="Arial" panose="020B0604020202020204" pitchFamily="34" charset="0"/>
              </a:rPr>
              <a:t>#4</a:t>
            </a:r>
            <a:endParaRPr lang="en-US" sz="2800" b="1"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723908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1905000" y="381000"/>
            <a:ext cx="8382000" cy="1143000"/>
          </a:xfrm>
          <a:prstGeom prst="rect">
            <a:avLst/>
          </a:prstGeom>
        </p:spPr>
        <p:txBody>
          <a:bodyPr/>
          <a:lstStyle/>
          <a:p>
            <a:pPr eaLnBrk="0" fontAlgn="base" hangingPunct="0">
              <a:spcBef>
                <a:spcPct val="0"/>
              </a:spcBef>
              <a:spcAft>
                <a:spcPct val="0"/>
              </a:spcAft>
              <a:defRPr/>
            </a:pPr>
            <a:r>
              <a:rPr lang="en-US" sz="6700" b="1" dirty="0">
                <a:solidFill>
                  <a:srgbClr val="B64326"/>
                </a:solidFill>
                <a:latin typeface="EucrosiaUPC" pitchFamily="18" charset="-34"/>
                <a:ea typeface="+mj-ea"/>
                <a:cs typeface="EucrosiaUPC" pitchFamily="18" charset="-34"/>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9" y="41346"/>
            <a:ext cx="8747591" cy="6759502"/>
          </a:xfrm>
          <a:prstGeom prst="rect">
            <a:avLst/>
          </a:prstGeom>
        </p:spPr>
      </p:pic>
      <p:sp>
        <p:nvSpPr>
          <p:cNvPr id="12" name="Title 1"/>
          <p:cNvSpPr txBox="1">
            <a:spLocks/>
          </p:cNvSpPr>
          <p:nvPr/>
        </p:nvSpPr>
        <p:spPr>
          <a:xfrm>
            <a:off x="7228114" y="119750"/>
            <a:ext cx="4833259" cy="1621964"/>
          </a:xfrm>
          <a:prstGeom prst="rect">
            <a:avLst/>
          </a:prstGeom>
        </p:spPr>
        <p:txBody>
          <a:bodyPr/>
          <a:lstStyle/>
          <a:p>
            <a:pPr algn="ctr" eaLnBrk="0" fontAlgn="base" hangingPunct="0">
              <a:spcBef>
                <a:spcPct val="0"/>
              </a:spcBef>
              <a:spcAft>
                <a:spcPct val="0"/>
              </a:spcAft>
              <a:defRPr/>
            </a:pPr>
            <a:r>
              <a:rPr lang="en-US" sz="3200" dirty="0" smtClean="0">
                <a:solidFill>
                  <a:srgbClr val="B64326"/>
                </a:solidFill>
                <a:latin typeface="Georgia" panose="02040502050405020303" pitchFamily="18" charset="0"/>
                <a:ea typeface="+mj-ea"/>
                <a:cs typeface="+mj-cs"/>
              </a:rPr>
              <a:t>A </a:t>
            </a:r>
            <a:r>
              <a:rPr lang="en-US" sz="3200" dirty="0">
                <a:solidFill>
                  <a:srgbClr val="B64326"/>
                </a:solidFill>
                <a:latin typeface="Georgia" panose="02040502050405020303" pitchFamily="18" charset="0"/>
                <a:ea typeface="+mj-ea"/>
                <a:cs typeface="+mj-cs"/>
              </a:rPr>
              <a:t>Protective/Promotive Factors Frame Across Development</a:t>
            </a:r>
          </a:p>
        </p:txBody>
      </p:sp>
    </p:spTree>
    <p:extLst>
      <p:ext uri="{BB962C8B-B14F-4D97-AF65-F5344CB8AC3E}">
        <p14:creationId xmlns:p14="http://schemas.microsoft.com/office/powerpoint/2010/main" val="199937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213" y="178002"/>
            <a:ext cx="5258332" cy="880770"/>
          </a:xfrm>
          <a:prstGeom prst="rect">
            <a:avLst/>
          </a:prstGeom>
        </p:spPr>
      </p:pic>
      <p:sp>
        <p:nvSpPr>
          <p:cNvPr id="33" name="Rectangle 32"/>
          <p:cNvSpPr/>
          <p:nvPr/>
        </p:nvSpPr>
        <p:spPr>
          <a:xfrm>
            <a:off x="190518" y="259508"/>
            <a:ext cx="6688049" cy="769441"/>
          </a:xfrm>
          <a:prstGeom prst="rect">
            <a:avLst/>
          </a:prstGeom>
        </p:spPr>
        <p:txBody>
          <a:bodyPr wrap="none">
            <a:spAutoFit/>
          </a:bodyPr>
          <a:lstStyle/>
          <a:p>
            <a:pPr algn="ctr" fontAlgn="base">
              <a:spcBef>
                <a:spcPct val="0"/>
              </a:spcBef>
              <a:spcAft>
                <a:spcPct val="0"/>
              </a:spcAft>
            </a:pPr>
            <a:r>
              <a:rPr lang="en-US" sz="4400" dirty="0" smtClean="0">
                <a:solidFill>
                  <a:srgbClr val="B64326"/>
                </a:solidFill>
                <a:latin typeface="Georgia" panose="02040502050405020303" pitchFamily="18" charset="0"/>
                <a:ea typeface="+mj-ea"/>
                <a:cs typeface="Arial" panose="020B0604020202020204" pitchFamily="34" charset="0"/>
              </a:rPr>
              <a:t>Family Protective </a:t>
            </a:r>
            <a:r>
              <a:rPr lang="en-US" sz="4400" dirty="0">
                <a:solidFill>
                  <a:srgbClr val="B64326"/>
                </a:solidFill>
                <a:latin typeface="Georgia" panose="02040502050405020303" pitchFamily="18" charset="0"/>
                <a:ea typeface="+mj-ea"/>
                <a:cs typeface="Arial" panose="020B0604020202020204" pitchFamily="34" charset="0"/>
              </a:rPr>
              <a:t>Factors </a:t>
            </a:r>
          </a:p>
        </p:txBody>
      </p:sp>
      <p:graphicFrame>
        <p:nvGraphicFramePr>
          <p:cNvPr id="2" name="Diagram 1"/>
          <p:cNvGraphicFramePr/>
          <p:nvPr>
            <p:extLst/>
          </p:nvPr>
        </p:nvGraphicFramePr>
        <p:xfrm>
          <a:off x="773042" y="1140278"/>
          <a:ext cx="1067683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469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792162"/>
          </a:xfrm>
          <a:prstGeom prst="rect">
            <a:avLst/>
          </a:prstGeom>
        </p:spPr>
        <p:txBody>
          <a:bodyPr/>
          <a:lstStyle/>
          <a:p>
            <a:pPr algn="ctr" eaLnBrk="1" fontAlgn="auto" hangingPunct="1">
              <a:spcAft>
                <a:spcPts val="0"/>
              </a:spcAft>
              <a:defRPr/>
            </a:pPr>
            <a:r>
              <a:rPr lang="en-US" sz="4400" dirty="0">
                <a:solidFill>
                  <a:srgbClr val="B64326"/>
                </a:solidFill>
                <a:latin typeface="Georgia" panose="02040502050405020303" pitchFamily="18" charset="0"/>
                <a:ea typeface="+mj-ea"/>
              </a:rPr>
              <a:t>Parental</a:t>
            </a:r>
            <a:r>
              <a:rPr lang="en-US" sz="4600" dirty="0">
                <a:solidFill>
                  <a:srgbClr val="B64326"/>
                </a:solidFill>
                <a:latin typeface="Georgia" panose="02040502050405020303" pitchFamily="18" charset="0"/>
                <a:ea typeface="+mj-ea"/>
              </a:rPr>
              <a:t> resilience</a:t>
            </a:r>
          </a:p>
        </p:txBody>
      </p:sp>
      <p:sp>
        <p:nvSpPr>
          <p:cNvPr id="4" name="Content Placeholder 3"/>
          <p:cNvSpPr txBox="1">
            <a:spLocks/>
          </p:cNvSpPr>
          <p:nvPr/>
        </p:nvSpPr>
        <p:spPr>
          <a:xfrm>
            <a:off x="1485901" y="2019300"/>
            <a:ext cx="5295899" cy="4267200"/>
          </a:xfrm>
          <a:prstGeom prst="rect">
            <a:avLst/>
          </a:prstGeom>
        </p:spPr>
        <p:txBody>
          <a:bodyPr numCol="1"/>
          <a:lstStyle/>
          <a:p>
            <a:pPr marL="342900" indent="-342900" eaLnBrk="1" fontAlgn="auto" hangingPunct="1">
              <a:spcBef>
                <a:spcPct val="20000"/>
              </a:spcBef>
              <a:spcAft>
                <a:spcPts val="0"/>
              </a:spcAft>
              <a:defRPr/>
            </a:pPr>
            <a:r>
              <a:rPr lang="en-US" sz="3000" b="1" dirty="0">
                <a:solidFill>
                  <a:srgbClr val="B64326"/>
                </a:solidFill>
                <a:latin typeface="Georgia" panose="02040502050405020303" pitchFamily="18" charset="0"/>
              </a:rPr>
              <a:t>What it looks like</a:t>
            </a:r>
          </a:p>
          <a:p>
            <a:pPr eaLnBrk="1" fontAlgn="auto" hangingPunct="1">
              <a:spcBef>
                <a:spcPct val="20000"/>
              </a:spcBef>
              <a:spcAft>
                <a:spcPts val="0"/>
              </a:spcAft>
              <a:defRPr/>
            </a:pPr>
            <a:r>
              <a:rPr lang="en-US" sz="2400" b="1" i="1" dirty="0">
                <a:latin typeface="Arial" panose="020B0604020202020204" pitchFamily="34" charset="0"/>
                <a:cs typeface="Arial" panose="020B0604020202020204" pitchFamily="34" charset="0"/>
              </a:rPr>
              <a:t>Resilience to general life stress</a:t>
            </a:r>
          </a:p>
          <a:p>
            <a:pPr marL="342900" indent="-342900" eaLnBrk="1" hangingPunct="1">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Hope, optimism, self confidence</a:t>
            </a:r>
          </a:p>
          <a:p>
            <a:pPr marL="342900" indent="-342900" eaLnBrk="1" hangingPunct="1">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Problem solving skills</a:t>
            </a:r>
          </a:p>
          <a:p>
            <a:pPr marL="342900" indent="-342900" eaLnBrk="1" hangingPunct="1">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Self care and willingness to ask for help</a:t>
            </a:r>
          </a:p>
          <a:p>
            <a:pPr marL="342900" indent="-342900" eaLnBrk="1" hangingPunct="1">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Ability to manage negative emotions</a:t>
            </a:r>
          </a:p>
          <a:p>
            <a:pPr eaLnBrk="1" fontAlgn="auto" hangingPunct="1">
              <a:spcBef>
                <a:spcPct val="20000"/>
              </a:spcBef>
              <a:spcAft>
                <a:spcPts val="0"/>
              </a:spcAft>
              <a:defRPr/>
            </a:pPr>
            <a:endParaRPr lang="en-US" sz="2400" b="1" i="1" dirty="0" smtClean="0">
              <a:latin typeface="Arial" panose="020B0604020202020204" pitchFamily="34" charset="0"/>
              <a:cs typeface="Arial" panose="020B0604020202020204" pitchFamily="34" charset="0"/>
            </a:endParaRPr>
          </a:p>
        </p:txBody>
      </p:sp>
      <p:sp>
        <p:nvSpPr>
          <p:cNvPr id="8198" name="TextBox 1"/>
          <p:cNvSpPr txBox="1">
            <a:spLocks noChangeArrowheads="1"/>
          </p:cNvSpPr>
          <p:nvPr/>
        </p:nvSpPr>
        <p:spPr bwMode="auto">
          <a:xfrm>
            <a:off x="1152525" y="719128"/>
            <a:ext cx="9886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Managing stress and functioning well when faced with challenges, adversity and trauma</a:t>
            </a:r>
          </a:p>
        </p:txBody>
      </p:sp>
      <p:cxnSp>
        <p:nvCxnSpPr>
          <p:cNvPr id="8" name="Straight Connector 7"/>
          <p:cNvCxnSpPr/>
          <p:nvPr/>
        </p:nvCxnSpPr>
        <p:spPr>
          <a:xfrm flipV="1">
            <a:off x="1295400" y="1760542"/>
            <a:ext cx="9744075" cy="11108"/>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86600" y="2495550"/>
            <a:ext cx="4286250" cy="2591479"/>
          </a:xfrm>
          <a:prstGeom prst="rect">
            <a:avLst/>
          </a:prstGeom>
          <a:noFill/>
        </p:spPr>
        <p:txBody>
          <a:bodyPr wrap="square" rtlCol="0">
            <a:spAutoFit/>
          </a:bodyPr>
          <a:lstStyle/>
          <a:p>
            <a:pPr lvl="0">
              <a:spcBef>
                <a:spcPct val="20000"/>
              </a:spcBef>
              <a:defRPr/>
            </a:pPr>
            <a:r>
              <a:rPr lang="en-US" sz="2400" b="1" i="1">
                <a:solidFill>
                  <a:prstClr val="black"/>
                </a:solidFill>
                <a:latin typeface="Arial" panose="020B0604020202020204" pitchFamily="34" charset="0"/>
                <a:cs typeface="Arial" panose="020B0604020202020204" pitchFamily="34" charset="0"/>
              </a:rPr>
              <a:t>Resilience to parenting stress</a:t>
            </a:r>
          </a:p>
          <a:p>
            <a:pPr marL="342900" lvl="0" indent="-342900">
              <a:spcBef>
                <a:spcPct val="20000"/>
              </a:spcBef>
              <a:buFont typeface="Arial" panose="020B0604020202020204" pitchFamily="34" charset="0"/>
              <a:buChar char="•"/>
              <a:defRPr/>
            </a:pPr>
            <a:r>
              <a:rPr lang="en-US" sz="2600">
                <a:solidFill>
                  <a:prstClr val="black"/>
                </a:solidFill>
                <a:latin typeface="Arial" panose="020B0604020202020204" pitchFamily="34" charset="0"/>
                <a:cs typeface="Arial" panose="020B0604020202020204" pitchFamily="34" charset="0"/>
              </a:rPr>
              <a:t>Not allowing stress to interfere with nurturing</a:t>
            </a:r>
          </a:p>
          <a:p>
            <a:pPr marL="342900" lvl="0" indent="-342900">
              <a:spcBef>
                <a:spcPct val="20000"/>
              </a:spcBef>
              <a:buFont typeface="Arial" panose="020B0604020202020204" pitchFamily="34" charset="0"/>
              <a:buChar char="•"/>
              <a:defRPr/>
            </a:pPr>
            <a:r>
              <a:rPr lang="en-US" sz="2600">
                <a:solidFill>
                  <a:prstClr val="black"/>
                </a:solidFill>
                <a:latin typeface="Arial" panose="020B0604020202020204" pitchFamily="34" charset="0"/>
                <a:cs typeface="Arial" panose="020B0604020202020204" pitchFamily="34" charset="0"/>
              </a:rPr>
              <a:t>Positive attitude about parenting and child</a:t>
            </a:r>
            <a:endParaRPr lang="en-US" sz="2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62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2150" y="1219200"/>
            <a:ext cx="8229600" cy="4585871"/>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Demonstrate in multiple ways that parents are valued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Honor each family’s race, language, culture, history and approach to parenting</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 parents to manage stress effectively</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Support parents as decision-makers and help build decision-making and leadership skills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Help parents understand how to buffer their child during stressful times</a:t>
            </a:r>
          </a:p>
        </p:txBody>
      </p:sp>
      <p:cxnSp>
        <p:nvCxnSpPr>
          <p:cNvPr id="5" name="Straight Connector 4"/>
          <p:cNvCxnSpPr/>
          <p:nvPr/>
        </p:nvCxnSpPr>
        <p:spPr>
          <a:xfrm>
            <a:off x="2133600" y="10668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981200" y="76200"/>
            <a:ext cx="8229600" cy="792162"/>
          </a:xfrm>
          <a:prstGeom prst="rect">
            <a:avLst/>
          </a:prstGeom>
        </p:spPr>
        <p:txBody>
          <a:bodyPr/>
          <a:lstStyle/>
          <a:p>
            <a:pPr algn="ctr" eaLnBrk="1" fontAlgn="auto" hangingPunct="1">
              <a:spcAft>
                <a:spcPts val="0"/>
              </a:spcAft>
              <a:defRPr/>
            </a:pPr>
            <a:r>
              <a:rPr lang="en-US" sz="4400" dirty="0">
                <a:solidFill>
                  <a:srgbClr val="B64326"/>
                </a:solidFill>
                <a:latin typeface="Georgia" panose="02040502050405020303" pitchFamily="18" charset="0"/>
                <a:ea typeface="+mj-ea"/>
              </a:rPr>
              <a:t>Parental</a:t>
            </a:r>
            <a:r>
              <a:rPr lang="en-US" sz="4600" dirty="0">
                <a:solidFill>
                  <a:srgbClr val="B64326"/>
                </a:solidFill>
                <a:latin typeface="Georgia" panose="02040502050405020303" pitchFamily="18" charset="0"/>
                <a:ea typeface="+mj-ea"/>
              </a:rPr>
              <a:t> resilience</a:t>
            </a:r>
          </a:p>
        </p:txBody>
      </p:sp>
    </p:spTree>
    <p:extLst>
      <p:ext uri="{BB962C8B-B14F-4D97-AF65-F5344CB8AC3E}">
        <p14:creationId xmlns:p14="http://schemas.microsoft.com/office/powerpoint/2010/main" val="205229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715962"/>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Social connections</a:t>
            </a:r>
          </a:p>
        </p:txBody>
      </p:sp>
      <p:sp>
        <p:nvSpPr>
          <p:cNvPr id="3" name="Content Placeholder 3"/>
          <p:cNvSpPr txBox="1">
            <a:spLocks/>
          </p:cNvSpPr>
          <p:nvPr/>
        </p:nvSpPr>
        <p:spPr>
          <a:xfrm>
            <a:off x="2057401" y="2091950"/>
            <a:ext cx="8000999" cy="4461251"/>
          </a:xfrm>
          <a:prstGeom prst="rect">
            <a:avLst/>
          </a:prstGeom>
        </p:spPr>
        <p:txBody>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What it looks like</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Multiple friendships and supportive relationships with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Feeling respected and appreciated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Accepting help from others, and giving help to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Skills for establishing and maintaining connections</a:t>
            </a:r>
          </a:p>
          <a:p>
            <a:pPr marL="342900" indent="-342900" eaLnBrk="1" hangingPunct="1">
              <a:spcBef>
                <a:spcPct val="20000"/>
              </a:spcBef>
              <a:buFont typeface="Arial" panose="020B0604020202020204" pitchFamily="34" charset="0"/>
              <a:buChar char="•"/>
              <a:defRPr/>
            </a:pPr>
            <a:endParaRPr lang="en-US" sz="2600" dirty="0"/>
          </a:p>
        </p:txBody>
      </p:sp>
      <p:sp>
        <p:nvSpPr>
          <p:cNvPr id="10246" name="TextBox 5"/>
          <p:cNvSpPr txBox="1">
            <a:spLocks noChangeArrowheads="1"/>
          </p:cNvSpPr>
          <p:nvPr/>
        </p:nvSpPr>
        <p:spPr bwMode="auto">
          <a:xfrm>
            <a:off x="2133600" y="931863"/>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2800" dirty="0">
                <a:latin typeface="Arial" panose="020B0604020202020204" pitchFamily="34" charset="0"/>
              </a:rPr>
              <a:t>Positive relationships that provide emotional, informational, instrumental and spiritual support</a:t>
            </a:r>
          </a:p>
        </p:txBody>
      </p:sp>
      <p:cxnSp>
        <p:nvCxnSpPr>
          <p:cNvPr id="7" name="Straight Connector 6"/>
          <p:cNvCxnSpPr/>
          <p:nvPr/>
        </p:nvCxnSpPr>
        <p:spPr>
          <a:xfrm>
            <a:off x="2057400" y="19812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95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 </a:t>
            </a:r>
            <a:br>
              <a:rPr lang="en-US" dirty="0" smtClean="0"/>
            </a:br>
            <a:r>
              <a:rPr lang="en-US" dirty="0" smtClean="0"/>
              <a:t>Not </a:t>
            </a:r>
            <a:r>
              <a:rPr lang="en-US" dirty="0"/>
              <a:t>Your Ordinary Initiative</a:t>
            </a:r>
          </a:p>
        </p:txBody>
      </p:sp>
      <p:sp>
        <p:nvSpPr>
          <p:cNvPr id="3" name="Content Placeholder 2"/>
          <p:cNvSpPr>
            <a:spLocks noGrp="1"/>
          </p:cNvSpPr>
          <p:nvPr>
            <p:ph idx="1"/>
          </p:nvPr>
        </p:nvSpPr>
        <p:spPr>
          <a:xfrm>
            <a:off x="1095375" y="1564640"/>
            <a:ext cx="10001250" cy="4641851"/>
          </a:xfrm>
        </p:spPr>
        <p:txBody>
          <a:bodyPr/>
          <a:lstStyle/>
          <a:p>
            <a:r>
              <a:rPr lang="en-US" dirty="0" smtClean="0"/>
              <a:t>Implementing Strengthening Families is about:</a:t>
            </a:r>
          </a:p>
          <a:p>
            <a:pPr lvl="1"/>
            <a:r>
              <a:rPr lang="en-US" dirty="0" smtClean="0"/>
              <a:t>small </a:t>
            </a:r>
            <a:r>
              <a:rPr lang="en-US" dirty="0"/>
              <a:t>but significant changes in everyday practice</a:t>
            </a:r>
          </a:p>
          <a:p>
            <a:pPr>
              <a:buNone/>
            </a:pPr>
            <a:r>
              <a:rPr lang="en-US" dirty="0"/>
              <a:t>		</a:t>
            </a:r>
            <a:r>
              <a:rPr lang="en-US" i="1" dirty="0"/>
              <a:t>and</a:t>
            </a:r>
            <a:endParaRPr lang="en-US" dirty="0"/>
          </a:p>
          <a:p>
            <a:pPr lvl="1"/>
            <a:r>
              <a:rPr lang="en-US" dirty="0" smtClean="0"/>
              <a:t>the </a:t>
            </a:r>
            <a:r>
              <a:rPr lang="en-US" dirty="0"/>
              <a:t>shifts in policies and systems that allow/promote those changes in </a:t>
            </a:r>
            <a:r>
              <a:rPr lang="en-US" dirty="0" smtClean="0"/>
              <a:t>practice</a:t>
            </a:r>
          </a:p>
          <a:p>
            <a:r>
              <a:rPr lang="en-US" dirty="0"/>
              <a:t>Implementation funds come from existing dollars</a:t>
            </a:r>
          </a:p>
          <a:p>
            <a:r>
              <a:rPr lang="en-US" dirty="0"/>
              <a:t>All national implementation tools are available free of </a:t>
            </a:r>
            <a:r>
              <a:rPr lang="en-US" dirty="0" smtClean="0"/>
              <a:t>charge</a:t>
            </a:r>
            <a:endParaRPr lang="en-US" dirty="0"/>
          </a:p>
        </p:txBody>
      </p:sp>
    </p:spTree>
    <p:extLst>
      <p:ext uri="{BB962C8B-B14F-4D97-AF65-F5344CB8AC3E}">
        <p14:creationId xmlns:p14="http://schemas.microsoft.com/office/powerpoint/2010/main" val="2382827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latin typeface="Georgia" panose="02040502050405020303" pitchFamily="18" charset="0"/>
                <a:ea typeface="+mn-ea"/>
                <a:cs typeface="Arial" panose="020B0604020202020204" pitchFamily="34" charset="0"/>
              </a:rPr>
              <a:t>Social </a:t>
            </a:r>
            <a:r>
              <a:rPr lang="en-US" dirty="0" smtClean="0">
                <a:latin typeface="Georgia" panose="02040502050405020303" pitchFamily="18" charset="0"/>
                <a:ea typeface="+mn-ea"/>
                <a:cs typeface="Arial" panose="020B0604020202020204" pitchFamily="34" charset="0"/>
              </a:rPr>
              <a:t>connections</a:t>
            </a:r>
            <a:endParaRPr lang="en-US" dirty="0"/>
          </a:p>
        </p:txBody>
      </p:sp>
      <p:cxnSp>
        <p:nvCxnSpPr>
          <p:cNvPr id="3" name="Straight Connector 2"/>
          <p:cNvCxnSpPr/>
          <p:nvPr/>
        </p:nvCxnSpPr>
        <p:spPr>
          <a:xfrm>
            <a:off x="2133600" y="1455738"/>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33600" y="1813174"/>
            <a:ext cx="7924800" cy="3514808"/>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Help families value, build, sustain and use social connections</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Create an inclusive environment </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Facilitate mutual support </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Promote engagement in the community and participation in community activities</a:t>
            </a:r>
          </a:p>
        </p:txBody>
      </p:sp>
    </p:spTree>
    <p:extLst>
      <p:ext uri="{BB962C8B-B14F-4D97-AF65-F5344CB8AC3E}">
        <p14:creationId xmlns:p14="http://schemas.microsoft.com/office/powerpoint/2010/main" val="3251766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76200"/>
            <a:ext cx="9144000" cy="838200"/>
          </a:xfrm>
          <a:prstGeom prst="rect">
            <a:avLst/>
          </a:prstGeom>
        </p:spPr>
        <p:txBody>
          <a:bodyPr/>
          <a:lstStyle/>
          <a:p>
            <a:pPr algn="ctr" eaLnBrk="1" hangingPunct="1">
              <a:defRPr/>
            </a:pPr>
            <a:r>
              <a:rPr lang="en-US" sz="4000" dirty="0">
                <a:solidFill>
                  <a:srgbClr val="B64326"/>
                </a:solidFill>
                <a:latin typeface="Georgia" panose="02040502050405020303" pitchFamily="18" charset="0"/>
                <a:ea typeface="+mj-ea"/>
                <a:cs typeface="+mj-cs"/>
              </a:rPr>
              <a:t>Knowledge of parenting &amp; child dev’t</a:t>
            </a:r>
          </a:p>
        </p:txBody>
      </p:sp>
      <p:sp>
        <p:nvSpPr>
          <p:cNvPr id="3" name="Content Placeholder 3"/>
          <p:cNvSpPr txBox="1">
            <a:spLocks/>
          </p:cNvSpPr>
          <p:nvPr/>
        </p:nvSpPr>
        <p:spPr>
          <a:xfrm>
            <a:off x="1524000" y="2179638"/>
            <a:ext cx="9277350" cy="4525962"/>
          </a:xfrm>
          <a:prstGeom prst="rect">
            <a:avLst/>
          </a:prstGeom>
        </p:spPr>
        <p:txBody>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What it looks like</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Nurturing parenting behavior</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Appropriate developmental expectations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Ability to create a developmentally supportive environment for child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Positive discipline techniques; ability to effectively manage child behavior</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Recognizing and responding to your child’s specific needs</a:t>
            </a:r>
          </a:p>
          <a:p>
            <a:pPr marL="342900" indent="-342900" eaLnBrk="1" fontAlgn="auto" hangingPunct="1">
              <a:spcBef>
                <a:spcPct val="20000"/>
              </a:spcBef>
              <a:spcAft>
                <a:spcPts val="0"/>
              </a:spcAft>
              <a:buFont typeface="Arial" pitchFamily="34" charset="0"/>
              <a:buChar char="•"/>
              <a:defRPr/>
            </a:pPr>
            <a:endParaRPr lang="en-US" dirty="0">
              <a:latin typeface="+mn-lt"/>
            </a:endParaRPr>
          </a:p>
        </p:txBody>
      </p:sp>
      <p:sp>
        <p:nvSpPr>
          <p:cNvPr id="12294" name="TextBox 5"/>
          <p:cNvSpPr txBox="1">
            <a:spLocks noChangeArrowheads="1"/>
          </p:cNvSpPr>
          <p:nvPr/>
        </p:nvSpPr>
        <p:spPr bwMode="auto">
          <a:xfrm>
            <a:off x="990600" y="685801"/>
            <a:ext cx="1021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Understanding child development and parenting strategies that support physical, cognitive, language, social and emotional development</a:t>
            </a:r>
          </a:p>
        </p:txBody>
      </p:sp>
      <p:cxnSp>
        <p:nvCxnSpPr>
          <p:cNvPr id="7" name="Straight Connector 6"/>
          <p:cNvCxnSpPr/>
          <p:nvPr/>
        </p:nvCxnSpPr>
        <p:spPr>
          <a:xfrm>
            <a:off x="2133600" y="21336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12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4738"/>
            <a:ext cx="8534400" cy="990600"/>
          </a:xfrm>
        </p:spPr>
        <p:txBody>
          <a:bodyPr/>
          <a:lstStyle/>
          <a:p>
            <a:pPr lvl="0" eaLnBrk="1" hangingPunct="1">
              <a:defRPr/>
            </a:pPr>
            <a:r>
              <a:rPr lang="en-US" sz="4000" dirty="0">
                <a:latin typeface="Georgia" panose="02040502050405020303" pitchFamily="18" charset="0"/>
                <a:ea typeface="+mn-ea"/>
                <a:cs typeface="Arial" panose="020B0604020202020204" pitchFamily="34" charset="0"/>
              </a:rPr>
              <a:t>Knowledge of parenting &amp; child </a:t>
            </a:r>
            <a:r>
              <a:rPr lang="en-US" sz="4000" dirty="0" err="1">
                <a:latin typeface="Georgia" panose="02040502050405020303" pitchFamily="18" charset="0"/>
                <a:ea typeface="+mn-ea"/>
                <a:cs typeface="Arial" panose="020B0604020202020204" pitchFamily="34" charset="0"/>
              </a:rPr>
              <a:t>dev’t</a:t>
            </a:r>
            <a:endParaRPr lang="en-US" sz="4800" dirty="0"/>
          </a:p>
        </p:txBody>
      </p:sp>
      <p:cxnSp>
        <p:nvCxnSpPr>
          <p:cNvPr id="3" name="Straight Connector 2"/>
          <p:cNvCxnSpPr/>
          <p:nvPr/>
        </p:nvCxnSpPr>
        <p:spPr>
          <a:xfrm>
            <a:off x="1981200" y="11430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1200" y="1295400"/>
            <a:ext cx="7924800" cy="4512004"/>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Model developmentally appropriate interactions with children</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Provide information and resources on parenting and child development</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 parents to observe, ask questions, explore parenting issues and try out new strategies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Address parenting issues from a strength-based perspective</a:t>
            </a:r>
          </a:p>
        </p:txBody>
      </p:sp>
    </p:spTree>
    <p:extLst>
      <p:ext uri="{BB962C8B-B14F-4D97-AF65-F5344CB8AC3E}">
        <p14:creationId xmlns:p14="http://schemas.microsoft.com/office/powerpoint/2010/main" val="1177290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76200"/>
            <a:ext cx="8686800" cy="762000"/>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Concrete support in times of need</a:t>
            </a:r>
          </a:p>
        </p:txBody>
      </p:sp>
      <p:sp>
        <p:nvSpPr>
          <p:cNvPr id="14339" name="Content Placeholder 3"/>
          <p:cNvSpPr txBox="1">
            <a:spLocks/>
          </p:cNvSpPr>
          <p:nvPr/>
        </p:nvSpPr>
        <p:spPr bwMode="auto">
          <a:xfrm>
            <a:off x="1943100" y="2093893"/>
            <a:ext cx="8496300" cy="426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Aft>
                <a:spcPts val="0"/>
              </a:spcAft>
              <a:buNone/>
              <a:defRPr/>
            </a:pPr>
            <a:r>
              <a:rPr lang="en-US" b="1" dirty="0">
                <a:solidFill>
                  <a:srgbClr val="B64326"/>
                </a:solidFill>
                <a:latin typeface="Georgia" panose="02040502050405020303" pitchFamily="18" charset="0"/>
              </a:rPr>
              <a:t>What it looks like</a:t>
            </a:r>
          </a:p>
          <a:p>
            <a:pPr eaLnBrk="1" hangingPunct="1"/>
            <a:r>
              <a:rPr lang="en-US" sz="2600" dirty="0">
                <a:latin typeface="Arial" panose="020B0604020202020204" pitchFamily="34" charset="0"/>
              </a:rPr>
              <a:t>Seeking and receiving support when needed</a:t>
            </a:r>
          </a:p>
          <a:p>
            <a:pPr eaLnBrk="1" hangingPunct="1"/>
            <a:r>
              <a:rPr lang="en-US" sz="2600" dirty="0">
                <a:latin typeface="Arial" panose="020B0604020202020204" pitchFamily="34" charset="0"/>
              </a:rPr>
              <a:t>Knowing what services are available and how to access them</a:t>
            </a:r>
          </a:p>
          <a:p>
            <a:pPr eaLnBrk="1" hangingPunct="1"/>
            <a:r>
              <a:rPr lang="en-US" sz="2600" dirty="0">
                <a:latin typeface="Arial" panose="020B0604020202020204" pitchFamily="34" charset="0"/>
              </a:rPr>
              <a:t>Adequate financial security; basic needs being met</a:t>
            </a:r>
          </a:p>
          <a:p>
            <a:pPr eaLnBrk="1" hangingPunct="1"/>
            <a:r>
              <a:rPr lang="en-US" sz="2600" dirty="0">
                <a:latin typeface="Arial" panose="020B0604020202020204" pitchFamily="34" charset="0"/>
              </a:rPr>
              <a:t>Persistence</a:t>
            </a:r>
          </a:p>
          <a:p>
            <a:pPr eaLnBrk="1" hangingPunct="1"/>
            <a:r>
              <a:rPr lang="en-US" sz="2600" dirty="0">
                <a:latin typeface="Arial" panose="020B0604020202020204" pitchFamily="34" charset="0"/>
              </a:rPr>
              <a:t>Advocating effectively for self and child to receive necessary help</a:t>
            </a:r>
          </a:p>
          <a:p>
            <a:pPr eaLnBrk="1" hangingPunct="1"/>
            <a:endParaRPr lang="en-US" sz="2600" dirty="0">
              <a:latin typeface="Arial" panose="020B0604020202020204" pitchFamily="34" charset="0"/>
            </a:endParaRPr>
          </a:p>
        </p:txBody>
      </p:sp>
      <p:sp>
        <p:nvSpPr>
          <p:cNvPr id="14342" name="TextBox 7"/>
          <p:cNvSpPr txBox="1">
            <a:spLocks noChangeArrowheads="1"/>
          </p:cNvSpPr>
          <p:nvPr/>
        </p:nvSpPr>
        <p:spPr bwMode="auto">
          <a:xfrm>
            <a:off x="1085850" y="838201"/>
            <a:ext cx="10020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Access to concrete support and services that address a family’s needs and help minimize stress caused by challenges</a:t>
            </a:r>
          </a:p>
        </p:txBody>
      </p:sp>
      <p:cxnSp>
        <p:nvCxnSpPr>
          <p:cNvPr id="9" name="Straight Connector 8"/>
          <p:cNvCxnSpPr/>
          <p:nvPr/>
        </p:nvCxnSpPr>
        <p:spPr>
          <a:xfrm>
            <a:off x="2133600" y="19431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695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8686800" cy="928539"/>
          </a:xfrm>
        </p:spPr>
        <p:txBody>
          <a:bodyPr/>
          <a:lstStyle/>
          <a:p>
            <a:pPr lvl="0" eaLnBrk="1" hangingPunct="1">
              <a:defRPr/>
            </a:pPr>
            <a:r>
              <a:rPr lang="en-US" dirty="0">
                <a:latin typeface="Georgia" panose="02040502050405020303" pitchFamily="18" charset="0"/>
              </a:rPr>
              <a:t>Concrete support in times of need</a:t>
            </a:r>
          </a:p>
        </p:txBody>
      </p:sp>
      <p:cxnSp>
        <p:nvCxnSpPr>
          <p:cNvPr id="3" name="Straight Connector 2"/>
          <p:cNvCxnSpPr/>
          <p:nvPr/>
        </p:nvCxnSpPr>
        <p:spPr>
          <a:xfrm>
            <a:off x="2133600" y="16002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133600" y="1967062"/>
            <a:ext cx="7924800" cy="2825389"/>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Respond immediately when families are in crisis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Provide information and connections to services in the community</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Help families to develop skills and tools they need to identify their needs and connect to supports</a:t>
            </a:r>
          </a:p>
        </p:txBody>
      </p:sp>
    </p:spTree>
    <p:extLst>
      <p:ext uri="{BB962C8B-B14F-4D97-AF65-F5344CB8AC3E}">
        <p14:creationId xmlns:p14="http://schemas.microsoft.com/office/powerpoint/2010/main" val="3427869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4850" y="152400"/>
            <a:ext cx="10725150" cy="838200"/>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Social &amp; emotional competence of children</a:t>
            </a:r>
          </a:p>
        </p:txBody>
      </p:sp>
      <p:sp>
        <p:nvSpPr>
          <p:cNvPr id="3" name="Content Placeholder 3"/>
          <p:cNvSpPr txBox="1">
            <a:spLocks/>
          </p:cNvSpPr>
          <p:nvPr/>
        </p:nvSpPr>
        <p:spPr>
          <a:xfrm>
            <a:off x="1238250" y="2171700"/>
            <a:ext cx="4857750" cy="3962400"/>
          </a:xfrm>
          <a:prstGeom prst="rect">
            <a:avLst/>
          </a:prstGeom>
        </p:spPr>
        <p:txBody>
          <a:bodyPr/>
          <a:lstStyle/>
          <a:p>
            <a:pPr marL="342900" indent="-342900" eaLnBrk="1" fontAlgn="auto" hangingPunct="1">
              <a:spcBef>
                <a:spcPct val="20000"/>
              </a:spcBef>
              <a:spcAft>
                <a:spcPts val="0"/>
              </a:spcAft>
              <a:defRPr/>
            </a:pPr>
            <a:r>
              <a:rPr lang="en-US" sz="3000" b="1" dirty="0">
                <a:solidFill>
                  <a:srgbClr val="B64326"/>
                </a:solidFill>
                <a:latin typeface="Georgia" panose="02040502050405020303" pitchFamily="18" charset="0"/>
              </a:rPr>
              <a:t>What it looks like</a:t>
            </a:r>
          </a:p>
          <a:p>
            <a:pPr eaLnBrk="1" fontAlgn="auto" hangingPunct="1">
              <a:spcBef>
                <a:spcPct val="20000"/>
              </a:spcBef>
              <a:spcAft>
                <a:spcPts val="0"/>
              </a:spcAft>
              <a:defRPr/>
            </a:pPr>
            <a:r>
              <a:rPr lang="en-US" sz="2600" b="1" i="1" dirty="0">
                <a:latin typeface="Arial" panose="020B0604020202020204" pitchFamily="34" charset="0"/>
                <a:cs typeface="Arial" panose="020B0604020202020204" pitchFamily="34" charset="0"/>
              </a:rPr>
              <a:t>For the parent</a:t>
            </a:r>
            <a:r>
              <a:rPr lang="en-US" sz="2600" b="1" dirty="0">
                <a:latin typeface="Arial" panose="020B0604020202020204" pitchFamily="34" charset="0"/>
                <a:cs typeface="Arial" panose="020B0604020202020204" pitchFamily="34" charset="0"/>
              </a:rPr>
              <a:t>:</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Warm and consistent responses that foster a strong and secure attachment with the child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Encouraging and reinforcing social skills; setting limits</a:t>
            </a:r>
          </a:p>
        </p:txBody>
      </p:sp>
      <p:sp>
        <p:nvSpPr>
          <p:cNvPr id="16390" name="TextBox 6"/>
          <p:cNvSpPr txBox="1">
            <a:spLocks noChangeArrowheads="1"/>
          </p:cNvSpPr>
          <p:nvPr/>
        </p:nvSpPr>
        <p:spPr bwMode="auto">
          <a:xfrm>
            <a:off x="838200" y="764738"/>
            <a:ext cx="10591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2600" dirty="0">
                <a:latin typeface="Arial" panose="020B0604020202020204" pitchFamily="34" charset="0"/>
              </a:rPr>
              <a:t>Family and child interactions that help children develop the ability to communicate clearly, recognize and regulate their emotions and establish and maintain relationships</a:t>
            </a:r>
          </a:p>
        </p:txBody>
      </p:sp>
      <p:cxnSp>
        <p:nvCxnSpPr>
          <p:cNvPr id="8" name="Straight Connector 7"/>
          <p:cNvCxnSpPr/>
          <p:nvPr/>
        </p:nvCxnSpPr>
        <p:spPr>
          <a:xfrm>
            <a:off x="1066800" y="2057400"/>
            <a:ext cx="100584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0" y="2705101"/>
            <a:ext cx="5162550" cy="2813078"/>
          </a:xfrm>
          <a:prstGeom prst="rect">
            <a:avLst/>
          </a:prstGeom>
        </p:spPr>
        <p:txBody>
          <a:bodyPr wrap="square">
            <a:spAutoFit/>
          </a:bodyPr>
          <a:lstStyle/>
          <a:p>
            <a:pPr eaLnBrk="1" fontAlgn="auto" hangingPunct="1">
              <a:spcBef>
                <a:spcPct val="20000"/>
              </a:spcBef>
              <a:spcAft>
                <a:spcPts val="0"/>
              </a:spcAft>
              <a:defRPr/>
            </a:pPr>
            <a:r>
              <a:rPr lang="en-US" sz="2600" b="1" i="1" dirty="0">
                <a:latin typeface="Arial" panose="020B0604020202020204" pitchFamily="34" charset="0"/>
                <a:cs typeface="Arial" panose="020B0604020202020204" pitchFamily="34" charset="0"/>
              </a:rPr>
              <a:t>For the child: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Age appropriate self-regulation</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Ability to form and maintain relationships with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Positive interactions with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Effective </a:t>
            </a:r>
            <a:r>
              <a:rPr lang="en-US" sz="2600" dirty="0" smtClean="0">
                <a:latin typeface="Arial" panose="020B0604020202020204" pitchFamily="34" charset="0"/>
                <a:cs typeface="Arial" panose="020B0604020202020204" pitchFamily="34" charset="0"/>
              </a:rPr>
              <a:t>communication</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96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0"/>
            <a:ext cx="10858500" cy="1219200"/>
          </a:xfrm>
        </p:spPr>
        <p:txBody>
          <a:bodyPr/>
          <a:lstStyle/>
          <a:p>
            <a:pPr lvl="0" eaLnBrk="1" hangingPunct="1">
              <a:defRPr/>
            </a:pPr>
            <a:r>
              <a:rPr lang="en-US" dirty="0">
                <a:ea typeface="+mn-ea"/>
                <a:cs typeface="Arial" panose="020B0604020202020204" pitchFamily="34" charset="0"/>
              </a:rPr>
              <a:t>Social &amp; emotional competence of children</a:t>
            </a:r>
            <a:endParaRPr lang="en-US" dirty="0"/>
          </a:p>
        </p:txBody>
      </p:sp>
      <p:cxnSp>
        <p:nvCxnSpPr>
          <p:cNvPr id="3" name="Straight Connector 2"/>
          <p:cNvCxnSpPr/>
          <p:nvPr/>
        </p:nvCxnSpPr>
        <p:spPr>
          <a:xfrm>
            <a:off x="1143000" y="1219200"/>
            <a:ext cx="992505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43000" y="1390650"/>
            <a:ext cx="9925050" cy="4862870"/>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Help parents foster their child’s social emotional development</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Model nurturing care to children</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Include children’s social and emotional development activities in programming</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Help children develop a positive cultural identity and interact in a diverse society</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Respond proactively when social or emotional development needs extra support</a:t>
            </a:r>
          </a:p>
        </p:txBody>
      </p:sp>
    </p:spTree>
    <p:extLst>
      <p:ext uri="{BB962C8B-B14F-4D97-AF65-F5344CB8AC3E}">
        <p14:creationId xmlns:p14="http://schemas.microsoft.com/office/powerpoint/2010/main" val="125438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954" y="156797"/>
            <a:ext cx="8861132" cy="6614120"/>
          </a:xfrm>
          <a:prstGeom prst="rect">
            <a:avLst/>
          </a:prstGeom>
        </p:spPr>
      </p:pic>
    </p:spTree>
    <p:extLst>
      <p:ext uri="{BB962C8B-B14F-4D97-AF65-F5344CB8AC3E}">
        <p14:creationId xmlns:p14="http://schemas.microsoft.com/office/powerpoint/2010/main" val="588098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736"/>
          <a:stretch/>
        </p:blipFill>
        <p:spPr>
          <a:xfrm>
            <a:off x="1138665" y="96253"/>
            <a:ext cx="10942184" cy="6665494"/>
          </a:xfrm>
          <a:prstGeom prst="rect">
            <a:avLst/>
          </a:prstGeom>
        </p:spPr>
      </p:pic>
    </p:spTree>
    <p:extLst>
      <p:ext uri="{BB962C8B-B14F-4D97-AF65-F5344CB8AC3E}">
        <p14:creationId xmlns:p14="http://schemas.microsoft.com/office/powerpoint/2010/main" val="4158528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0" y="152403"/>
            <a:ext cx="9144000" cy="868363"/>
          </a:xfrm>
        </p:spPr>
        <p:txBody>
          <a:bodyPr>
            <a:normAutofit fontScale="90000"/>
          </a:bodyPr>
          <a:lstStyle/>
          <a:p>
            <a:r>
              <a:rPr lang="en-US" sz="3600" dirty="0"/>
              <a:t>Many resources available at www.strengtheningfamilies.net</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5" y="1158878"/>
            <a:ext cx="3457575" cy="447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318" y="1158878"/>
            <a:ext cx="3463925" cy="447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9020">
            <a:off x="3679825" y="1600200"/>
            <a:ext cx="283368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86068">
            <a:off x="4572003" y="2362200"/>
            <a:ext cx="282733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39391">
            <a:off x="6340475" y="2713039"/>
            <a:ext cx="280828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56173">
            <a:off x="7743829" y="3048000"/>
            <a:ext cx="282575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80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1000"/>
                                        <p:tgtEl>
                                          <p:spTgt spid="35845"/>
                                        </p:tgtEl>
                                      </p:cBhvr>
                                    </p:animEffect>
                                    <p:anim calcmode="lin" valueType="num">
                                      <p:cBhvr>
                                        <p:cTn id="8" dur="1000" fill="hold"/>
                                        <p:tgtEl>
                                          <p:spTgt spid="35845"/>
                                        </p:tgtEl>
                                        <p:attrNameLst>
                                          <p:attrName>ppt_x</p:attrName>
                                        </p:attrNameLst>
                                      </p:cBhvr>
                                      <p:tavLst>
                                        <p:tav tm="0">
                                          <p:val>
                                            <p:strVal val="#ppt_x"/>
                                          </p:val>
                                        </p:tav>
                                        <p:tav tm="100000">
                                          <p:val>
                                            <p:strVal val="#ppt_x"/>
                                          </p:val>
                                        </p:tav>
                                      </p:tavLst>
                                    </p:anim>
                                    <p:anim calcmode="lin" valueType="num">
                                      <p:cBhvr>
                                        <p:cTn id="9" dur="1000" fill="hold"/>
                                        <p:tgtEl>
                                          <p:spTgt spid="3584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1000"/>
                                        <p:tgtEl>
                                          <p:spTgt spid="35847"/>
                                        </p:tgtEl>
                                      </p:cBhvr>
                                    </p:animEffect>
                                    <p:anim calcmode="lin" valueType="num">
                                      <p:cBhvr>
                                        <p:cTn id="14" dur="1000" fill="hold"/>
                                        <p:tgtEl>
                                          <p:spTgt spid="35847"/>
                                        </p:tgtEl>
                                        <p:attrNameLst>
                                          <p:attrName>ppt_x</p:attrName>
                                        </p:attrNameLst>
                                      </p:cBhvr>
                                      <p:tavLst>
                                        <p:tav tm="0">
                                          <p:val>
                                            <p:strVal val="#ppt_x"/>
                                          </p:val>
                                        </p:tav>
                                        <p:tav tm="100000">
                                          <p:val>
                                            <p:strVal val="#ppt_x"/>
                                          </p:val>
                                        </p:tav>
                                      </p:tavLst>
                                    </p:anim>
                                    <p:anim calcmode="lin" valueType="num">
                                      <p:cBhvr>
                                        <p:cTn id="15" dur="1000" fill="hold"/>
                                        <p:tgtEl>
                                          <p:spTgt spid="3584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5848"/>
                                        </p:tgtEl>
                                        <p:attrNameLst>
                                          <p:attrName>style.visibility</p:attrName>
                                        </p:attrNameLst>
                                      </p:cBhvr>
                                      <p:to>
                                        <p:strVal val="visible"/>
                                      </p:to>
                                    </p:set>
                                    <p:animEffect transition="in" filter="fade">
                                      <p:cBhvr>
                                        <p:cTn id="19" dur="1000"/>
                                        <p:tgtEl>
                                          <p:spTgt spid="35848"/>
                                        </p:tgtEl>
                                      </p:cBhvr>
                                    </p:animEffect>
                                    <p:anim calcmode="lin" valueType="num">
                                      <p:cBhvr>
                                        <p:cTn id="20" dur="1000" fill="hold"/>
                                        <p:tgtEl>
                                          <p:spTgt spid="35848"/>
                                        </p:tgtEl>
                                        <p:attrNameLst>
                                          <p:attrName>ppt_x</p:attrName>
                                        </p:attrNameLst>
                                      </p:cBhvr>
                                      <p:tavLst>
                                        <p:tav tm="0">
                                          <p:val>
                                            <p:strVal val="#ppt_x"/>
                                          </p:val>
                                        </p:tav>
                                        <p:tav tm="100000">
                                          <p:val>
                                            <p:strVal val="#ppt_x"/>
                                          </p:val>
                                        </p:tav>
                                      </p:tavLst>
                                    </p:anim>
                                    <p:anim calcmode="lin" valueType="num">
                                      <p:cBhvr>
                                        <p:cTn id="21" dur="1000" fill="hold"/>
                                        <p:tgtEl>
                                          <p:spTgt spid="3584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849"/>
                                        </p:tgtEl>
                                        <p:attrNameLst>
                                          <p:attrName>style.visibility</p:attrName>
                                        </p:attrNameLst>
                                      </p:cBhvr>
                                      <p:to>
                                        <p:strVal val="visible"/>
                                      </p:to>
                                    </p:set>
                                    <p:animEffect transition="in" filter="fade">
                                      <p:cBhvr>
                                        <p:cTn id="25" dur="1000"/>
                                        <p:tgtEl>
                                          <p:spTgt spid="35849"/>
                                        </p:tgtEl>
                                      </p:cBhvr>
                                    </p:animEffect>
                                    <p:anim calcmode="lin" valueType="num">
                                      <p:cBhvr>
                                        <p:cTn id="26" dur="1000" fill="hold"/>
                                        <p:tgtEl>
                                          <p:spTgt spid="35849"/>
                                        </p:tgtEl>
                                        <p:attrNameLst>
                                          <p:attrName>ppt_x</p:attrName>
                                        </p:attrNameLst>
                                      </p:cBhvr>
                                      <p:tavLst>
                                        <p:tav tm="0">
                                          <p:val>
                                            <p:strVal val="#ppt_x"/>
                                          </p:val>
                                        </p:tav>
                                        <p:tav tm="100000">
                                          <p:val>
                                            <p:strVal val="#ppt_x"/>
                                          </p:val>
                                        </p:tav>
                                      </p:tavLst>
                                    </p:anim>
                                    <p:anim calcmode="lin" valueType="num">
                                      <p:cBhvr>
                                        <p:cTn id="27" dur="1000" fill="hold"/>
                                        <p:tgtEl>
                                          <p:spTgt spid="358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653"/>
            <a:ext cx="12192000" cy="1143000"/>
          </a:xfrm>
        </p:spPr>
        <p:txBody>
          <a:bodyPr/>
          <a:lstStyle/>
          <a:p>
            <a:r>
              <a:rPr lang="en-US" dirty="0" smtClean="0"/>
              <a:t>Four big ideas behind Strengthening Families</a:t>
            </a:r>
            <a:endParaRPr lang="en-US" dirty="0"/>
          </a:p>
        </p:txBody>
      </p:sp>
      <p:graphicFrame>
        <p:nvGraphicFramePr>
          <p:cNvPr id="4" name="Content Placeholder 3"/>
          <p:cNvGraphicFramePr>
            <a:graphicFrameLocks noGrp="1"/>
          </p:cNvGraphicFramePr>
          <p:nvPr>
            <p:ph idx="1"/>
            <p:extLst/>
          </p:nvPr>
        </p:nvGraphicFramePr>
        <p:xfrm>
          <a:off x="609600" y="1354393"/>
          <a:ext cx="10972800" cy="4898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846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53336" y="564864"/>
            <a:ext cx="8714664" cy="3109129"/>
            <a:chOff x="337782" y="1678674"/>
            <a:chExt cx="8714664" cy="3109129"/>
          </a:xfrm>
        </p:grpSpPr>
        <p:grpSp>
          <p:nvGrpSpPr>
            <p:cNvPr id="7" name="Group 6"/>
            <p:cNvGrpSpPr/>
            <p:nvPr/>
          </p:nvGrpSpPr>
          <p:grpSpPr>
            <a:xfrm>
              <a:off x="337782" y="1678674"/>
              <a:ext cx="5742864" cy="3109129"/>
              <a:chOff x="337782" y="1064525"/>
              <a:chExt cx="5742864" cy="3109129"/>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82" y="1064525"/>
                <a:ext cx="1219200" cy="12192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96" y="3011604"/>
                <a:ext cx="1162050" cy="1162050"/>
              </a:xfrm>
              <a:prstGeom prst="rect">
                <a:avLst/>
              </a:prstGeom>
            </p:spPr>
          </p:pic>
          <p:sp>
            <p:nvSpPr>
              <p:cNvPr id="13" name="TextBox 12"/>
              <p:cNvSpPr txBox="1"/>
              <p:nvPr/>
            </p:nvSpPr>
            <p:spPr>
              <a:xfrm>
                <a:off x="1584846" y="3348250"/>
                <a:ext cx="4495800" cy="369332"/>
              </a:xfrm>
              <a:prstGeom prst="rect">
                <a:avLst/>
              </a:prstGeom>
              <a:noFill/>
            </p:spPr>
            <p:txBody>
              <a:bodyPr wrap="square" rtlCol="0">
                <a:spAutoFit/>
              </a:bodyPr>
              <a:lstStyle/>
              <a:p>
                <a:r>
                  <a:rPr lang="en-US" dirty="0"/>
                  <a:t>https://twitter.com/CtrSocialPolicy</a:t>
                </a:r>
              </a:p>
            </p:txBody>
          </p:sp>
        </p:grpSp>
        <p:sp>
          <p:nvSpPr>
            <p:cNvPr id="10" name="TextBox 9"/>
            <p:cNvSpPr txBox="1"/>
            <p:nvPr/>
          </p:nvSpPr>
          <p:spPr>
            <a:xfrm>
              <a:off x="1584846" y="2103608"/>
              <a:ext cx="7467600" cy="369332"/>
            </a:xfrm>
            <a:prstGeom prst="rect">
              <a:avLst/>
            </a:prstGeom>
            <a:noFill/>
          </p:spPr>
          <p:txBody>
            <a:bodyPr wrap="square" rtlCol="0">
              <a:spAutoFit/>
            </a:bodyPr>
            <a:lstStyle/>
            <a:p>
              <a:r>
                <a:rPr lang="en-US" dirty="0"/>
                <a:t>https://www.facebook.com/pages/Center-for-the-Study-of-Social-Policy</a:t>
              </a:r>
            </a:p>
          </p:txBody>
        </p:sp>
      </p:grpSp>
      <p:sp>
        <p:nvSpPr>
          <p:cNvPr id="14" name="TextBox 13"/>
          <p:cNvSpPr txBox="1"/>
          <p:nvPr/>
        </p:nvSpPr>
        <p:spPr>
          <a:xfrm>
            <a:off x="1953336" y="3962464"/>
            <a:ext cx="5334000" cy="1305165"/>
          </a:xfrm>
          <a:prstGeom prst="rect">
            <a:avLst/>
          </a:prstGeom>
          <a:noFill/>
        </p:spPr>
        <p:txBody>
          <a:bodyPr wrap="square" rtlCol="0">
            <a:spAutoFit/>
          </a:bodyPr>
          <a:lstStyle/>
          <a:p>
            <a:pPr>
              <a:lnSpc>
                <a:spcPct val="150000"/>
              </a:lnSpc>
            </a:pPr>
            <a:r>
              <a:rPr lang="en-US" sz="2800" dirty="0" smtClean="0">
                <a:latin typeface="Arial" panose="020B0604020202020204" pitchFamily="34" charset="0"/>
                <a:cs typeface="Arial" panose="020B0604020202020204" pitchFamily="34" charset="0"/>
                <a:hlinkClick r:id="rId4"/>
              </a:rPr>
              <a:t>www.cssp.org</a:t>
            </a:r>
            <a:endParaRPr lang="en-US" sz="2800" dirty="0" smtClean="0">
              <a:latin typeface="Arial" panose="020B0604020202020204" pitchFamily="34" charset="0"/>
              <a:cs typeface="Arial" panose="020B0604020202020204" pitchFamily="34" charset="0"/>
            </a:endParaRPr>
          </a:p>
          <a:p>
            <a:pPr>
              <a:lnSpc>
                <a:spcPct val="150000"/>
              </a:lnSpc>
            </a:pPr>
            <a:r>
              <a:rPr lang="en-US" sz="2800" dirty="0" smtClean="0">
                <a:latin typeface="Arial" panose="020B0604020202020204" pitchFamily="34" charset="0"/>
                <a:cs typeface="Arial" panose="020B0604020202020204" pitchFamily="34" charset="0"/>
                <a:hlinkClick r:id="rId5"/>
              </a:rPr>
              <a:t>www.strengtheningfamilies.net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902" y="5355602"/>
            <a:ext cx="5419063" cy="1472275"/>
          </a:xfrm>
          <a:prstGeom prst="rect">
            <a:avLst/>
          </a:prstGeom>
        </p:spPr>
      </p:pic>
    </p:spTree>
    <p:extLst>
      <p:ext uri="{BB962C8B-B14F-4D97-AF65-F5344CB8AC3E}">
        <p14:creationId xmlns:p14="http://schemas.microsoft.com/office/powerpoint/2010/main" val="3030090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449" y="177043"/>
            <a:ext cx="8552930" cy="1064871"/>
          </a:xfrm>
        </p:spPr>
        <p:txBody>
          <a:bodyPr/>
          <a:lstStyle/>
          <a:p>
            <a:r>
              <a:rPr lang="en-US" sz="4200" dirty="0" smtClean="0"/>
              <a:t>Focus on protective factors</a:t>
            </a:r>
            <a:endParaRPr lang="en-US" sz="4200" dirty="0"/>
          </a:p>
        </p:txBody>
      </p:sp>
      <p:pic>
        <p:nvPicPr>
          <p:cNvPr id="6" name="Content Placeholder 5"/>
          <p:cNvPicPr>
            <a:picLocks noGrp="1" noChangeAspect="1"/>
          </p:cNvPicPr>
          <p:nvPr>
            <p:ph idx="1"/>
          </p:nvPr>
        </p:nvPicPr>
        <p:blipFill>
          <a:blip r:embed="rId3"/>
          <a:stretch>
            <a:fillRect/>
          </a:stretch>
        </p:blipFill>
        <p:spPr>
          <a:xfrm>
            <a:off x="5945433" y="3049669"/>
            <a:ext cx="3028360" cy="3575515"/>
          </a:xfrm>
          <a:prstGeom prst="rect">
            <a:avLst/>
          </a:prstGeom>
          <a:solidFill>
            <a:schemeClr val="bg1"/>
          </a:solidFill>
        </p:spPr>
      </p:pic>
      <p:pic>
        <p:nvPicPr>
          <p:cNvPr id="7" name="Picture 6"/>
          <p:cNvPicPr>
            <a:picLocks noChangeAspect="1"/>
          </p:cNvPicPr>
          <p:nvPr/>
        </p:nvPicPr>
        <p:blipFill>
          <a:blip r:embed="rId4"/>
          <a:stretch>
            <a:fillRect/>
          </a:stretch>
        </p:blipFill>
        <p:spPr>
          <a:xfrm>
            <a:off x="3438592" y="1126343"/>
            <a:ext cx="3127209" cy="3552974"/>
          </a:xfrm>
          <a:prstGeom prst="rect">
            <a:avLst/>
          </a:prstGeom>
        </p:spPr>
      </p:pic>
      <p:sp>
        <p:nvSpPr>
          <p:cNvPr id="9" name="Rectangle 8"/>
          <p:cNvSpPr/>
          <p:nvPr/>
        </p:nvSpPr>
        <p:spPr>
          <a:xfrm>
            <a:off x="6343750" y="4005498"/>
            <a:ext cx="2206586" cy="707886"/>
          </a:xfrm>
          <a:prstGeom prst="rect">
            <a:avLst/>
          </a:prstGeom>
        </p:spPr>
        <p:txBody>
          <a:bodyPr wrap="square">
            <a:spAutoFit/>
          </a:bodyPr>
          <a:lstStyle/>
          <a:p>
            <a:pPr algn="ctr" fontAlgn="base">
              <a:spcBef>
                <a:spcPct val="0"/>
              </a:spcBef>
              <a:spcAft>
                <a:spcPct val="0"/>
              </a:spcAft>
              <a:buFontTx/>
              <a:buNone/>
            </a:pPr>
            <a:r>
              <a:rPr lang="en-US" sz="2000" b="1" dirty="0">
                <a:solidFill>
                  <a:schemeClr val="bg1"/>
                </a:solidFill>
                <a:latin typeface="Arial" panose="020B0604020202020204" pitchFamily="34" charset="0"/>
                <a:cs typeface="Arial" panose="020B0604020202020204" pitchFamily="34" charset="0"/>
              </a:rPr>
              <a:t>Risk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Factors </a:t>
            </a:r>
          </a:p>
        </p:txBody>
      </p:sp>
      <p:sp>
        <p:nvSpPr>
          <p:cNvPr id="10" name="Rectangle 9"/>
          <p:cNvSpPr/>
          <p:nvPr/>
        </p:nvSpPr>
        <p:spPr>
          <a:xfrm>
            <a:off x="3877060" y="1903690"/>
            <a:ext cx="2252556" cy="1015663"/>
          </a:xfrm>
          <a:prstGeom prst="rect">
            <a:avLst/>
          </a:prstGeom>
        </p:spPr>
        <p:txBody>
          <a:bodyPr wrap="square">
            <a:spAutoFit/>
          </a:bodyPr>
          <a:lstStyle/>
          <a:p>
            <a:pPr algn="ctr" fontAlgn="base">
              <a:spcBef>
                <a:spcPct val="0"/>
              </a:spcBef>
              <a:spcAft>
                <a:spcPct val="0"/>
              </a:spcAft>
              <a:buFontTx/>
              <a:buNone/>
            </a:pPr>
            <a:r>
              <a:rPr lang="en-US" sz="2000" b="1" dirty="0">
                <a:solidFill>
                  <a:schemeClr val="bg1"/>
                </a:solidFill>
                <a:latin typeface="Arial" panose="020B0604020202020204" pitchFamily="34" charset="0"/>
                <a:cs typeface="Arial" panose="020B0604020202020204" pitchFamily="34" charset="0"/>
              </a:rPr>
              <a:t>Protective and Promotive Factors</a:t>
            </a:r>
          </a:p>
        </p:txBody>
      </p:sp>
      <p:sp>
        <p:nvSpPr>
          <p:cNvPr id="3" name="Oval 2"/>
          <p:cNvSpPr/>
          <p:nvPr/>
        </p:nvSpPr>
        <p:spPr>
          <a:xfrm>
            <a:off x="231493" y="177043"/>
            <a:ext cx="2673752" cy="12696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Georgia" panose="02040502050405020303" pitchFamily="18" charset="0"/>
              </a:rPr>
              <a:t>Big Idea </a:t>
            </a:r>
            <a:r>
              <a:rPr lang="en-US" sz="2800" b="1" dirty="0">
                <a:solidFill>
                  <a:schemeClr val="bg1"/>
                </a:solidFill>
                <a:latin typeface="Georgia" panose="02040502050405020303" pitchFamily="18" charset="0"/>
                <a:cs typeface="Arial" panose="020B0604020202020204" pitchFamily="34" charset="0"/>
              </a:rPr>
              <a:t>#1</a:t>
            </a:r>
          </a:p>
        </p:txBody>
      </p:sp>
    </p:spTree>
    <p:extLst>
      <p:ext uri="{BB962C8B-B14F-4D97-AF65-F5344CB8AC3E}">
        <p14:creationId xmlns:p14="http://schemas.microsoft.com/office/powerpoint/2010/main" val="246044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19528"/>
            <a:ext cx="9144000" cy="5216577"/>
          </a:xfrm>
          <a:noFill/>
        </p:spPr>
        <p:txBody>
          <a:bodyPr/>
          <a:lstStyle/>
          <a:p>
            <a:pPr marL="0" indent="0" algn="ctr">
              <a:buNone/>
            </a:pPr>
            <a:r>
              <a:rPr lang="en-US" sz="5400" dirty="0" smtClean="0">
                <a:solidFill>
                  <a:srgbClr val="002663"/>
                </a:solidFill>
                <a:latin typeface="Georgia" panose="02040502050405020303" pitchFamily="18" charset="0"/>
                <a:cs typeface="+mn-cs"/>
              </a:rPr>
              <a:t>What </a:t>
            </a:r>
            <a:r>
              <a:rPr lang="en-US" sz="5400" dirty="0">
                <a:solidFill>
                  <a:srgbClr val="002663"/>
                </a:solidFill>
                <a:latin typeface="Georgia" panose="02040502050405020303" pitchFamily="18" charset="0"/>
                <a:cs typeface="+mn-cs"/>
              </a:rPr>
              <a:t>we know: </a:t>
            </a:r>
            <a:r>
              <a:rPr lang="en-US" sz="5400" dirty="0" smtClean="0">
                <a:solidFill>
                  <a:srgbClr val="002663"/>
                </a:solidFill>
                <a:latin typeface="Georgia" panose="02040502050405020303" pitchFamily="18" charset="0"/>
                <a:cs typeface="+mn-cs"/>
              </a:rPr>
              <a:t/>
            </a:r>
            <a:br>
              <a:rPr lang="en-US" sz="5400" dirty="0" smtClean="0">
                <a:solidFill>
                  <a:srgbClr val="002663"/>
                </a:solidFill>
                <a:latin typeface="Georgia" panose="02040502050405020303" pitchFamily="18" charset="0"/>
                <a:cs typeface="+mn-cs"/>
              </a:rPr>
            </a:br>
            <a:r>
              <a:rPr lang="en-US" sz="5400" dirty="0" smtClean="0">
                <a:solidFill>
                  <a:srgbClr val="002663"/>
                </a:solidFill>
                <a:latin typeface="Georgia" panose="02040502050405020303" pitchFamily="18" charset="0"/>
                <a:cs typeface="+mn-cs"/>
              </a:rPr>
              <a:t>Families </a:t>
            </a:r>
            <a:r>
              <a:rPr lang="en-US" sz="5400" dirty="0">
                <a:solidFill>
                  <a:srgbClr val="002663"/>
                </a:solidFill>
                <a:latin typeface="Georgia" panose="02040502050405020303" pitchFamily="18" charset="0"/>
                <a:cs typeface="+mn-cs"/>
              </a:rPr>
              <a:t>gain what they need to be successful when </a:t>
            </a:r>
            <a:r>
              <a:rPr lang="en-US" sz="5400" dirty="0" smtClean="0">
                <a:solidFill>
                  <a:srgbClr val="002663"/>
                </a:solidFill>
                <a:latin typeface="Georgia" panose="02040502050405020303" pitchFamily="18" charset="0"/>
                <a:cs typeface="+mn-cs"/>
              </a:rPr>
              <a:t/>
            </a:r>
            <a:br>
              <a:rPr lang="en-US" sz="5400" dirty="0" smtClean="0">
                <a:solidFill>
                  <a:srgbClr val="002663"/>
                </a:solidFill>
                <a:latin typeface="Georgia" panose="02040502050405020303" pitchFamily="18" charset="0"/>
                <a:cs typeface="+mn-cs"/>
              </a:rPr>
            </a:br>
            <a:r>
              <a:rPr lang="en-US" sz="5400" b="1" dirty="0" smtClean="0">
                <a:solidFill>
                  <a:srgbClr val="002663"/>
                </a:solidFill>
                <a:latin typeface="Georgia" panose="02040502050405020303" pitchFamily="18" charset="0"/>
                <a:cs typeface="+mn-cs"/>
              </a:rPr>
              <a:t>key </a:t>
            </a:r>
            <a:r>
              <a:rPr lang="en-US" sz="5400" b="1" dirty="0">
                <a:solidFill>
                  <a:srgbClr val="002663"/>
                </a:solidFill>
                <a:latin typeface="Georgia" panose="02040502050405020303" pitchFamily="18" charset="0"/>
                <a:cs typeface="+mn-cs"/>
              </a:rPr>
              <a:t>protective factors</a:t>
            </a:r>
            <a:r>
              <a:rPr lang="en-US" sz="5400" dirty="0">
                <a:solidFill>
                  <a:srgbClr val="002663"/>
                </a:solidFill>
                <a:latin typeface="Georgia" panose="02040502050405020303" pitchFamily="18" charset="0"/>
                <a:cs typeface="+mn-cs"/>
              </a:rPr>
              <a:t> </a:t>
            </a:r>
            <a:r>
              <a:rPr lang="en-US" sz="5400" dirty="0" smtClean="0">
                <a:solidFill>
                  <a:srgbClr val="002663"/>
                </a:solidFill>
                <a:latin typeface="Georgia" panose="02040502050405020303" pitchFamily="18" charset="0"/>
                <a:cs typeface="+mn-cs"/>
              </a:rPr>
              <a:t/>
            </a:r>
            <a:br>
              <a:rPr lang="en-US" sz="5400" dirty="0" smtClean="0">
                <a:solidFill>
                  <a:srgbClr val="002663"/>
                </a:solidFill>
                <a:latin typeface="Georgia" panose="02040502050405020303" pitchFamily="18" charset="0"/>
                <a:cs typeface="+mn-cs"/>
              </a:rPr>
            </a:br>
            <a:r>
              <a:rPr lang="en-US" sz="5400" dirty="0" smtClean="0">
                <a:solidFill>
                  <a:srgbClr val="002663"/>
                </a:solidFill>
                <a:latin typeface="Georgia" panose="02040502050405020303" pitchFamily="18" charset="0"/>
                <a:cs typeface="+mn-cs"/>
              </a:rPr>
              <a:t>are </a:t>
            </a:r>
            <a:r>
              <a:rPr lang="en-US" sz="5400" dirty="0">
                <a:solidFill>
                  <a:srgbClr val="002663"/>
                </a:solidFill>
                <a:latin typeface="Georgia" panose="02040502050405020303" pitchFamily="18" charset="0"/>
                <a:cs typeface="+mn-cs"/>
              </a:rPr>
              <a:t>robust in their lives and </a:t>
            </a:r>
            <a:r>
              <a:rPr lang="en-US" sz="5400" dirty="0" smtClean="0">
                <a:solidFill>
                  <a:srgbClr val="002663"/>
                </a:solidFill>
                <a:latin typeface="Georgia" panose="02040502050405020303" pitchFamily="18" charset="0"/>
                <a:cs typeface="+mn-cs"/>
              </a:rPr>
              <a:t>communities</a:t>
            </a:r>
            <a:endParaRPr lang="en-US" sz="5400" dirty="0">
              <a:solidFill>
                <a:srgbClr val="002663"/>
              </a:solidFill>
              <a:latin typeface="Georgia" panose="02040502050405020303" pitchFamily="18" charset="0"/>
              <a:cs typeface="+mn-cs"/>
            </a:endParaRPr>
          </a:p>
        </p:txBody>
      </p:sp>
    </p:spTree>
    <p:extLst>
      <p:ext uri="{BB962C8B-B14F-4D97-AF65-F5344CB8AC3E}">
        <p14:creationId xmlns:p14="http://schemas.microsoft.com/office/powerpoint/2010/main" val="45640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329" y="693593"/>
            <a:ext cx="10269414" cy="4708981"/>
          </a:xfrm>
          <a:prstGeom prst="rect">
            <a:avLst/>
          </a:prstGeom>
          <a:noFill/>
        </p:spPr>
        <p:txBody>
          <a:bodyPr wrap="square" rtlCol="0">
            <a:spAutoFit/>
          </a:bodyPr>
          <a:lstStyle/>
          <a:p>
            <a:pPr algn="ctr"/>
            <a:r>
              <a:rPr lang="en-US" sz="6000" b="1" dirty="0" smtClean="0">
                <a:solidFill>
                  <a:srgbClr val="002663"/>
                </a:solidFill>
                <a:latin typeface="Georgia" panose="02040502050405020303" pitchFamily="18" charset="0"/>
              </a:rPr>
              <a:t>Risk factors </a:t>
            </a:r>
            <a:br>
              <a:rPr lang="en-US" sz="6000" b="1" dirty="0" smtClean="0">
                <a:solidFill>
                  <a:srgbClr val="002663"/>
                </a:solidFill>
                <a:latin typeface="Georgia" panose="02040502050405020303" pitchFamily="18" charset="0"/>
              </a:rPr>
            </a:br>
            <a:r>
              <a:rPr lang="en-US" sz="6000" dirty="0" smtClean="0">
                <a:solidFill>
                  <a:srgbClr val="002663"/>
                </a:solidFill>
                <a:latin typeface="Georgia" panose="02040502050405020303" pitchFamily="18" charset="0"/>
              </a:rPr>
              <a:t>are not </a:t>
            </a:r>
            <a:br>
              <a:rPr lang="en-US" sz="6000" dirty="0" smtClean="0">
                <a:solidFill>
                  <a:srgbClr val="002663"/>
                </a:solidFill>
                <a:latin typeface="Georgia" panose="02040502050405020303" pitchFamily="18" charset="0"/>
              </a:rPr>
            </a:br>
            <a:r>
              <a:rPr lang="en-US" sz="6000" b="1" dirty="0" smtClean="0">
                <a:solidFill>
                  <a:srgbClr val="002663"/>
                </a:solidFill>
                <a:latin typeface="Georgia" panose="02040502050405020303" pitchFamily="18" charset="0"/>
              </a:rPr>
              <a:t>predictive factors </a:t>
            </a:r>
            <a:br>
              <a:rPr lang="en-US" sz="6000" b="1" dirty="0" smtClean="0">
                <a:solidFill>
                  <a:srgbClr val="002663"/>
                </a:solidFill>
                <a:latin typeface="Georgia" panose="02040502050405020303" pitchFamily="18" charset="0"/>
              </a:rPr>
            </a:br>
            <a:r>
              <a:rPr lang="en-US" sz="6000" dirty="0" smtClean="0">
                <a:solidFill>
                  <a:srgbClr val="002663"/>
                </a:solidFill>
                <a:latin typeface="Georgia" panose="02040502050405020303" pitchFamily="18" charset="0"/>
              </a:rPr>
              <a:t>because of </a:t>
            </a:r>
            <a:r>
              <a:rPr lang="en-US" sz="6000" b="1" dirty="0" smtClean="0">
                <a:solidFill>
                  <a:srgbClr val="002663"/>
                </a:solidFill>
                <a:latin typeface="Georgia" panose="02040502050405020303" pitchFamily="18" charset="0"/>
              </a:rPr>
              <a:t/>
            </a:r>
            <a:br>
              <a:rPr lang="en-US" sz="6000" b="1" dirty="0" smtClean="0">
                <a:solidFill>
                  <a:srgbClr val="002663"/>
                </a:solidFill>
                <a:latin typeface="Georgia" panose="02040502050405020303" pitchFamily="18" charset="0"/>
              </a:rPr>
            </a:br>
            <a:r>
              <a:rPr lang="en-US" sz="6000" b="1" dirty="0" smtClean="0">
                <a:solidFill>
                  <a:srgbClr val="002663"/>
                </a:solidFill>
                <a:latin typeface="Georgia" panose="02040502050405020303" pitchFamily="18" charset="0"/>
              </a:rPr>
              <a:t>protective factors</a:t>
            </a:r>
            <a:endParaRPr lang="en-US" sz="6000" b="1" dirty="0">
              <a:solidFill>
                <a:srgbClr val="002663"/>
              </a:solidFill>
              <a:latin typeface="Georgia" panose="02040502050405020303" pitchFamily="18" charset="0"/>
            </a:endParaRPr>
          </a:p>
        </p:txBody>
      </p:sp>
      <p:sp>
        <p:nvSpPr>
          <p:cNvPr id="2" name="TextBox 1"/>
          <p:cNvSpPr txBox="1"/>
          <p:nvPr/>
        </p:nvSpPr>
        <p:spPr>
          <a:xfrm>
            <a:off x="6659301" y="6250329"/>
            <a:ext cx="5532699"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Dr. Carl Bell, University of Illinois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34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213" y="178002"/>
            <a:ext cx="5258332" cy="880770"/>
          </a:xfrm>
          <a:prstGeom prst="rect">
            <a:avLst/>
          </a:prstGeom>
        </p:spPr>
      </p:pic>
      <p:sp>
        <p:nvSpPr>
          <p:cNvPr id="33" name="Rectangle 32"/>
          <p:cNvSpPr/>
          <p:nvPr/>
        </p:nvSpPr>
        <p:spPr>
          <a:xfrm>
            <a:off x="190518" y="259508"/>
            <a:ext cx="6688049" cy="769441"/>
          </a:xfrm>
          <a:prstGeom prst="rect">
            <a:avLst/>
          </a:prstGeom>
        </p:spPr>
        <p:txBody>
          <a:bodyPr wrap="none">
            <a:spAutoFit/>
          </a:bodyPr>
          <a:lstStyle/>
          <a:p>
            <a:pPr algn="ctr" fontAlgn="base">
              <a:spcBef>
                <a:spcPct val="0"/>
              </a:spcBef>
              <a:spcAft>
                <a:spcPct val="0"/>
              </a:spcAft>
            </a:pPr>
            <a:r>
              <a:rPr lang="en-US" sz="4400" dirty="0" smtClean="0">
                <a:solidFill>
                  <a:srgbClr val="B64326"/>
                </a:solidFill>
                <a:latin typeface="Georgia" panose="02040502050405020303" pitchFamily="18" charset="0"/>
                <a:ea typeface="+mj-ea"/>
                <a:cs typeface="Arial" panose="020B0604020202020204" pitchFamily="34" charset="0"/>
              </a:rPr>
              <a:t>Family Protective </a:t>
            </a:r>
            <a:r>
              <a:rPr lang="en-US" sz="4400" dirty="0">
                <a:solidFill>
                  <a:srgbClr val="B64326"/>
                </a:solidFill>
                <a:latin typeface="Georgia" panose="02040502050405020303" pitchFamily="18" charset="0"/>
                <a:ea typeface="+mj-ea"/>
                <a:cs typeface="Arial" panose="020B0604020202020204" pitchFamily="34" charset="0"/>
              </a:rPr>
              <a:t>Factors </a:t>
            </a:r>
          </a:p>
        </p:txBody>
      </p:sp>
      <p:graphicFrame>
        <p:nvGraphicFramePr>
          <p:cNvPr id="2" name="Diagram 1"/>
          <p:cNvGraphicFramePr/>
          <p:nvPr>
            <p:extLst>
              <p:ext uri="{D42A27DB-BD31-4B8C-83A1-F6EECF244321}">
                <p14:modId xmlns:p14="http://schemas.microsoft.com/office/powerpoint/2010/main" val="1663529333"/>
              </p:ext>
            </p:extLst>
          </p:nvPr>
        </p:nvGraphicFramePr>
        <p:xfrm>
          <a:off x="773042" y="1140278"/>
          <a:ext cx="1067683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9410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773042" y="1140278"/>
          <a:ext cx="106768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youthrive.jpg"/>
          <p:cNvPicPr>
            <a:picLocks noChangeAspect="1"/>
          </p:cNvPicPr>
          <p:nvPr/>
        </p:nvPicPr>
        <p:blipFill>
          <a:blip r:embed="rId8" cstate="print"/>
          <a:stretch>
            <a:fillRect/>
          </a:stretch>
        </p:blipFill>
        <p:spPr>
          <a:xfrm>
            <a:off x="7104412" y="64957"/>
            <a:ext cx="5014802" cy="1150364"/>
          </a:xfrm>
          <a:prstGeom prst="rect">
            <a:avLst/>
          </a:prstGeom>
        </p:spPr>
      </p:pic>
      <p:sp>
        <p:nvSpPr>
          <p:cNvPr id="8" name="Rectangle 7"/>
          <p:cNvSpPr/>
          <p:nvPr/>
        </p:nvSpPr>
        <p:spPr>
          <a:xfrm>
            <a:off x="9462" y="164824"/>
            <a:ext cx="7372531" cy="707886"/>
          </a:xfrm>
          <a:prstGeom prst="rect">
            <a:avLst/>
          </a:prstGeom>
        </p:spPr>
        <p:txBody>
          <a:bodyPr wrap="none">
            <a:spAutoFit/>
          </a:bodyPr>
          <a:lstStyle/>
          <a:p>
            <a:pPr algn="ctr" fontAlgn="base">
              <a:spcBef>
                <a:spcPct val="0"/>
              </a:spcBef>
              <a:spcAft>
                <a:spcPct val="0"/>
              </a:spcAft>
            </a:pPr>
            <a:r>
              <a:rPr lang="en-US" sz="4000" dirty="0" smtClean="0">
                <a:solidFill>
                  <a:srgbClr val="B64326"/>
                </a:solidFill>
                <a:latin typeface="Georgia" panose="02040502050405020303" pitchFamily="18" charset="0"/>
                <a:ea typeface="+mj-ea"/>
                <a:cs typeface="Arial" panose="020B0604020202020204" pitchFamily="34" charset="0"/>
              </a:rPr>
              <a:t>Protective &amp; Promotive Factors </a:t>
            </a:r>
            <a:endParaRPr lang="en-US" sz="4000" dirty="0">
              <a:solidFill>
                <a:srgbClr val="B64326"/>
              </a:solidFill>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220980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 y="274638"/>
            <a:ext cx="12001080" cy="1143000"/>
          </a:xfrm>
        </p:spPr>
        <p:txBody>
          <a:bodyPr/>
          <a:lstStyle/>
          <a:p>
            <a:r>
              <a:rPr lang="en-US" dirty="0" smtClean="0"/>
              <a:t>An approach, not a model</a:t>
            </a:r>
            <a:endParaRPr lang="en-US" dirty="0"/>
          </a:p>
        </p:txBody>
      </p:sp>
      <p:graphicFrame>
        <p:nvGraphicFramePr>
          <p:cNvPr id="4" name="Content Placeholder 3"/>
          <p:cNvGraphicFramePr>
            <a:graphicFrameLocks noGrp="1"/>
          </p:cNvGraphicFramePr>
          <p:nvPr>
            <p:ph idx="1"/>
            <p:extLst/>
          </p:nvPr>
        </p:nvGraphicFramePr>
        <p:xfrm>
          <a:off x="609600" y="1417639"/>
          <a:ext cx="10972800" cy="4971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31493" y="177043"/>
            <a:ext cx="2673752" cy="12696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Georgia" panose="02040502050405020303" pitchFamily="18" charset="0"/>
              </a:rPr>
              <a:t>Big Idea </a:t>
            </a:r>
            <a:r>
              <a:rPr lang="en-US" sz="2800" b="1" dirty="0" smtClean="0">
                <a:solidFill>
                  <a:schemeClr val="bg1"/>
                </a:solidFill>
                <a:latin typeface="Georgia" panose="02040502050405020303" pitchFamily="18" charset="0"/>
                <a:cs typeface="Arial" panose="020B0604020202020204" pitchFamily="34" charset="0"/>
              </a:rPr>
              <a:t>#2</a:t>
            </a:r>
            <a:endParaRPr lang="en-US" sz="2800" b="1"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828454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15103</TotalTime>
  <Words>4125</Words>
  <Application>Microsoft Office PowerPoint</Application>
  <PresentationFormat>Widescreen</PresentationFormat>
  <Paragraphs>306</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MS PGothic</vt:lpstr>
      <vt:lpstr>Arial</vt:lpstr>
      <vt:lpstr>Calibri</vt:lpstr>
      <vt:lpstr>EucrosiaUPC</vt:lpstr>
      <vt:lpstr>Georgia</vt:lpstr>
      <vt:lpstr>Lucida Grande CE</vt:lpstr>
      <vt:lpstr>ヒラギノ角ゴ ProN W3</vt:lpstr>
      <vt:lpstr>SF new template</vt:lpstr>
      <vt:lpstr>Introduction to Strengthening Families:  A Protective Factors Framework</vt:lpstr>
      <vt:lpstr>Strengthening Families:  Not Your Ordinary Initiative</vt:lpstr>
      <vt:lpstr>Four big ideas behind Strengthening Families</vt:lpstr>
      <vt:lpstr>Focus on protective factors</vt:lpstr>
      <vt:lpstr>PowerPoint Presentation</vt:lpstr>
      <vt:lpstr>PowerPoint Presentation</vt:lpstr>
      <vt:lpstr>PowerPoint Presentation</vt:lpstr>
      <vt:lpstr>PowerPoint Presentation</vt:lpstr>
      <vt:lpstr>An approach, not a model</vt:lpstr>
      <vt:lpstr>PowerPoint Presentation</vt:lpstr>
      <vt:lpstr>A family support system:  What does it look like?  </vt:lpstr>
      <vt:lpstr>A changed relationship with parents</vt:lpstr>
      <vt:lpstr>PowerPoint Presentation</vt:lpstr>
      <vt:lpstr>Alignment with  developmental science</vt:lpstr>
      <vt:lpstr>PowerPoint Presentation</vt:lpstr>
      <vt:lpstr>PowerPoint Presentation</vt:lpstr>
      <vt:lpstr>PowerPoint Presentation</vt:lpstr>
      <vt:lpstr>PowerPoint Presentation</vt:lpstr>
      <vt:lpstr>PowerPoint Presentation</vt:lpstr>
      <vt:lpstr>Social connections</vt:lpstr>
      <vt:lpstr>PowerPoint Presentation</vt:lpstr>
      <vt:lpstr>Knowledge of parenting &amp; child dev’t</vt:lpstr>
      <vt:lpstr>PowerPoint Presentation</vt:lpstr>
      <vt:lpstr>Concrete support in times of need</vt:lpstr>
      <vt:lpstr>PowerPoint Presentation</vt:lpstr>
      <vt:lpstr>Social &amp; emotional competence of children</vt:lpstr>
      <vt:lpstr>PowerPoint Presentation</vt:lpstr>
      <vt:lpstr>PowerPoint Presentation</vt:lpstr>
      <vt:lpstr>Many resources available at www.strengtheningfamilies.net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STRENGTHENING FAMILIES</dc:title>
  <dc:creator>Lauren Lewis</dc:creator>
  <cp:lastModifiedBy>Cailin OConnor</cp:lastModifiedBy>
  <cp:revision>86</cp:revision>
  <dcterms:created xsi:type="dcterms:W3CDTF">2014-01-16T06:34:53Z</dcterms:created>
  <dcterms:modified xsi:type="dcterms:W3CDTF">2018-11-21T15:58:00Z</dcterms:modified>
</cp:coreProperties>
</file>