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Lst>
  <p:notesMasterIdLst>
    <p:notesMasterId r:id="rId39"/>
  </p:notesMasterIdLst>
  <p:sldIdLst>
    <p:sldId id="300" r:id="rId3"/>
    <p:sldId id="329" r:id="rId4"/>
    <p:sldId id="301" r:id="rId5"/>
    <p:sldId id="310" r:id="rId6"/>
    <p:sldId id="311" r:id="rId7"/>
    <p:sldId id="312" r:id="rId8"/>
    <p:sldId id="317" r:id="rId9"/>
    <p:sldId id="323" r:id="rId10"/>
    <p:sldId id="278" r:id="rId11"/>
    <p:sldId id="320" r:id="rId12"/>
    <p:sldId id="354" r:id="rId13"/>
    <p:sldId id="343" r:id="rId14"/>
    <p:sldId id="344" r:id="rId15"/>
    <p:sldId id="345" r:id="rId16"/>
    <p:sldId id="347" r:id="rId17"/>
    <p:sldId id="348" r:id="rId18"/>
    <p:sldId id="349" r:id="rId19"/>
    <p:sldId id="350" r:id="rId20"/>
    <p:sldId id="351" r:id="rId21"/>
    <p:sldId id="330" r:id="rId22"/>
    <p:sldId id="326" r:id="rId23"/>
    <p:sldId id="292" r:id="rId24"/>
    <p:sldId id="331" r:id="rId25"/>
    <p:sldId id="333" r:id="rId26"/>
    <p:sldId id="341" r:id="rId27"/>
    <p:sldId id="307" r:id="rId28"/>
    <p:sldId id="308" r:id="rId29"/>
    <p:sldId id="334" r:id="rId30"/>
    <p:sldId id="303" r:id="rId31"/>
    <p:sldId id="335" r:id="rId32"/>
    <p:sldId id="339" r:id="rId33"/>
    <p:sldId id="340" r:id="rId34"/>
    <p:sldId id="336" r:id="rId35"/>
    <p:sldId id="337" r:id="rId36"/>
    <p:sldId id="355" r:id="rId37"/>
    <p:sldId id="35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 Lewis" initials="LL" lastIdx="8" clrIdx="0">
    <p:extLst/>
  </p:cmAuthor>
  <p:cmAuthor id="2" name="Cailin OConnor" initials="CO" lastIdx="1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4326"/>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43" autoAdjust="0"/>
    <p:restoredTop sz="54578" autoAdjust="0"/>
  </p:normalViewPr>
  <p:slideViewPr>
    <p:cSldViewPr snapToGrid="0">
      <p:cViewPr varScale="1">
        <p:scale>
          <a:sx n="46" d="100"/>
          <a:sy n="46" d="100"/>
        </p:scale>
        <p:origin x="1488" y="48"/>
      </p:cViewPr>
      <p:guideLst>
        <p:guide orient="horz" pos="2160"/>
        <p:guide pos="3840"/>
      </p:guideLst>
    </p:cSldViewPr>
  </p:slideViewPr>
  <p:notesTextViewPr>
    <p:cViewPr>
      <p:scale>
        <a:sx n="1" d="1"/>
        <a:sy n="1" d="1"/>
      </p:scale>
      <p:origin x="0" y="0"/>
    </p:cViewPr>
  </p:notesTextViewPr>
  <p:sorterViewPr>
    <p:cViewPr>
      <p:scale>
        <a:sx n="100" d="100"/>
        <a:sy n="100" d="100"/>
      </p:scale>
      <p:origin x="0" y="-82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B37F52-019F-4B1A-8115-E48FA3201B85}" type="doc">
      <dgm:prSet loTypeId="urn:microsoft.com/office/officeart/2005/8/layout/radial3" loCatId="relationship" qsTypeId="urn:microsoft.com/office/officeart/2005/8/quickstyle/simple1" qsCatId="simple" csTypeId="urn:microsoft.com/office/officeart/2005/8/colors/colorful1#7" csCatId="colorful" phldr="1"/>
      <dgm:spPr/>
      <dgm:t>
        <a:bodyPr/>
        <a:lstStyle/>
        <a:p>
          <a:endParaRPr lang="en-US"/>
        </a:p>
      </dgm:t>
    </dgm:pt>
    <dgm:pt modelId="{62569F39-D38A-4A89-8819-D10DCB7B0A77}">
      <dgm:prSet phldrT="[Text]" custT="1"/>
      <dgm:spPr/>
      <dgm:t>
        <a:bodyPr/>
        <a:lstStyle/>
        <a:p>
          <a:r>
            <a:rPr lang="en-US" sz="3200" dirty="0" smtClean="0"/>
            <a:t>Skills, Tools, Processes, Resources</a:t>
          </a:r>
          <a:endParaRPr lang="en-US" sz="3200" dirty="0"/>
        </a:p>
      </dgm:t>
    </dgm:pt>
    <dgm:pt modelId="{03B0728C-0DFF-4D3F-AFC5-6E7FE09DF85E}" type="parTrans" cxnId="{277E9AC6-FB1D-4839-A724-A67701C3D47A}">
      <dgm:prSet/>
      <dgm:spPr/>
      <dgm:t>
        <a:bodyPr/>
        <a:lstStyle/>
        <a:p>
          <a:endParaRPr lang="en-US"/>
        </a:p>
      </dgm:t>
    </dgm:pt>
    <dgm:pt modelId="{01B5D7D6-23CF-4526-AA0C-7D2133EEA283}" type="sibTrans" cxnId="{277E9AC6-FB1D-4839-A724-A67701C3D47A}">
      <dgm:prSet/>
      <dgm:spPr/>
      <dgm:t>
        <a:bodyPr/>
        <a:lstStyle/>
        <a:p>
          <a:endParaRPr lang="en-US"/>
        </a:p>
      </dgm:t>
    </dgm:pt>
    <dgm:pt modelId="{707EFD4F-6CBB-49C9-AAAD-3B9A8C6D406A}">
      <dgm:prSet phldrT="[Text]" custT="1"/>
      <dgm:spPr/>
      <dgm:t>
        <a:bodyPr/>
        <a:lstStyle/>
        <a:p>
          <a:r>
            <a:rPr lang="en-US" sz="1600" dirty="0" smtClean="0"/>
            <a:t>Engaging</a:t>
          </a:r>
          <a:endParaRPr lang="en-US" sz="1600" dirty="0"/>
        </a:p>
      </dgm:t>
    </dgm:pt>
    <dgm:pt modelId="{32D888CF-C443-46AD-8EE7-6EB001EA9ABA}" type="parTrans" cxnId="{D4F15C49-71FC-419C-A475-69B69307D984}">
      <dgm:prSet/>
      <dgm:spPr/>
      <dgm:t>
        <a:bodyPr/>
        <a:lstStyle/>
        <a:p>
          <a:endParaRPr lang="en-US"/>
        </a:p>
      </dgm:t>
    </dgm:pt>
    <dgm:pt modelId="{3E5F4B47-A6F9-4639-A1AF-BF1ACD881BFE}" type="sibTrans" cxnId="{D4F15C49-71FC-419C-A475-69B69307D984}">
      <dgm:prSet/>
      <dgm:spPr/>
      <dgm:t>
        <a:bodyPr/>
        <a:lstStyle/>
        <a:p>
          <a:endParaRPr lang="en-US"/>
        </a:p>
      </dgm:t>
    </dgm:pt>
    <dgm:pt modelId="{8BC506B8-5776-4BA5-AC17-D5D23641B305}">
      <dgm:prSet phldrT="[Text]" custT="1"/>
      <dgm:spPr/>
      <dgm:t>
        <a:bodyPr/>
        <a:lstStyle/>
        <a:p>
          <a:r>
            <a:rPr lang="en-US" sz="1600" dirty="0" smtClean="0"/>
            <a:t>Assessing</a:t>
          </a:r>
          <a:endParaRPr lang="en-US" sz="1600" dirty="0"/>
        </a:p>
      </dgm:t>
    </dgm:pt>
    <dgm:pt modelId="{19668587-E62D-4D73-A9A4-52D1DEA665C5}" type="parTrans" cxnId="{DEAAAD5C-845A-45FE-B1F5-615492FE3A05}">
      <dgm:prSet/>
      <dgm:spPr/>
      <dgm:t>
        <a:bodyPr/>
        <a:lstStyle/>
        <a:p>
          <a:endParaRPr lang="en-US"/>
        </a:p>
      </dgm:t>
    </dgm:pt>
    <dgm:pt modelId="{F62CDD5F-F7E4-4640-AB37-3964DFA87B3D}" type="sibTrans" cxnId="{DEAAAD5C-845A-45FE-B1F5-615492FE3A05}">
      <dgm:prSet/>
      <dgm:spPr/>
      <dgm:t>
        <a:bodyPr/>
        <a:lstStyle/>
        <a:p>
          <a:endParaRPr lang="en-US"/>
        </a:p>
      </dgm:t>
    </dgm:pt>
    <dgm:pt modelId="{0AF5AD7C-98BE-45E7-A7AE-56661D3C139F}">
      <dgm:prSet phldrT="[Text]" custT="1"/>
      <dgm:spPr/>
      <dgm:t>
        <a:bodyPr/>
        <a:lstStyle/>
        <a:p>
          <a:r>
            <a:rPr lang="en-US" sz="1600" dirty="0" smtClean="0"/>
            <a:t>Planning</a:t>
          </a:r>
          <a:endParaRPr lang="en-US" sz="1600" dirty="0"/>
        </a:p>
      </dgm:t>
    </dgm:pt>
    <dgm:pt modelId="{CD9B1339-4DDA-4750-8809-DD300AFA6B57}" type="parTrans" cxnId="{980D604B-1EB3-45AE-BEAB-917C8128898E}">
      <dgm:prSet/>
      <dgm:spPr/>
      <dgm:t>
        <a:bodyPr/>
        <a:lstStyle/>
        <a:p>
          <a:endParaRPr lang="en-US"/>
        </a:p>
      </dgm:t>
    </dgm:pt>
    <dgm:pt modelId="{3366B3F9-EAF1-46BE-AFAF-4503AC83FCF7}" type="sibTrans" cxnId="{980D604B-1EB3-45AE-BEAB-917C8128898E}">
      <dgm:prSet/>
      <dgm:spPr/>
      <dgm:t>
        <a:bodyPr/>
        <a:lstStyle/>
        <a:p>
          <a:endParaRPr lang="en-US"/>
        </a:p>
      </dgm:t>
    </dgm:pt>
    <dgm:pt modelId="{D57B6575-20AD-4EB8-AAE6-59CBD5FB2D75}">
      <dgm:prSet phldrT="[Text]" custT="1"/>
      <dgm:spPr/>
      <dgm:t>
        <a:bodyPr/>
        <a:lstStyle/>
        <a:p>
          <a:r>
            <a:rPr lang="en-US" sz="1600" dirty="0" smtClean="0"/>
            <a:t>Decision Making</a:t>
          </a:r>
          <a:endParaRPr lang="en-US" sz="1600" dirty="0"/>
        </a:p>
      </dgm:t>
    </dgm:pt>
    <dgm:pt modelId="{D0789FA8-F1EF-4ABF-8192-5A6529B1B607}" type="parTrans" cxnId="{D2DBD730-5A6C-4BEF-8FC4-4EA0D6A11FA3}">
      <dgm:prSet/>
      <dgm:spPr/>
      <dgm:t>
        <a:bodyPr/>
        <a:lstStyle/>
        <a:p>
          <a:endParaRPr lang="en-US"/>
        </a:p>
      </dgm:t>
    </dgm:pt>
    <dgm:pt modelId="{C6104B77-1EAA-4170-83C7-4BF541114349}" type="sibTrans" cxnId="{D2DBD730-5A6C-4BEF-8FC4-4EA0D6A11FA3}">
      <dgm:prSet/>
      <dgm:spPr/>
      <dgm:t>
        <a:bodyPr/>
        <a:lstStyle/>
        <a:p>
          <a:endParaRPr lang="en-US"/>
        </a:p>
      </dgm:t>
    </dgm:pt>
    <dgm:pt modelId="{6EADFBE4-9A2C-4488-B0F0-187C41A62BE6}">
      <dgm:prSet phldrT="[Text]" custT="1"/>
      <dgm:spPr/>
      <dgm:t>
        <a:bodyPr/>
        <a:lstStyle/>
        <a:p>
          <a:r>
            <a:rPr lang="en-US" sz="1600" dirty="0" smtClean="0"/>
            <a:t>Intervening</a:t>
          </a:r>
          <a:endParaRPr lang="en-US" sz="1600" dirty="0"/>
        </a:p>
      </dgm:t>
    </dgm:pt>
    <dgm:pt modelId="{AE9AB853-AD51-44F7-AFD4-FAA9C9F8D914}" type="parTrans" cxnId="{1EA59146-2135-4681-B2D5-77EED9EE6A97}">
      <dgm:prSet/>
      <dgm:spPr/>
      <dgm:t>
        <a:bodyPr/>
        <a:lstStyle/>
        <a:p>
          <a:endParaRPr lang="en-US"/>
        </a:p>
      </dgm:t>
    </dgm:pt>
    <dgm:pt modelId="{F010AD39-1A49-4E5E-A2EB-E74FF50D73CD}" type="sibTrans" cxnId="{1EA59146-2135-4681-B2D5-77EED9EE6A97}">
      <dgm:prSet/>
      <dgm:spPr/>
      <dgm:t>
        <a:bodyPr/>
        <a:lstStyle/>
        <a:p>
          <a:endParaRPr lang="en-US"/>
        </a:p>
      </dgm:t>
    </dgm:pt>
    <dgm:pt modelId="{49094BA3-F7EE-4530-B97E-D1B95BE60457}">
      <dgm:prSet phldrT="[Text]" custT="1"/>
      <dgm:spPr>
        <a:solidFill>
          <a:schemeClr val="tx2">
            <a:alpha val="50000"/>
          </a:schemeClr>
        </a:solidFill>
      </dgm:spPr>
      <dgm:t>
        <a:bodyPr/>
        <a:lstStyle/>
        <a:p>
          <a:r>
            <a:rPr lang="en-US" sz="1600" dirty="0" smtClean="0"/>
            <a:t>Monitoring and Case Closure</a:t>
          </a:r>
          <a:endParaRPr lang="en-US" sz="1600" dirty="0"/>
        </a:p>
      </dgm:t>
    </dgm:pt>
    <dgm:pt modelId="{628DC232-24A3-4372-A3BA-A48C5462F08C}" type="parTrans" cxnId="{1CC19E8F-CBA3-4EA3-A03B-E28EB5F1BFC1}">
      <dgm:prSet/>
      <dgm:spPr/>
      <dgm:t>
        <a:bodyPr/>
        <a:lstStyle/>
        <a:p>
          <a:endParaRPr lang="en-US"/>
        </a:p>
      </dgm:t>
    </dgm:pt>
    <dgm:pt modelId="{09B2305E-0D7F-4E7E-B02E-546C33834590}" type="sibTrans" cxnId="{1CC19E8F-CBA3-4EA3-A03B-E28EB5F1BFC1}">
      <dgm:prSet/>
      <dgm:spPr/>
      <dgm:t>
        <a:bodyPr/>
        <a:lstStyle/>
        <a:p>
          <a:endParaRPr lang="en-US"/>
        </a:p>
      </dgm:t>
    </dgm:pt>
    <dgm:pt modelId="{349B3B59-0757-4349-A70E-0371508FBAB7}" type="pres">
      <dgm:prSet presAssocID="{29B37F52-019F-4B1A-8115-E48FA3201B85}" presName="composite" presStyleCnt="0">
        <dgm:presLayoutVars>
          <dgm:chMax val="1"/>
          <dgm:dir/>
          <dgm:resizeHandles val="exact"/>
        </dgm:presLayoutVars>
      </dgm:prSet>
      <dgm:spPr/>
      <dgm:t>
        <a:bodyPr/>
        <a:lstStyle/>
        <a:p>
          <a:endParaRPr lang="en-US"/>
        </a:p>
      </dgm:t>
    </dgm:pt>
    <dgm:pt modelId="{61E3F332-2EE0-4247-A34A-2E41CA641535}" type="pres">
      <dgm:prSet presAssocID="{29B37F52-019F-4B1A-8115-E48FA3201B85}" presName="radial" presStyleCnt="0">
        <dgm:presLayoutVars>
          <dgm:animLvl val="ctr"/>
        </dgm:presLayoutVars>
      </dgm:prSet>
      <dgm:spPr/>
      <dgm:t>
        <a:bodyPr/>
        <a:lstStyle/>
        <a:p>
          <a:endParaRPr lang="en-US"/>
        </a:p>
      </dgm:t>
    </dgm:pt>
    <dgm:pt modelId="{7DDA3497-0EC6-4AF8-81A4-9AB70DBB1B23}" type="pres">
      <dgm:prSet presAssocID="{62569F39-D38A-4A89-8819-D10DCB7B0A77}" presName="centerShape" presStyleLbl="vennNode1" presStyleIdx="0" presStyleCnt="7"/>
      <dgm:spPr/>
      <dgm:t>
        <a:bodyPr/>
        <a:lstStyle/>
        <a:p>
          <a:endParaRPr lang="en-US"/>
        </a:p>
      </dgm:t>
    </dgm:pt>
    <dgm:pt modelId="{230C876B-F96F-419E-9F6F-B45ECC1E68E2}" type="pres">
      <dgm:prSet presAssocID="{707EFD4F-6CBB-49C9-AAAD-3B9A8C6D406A}" presName="node" presStyleLbl="vennNode1" presStyleIdx="1" presStyleCnt="7">
        <dgm:presLayoutVars>
          <dgm:bulletEnabled val="1"/>
        </dgm:presLayoutVars>
      </dgm:prSet>
      <dgm:spPr/>
      <dgm:t>
        <a:bodyPr/>
        <a:lstStyle/>
        <a:p>
          <a:endParaRPr lang="en-US"/>
        </a:p>
      </dgm:t>
    </dgm:pt>
    <dgm:pt modelId="{19C831B0-6412-4F93-8FFD-4BBC42A3C37C}" type="pres">
      <dgm:prSet presAssocID="{8BC506B8-5776-4BA5-AC17-D5D23641B305}" presName="node" presStyleLbl="vennNode1" presStyleIdx="2" presStyleCnt="7">
        <dgm:presLayoutVars>
          <dgm:bulletEnabled val="1"/>
        </dgm:presLayoutVars>
      </dgm:prSet>
      <dgm:spPr/>
      <dgm:t>
        <a:bodyPr/>
        <a:lstStyle/>
        <a:p>
          <a:endParaRPr lang="en-US"/>
        </a:p>
      </dgm:t>
    </dgm:pt>
    <dgm:pt modelId="{12964DF3-C1F0-498F-B074-F521D5A58A80}" type="pres">
      <dgm:prSet presAssocID="{D57B6575-20AD-4EB8-AAE6-59CBD5FB2D75}" presName="node" presStyleLbl="vennNode1" presStyleIdx="3" presStyleCnt="7">
        <dgm:presLayoutVars>
          <dgm:bulletEnabled val="1"/>
        </dgm:presLayoutVars>
      </dgm:prSet>
      <dgm:spPr/>
      <dgm:t>
        <a:bodyPr/>
        <a:lstStyle/>
        <a:p>
          <a:endParaRPr lang="en-US"/>
        </a:p>
      </dgm:t>
    </dgm:pt>
    <dgm:pt modelId="{1E0F3C2F-B561-4FBD-B297-8620FB3C713B}" type="pres">
      <dgm:prSet presAssocID="{0AF5AD7C-98BE-45E7-A7AE-56661D3C139F}" presName="node" presStyleLbl="vennNode1" presStyleIdx="4" presStyleCnt="7">
        <dgm:presLayoutVars>
          <dgm:bulletEnabled val="1"/>
        </dgm:presLayoutVars>
      </dgm:prSet>
      <dgm:spPr/>
      <dgm:t>
        <a:bodyPr/>
        <a:lstStyle/>
        <a:p>
          <a:endParaRPr lang="en-US"/>
        </a:p>
      </dgm:t>
    </dgm:pt>
    <dgm:pt modelId="{0D9CADD7-5078-49C7-9250-20A3FFD2928D}" type="pres">
      <dgm:prSet presAssocID="{6EADFBE4-9A2C-4488-B0F0-187C41A62BE6}" presName="node" presStyleLbl="vennNode1" presStyleIdx="5" presStyleCnt="7">
        <dgm:presLayoutVars>
          <dgm:bulletEnabled val="1"/>
        </dgm:presLayoutVars>
      </dgm:prSet>
      <dgm:spPr/>
      <dgm:t>
        <a:bodyPr/>
        <a:lstStyle/>
        <a:p>
          <a:endParaRPr lang="en-US"/>
        </a:p>
      </dgm:t>
    </dgm:pt>
    <dgm:pt modelId="{1672D652-39C2-4060-9F25-58E5410ECA0B}" type="pres">
      <dgm:prSet presAssocID="{49094BA3-F7EE-4530-B97E-D1B95BE60457}" presName="node" presStyleLbl="vennNode1" presStyleIdx="6" presStyleCnt="7">
        <dgm:presLayoutVars>
          <dgm:bulletEnabled val="1"/>
        </dgm:presLayoutVars>
      </dgm:prSet>
      <dgm:spPr/>
      <dgm:t>
        <a:bodyPr/>
        <a:lstStyle/>
        <a:p>
          <a:endParaRPr lang="en-US"/>
        </a:p>
      </dgm:t>
    </dgm:pt>
  </dgm:ptLst>
  <dgm:cxnLst>
    <dgm:cxn modelId="{5FBDF9CF-5FEA-491E-98F7-ED4170DD066B}" type="presOf" srcId="{49094BA3-F7EE-4530-B97E-D1B95BE60457}" destId="{1672D652-39C2-4060-9F25-58E5410ECA0B}" srcOrd="0" destOrd="0" presId="urn:microsoft.com/office/officeart/2005/8/layout/radial3"/>
    <dgm:cxn modelId="{980D604B-1EB3-45AE-BEAB-917C8128898E}" srcId="{62569F39-D38A-4A89-8819-D10DCB7B0A77}" destId="{0AF5AD7C-98BE-45E7-A7AE-56661D3C139F}" srcOrd="3" destOrd="0" parTransId="{CD9B1339-4DDA-4750-8809-DD300AFA6B57}" sibTransId="{3366B3F9-EAF1-46BE-AFAF-4503AC83FCF7}"/>
    <dgm:cxn modelId="{025AE34D-2FE6-4BE5-B92F-4EBECDA11A0D}" type="presOf" srcId="{6EADFBE4-9A2C-4488-B0F0-187C41A62BE6}" destId="{0D9CADD7-5078-49C7-9250-20A3FFD2928D}" srcOrd="0" destOrd="0" presId="urn:microsoft.com/office/officeart/2005/8/layout/radial3"/>
    <dgm:cxn modelId="{EA4C814C-4382-45F3-A9B2-8694DB1262EA}" type="presOf" srcId="{0AF5AD7C-98BE-45E7-A7AE-56661D3C139F}" destId="{1E0F3C2F-B561-4FBD-B297-8620FB3C713B}" srcOrd="0" destOrd="0" presId="urn:microsoft.com/office/officeart/2005/8/layout/radial3"/>
    <dgm:cxn modelId="{D4F15C49-71FC-419C-A475-69B69307D984}" srcId="{62569F39-D38A-4A89-8819-D10DCB7B0A77}" destId="{707EFD4F-6CBB-49C9-AAAD-3B9A8C6D406A}" srcOrd="0" destOrd="0" parTransId="{32D888CF-C443-46AD-8EE7-6EB001EA9ABA}" sibTransId="{3E5F4B47-A6F9-4639-A1AF-BF1ACD881BFE}"/>
    <dgm:cxn modelId="{D2DBD730-5A6C-4BEF-8FC4-4EA0D6A11FA3}" srcId="{62569F39-D38A-4A89-8819-D10DCB7B0A77}" destId="{D57B6575-20AD-4EB8-AAE6-59CBD5FB2D75}" srcOrd="2" destOrd="0" parTransId="{D0789FA8-F1EF-4ABF-8192-5A6529B1B607}" sibTransId="{C6104B77-1EAA-4170-83C7-4BF541114349}"/>
    <dgm:cxn modelId="{ABA18A9F-561E-4FB0-8316-A334202D98A1}" type="presOf" srcId="{29B37F52-019F-4B1A-8115-E48FA3201B85}" destId="{349B3B59-0757-4349-A70E-0371508FBAB7}" srcOrd="0" destOrd="0" presId="urn:microsoft.com/office/officeart/2005/8/layout/radial3"/>
    <dgm:cxn modelId="{B3355BDB-3AED-4354-A83E-3A210EE6FEC5}" type="presOf" srcId="{8BC506B8-5776-4BA5-AC17-D5D23641B305}" destId="{19C831B0-6412-4F93-8FFD-4BBC42A3C37C}" srcOrd="0" destOrd="0" presId="urn:microsoft.com/office/officeart/2005/8/layout/radial3"/>
    <dgm:cxn modelId="{65458FEE-C5BE-4D15-94DF-A332D41BDA00}" type="presOf" srcId="{D57B6575-20AD-4EB8-AAE6-59CBD5FB2D75}" destId="{12964DF3-C1F0-498F-B074-F521D5A58A80}" srcOrd="0" destOrd="0" presId="urn:microsoft.com/office/officeart/2005/8/layout/radial3"/>
    <dgm:cxn modelId="{DEAAAD5C-845A-45FE-B1F5-615492FE3A05}" srcId="{62569F39-D38A-4A89-8819-D10DCB7B0A77}" destId="{8BC506B8-5776-4BA5-AC17-D5D23641B305}" srcOrd="1" destOrd="0" parTransId="{19668587-E62D-4D73-A9A4-52D1DEA665C5}" sibTransId="{F62CDD5F-F7E4-4640-AB37-3964DFA87B3D}"/>
    <dgm:cxn modelId="{DEF90C0D-0705-4273-A590-FCD35917F200}" type="presOf" srcId="{62569F39-D38A-4A89-8819-D10DCB7B0A77}" destId="{7DDA3497-0EC6-4AF8-81A4-9AB70DBB1B23}" srcOrd="0" destOrd="0" presId="urn:microsoft.com/office/officeart/2005/8/layout/radial3"/>
    <dgm:cxn modelId="{1EA59146-2135-4681-B2D5-77EED9EE6A97}" srcId="{62569F39-D38A-4A89-8819-D10DCB7B0A77}" destId="{6EADFBE4-9A2C-4488-B0F0-187C41A62BE6}" srcOrd="4" destOrd="0" parTransId="{AE9AB853-AD51-44F7-AFD4-FAA9C9F8D914}" sibTransId="{F010AD39-1A49-4E5E-A2EB-E74FF50D73CD}"/>
    <dgm:cxn modelId="{1CC19E8F-CBA3-4EA3-A03B-E28EB5F1BFC1}" srcId="{62569F39-D38A-4A89-8819-D10DCB7B0A77}" destId="{49094BA3-F7EE-4530-B97E-D1B95BE60457}" srcOrd="5" destOrd="0" parTransId="{628DC232-24A3-4372-A3BA-A48C5462F08C}" sibTransId="{09B2305E-0D7F-4E7E-B02E-546C33834590}"/>
    <dgm:cxn modelId="{277E9AC6-FB1D-4839-A724-A67701C3D47A}" srcId="{29B37F52-019F-4B1A-8115-E48FA3201B85}" destId="{62569F39-D38A-4A89-8819-D10DCB7B0A77}" srcOrd="0" destOrd="0" parTransId="{03B0728C-0DFF-4D3F-AFC5-6E7FE09DF85E}" sibTransId="{01B5D7D6-23CF-4526-AA0C-7D2133EEA283}"/>
    <dgm:cxn modelId="{F5CAEFA6-4973-4C88-A40C-1D4E330682C8}" type="presOf" srcId="{707EFD4F-6CBB-49C9-AAAD-3B9A8C6D406A}" destId="{230C876B-F96F-419E-9F6F-B45ECC1E68E2}" srcOrd="0" destOrd="0" presId="urn:microsoft.com/office/officeart/2005/8/layout/radial3"/>
    <dgm:cxn modelId="{DD4EF8AC-84DF-4DFF-BDD2-6D52FBF118F3}" type="presParOf" srcId="{349B3B59-0757-4349-A70E-0371508FBAB7}" destId="{61E3F332-2EE0-4247-A34A-2E41CA641535}" srcOrd="0" destOrd="0" presId="urn:microsoft.com/office/officeart/2005/8/layout/radial3"/>
    <dgm:cxn modelId="{EBB997AC-5057-4BD0-9BC2-CDBE0E13E291}" type="presParOf" srcId="{61E3F332-2EE0-4247-A34A-2E41CA641535}" destId="{7DDA3497-0EC6-4AF8-81A4-9AB70DBB1B23}" srcOrd="0" destOrd="0" presId="urn:microsoft.com/office/officeart/2005/8/layout/radial3"/>
    <dgm:cxn modelId="{4E761BA8-8ECA-45D8-A225-10EE60CF082D}" type="presParOf" srcId="{61E3F332-2EE0-4247-A34A-2E41CA641535}" destId="{230C876B-F96F-419E-9F6F-B45ECC1E68E2}" srcOrd="1" destOrd="0" presId="urn:microsoft.com/office/officeart/2005/8/layout/radial3"/>
    <dgm:cxn modelId="{55F26A6F-83E8-4A50-A510-3A24D9439421}" type="presParOf" srcId="{61E3F332-2EE0-4247-A34A-2E41CA641535}" destId="{19C831B0-6412-4F93-8FFD-4BBC42A3C37C}" srcOrd="2" destOrd="0" presId="urn:microsoft.com/office/officeart/2005/8/layout/radial3"/>
    <dgm:cxn modelId="{309579BD-9F21-4B6A-B574-563A061A5774}" type="presParOf" srcId="{61E3F332-2EE0-4247-A34A-2E41CA641535}" destId="{12964DF3-C1F0-498F-B074-F521D5A58A80}" srcOrd="3" destOrd="0" presId="urn:microsoft.com/office/officeart/2005/8/layout/radial3"/>
    <dgm:cxn modelId="{AA746D21-5671-4855-9E2A-7208C00C6759}" type="presParOf" srcId="{61E3F332-2EE0-4247-A34A-2E41CA641535}" destId="{1E0F3C2F-B561-4FBD-B297-8620FB3C713B}" srcOrd="4" destOrd="0" presId="urn:microsoft.com/office/officeart/2005/8/layout/radial3"/>
    <dgm:cxn modelId="{9C1CE8E0-897E-4FF7-BA14-8CC0BC4F0C06}" type="presParOf" srcId="{61E3F332-2EE0-4247-A34A-2E41CA641535}" destId="{0D9CADD7-5078-49C7-9250-20A3FFD2928D}" srcOrd="5" destOrd="0" presId="urn:microsoft.com/office/officeart/2005/8/layout/radial3"/>
    <dgm:cxn modelId="{3A93F0E5-8102-4C26-8709-A6FC39364005}" type="presParOf" srcId="{61E3F332-2EE0-4247-A34A-2E41CA641535}" destId="{1672D652-39C2-4060-9F25-58E5410ECA0B}"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4BE712-CBA1-4DD2-A8BF-56C36E4046DC}" type="doc">
      <dgm:prSet loTypeId="urn:microsoft.com/office/officeart/2005/8/layout/vList2" loCatId="list" qsTypeId="urn:microsoft.com/office/officeart/2005/8/quickstyle/simple3" qsCatId="simple" csTypeId="urn:microsoft.com/office/officeart/2005/8/colors/colorful4" csCatId="colorful" phldr="1"/>
      <dgm:spPr/>
      <dgm:t>
        <a:bodyPr/>
        <a:lstStyle/>
        <a:p>
          <a:endParaRPr lang="en-US"/>
        </a:p>
      </dgm:t>
    </dgm:pt>
    <dgm:pt modelId="{26D2418B-309B-4DAB-9BE1-8B1EB44D14A5}">
      <dgm:prSet custT="1"/>
      <dgm:spPr/>
      <dgm:t>
        <a:bodyPr/>
        <a:lstStyle/>
        <a:p>
          <a:pPr rtl="0"/>
          <a:r>
            <a:rPr lang="en-US" sz="1800" dirty="0" smtClean="0"/>
            <a:t>An evidence-based, (reliability and validity tested) 20-item caregiver-completed tool used to help </a:t>
          </a:r>
          <a:r>
            <a:rPr lang="en-US" sz="1800" b="0" i="0" u="none" strike="noStrike" baseline="0" dirty="0" smtClean="0">
              <a:solidFill>
                <a:schemeClr val="tx1"/>
              </a:solidFill>
              <a:latin typeface="+mn-lt"/>
              <a:ea typeface="+mn-ea"/>
              <a:cs typeface="+mn-cs"/>
            </a:rPr>
            <a:t>measure changes in family protective factors.</a:t>
          </a:r>
          <a:endParaRPr lang="en-US" sz="1800" i="0" dirty="0"/>
        </a:p>
      </dgm:t>
    </dgm:pt>
    <dgm:pt modelId="{45B93E7C-A289-4993-9F06-673F70701021}" type="parTrans" cxnId="{A25E8E19-E673-49E6-99A8-5B2E5DFF84DE}">
      <dgm:prSet/>
      <dgm:spPr/>
      <dgm:t>
        <a:bodyPr/>
        <a:lstStyle/>
        <a:p>
          <a:endParaRPr lang="en-US"/>
        </a:p>
      </dgm:t>
    </dgm:pt>
    <dgm:pt modelId="{12C16A70-718D-4196-ACFD-11D6759E06E7}" type="sibTrans" cxnId="{A25E8E19-E673-49E6-99A8-5B2E5DFF84DE}">
      <dgm:prSet/>
      <dgm:spPr/>
      <dgm:t>
        <a:bodyPr/>
        <a:lstStyle/>
        <a:p>
          <a:endParaRPr lang="en-US"/>
        </a:p>
      </dgm:t>
    </dgm:pt>
    <dgm:pt modelId="{38234F4F-7EF1-4176-9DEB-D8A26063A6ED}">
      <dgm:prSet custT="1"/>
      <dgm:spPr/>
      <dgm:t>
        <a:bodyPr/>
        <a:lstStyle/>
        <a:p>
          <a:pPr rtl="0"/>
          <a:r>
            <a:rPr lang="en-US" sz="1800" dirty="0" smtClean="0"/>
            <a:t>Developed through a partnership with FRIENDS and The University of Kansas with input from multiple experts in the field, parent leaders, prevention workers and hundreds of families.</a:t>
          </a:r>
          <a:endParaRPr lang="en-US" sz="1800" dirty="0"/>
        </a:p>
      </dgm:t>
    </dgm:pt>
    <dgm:pt modelId="{61DAC128-D3ED-4EBB-921C-451BB02FBAEA}" type="parTrans" cxnId="{E00EF480-12BB-4371-8C2D-B2722FEF3AAD}">
      <dgm:prSet/>
      <dgm:spPr/>
      <dgm:t>
        <a:bodyPr/>
        <a:lstStyle/>
        <a:p>
          <a:endParaRPr lang="en-US"/>
        </a:p>
      </dgm:t>
    </dgm:pt>
    <dgm:pt modelId="{12527445-2F74-4E0F-A485-224E031D97D0}" type="sibTrans" cxnId="{E00EF480-12BB-4371-8C2D-B2722FEF3AAD}">
      <dgm:prSet/>
      <dgm:spPr/>
      <dgm:t>
        <a:bodyPr/>
        <a:lstStyle/>
        <a:p>
          <a:endParaRPr lang="en-US"/>
        </a:p>
      </dgm:t>
    </dgm:pt>
    <dgm:pt modelId="{5C2451BF-DED4-4D60-B4A2-5BDB9BC5E1FE}">
      <dgm:prSet custT="1"/>
      <dgm:spPr/>
      <dgm:t>
        <a:bodyPr/>
        <a:lstStyle/>
        <a:p>
          <a:pPr rtl="0"/>
          <a:r>
            <a:rPr lang="en-US" sz="1800" dirty="0" smtClean="0"/>
            <a:t>  Being widely used in states across the country.  </a:t>
          </a:r>
          <a:endParaRPr lang="en-US" sz="1800" dirty="0"/>
        </a:p>
      </dgm:t>
    </dgm:pt>
    <dgm:pt modelId="{467FB5AE-6CA3-4012-835E-613540B48BD6}" type="parTrans" cxnId="{A34B8AA4-1F72-445D-89E7-17D97B28BBCC}">
      <dgm:prSet/>
      <dgm:spPr/>
      <dgm:t>
        <a:bodyPr/>
        <a:lstStyle/>
        <a:p>
          <a:endParaRPr lang="en-US"/>
        </a:p>
      </dgm:t>
    </dgm:pt>
    <dgm:pt modelId="{6DD21EC2-591A-4331-ABB2-EBFF035B7218}" type="sibTrans" cxnId="{A34B8AA4-1F72-445D-89E7-17D97B28BBCC}">
      <dgm:prSet/>
      <dgm:spPr/>
      <dgm:t>
        <a:bodyPr/>
        <a:lstStyle/>
        <a:p>
          <a:endParaRPr lang="en-US"/>
        </a:p>
      </dgm:t>
    </dgm:pt>
    <dgm:pt modelId="{B865B222-45E0-4EAF-951A-1F5D339D1547}">
      <dgm:prSet custT="1"/>
      <dgm:spPr/>
      <dgm:t>
        <a:bodyPr/>
        <a:lstStyle/>
        <a:p>
          <a:pPr rtl="0"/>
          <a:r>
            <a:rPr lang="en-US" sz="1800" dirty="0" smtClean="0"/>
            <a:t>Provides </a:t>
          </a:r>
          <a:r>
            <a:rPr lang="en-US" sz="1800" b="0" i="0" u="none" strike="noStrike" baseline="0" dirty="0" smtClean="0">
              <a:solidFill>
                <a:schemeClr val="tx1"/>
              </a:solidFill>
              <a:latin typeface="+mn-lt"/>
              <a:ea typeface="+mn-ea"/>
              <a:cs typeface="+mn-cs"/>
            </a:rPr>
            <a:t>feedback to agencies for continuous improvement and evaluation purposes. It is </a:t>
          </a:r>
          <a:r>
            <a:rPr lang="en-US" sz="1800" dirty="0" smtClean="0"/>
            <a:t>not intended for individual assessment, placement or diagnostic purposes. Agencies should rely on other instruments for clinical use.</a:t>
          </a:r>
          <a:endParaRPr lang="en-US" sz="1800" dirty="0"/>
        </a:p>
      </dgm:t>
    </dgm:pt>
    <dgm:pt modelId="{F490C2EF-C38D-43FA-A6D7-EA5C7C101A8D}" type="parTrans" cxnId="{30F36A04-ED65-4BE6-8656-181145355AE7}">
      <dgm:prSet/>
      <dgm:spPr/>
      <dgm:t>
        <a:bodyPr/>
        <a:lstStyle/>
        <a:p>
          <a:endParaRPr lang="en-US"/>
        </a:p>
      </dgm:t>
    </dgm:pt>
    <dgm:pt modelId="{7970BF04-AA4F-43FB-9269-1BF9AED7CB2C}" type="sibTrans" cxnId="{30F36A04-ED65-4BE6-8656-181145355AE7}">
      <dgm:prSet/>
      <dgm:spPr/>
      <dgm:t>
        <a:bodyPr/>
        <a:lstStyle/>
        <a:p>
          <a:endParaRPr lang="en-US"/>
        </a:p>
      </dgm:t>
    </dgm:pt>
    <dgm:pt modelId="{E0F72697-2C0E-427E-8D4A-34A0BE3FC0E4}" type="pres">
      <dgm:prSet presAssocID="{EE4BE712-CBA1-4DD2-A8BF-56C36E4046DC}" presName="linear" presStyleCnt="0">
        <dgm:presLayoutVars>
          <dgm:animLvl val="lvl"/>
          <dgm:resizeHandles val="exact"/>
        </dgm:presLayoutVars>
      </dgm:prSet>
      <dgm:spPr/>
      <dgm:t>
        <a:bodyPr/>
        <a:lstStyle/>
        <a:p>
          <a:endParaRPr lang="en-US"/>
        </a:p>
      </dgm:t>
    </dgm:pt>
    <dgm:pt modelId="{EAB36399-1D49-47B0-A39C-7C77748E73E3}" type="pres">
      <dgm:prSet presAssocID="{26D2418B-309B-4DAB-9BE1-8B1EB44D14A5}" presName="parentText" presStyleLbl="node1" presStyleIdx="0" presStyleCnt="4" custScaleY="103593" custLinFactY="-12017" custLinFactNeighborX="-6924" custLinFactNeighborY="-100000">
        <dgm:presLayoutVars>
          <dgm:chMax val="0"/>
          <dgm:bulletEnabled val="1"/>
        </dgm:presLayoutVars>
      </dgm:prSet>
      <dgm:spPr/>
      <dgm:t>
        <a:bodyPr/>
        <a:lstStyle/>
        <a:p>
          <a:endParaRPr lang="en-US"/>
        </a:p>
      </dgm:t>
    </dgm:pt>
    <dgm:pt modelId="{FBF497B8-8B30-4DBE-A97D-A42A9BF8573A}" type="pres">
      <dgm:prSet presAssocID="{12C16A70-718D-4196-ACFD-11D6759E06E7}" presName="spacer" presStyleCnt="0"/>
      <dgm:spPr/>
      <dgm:t>
        <a:bodyPr/>
        <a:lstStyle/>
        <a:p>
          <a:endParaRPr lang="en-US"/>
        </a:p>
      </dgm:t>
    </dgm:pt>
    <dgm:pt modelId="{0DE1F86A-DA26-4641-932D-4439EC8A4411}" type="pres">
      <dgm:prSet presAssocID="{B865B222-45E0-4EAF-951A-1F5D339D1547}" presName="parentText" presStyleLbl="node1" presStyleIdx="1" presStyleCnt="4">
        <dgm:presLayoutVars>
          <dgm:chMax val="0"/>
          <dgm:bulletEnabled val="1"/>
        </dgm:presLayoutVars>
      </dgm:prSet>
      <dgm:spPr/>
      <dgm:t>
        <a:bodyPr/>
        <a:lstStyle/>
        <a:p>
          <a:endParaRPr lang="en-US"/>
        </a:p>
      </dgm:t>
    </dgm:pt>
    <dgm:pt modelId="{A253FFFE-53BC-41CB-8583-C04DF73B8739}" type="pres">
      <dgm:prSet presAssocID="{7970BF04-AA4F-43FB-9269-1BF9AED7CB2C}" presName="spacer" presStyleCnt="0"/>
      <dgm:spPr/>
    </dgm:pt>
    <dgm:pt modelId="{9007A185-B72A-404B-A2D7-85D5414F64BB}" type="pres">
      <dgm:prSet presAssocID="{38234F4F-7EF1-4176-9DEB-D8A26063A6ED}" presName="parentText" presStyleLbl="node1" presStyleIdx="2" presStyleCnt="4" custScaleY="121126">
        <dgm:presLayoutVars>
          <dgm:chMax val="0"/>
          <dgm:bulletEnabled val="1"/>
        </dgm:presLayoutVars>
      </dgm:prSet>
      <dgm:spPr/>
      <dgm:t>
        <a:bodyPr/>
        <a:lstStyle/>
        <a:p>
          <a:endParaRPr lang="en-US"/>
        </a:p>
      </dgm:t>
    </dgm:pt>
    <dgm:pt modelId="{D38CE063-7B2E-4D48-964E-D09705FB4046}" type="pres">
      <dgm:prSet presAssocID="{12527445-2F74-4E0F-A485-224E031D97D0}" presName="spacer" presStyleCnt="0"/>
      <dgm:spPr/>
      <dgm:t>
        <a:bodyPr/>
        <a:lstStyle/>
        <a:p>
          <a:endParaRPr lang="en-US"/>
        </a:p>
      </dgm:t>
    </dgm:pt>
    <dgm:pt modelId="{6476D0B9-7FF2-4450-BB06-D2AC18017AA3}" type="pres">
      <dgm:prSet presAssocID="{5C2451BF-DED4-4D60-B4A2-5BDB9BC5E1FE}" presName="parentText" presStyleLbl="node1" presStyleIdx="3" presStyleCnt="4">
        <dgm:presLayoutVars>
          <dgm:chMax val="0"/>
          <dgm:bulletEnabled val="1"/>
        </dgm:presLayoutVars>
      </dgm:prSet>
      <dgm:spPr/>
      <dgm:t>
        <a:bodyPr/>
        <a:lstStyle/>
        <a:p>
          <a:endParaRPr lang="en-US"/>
        </a:p>
      </dgm:t>
    </dgm:pt>
  </dgm:ptLst>
  <dgm:cxnLst>
    <dgm:cxn modelId="{A25E8E19-E673-49E6-99A8-5B2E5DFF84DE}" srcId="{EE4BE712-CBA1-4DD2-A8BF-56C36E4046DC}" destId="{26D2418B-309B-4DAB-9BE1-8B1EB44D14A5}" srcOrd="0" destOrd="0" parTransId="{45B93E7C-A289-4993-9F06-673F70701021}" sibTransId="{12C16A70-718D-4196-ACFD-11D6759E06E7}"/>
    <dgm:cxn modelId="{7ACEE19D-3A07-4544-96FF-A6072C23168E}" type="presOf" srcId="{5C2451BF-DED4-4D60-B4A2-5BDB9BC5E1FE}" destId="{6476D0B9-7FF2-4450-BB06-D2AC18017AA3}" srcOrd="0" destOrd="0" presId="urn:microsoft.com/office/officeart/2005/8/layout/vList2"/>
    <dgm:cxn modelId="{5A2348BF-97F8-49A8-B639-D369101DA9E5}" type="presOf" srcId="{38234F4F-7EF1-4176-9DEB-D8A26063A6ED}" destId="{9007A185-B72A-404B-A2D7-85D5414F64BB}" srcOrd="0" destOrd="0" presId="urn:microsoft.com/office/officeart/2005/8/layout/vList2"/>
    <dgm:cxn modelId="{D2D4FD0E-81D5-4F28-A9C5-212C5419F1F8}" type="presOf" srcId="{26D2418B-309B-4DAB-9BE1-8B1EB44D14A5}" destId="{EAB36399-1D49-47B0-A39C-7C77748E73E3}" srcOrd="0" destOrd="0" presId="urn:microsoft.com/office/officeart/2005/8/layout/vList2"/>
    <dgm:cxn modelId="{30F36A04-ED65-4BE6-8656-181145355AE7}" srcId="{EE4BE712-CBA1-4DD2-A8BF-56C36E4046DC}" destId="{B865B222-45E0-4EAF-951A-1F5D339D1547}" srcOrd="1" destOrd="0" parTransId="{F490C2EF-C38D-43FA-A6D7-EA5C7C101A8D}" sibTransId="{7970BF04-AA4F-43FB-9269-1BF9AED7CB2C}"/>
    <dgm:cxn modelId="{BDDD7536-C476-41D4-AA55-EA12BE05A451}" type="presOf" srcId="{B865B222-45E0-4EAF-951A-1F5D339D1547}" destId="{0DE1F86A-DA26-4641-932D-4439EC8A4411}" srcOrd="0" destOrd="0" presId="urn:microsoft.com/office/officeart/2005/8/layout/vList2"/>
    <dgm:cxn modelId="{2ADBD345-31EA-4193-B29D-E2B2F46B14EB}" type="presOf" srcId="{EE4BE712-CBA1-4DD2-A8BF-56C36E4046DC}" destId="{E0F72697-2C0E-427E-8D4A-34A0BE3FC0E4}" srcOrd="0" destOrd="0" presId="urn:microsoft.com/office/officeart/2005/8/layout/vList2"/>
    <dgm:cxn modelId="{E00EF480-12BB-4371-8C2D-B2722FEF3AAD}" srcId="{EE4BE712-CBA1-4DD2-A8BF-56C36E4046DC}" destId="{38234F4F-7EF1-4176-9DEB-D8A26063A6ED}" srcOrd="2" destOrd="0" parTransId="{61DAC128-D3ED-4EBB-921C-451BB02FBAEA}" sibTransId="{12527445-2F74-4E0F-A485-224E031D97D0}"/>
    <dgm:cxn modelId="{A34B8AA4-1F72-445D-89E7-17D97B28BBCC}" srcId="{EE4BE712-CBA1-4DD2-A8BF-56C36E4046DC}" destId="{5C2451BF-DED4-4D60-B4A2-5BDB9BC5E1FE}" srcOrd="3" destOrd="0" parTransId="{467FB5AE-6CA3-4012-835E-613540B48BD6}" sibTransId="{6DD21EC2-591A-4331-ABB2-EBFF035B7218}"/>
    <dgm:cxn modelId="{5D2E372F-FA30-4639-8134-7D1C0C52BCE6}" type="presParOf" srcId="{E0F72697-2C0E-427E-8D4A-34A0BE3FC0E4}" destId="{EAB36399-1D49-47B0-A39C-7C77748E73E3}" srcOrd="0" destOrd="0" presId="urn:microsoft.com/office/officeart/2005/8/layout/vList2"/>
    <dgm:cxn modelId="{DAC8D6E6-E3D1-4451-9DB5-CE45C4A2A448}" type="presParOf" srcId="{E0F72697-2C0E-427E-8D4A-34A0BE3FC0E4}" destId="{FBF497B8-8B30-4DBE-A97D-A42A9BF8573A}" srcOrd="1" destOrd="0" presId="urn:microsoft.com/office/officeart/2005/8/layout/vList2"/>
    <dgm:cxn modelId="{0473A356-456C-4996-A682-895DF1E0227B}" type="presParOf" srcId="{E0F72697-2C0E-427E-8D4A-34A0BE3FC0E4}" destId="{0DE1F86A-DA26-4641-932D-4439EC8A4411}" srcOrd="2" destOrd="0" presId="urn:microsoft.com/office/officeart/2005/8/layout/vList2"/>
    <dgm:cxn modelId="{ED13D975-E666-44DA-9BB9-0BF2DA3193C0}" type="presParOf" srcId="{E0F72697-2C0E-427E-8D4A-34A0BE3FC0E4}" destId="{A253FFFE-53BC-41CB-8583-C04DF73B8739}" srcOrd="3" destOrd="0" presId="urn:microsoft.com/office/officeart/2005/8/layout/vList2"/>
    <dgm:cxn modelId="{3EE32E51-3DD8-46DC-96D8-5B3759726C72}" type="presParOf" srcId="{E0F72697-2C0E-427E-8D4A-34A0BE3FC0E4}" destId="{9007A185-B72A-404B-A2D7-85D5414F64BB}" srcOrd="4" destOrd="0" presId="urn:microsoft.com/office/officeart/2005/8/layout/vList2"/>
    <dgm:cxn modelId="{0E2F2363-B507-4051-815E-D593D2330938}" type="presParOf" srcId="{E0F72697-2C0E-427E-8D4A-34A0BE3FC0E4}" destId="{D38CE063-7B2E-4D48-964E-D09705FB4046}" srcOrd="5" destOrd="0" presId="urn:microsoft.com/office/officeart/2005/8/layout/vList2"/>
    <dgm:cxn modelId="{03CD7E43-7239-4659-A2CF-E7B48C68144E}" type="presParOf" srcId="{E0F72697-2C0E-427E-8D4A-34A0BE3FC0E4}" destId="{6476D0B9-7FF2-4450-BB06-D2AC18017AA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DA04FB-5CF7-49F2-8D5D-9C82F4C11F21}"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41E8D68D-CF16-42C1-9887-C723CA34693F}">
      <dgm:prSet/>
      <dgm:spPr/>
      <dgm:t>
        <a:bodyPr/>
        <a:lstStyle/>
        <a:p>
          <a:pPr rtl="0"/>
          <a:r>
            <a:rPr lang="en-US" dirty="0" smtClean="0"/>
            <a:t>The Protective Factors Survey (PFS) </a:t>
          </a:r>
          <a:endParaRPr lang="en-US" dirty="0"/>
        </a:p>
      </dgm:t>
    </dgm:pt>
    <dgm:pt modelId="{4135903D-DFCF-4A4A-9AC6-472D4F98F1C4}" type="parTrans" cxnId="{795F7E2F-7FBE-4709-B858-B9BD87AD0869}">
      <dgm:prSet/>
      <dgm:spPr/>
      <dgm:t>
        <a:bodyPr/>
        <a:lstStyle/>
        <a:p>
          <a:endParaRPr lang="en-US"/>
        </a:p>
      </dgm:t>
    </dgm:pt>
    <dgm:pt modelId="{386C8E89-0F8E-4D45-A310-956B50B47EBE}" type="sibTrans" cxnId="{795F7E2F-7FBE-4709-B858-B9BD87AD0869}">
      <dgm:prSet/>
      <dgm:spPr/>
      <dgm:t>
        <a:bodyPr/>
        <a:lstStyle/>
        <a:p>
          <a:endParaRPr lang="en-US"/>
        </a:p>
      </dgm:t>
    </dgm:pt>
    <dgm:pt modelId="{AEB21FA7-312E-4744-A823-ADA300009A4A}" type="pres">
      <dgm:prSet presAssocID="{D6DA04FB-5CF7-49F2-8D5D-9C82F4C11F21}" presName="linear" presStyleCnt="0">
        <dgm:presLayoutVars>
          <dgm:animLvl val="lvl"/>
          <dgm:resizeHandles val="exact"/>
        </dgm:presLayoutVars>
      </dgm:prSet>
      <dgm:spPr/>
      <dgm:t>
        <a:bodyPr/>
        <a:lstStyle/>
        <a:p>
          <a:endParaRPr lang="en-US"/>
        </a:p>
      </dgm:t>
    </dgm:pt>
    <dgm:pt modelId="{2892424E-6E4A-429A-9D92-C1390855A193}" type="pres">
      <dgm:prSet presAssocID="{41E8D68D-CF16-42C1-9887-C723CA34693F}" presName="parentText" presStyleLbl="node1" presStyleIdx="0" presStyleCnt="1" custLinFactNeighborY="-10219">
        <dgm:presLayoutVars>
          <dgm:chMax val="0"/>
          <dgm:bulletEnabled val="1"/>
        </dgm:presLayoutVars>
      </dgm:prSet>
      <dgm:spPr/>
      <dgm:t>
        <a:bodyPr/>
        <a:lstStyle/>
        <a:p>
          <a:endParaRPr lang="en-US"/>
        </a:p>
      </dgm:t>
    </dgm:pt>
  </dgm:ptLst>
  <dgm:cxnLst>
    <dgm:cxn modelId="{795F7E2F-7FBE-4709-B858-B9BD87AD0869}" srcId="{D6DA04FB-5CF7-49F2-8D5D-9C82F4C11F21}" destId="{41E8D68D-CF16-42C1-9887-C723CA34693F}" srcOrd="0" destOrd="0" parTransId="{4135903D-DFCF-4A4A-9AC6-472D4F98F1C4}" sibTransId="{386C8E89-0F8E-4D45-A310-956B50B47EBE}"/>
    <dgm:cxn modelId="{6027C84D-7A48-4F90-B14D-4DEF53897FE3}" type="presOf" srcId="{D6DA04FB-5CF7-49F2-8D5D-9C82F4C11F21}" destId="{AEB21FA7-312E-4744-A823-ADA300009A4A}" srcOrd="0" destOrd="0" presId="urn:microsoft.com/office/officeart/2005/8/layout/vList2"/>
    <dgm:cxn modelId="{B647138D-265A-4E29-927B-D8BC8B981AC9}" type="presOf" srcId="{41E8D68D-CF16-42C1-9887-C723CA34693F}" destId="{2892424E-6E4A-429A-9D92-C1390855A193}" srcOrd="0" destOrd="0" presId="urn:microsoft.com/office/officeart/2005/8/layout/vList2"/>
    <dgm:cxn modelId="{AE4B6111-989D-442D-B028-78F7D9A3A9DA}" type="presParOf" srcId="{AEB21FA7-312E-4744-A823-ADA300009A4A}" destId="{2892424E-6E4A-429A-9D92-C1390855A193}"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DA04FB-5CF7-49F2-8D5D-9C82F4C11F21}"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41E8D68D-CF16-42C1-9887-C723CA34693F}">
      <dgm:prSet/>
      <dgm:spPr/>
      <dgm:t>
        <a:bodyPr/>
        <a:lstStyle/>
        <a:p>
          <a:pPr rtl="0"/>
          <a:r>
            <a:rPr lang="en-US" dirty="0" smtClean="0"/>
            <a:t>When PFS scores were high…</a:t>
          </a:r>
          <a:endParaRPr lang="en-US" dirty="0"/>
        </a:p>
      </dgm:t>
    </dgm:pt>
    <dgm:pt modelId="{4135903D-DFCF-4A4A-9AC6-472D4F98F1C4}" type="parTrans" cxnId="{795F7E2F-7FBE-4709-B858-B9BD87AD0869}">
      <dgm:prSet/>
      <dgm:spPr/>
      <dgm:t>
        <a:bodyPr/>
        <a:lstStyle/>
        <a:p>
          <a:endParaRPr lang="en-US"/>
        </a:p>
      </dgm:t>
    </dgm:pt>
    <dgm:pt modelId="{386C8E89-0F8E-4D45-A310-956B50B47EBE}" type="sibTrans" cxnId="{795F7E2F-7FBE-4709-B858-B9BD87AD0869}">
      <dgm:prSet/>
      <dgm:spPr/>
      <dgm:t>
        <a:bodyPr/>
        <a:lstStyle/>
        <a:p>
          <a:endParaRPr lang="en-US"/>
        </a:p>
      </dgm:t>
    </dgm:pt>
    <dgm:pt modelId="{AEB21FA7-312E-4744-A823-ADA300009A4A}" type="pres">
      <dgm:prSet presAssocID="{D6DA04FB-5CF7-49F2-8D5D-9C82F4C11F21}" presName="linear" presStyleCnt="0">
        <dgm:presLayoutVars>
          <dgm:animLvl val="lvl"/>
          <dgm:resizeHandles val="exact"/>
        </dgm:presLayoutVars>
      </dgm:prSet>
      <dgm:spPr/>
      <dgm:t>
        <a:bodyPr/>
        <a:lstStyle/>
        <a:p>
          <a:endParaRPr lang="en-US"/>
        </a:p>
      </dgm:t>
    </dgm:pt>
    <dgm:pt modelId="{2892424E-6E4A-429A-9D92-C1390855A193}" type="pres">
      <dgm:prSet presAssocID="{41E8D68D-CF16-42C1-9887-C723CA34693F}" presName="parentText" presStyleLbl="node1" presStyleIdx="0" presStyleCnt="1" custLinFactNeighborY="-10219">
        <dgm:presLayoutVars>
          <dgm:chMax val="0"/>
          <dgm:bulletEnabled val="1"/>
        </dgm:presLayoutVars>
      </dgm:prSet>
      <dgm:spPr/>
      <dgm:t>
        <a:bodyPr/>
        <a:lstStyle/>
        <a:p>
          <a:endParaRPr lang="en-US"/>
        </a:p>
      </dgm:t>
    </dgm:pt>
  </dgm:ptLst>
  <dgm:cxnLst>
    <dgm:cxn modelId="{795F7E2F-7FBE-4709-B858-B9BD87AD0869}" srcId="{D6DA04FB-5CF7-49F2-8D5D-9C82F4C11F21}" destId="{41E8D68D-CF16-42C1-9887-C723CA34693F}" srcOrd="0" destOrd="0" parTransId="{4135903D-DFCF-4A4A-9AC6-472D4F98F1C4}" sibTransId="{386C8E89-0F8E-4D45-A310-956B50B47EBE}"/>
    <dgm:cxn modelId="{2B1A7C4C-E04B-4959-B15A-5807C97FA9DF}" type="presOf" srcId="{D6DA04FB-5CF7-49F2-8D5D-9C82F4C11F21}" destId="{AEB21FA7-312E-4744-A823-ADA300009A4A}" srcOrd="0" destOrd="0" presId="urn:microsoft.com/office/officeart/2005/8/layout/vList2"/>
    <dgm:cxn modelId="{264C93E5-C036-4FFD-AE10-AAA31E7FB1F3}" type="presOf" srcId="{41E8D68D-CF16-42C1-9887-C723CA34693F}" destId="{2892424E-6E4A-429A-9D92-C1390855A193}" srcOrd="0" destOrd="0" presId="urn:microsoft.com/office/officeart/2005/8/layout/vList2"/>
    <dgm:cxn modelId="{DEDD9FC3-AF63-42C9-B813-5E3ED2466F9B}" type="presParOf" srcId="{AEB21FA7-312E-4744-A823-ADA300009A4A}" destId="{2892424E-6E4A-429A-9D92-C1390855A19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48E2571-0554-484B-9CDF-AECB4A88B480}" type="doc">
      <dgm:prSet loTypeId="urn:microsoft.com/office/officeart/2005/8/layout/hierarchy3" loCatId="hierarchy" qsTypeId="urn:microsoft.com/office/officeart/2005/8/quickstyle/simple3" qsCatId="simple" csTypeId="urn:microsoft.com/office/officeart/2005/8/colors/colorful5" csCatId="colorful" phldr="1"/>
      <dgm:spPr/>
      <dgm:t>
        <a:bodyPr/>
        <a:lstStyle/>
        <a:p>
          <a:endParaRPr lang="en-US"/>
        </a:p>
      </dgm:t>
    </dgm:pt>
    <dgm:pt modelId="{A5F384C6-CADF-4CC8-9975-9ABC55F6B61A}">
      <dgm:prSet/>
      <dgm:spPr/>
      <dgm:t>
        <a:bodyPr/>
        <a:lstStyle/>
        <a:p>
          <a:pPr algn="l" rtl="0"/>
          <a:r>
            <a:rPr lang="en-US" dirty="0" smtClean="0"/>
            <a:t>Positive correlations</a:t>
          </a:r>
          <a:endParaRPr lang="en-US" dirty="0"/>
        </a:p>
      </dgm:t>
    </dgm:pt>
    <dgm:pt modelId="{7DE6B23B-9C73-47B7-84FF-7D797D4748CC}" type="parTrans" cxnId="{B9666211-EDEA-43DA-8AB4-F0574B10BE59}">
      <dgm:prSet/>
      <dgm:spPr/>
      <dgm:t>
        <a:bodyPr/>
        <a:lstStyle/>
        <a:p>
          <a:endParaRPr lang="en-US"/>
        </a:p>
      </dgm:t>
    </dgm:pt>
    <dgm:pt modelId="{92B46CD7-36B7-49B9-82DD-F95C71039F89}" type="sibTrans" cxnId="{B9666211-EDEA-43DA-8AB4-F0574B10BE59}">
      <dgm:prSet/>
      <dgm:spPr/>
      <dgm:t>
        <a:bodyPr/>
        <a:lstStyle/>
        <a:p>
          <a:endParaRPr lang="en-US"/>
        </a:p>
      </dgm:t>
    </dgm:pt>
    <dgm:pt modelId="{AE4EC0E9-0F81-41AD-A091-B86E88A929A5}">
      <dgm:prSet custT="1"/>
      <dgm:spPr/>
      <dgm:t>
        <a:bodyPr/>
        <a:lstStyle/>
        <a:p>
          <a:pPr algn="l" rtl="0"/>
          <a:r>
            <a:rPr lang="en-US" sz="1600" dirty="0" smtClean="0"/>
            <a:t>Effective coping was high</a:t>
          </a:r>
          <a:endParaRPr lang="en-US" sz="1600" dirty="0"/>
        </a:p>
      </dgm:t>
    </dgm:pt>
    <dgm:pt modelId="{C312613A-045F-404B-88EC-4F1E2C877B9C}" type="parTrans" cxnId="{F8750FAF-FD02-453E-9B9A-BEEF5BABCABD}">
      <dgm:prSet/>
      <dgm:spPr/>
      <dgm:t>
        <a:bodyPr/>
        <a:lstStyle/>
        <a:p>
          <a:pPr algn="l"/>
          <a:endParaRPr lang="en-US"/>
        </a:p>
      </dgm:t>
    </dgm:pt>
    <dgm:pt modelId="{B5631553-F8A8-45B2-8E25-D7A1C4A9E272}" type="sibTrans" cxnId="{F8750FAF-FD02-453E-9B9A-BEEF5BABCABD}">
      <dgm:prSet/>
      <dgm:spPr/>
      <dgm:t>
        <a:bodyPr/>
        <a:lstStyle/>
        <a:p>
          <a:endParaRPr lang="en-US"/>
        </a:p>
      </dgm:t>
    </dgm:pt>
    <dgm:pt modelId="{F72BA45C-9336-47F6-A027-978383BF345B}">
      <dgm:prSet custT="1"/>
      <dgm:spPr/>
      <dgm:t>
        <a:bodyPr/>
        <a:lstStyle/>
        <a:p>
          <a:pPr algn="l" rtl="0"/>
          <a:r>
            <a:rPr lang="en-US" sz="1600" dirty="0" smtClean="0"/>
            <a:t>Physical and emotional health was good</a:t>
          </a:r>
          <a:endParaRPr lang="en-US" sz="1600" dirty="0"/>
        </a:p>
      </dgm:t>
    </dgm:pt>
    <dgm:pt modelId="{EAD4C4C5-4C02-4E06-BE35-A11478D84A63}" type="parTrans" cxnId="{41A4470D-3E05-4F3A-A709-3F067D8ABF6E}">
      <dgm:prSet/>
      <dgm:spPr/>
      <dgm:t>
        <a:bodyPr/>
        <a:lstStyle/>
        <a:p>
          <a:pPr algn="l"/>
          <a:endParaRPr lang="en-US"/>
        </a:p>
      </dgm:t>
    </dgm:pt>
    <dgm:pt modelId="{441B49E4-9E43-4D36-9CF2-39117144C5A3}" type="sibTrans" cxnId="{41A4470D-3E05-4F3A-A709-3F067D8ABF6E}">
      <dgm:prSet/>
      <dgm:spPr/>
      <dgm:t>
        <a:bodyPr/>
        <a:lstStyle/>
        <a:p>
          <a:endParaRPr lang="en-US"/>
        </a:p>
      </dgm:t>
    </dgm:pt>
    <dgm:pt modelId="{9CAE7C7E-1AEF-4D6D-BF50-28A575FAC397}">
      <dgm:prSet custT="1"/>
      <dgm:spPr/>
      <dgm:t>
        <a:bodyPr/>
        <a:lstStyle/>
        <a:p>
          <a:pPr algn="l" rtl="0"/>
          <a:r>
            <a:rPr lang="en-US" sz="1600" dirty="0" smtClean="0"/>
            <a:t>Positive emotions were high</a:t>
          </a:r>
          <a:endParaRPr lang="en-US" sz="1600" dirty="0"/>
        </a:p>
      </dgm:t>
    </dgm:pt>
    <dgm:pt modelId="{E048D02A-34C3-4C39-9A8A-BABCC10F1014}" type="parTrans" cxnId="{3454516D-4EC3-4E8F-A511-53DA3A177D67}">
      <dgm:prSet/>
      <dgm:spPr/>
      <dgm:t>
        <a:bodyPr/>
        <a:lstStyle/>
        <a:p>
          <a:pPr algn="l"/>
          <a:endParaRPr lang="en-US"/>
        </a:p>
      </dgm:t>
    </dgm:pt>
    <dgm:pt modelId="{97CE0414-E7C4-47C8-9053-D6A9D368C422}" type="sibTrans" cxnId="{3454516D-4EC3-4E8F-A511-53DA3A177D67}">
      <dgm:prSet/>
      <dgm:spPr/>
      <dgm:t>
        <a:bodyPr/>
        <a:lstStyle/>
        <a:p>
          <a:endParaRPr lang="en-US"/>
        </a:p>
      </dgm:t>
    </dgm:pt>
    <dgm:pt modelId="{6129E950-F9F0-4A08-83B1-E85036D6489F}">
      <dgm:prSet custT="1"/>
      <dgm:spPr/>
      <dgm:t>
        <a:bodyPr/>
        <a:lstStyle/>
        <a:p>
          <a:pPr algn="l" rtl="0"/>
          <a:r>
            <a:rPr lang="en-US" sz="1600" dirty="0" smtClean="0"/>
            <a:t>Optimism was high</a:t>
          </a:r>
          <a:endParaRPr lang="en-US" sz="1600" dirty="0"/>
        </a:p>
      </dgm:t>
    </dgm:pt>
    <dgm:pt modelId="{4D96309F-32A4-4456-AEB2-E3FE940F7CFD}" type="parTrans" cxnId="{47AD4F86-CB7A-4124-A29B-E834F3D701F3}">
      <dgm:prSet/>
      <dgm:spPr/>
      <dgm:t>
        <a:bodyPr/>
        <a:lstStyle/>
        <a:p>
          <a:pPr algn="l"/>
          <a:endParaRPr lang="en-US"/>
        </a:p>
      </dgm:t>
    </dgm:pt>
    <dgm:pt modelId="{1AE01CF1-C763-4580-8456-A627CCE72E31}" type="sibTrans" cxnId="{47AD4F86-CB7A-4124-A29B-E834F3D701F3}">
      <dgm:prSet/>
      <dgm:spPr/>
      <dgm:t>
        <a:bodyPr/>
        <a:lstStyle/>
        <a:p>
          <a:endParaRPr lang="en-US"/>
        </a:p>
      </dgm:t>
    </dgm:pt>
    <dgm:pt modelId="{50035784-8821-4484-A71E-649FAFDC38C0}" type="pres">
      <dgm:prSet presAssocID="{948E2571-0554-484B-9CDF-AECB4A88B480}" presName="diagram" presStyleCnt="0">
        <dgm:presLayoutVars>
          <dgm:chPref val="1"/>
          <dgm:dir/>
          <dgm:animOne val="branch"/>
          <dgm:animLvl val="lvl"/>
          <dgm:resizeHandles/>
        </dgm:presLayoutVars>
      </dgm:prSet>
      <dgm:spPr/>
      <dgm:t>
        <a:bodyPr/>
        <a:lstStyle/>
        <a:p>
          <a:endParaRPr lang="en-US"/>
        </a:p>
      </dgm:t>
    </dgm:pt>
    <dgm:pt modelId="{A7C63D8C-621F-43F3-B745-AF13350493C3}" type="pres">
      <dgm:prSet presAssocID="{A5F384C6-CADF-4CC8-9975-9ABC55F6B61A}" presName="root" presStyleCnt="0"/>
      <dgm:spPr/>
      <dgm:t>
        <a:bodyPr/>
        <a:lstStyle/>
        <a:p>
          <a:endParaRPr lang="en-US"/>
        </a:p>
      </dgm:t>
    </dgm:pt>
    <dgm:pt modelId="{E4041CAA-2A75-4261-94F9-A058D851E6CE}" type="pres">
      <dgm:prSet presAssocID="{A5F384C6-CADF-4CC8-9975-9ABC55F6B61A}" presName="rootComposite" presStyleCnt="0"/>
      <dgm:spPr/>
      <dgm:t>
        <a:bodyPr/>
        <a:lstStyle/>
        <a:p>
          <a:endParaRPr lang="en-US"/>
        </a:p>
      </dgm:t>
    </dgm:pt>
    <dgm:pt modelId="{7895A755-6BC8-4893-82A0-BF1B14272CEC}" type="pres">
      <dgm:prSet presAssocID="{A5F384C6-CADF-4CC8-9975-9ABC55F6B61A}" presName="rootText" presStyleLbl="node1" presStyleIdx="0" presStyleCnt="1" custScaleX="312315" custScaleY="81158"/>
      <dgm:spPr/>
      <dgm:t>
        <a:bodyPr/>
        <a:lstStyle/>
        <a:p>
          <a:endParaRPr lang="en-US"/>
        </a:p>
      </dgm:t>
    </dgm:pt>
    <dgm:pt modelId="{380BBD89-CA2A-43A7-BBE8-44109ACFF2B1}" type="pres">
      <dgm:prSet presAssocID="{A5F384C6-CADF-4CC8-9975-9ABC55F6B61A}" presName="rootConnector" presStyleLbl="node1" presStyleIdx="0" presStyleCnt="1"/>
      <dgm:spPr/>
      <dgm:t>
        <a:bodyPr/>
        <a:lstStyle/>
        <a:p>
          <a:endParaRPr lang="en-US"/>
        </a:p>
      </dgm:t>
    </dgm:pt>
    <dgm:pt modelId="{3A0F71AC-1B90-42E2-BE70-72986FFE8CBA}" type="pres">
      <dgm:prSet presAssocID="{A5F384C6-CADF-4CC8-9975-9ABC55F6B61A}" presName="childShape" presStyleCnt="0"/>
      <dgm:spPr/>
      <dgm:t>
        <a:bodyPr/>
        <a:lstStyle/>
        <a:p>
          <a:endParaRPr lang="en-US"/>
        </a:p>
      </dgm:t>
    </dgm:pt>
    <dgm:pt modelId="{5BB0F2B4-5C01-41E5-92AC-5BA262A14142}" type="pres">
      <dgm:prSet presAssocID="{C312613A-045F-404B-88EC-4F1E2C877B9C}" presName="Name13" presStyleLbl="parChTrans1D2" presStyleIdx="0" presStyleCnt="4"/>
      <dgm:spPr/>
      <dgm:t>
        <a:bodyPr/>
        <a:lstStyle/>
        <a:p>
          <a:endParaRPr lang="en-US"/>
        </a:p>
      </dgm:t>
    </dgm:pt>
    <dgm:pt modelId="{C99D0C75-DB84-4CD8-9E3A-016DE6DFDC84}" type="pres">
      <dgm:prSet presAssocID="{AE4EC0E9-0F81-41AD-A091-B86E88A929A5}" presName="childText" presStyleLbl="bgAcc1" presStyleIdx="0" presStyleCnt="4" custScaleX="446646">
        <dgm:presLayoutVars>
          <dgm:bulletEnabled val="1"/>
        </dgm:presLayoutVars>
      </dgm:prSet>
      <dgm:spPr/>
      <dgm:t>
        <a:bodyPr/>
        <a:lstStyle/>
        <a:p>
          <a:endParaRPr lang="en-US"/>
        </a:p>
      </dgm:t>
    </dgm:pt>
    <dgm:pt modelId="{9411D932-F4F0-45E4-A417-445EE643F204}" type="pres">
      <dgm:prSet presAssocID="{EAD4C4C5-4C02-4E06-BE35-A11478D84A63}" presName="Name13" presStyleLbl="parChTrans1D2" presStyleIdx="1" presStyleCnt="4"/>
      <dgm:spPr/>
      <dgm:t>
        <a:bodyPr/>
        <a:lstStyle/>
        <a:p>
          <a:endParaRPr lang="en-US"/>
        </a:p>
      </dgm:t>
    </dgm:pt>
    <dgm:pt modelId="{2144CDFA-34D0-4B5E-8075-D11BC1387306}" type="pres">
      <dgm:prSet presAssocID="{F72BA45C-9336-47F6-A027-978383BF345B}" presName="childText" presStyleLbl="bgAcc1" presStyleIdx="1" presStyleCnt="4" custScaleX="446646">
        <dgm:presLayoutVars>
          <dgm:bulletEnabled val="1"/>
        </dgm:presLayoutVars>
      </dgm:prSet>
      <dgm:spPr/>
      <dgm:t>
        <a:bodyPr/>
        <a:lstStyle/>
        <a:p>
          <a:endParaRPr lang="en-US"/>
        </a:p>
      </dgm:t>
    </dgm:pt>
    <dgm:pt modelId="{4B445B24-3A07-436E-9B1C-DFDB8B2A739A}" type="pres">
      <dgm:prSet presAssocID="{E048D02A-34C3-4C39-9A8A-BABCC10F1014}" presName="Name13" presStyleLbl="parChTrans1D2" presStyleIdx="2" presStyleCnt="4"/>
      <dgm:spPr/>
      <dgm:t>
        <a:bodyPr/>
        <a:lstStyle/>
        <a:p>
          <a:endParaRPr lang="en-US"/>
        </a:p>
      </dgm:t>
    </dgm:pt>
    <dgm:pt modelId="{AE26E6C5-0B16-434B-A511-533647FA3F63}" type="pres">
      <dgm:prSet presAssocID="{9CAE7C7E-1AEF-4D6D-BF50-28A575FAC397}" presName="childText" presStyleLbl="bgAcc1" presStyleIdx="2" presStyleCnt="4" custScaleX="446646">
        <dgm:presLayoutVars>
          <dgm:bulletEnabled val="1"/>
        </dgm:presLayoutVars>
      </dgm:prSet>
      <dgm:spPr/>
      <dgm:t>
        <a:bodyPr/>
        <a:lstStyle/>
        <a:p>
          <a:endParaRPr lang="en-US"/>
        </a:p>
      </dgm:t>
    </dgm:pt>
    <dgm:pt modelId="{B2FC9218-50F5-47CB-A0CC-0713D0AC72C9}" type="pres">
      <dgm:prSet presAssocID="{4D96309F-32A4-4456-AEB2-E3FE940F7CFD}" presName="Name13" presStyleLbl="parChTrans1D2" presStyleIdx="3" presStyleCnt="4"/>
      <dgm:spPr/>
      <dgm:t>
        <a:bodyPr/>
        <a:lstStyle/>
        <a:p>
          <a:endParaRPr lang="en-US"/>
        </a:p>
      </dgm:t>
    </dgm:pt>
    <dgm:pt modelId="{9841A1EA-5198-47F2-AAA6-07AF5AF12301}" type="pres">
      <dgm:prSet presAssocID="{6129E950-F9F0-4A08-83B1-E85036D6489F}" presName="childText" presStyleLbl="bgAcc1" presStyleIdx="3" presStyleCnt="4" custScaleX="446646">
        <dgm:presLayoutVars>
          <dgm:bulletEnabled val="1"/>
        </dgm:presLayoutVars>
      </dgm:prSet>
      <dgm:spPr/>
      <dgm:t>
        <a:bodyPr/>
        <a:lstStyle/>
        <a:p>
          <a:endParaRPr lang="en-US"/>
        </a:p>
      </dgm:t>
    </dgm:pt>
  </dgm:ptLst>
  <dgm:cxnLst>
    <dgm:cxn modelId="{B07F3411-B81A-4A1C-A0C8-47B67419D6F2}" type="presOf" srcId="{948E2571-0554-484B-9CDF-AECB4A88B480}" destId="{50035784-8821-4484-A71E-649FAFDC38C0}" srcOrd="0" destOrd="0" presId="urn:microsoft.com/office/officeart/2005/8/layout/hierarchy3"/>
    <dgm:cxn modelId="{F8750FAF-FD02-453E-9B9A-BEEF5BABCABD}" srcId="{A5F384C6-CADF-4CC8-9975-9ABC55F6B61A}" destId="{AE4EC0E9-0F81-41AD-A091-B86E88A929A5}" srcOrd="0" destOrd="0" parTransId="{C312613A-045F-404B-88EC-4F1E2C877B9C}" sibTransId="{B5631553-F8A8-45B2-8E25-D7A1C4A9E272}"/>
    <dgm:cxn modelId="{0B715E57-1DF6-48C5-AC93-83AC656D52BC}" type="presOf" srcId="{E048D02A-34C3-4C39-9A8A-BABCC10F1014}" destId="{4B445B24-3A07-436E-9B1C-DFDB8B2A739A}" srcOrd="0" destOrd="0" presId="urn:microsoft.com/office/officeart/2005/8/layout/hierarchy3"/>
    <dgm:cxn modelId="{41A4470D-3E05-4F3A-A709-3F067D8ABF6E}" srcId="{A5F384C6-CADF-4CC8-9975-9ABC55F6B61A}" destId="{F72BA45C-9336-47F6-A027-978383BF345B}" srcOrd="1" destOrd="0" parTransId="{EAD4C4C5-4C02-4E06-BE35-A11478D84A63}" sibTransId="{441B49E4-9E43-4D36-9CF2-39117144C5A3}"/>
    <dgm:cxn modelId="{47AD4F86-CB7A-4124-A29B-E834F3D701F3}" srcId="{A5F384C6-CADF-4CC8-9975-9ABC55F6B61A}" destId="{6129E950-F9F0-4A08-83B1-E85036D6489F}" srcOrd="3" destOrd="0" parTransId="{4D96309F-32A4-4456-AEB2-E3FE940F7CFD}" sibTransId="{1AE01CF1-C763-4580-8456-A627CCE72E31}"/>
    <dgm:cxn modelId="{E7DA8F4A-161E-4224-BC51-6E8BD8F0CDB8}" type="presOf" srcId="{AE4EC0E9-0F81-41AD-A091-B86E88A929A5}" destId="{C99D0C75-DB84-4CD8-9E3A-016DE6DFDC84}" srcOrd="0" destOrd="0" presId="urn:microsoft.com/office/officeart/2005/8/layout/hierarchy3"/>
    <dgm:cxn modelId="{7E2CFC9A-05BC-4179-BDBD-02017CCF750D}" type="presOf" srcId="{A5F384C6-CADF-4CC8-9975-9ABC55F6B61A}" destId="{380BBD89-CA2A-43A7-BBE8-44109ACFF2B1}" srcOrd="1" destOrd="0" presId="urn:microsoft.com/office/officeart/2005/8/layout/hierarchy3"/>
    <dgm:cxn modelId="{4E53C5C4-7636-4354-8F90-9CB3184D9E46}" type="presOf" srcId="{C312613A-045F-404B-88EC-4F1E2C877B9C}" destId="{5BB0F2B4-5C01-41E5-92AC-5BA262A14142}" srcOrd="0" destOrd="0" presId="urn:microsoft.com/office/officeart/2005/8/layout/hierarchy3"/>
    <dgm:cxn modelId="{797521FC-FFE1-4F59-B152-9EE70116DA39}" type="presOf" srcId="{F72BA45C-9336-47F6-A027-978383BF345B}" destId="{2144CDFA-34D0-4B5E-8075-D11BC1387306}" srcOrd="0" destOrd="0" presId="urn:microsoft.com/office/officeart/2005/8/layout/hierarchy3"/>
    <dgm:cxn modelId="{43DFEB65-ED38-4648-82D8-A949AB39DDC5}" type="presOf" srcId="{A5F384C6-CADF-4CC8-9975-9ABC55F6B61A}" destId="{7895A755-6BC8-4893-82A0-BF1B14272CEC}" srcOrd="0" destOrd="0" presId="urn:microsoft.com/office/officeart/2005/8/layout/hierarchy3"/>
    <dgm:cxn modelId="{CA9A65FA-30BA-48A1-8034-581B937A6543}" type="presOf" srcId="{6129E950-F9F0-4A08-83B1-E85036D6489F}" destId="{9841A1EA-5198-47F2-AAA6-07AF5AF12301}" srcOrd="0" destOrd="0" presId="urn:microsoft.com/office/officeart/2005/8/layout/hierarchy3"/>
    <dgm:cxn modelId="{8B70C392-4641-4376-8A9C-461B622F6D27}" type="presOf" srcId="{EAD4C4C5-4C02-4E06-BE35-A11478D84A63}" destId="{9411D932-F4F0-45E4-A417-445EE643F204}" srcOrd="0" destOrd="0" presId="urn:microsoft.com/office/officeart/2005/8/layout/hierarchy3"/>
    <dgm:cxn modelId="{3454516D-4EC3-4E8F-A511-53DA3A177D67}" srcId="{A5F384C6-CADF-4CC8-9975-9ABC55F6B61A}" destId="{9CAE7C7E-1AEF-4D6D-BF50-28A575FAC397}" srcOrd="2" destOrd="0" parTransId="{E048D02A-34C3-4C39-9A8A-BABCC10F1014}" sibTransId="{97CE0414-E7C4-47C8-9053-D6A9D368C422}"/>
    <dgm:cxn modelId="{B9666211-EDEA-43DA-8AB4-F0574B10BE59}" srcId="{948E2571-0554-484B-9CDF-AECB4A88B480}" destId="{A5F384C6-CADF-4CC8-9975-9ABC55F6B61A}" srcOrd="0" destOrd="0" parTransId="{7DE6B23B-9C73-47B7-84FF-7D797D4748CC}" sibTransId="{92B46CD7-36B7-49B9-82DD-F95C71039F89}"/>
    <dgm:cxn modelId="{12A8821E-6D38-4FB2-8527-8BA16795ECC9}" type="presOf" srcId="{4D96309F-32A4-4456-AEB2-E3FE940F7CFD}" destId="{B2FC9218-50F5-47CB-A0CC-0713D0AC72C9}" srcOrd="0" destOrd="0" presId="urn:microsoft.com/office/officeart/2005/8/layout/hierarchy3"/>
    <dgm:cxn modelId="{B5C9572B-E468-49A0-9D32-489702807386}" type="presOf" srcId="{9CAE7C7E-1AEF-4D6D-BF50-28A575FAC397}" destId="{AE26E6C5-0B16-434B-A511-533647FA3F63}" srcOrd="0" destOrd="0" presId="urn:microsoft.com/office/officeart/2005/8/layout/hierarchy3"/>
    <dgm:cxn modelId="{FAB34225-67DF-4E95-AFE6-F70199CB9D08}" type="presParOf" srcId="{50035784-8821-4484-A71E-649FAFDC38C0}" destId="{A7C63D8C-621F-43F3-B745-AF13350493C3}" srcOrd="0" destOrd="0" presId="urn:microsoft.com/office/officeart/2005/8/layout/hierarchy3"/>
    <dgm:cxn modelId="{EFE24A9B-2002-4B5D-A5EC-D43C17C7DFA5}" type="presParOf" srcId="{A7C63D8C-621F-43F3-B745-AF13350493C3}" destId="{E4041CAA-2A75-4261-94F9-A058D851E6CE}" srcOrd="0" destOrd="0" presId="urn:microsoft.com/office/officeart/2005/8/layout/hierarchy3"/>
    <dgm:cxn modelId="{22C9EEA5-E5BD-4101-AEF6-FD0F4DD3A6C1}" type="presParOf" srcId="{E4041CAA-2A75-4261-94F9-A058D851E6CE}" destId="{7895A755-6BC8-4893-82A0-BF1B14272CEC}" srcOrd="0" destOrd="0" presId="urn:microsoft.com/office/officeart/2005/8/layout/hierarchy3"/>
    <dgm:cxn modelId="{528B5479-7642-4F33-9363-2D29E5F1FC83}" type="presParOf" srcId="{E4041CAA-2A75-4261-94F9-A058D851E6CE}" destId="{380BBD89-CA2A-43A7-BBE8-44109ACFF2B1}" srcOrd="1" destOrd="0" presId="urn:microsoft.com/office/officeart/2005/8/layout/hierarchy3"/>
    <dgm:cxn modelId="{451D2010-1085-4D65-BB9F-25A9F31B79D7}" type="presParOf" srcId="{A7C63D8C-621F-43F3-B745-AF13350493C3}" destId="{3A0F71AC-1B90-42E2-BE70-72986FFE8CBA}" srcOrd="1" destOrd="0" presId="urn:microsoft.com/office/officeart/2005/8/layout/hierarchy3"/>
    <dgm:cxn modelId="{FB921C1F-D001-422F-9228-23F547C8BAFF}" type="presParOf" srcId="{3A0F71AC-1B90-42E2-BE70-72986FFE8CBA}" destId="{5BB0F2B4-5C01-41E5-92AC-5BA262A14142}" srcOrd="0" destOrd="0" presId="urn:microsoft.com/office/officeart/2005/8/layout/hierarchy3"/>
    <dgm:cxn modelId="{02982E27-BCE5-43A2-8075-64587ADE0677}" type="presParOf" srcId="{3A0F71AC-1B90-42E2-BE70-72986FFE8CBA}" destId="{C99D0C75-DB84-4CD8-9E3A-016DE6DFDC84}" srcOrd="1" destOrd="0" presId="urn:microsoft.com/office/officeart/2005/8/layout/hierarchy3"/>
    <dgm:cxn modelId="{6BC2E217-1AC8-493C-BE68-6D44F12B5E48}" type="presParOf" srcId="{3A0F71AC-1B90-42E2-BE70-72986FFE8CBA}" destId="{9411D932-F4F0-45E4-A417-445EE643F204}" srcOrd="2" destOrd="0" presId="urn:microsoft.com/office/officeart/2005/8/layout/hierarchy3"/>
    <dgm:cxn modelId="{73DA7AF5-7685-49C8-A0C1-A1991CDAF244}" type="presParOf" srcId="{3A0F71AC-1B90-42E2-BE70-72986FFE8CBA}" destId="{2144CDFA-34D0-4B5E-8075-D11BC1387306}" srcOrd="3" destOrd="0" presId="urn:microsoft.com/office/officeart/2005/8/layout/hierarchy3"/>
    <dgm:cxn modelId="{D270DD21-D34E-431C-859E-113691D7DC04}" type="presParOf" srcId="{3A0F71AC-1B90-42E2-BE70-72986FFE8CBA}" destId="{4B445B24-3A07-436E-9B1C-DFDB8B2A739A}" srcOrd="4" destOrd="0" presId="urn:microsoft.com/office/officeart/2005/8/layout/hierarchy3"/>
    <dgm:cxn modelId="{F1EBF07F-4618-4193-9770-D827F533D798}" type="presParOf" srcId="{3A0F71AC-1B90-42E2-BE70-72986FFE8CBA}" destId="{AE26E6C5-0B16-434B-A511-533647FA3F63}" srcOrd="5" destOrd="0" presId="urn:microsoft.com/office/officeart/2005/8/layout/hierarchy3"/>
    <dgm:cxn modelId="{E035D392-EED4-411B-AB49-6E14B3516709}" type="presParOf" srcId="{3A0F71AC-1B90-42E2-BE70-72986FFE8CBA}" destId="{B2FC9218-50F5-47CB-A0CC-0713D0AC72C9}" srcOrd="6" destOrd="0" presId="urn:microsoft.com/office/officeart/2005/8/layout/hierarchy3"/>
    <dgm:cxn modelId="{4930690D-78E6-4221-B372-815BCDF951B2}" type="presParOf" srcId="{3A0F71AC-1B90-42E2-BE70-72986FFE8CBA}" destId="{9841A1EA-5198-47F2-AAA6-07AF5AF12301}" srcOrd="7" destOrd="0" presId="urn:microsoft.com/office/officeart/2005/8/layout/hierarchy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48E2571-0554-484B-9CDF-AECB4A88B480}" type="doc">
      <dgm:prSet loTypeId="urn:microsoft.com/office/officeart/2005/8/layout/hierarchy3" loCatId="hierarchy" qsTypeId="urn:microsoft.com/office/officeart/2005/8/quickstyle/simple3" qsCatId="simple" csTypeId="urn:microsoft.com/office/officeart/2005/8/colors/colorful5" csCatId="colorful" phldr="1"/>
      <dgm:spPr/>
      <dgm:t>
        <a:bodyPr/>
        <a:lstStyle/>
        <a:p>
          <a:endParaRPr lang="en-US"/>
        </a:p>
      </dgm:t>
    </dgm:pt>
    <dgm:pt modelId="{A5F384C6-CADF-4CC8-9975-9ABC55F6B61A}">
      <dgm:prSet/>
      <dgm:spPr/>
      <dgm:t>
        <a:bodyPr/>
        <a:lstStyle/>
        <a:p>
          <a:pPr algn="l" rtl="0"/>
          <a:r>
            <a:rPr lang="en-US" dirty="0" smtClean="0"/>
            <a:t>Negative Correlations</a:t>
          </a:r>
          <a:endParaRPr lang="en-US" dirty="0"/>
        </a:p>
      </dgm:t>
    </dgm:pt>
    <dgm:pt modelId="{7DE6B23B-9C73-47B7-84FF-7D797D4748CC}" type="parTrans" cxnId="{B9666211-EDEA-43DA-8AB4-F0574B10BE59}">
      <dgm:prSet/>
      <dgm:spPr/>
      <dgm:t>
        <a:bodyPr/>
        <a:lstStyle/>
        <a:p>
          <a:endParaRPr lang="en-US"/>
        </a:p>
      </dgm:t>
    </dgm:pt>
    <dgm:pt modelId="{92B46CD7-36B7-49B9-82DD-F95C71039F89}" type="sibTrans" cxnId="{B9666211-EDEA-43DA-8AB4-F0574B10BE59}">
      <dgm:prSet/>
      <dgm:spPr/>
      <dgm:t>
        <a:bodyPr/>
        <a:lstStyle/>
        <a:p>
          <a:endParaRPr lang="en-US"/>
        </a:p>
      </dgm:t>
    </dgm:pt>
    <dgm:pt modelId="{AE4EC0E9-0F81-41AD-A091-B86E88A929A5}">
      <dgm:prSet custT="1"/>
      <dgm:spPr/>
      <dgm:t>
        <a:bodyPr/>
        <a:lstStyle/>
        <a:p>
          <a:pPr algn="l" rtl="0"/>
          <a:r>
            <a:rPr lang="en-US" sz="1600" dirty="0" smtClean="0"/>
            <a:t>Child abuse and neglect potential was low</a:t>
          </a:r>
          <a:endParaRPr lang="en-US" sz="1600" dirty="0"/>
        </a:p>
      </dgm:t>
    </dgm:pt>
    <dgm:pt modelId="{C312613A-045F-404B-88EC-4F1E2C877B9C}" type="parTrans" cxnId="{F8750FAF-FD02-453E-9B9A-BEEF5BABCABD}">
      <dgm:prSet/>
      <dgm:spPr/>
      <dgm:t>
        <a:bodyPr/>
        <a:lstStyle/>
        <a:p>
          <a:pPr algn="l"/>
          <a:endParaRPr lang="en-US"/>
        </a:p>
      </dgm:t>
    </dgm:pt>
    <dgm:pt modelId="{B5631553-F8A8-45B2-8E25-D7A1C4A9E272}" type="sibTrans" cxnId="{F8750FAF-FD02-453E-9B9A-BEEF5BABCABD}">
      <dgm:prSet/>
      <dgm:spPr/>
      <dgm:t>
        <a:bodyPr/>
        <a:lstStyle/>
        <a:p>
          <a:endParaRPr lang="en-US"/>
        </a:p>
      </dgm:t>
    </dgm:pt>
    <dgm:pt modelId="{F72BA45C-9336-47F6-A027-978383BF345B}">
      <dgm:prSet custT="1"/>
      <dgm:spPr/>
      <dgm:t>
        <a:bodyPr/>
        <a:lstStyle/>
        <a:p>
          <a:pPr algn="l" rtl="0"/>
          <a:r>
            <a:rPr lang="en-US" sz="1600" dirty="0" smtClean="0"/>
            <a:t>Stress was low</a:t>
          </a:r>
          <a:endParaRPr lang="en-US" sz="1600" dirty="0"/>
        </a:p>
      </dgm:t>
    </dgm:pt>
    <dgm:pt modelId="{EAD4C4C5-4C02-4E06-BE35-A11478D84A63}" type="parTrans" cxnId="{41A4470D-3E05-4F3A-A709-3F067D8ABF6E}">
      <dgm:prSet/>
      <dgm:spPr/>
      <dgm:t>
        <a:bodyPr/>
        <a:lstStyle/>
        <a:p>
          <a:pPr algn="l"/>
          <a:endParaRPr lang="en-US"/>
        </a:p>
      </dgm:t>
    </dgm:pt>
    <dgm:pt modelId="{441B49E4-9E43-4D36-9CF2-39117144C5A3}" type="sibTrans" cxnId="{41A4470D-3E05-4F3A-A709-3F067D8ABF6E}">
      <dgm:prSet/>
      <dgm:spPr/>
      <dgm:t>
        <a:bodyPr/>
        <a:lstStyle/>
        <a:p>
          <a:endParaRPr lang="en-US"/>
        </a:p>
      </dgm:t>
    </dgm:pt>
    <dgm:pt modelId="{9CAE7C7E-1AEF-4D6D-BF50-28A575FAC397}">
      <dgm:prSet custT="1"/>
      <dgm:spPr/>
      <dgm:t>
        <a:bodyPr/>
        <a:lstStyle/>
        <a:p>
          <a:pPr algn="l" rtl="0"/>
          <a:r>
            <a:rPr lang="en-US" sz="1600" dirty="0" smtClean="0"/>
            <a:t>Depression was low</a:t>
          </a:r>
          <a:endParaRPr lang="en-US" sz="1600" dirty="0"/>
        </a:p>
      </dgm:t>
    </dgm:pt>
    <dgm:pt modelId="{E048D02A-34C3-4C39-9A8A-BABCC10F1014}" type="parTrans" cxnId="{3454516D-4EC3-4E8F-A511-53DA3A177D67}">
      <dgm:prSet/>
      <dgm:spPr/>
      <dgm:t>
        <a:bodyPr/>
        <a:lstStyle/>
        <a:p>
          <a:pPr algn="l"/>
          <a:endParaRPr lang="en-US"/>
        </a:p>
      </dgm:t>
    </dgm:pt>
    <dgm:pt modelId="{97CE0414-E7C4-47C8-9053-D6A9D368C422}" type="sibTrans" cxnId="{3454516D-4EC3-4E8F-A511-53DA3A177D67}">
      <dgm:prSet/>
      <dgm:spPr/>
      <dgm:t>
        <a:bodyPr/>
        <a:lstStyle/>
        <a:p>
          <a:endParaRPr lang="en-US"/>
        </a:p>
      </dgm:t>
    </dgm:pt>
    <dgm:pt modelId="{6129E950-F9F0-4A08-83B1-E85036D6489F}">
      <dgm:prSet custT="1"/>
      <dgm:spPr/>
      <dgm:t>
        <a:bodyPr/>
        <a:lstStyle/>
        <a:p>
          <a:pPr algn="l" rtl="0"/>
          <a:r>
            <a:rPr lang="en-US" sz="1600" dirty="0" smtClean="0"/>
            <a:t>Negative emotions were low</a:t>
          </a:r>
          <a:endParaRPr lang="en-US" sz="1600" dirty="0"/>
        </a:p>
      </dgm:t>
    </dgm:pt>
    <dgm:pt modelId="{4D96309F-32A4-4456-AEB2-E3FE940F7CFD}" type="parTrans" cxnId="{47AD4F86-CB7A-4124-A29B-E834F3D701F3}">
      <dgm:prSet/>
      <dgm:spPr/>
      <dgm:t>
        <a:bodyPr/>
        <a:lstStyle/>
        <a:p>
          <a:pPr algn="l"/>
          <a:endParaRPr lang="en-US"/>
        </a:p>
      </dgm:t>
    </dgm:pt>
    <dgm:pt modelId="{1AE01CF1-C763-4580-8456-A627CCE72E31}" type="sibTrans" cxnId="{47AD4F86-CB7A-4124-A29B-E834F3D701F3}">
      <dgm:prSet/>
      <dgm:spPr/>
      <dgm:t>
        <a:bodyPr/>
        <a:lstStyle/>
        <a:p>
          <a:endParaRPr lang="en-US"/>
        </a:p>
      </dgm:t>
    </dgm:pt>
    <dgm:pt modelId="{1ED234DA-902A-4052-BE70-334E48540CAF}">
      <dgm:prSet custT="1"/>
      <dgm:spPr/>
      <dgm:t>
        <a:bodyPr/>
        <a:lstStyle/>
        <a:p>
          <a:pPr algn="l" rtl="0"/>
          <a:r>
            <a:rPr lang="en-US" sz="1600" dirty="0" smtClean="0"/>
            <a:t>Pessimism was low</a:t>
          </a:r>
          <a:endParaRPr lang="en-US" sz="1600" dirty="0"/>
        </a:p>
      </dgm:t>
    </dgm:pt>
    <dgm:pt modelId="{FDB926B9-5179-46F9-95DD-24AD2E8532C9}" type="parTrans" cxnId="{1C67322F-85CB-4CC6-8227-F0C0F754F665}">
      <dgm:prSet/>
      <dgm:spPr/>
      <dgm:t>
        <a:bodyPr/>
        <a:lstStyle/>
        <a:p>
          <a:endParaRPr lang="en-US"/>
        </a:p>
      </dgm:t>
    </dgm:pt>
    <dgm:pt modelId="{C7E35D06-0F68-47A3-8644-69380061482D}" type="sibTrans" cxnId="{1C67322F-85CB-4CC6-8227-F0C0F754F665}">
      <dgm:prSet/>
      <dgm:spPr/>
      <dgm:t>
        <a:bodyPr/>
        <a:lstStyle/>
        <a:p>
          <a:endParaRPr lang="en-US"/>
        </a:p>
      </dgm:t>
    </dgm:pt>
    <dgm:pt modelId="{50035784-8821-4484-A71E-649FAFDC38C0}" type="pres">
      <dgm:prSet presAssocID="{948E2571-0554-484B-9CDF-AECB4A88B480}" presName="diagram" presStyleCnt="0">
        <dgm:presLayoutVars>
          <dgm:chPref val="1"/>
          <dgm:dir/>
          <dgm:animOne val="branch"/>
          <dgm:animLvl val="lvl"/>
          <dgm:resizeHandles/>
        </dgm:presLayoutVars>
      </dgm:prSet>
      <dgm:spPr/>
      <dgm:t>
        <a:bodyPr/>
        <a:lstStyle/>
        <a:p>
          <a:endParaRPr lang="en-US"/>
        </a:p>
      </dgm:t>
    </dgm:pt>
    <dgm:pt modelId="{A7C63D8C-621F-43F3-B745-AF13350493C3}" type="pres">
      <dgm:prSet presAssocID="{A5F384C6-CADF-4CC8-9975-9ABC55F6B61A}" presName="root" presStyleCnt="0"/>
      <dgm:spPr/>
      <dgm:t>
        <a:bodyPr/>
        <a:lstStyle/>
        <a:p>
          <a:endParaRPr lang="en-US"/>
        </a:p>
      </dgm:t>
    </dgm:pt>
    <dgm:pt modelId="{E4041CAA-2A75-4261-94F9-A058D851E6CE}" type="pres">
      <dgm:prSet presAssocID="{A5F384C6-CADF-4CC8-9975-9ABC55F6B61A}" presName="rootComposite" presStyleCnt="0"/>
      <dgm:spPr/>
      <dgm:t>
        <a:bodyPr/>
        <a:lstStyle/>
        <a:p>
          <a:endParaRPr lang="en-US"/>
        </a:p>
      </dgm:t>
    </dgm:pt>
    <dgm:pt modelId="{7895A755-6BC8-4893-82A0-BF1B14272CEC}" type="pres">
      <dgm:prSet presAssocID="{A5F384C6-CADF-4CC8-9975-9ABC55F6B61A}" presName="rootText" presStyleLbl="node1" presStyleIdx="0" presStyleCnt="1" custScaleX="312315" custScaleY="81158"/>
      <dgm:spPr/>
      <dgm:t>
        <a:bodyPr/>
        <a:lstStyle/>
        <a:p>
          <a:endParaRPr lang="en-US"/>
        </a:p>
      </dgm:t>
    </dgm:pt>
    <dgm:pt modelId="{380BBD89-CA2A-43A7-BBE8-44109ACFF2B1}" type="pres">
      <dgm:prSet presAssocID="{A5F384C6-CADF-4CC8-9975-9ABC55F6B61A}" presName="rootConnector" presStyleLbl="node1" presStyleIdx="0" presStyleCnt="1"/>
      <dgm:spPr/>
      <dgm:t>
        <a:bodyPr/>
        <a:lstStyle/>
        <a:p>
          <a:endParaRPr lang="en-US"/>
        </a:p>
      </dgm:t>
    </dgm:pt>
    <dgm:pt modelId="{3A0F71AC-1B90-42E2-BE70-72986FFE8CBA}" type="pres">
      <dgm:prSet presAssocID="{A5F384C6-CADF-4CC8-9975-9ABC55F6B61A}" presName="childShape" presStyleCnt="0"/>
      <dgm:spPr/>
      <dgm:t>
        <a:bodyPr/>
        <a:lstStyle/>
        <a:p>
          <a:endParaRPr lang="en-US"/>
        </a:p>
      </dgm:t>
    </dgm:pt>
    <dgm:pt modelId="{5BB0F2B4-5C01-41E5-92AC-5BA262A14142}" type="pres">
      <dgm:prSet presAssocID="{C312613A-045F-404B-88EC-4F1E2C877B9C}" presName="Name13" presStyleLbl="parChTrans1D2" presStyleIdx="0" presStyleCnt="5"/>
      <dgm:spPr/>
      <dgm:t>
        <a:bodyPr/>
        <a:lstStyle/>
        <a:p>
          <a:endParaRPr lang="en-US"/>
        </a:p>
      </dgm:t>
    </dgm:pt>
    <dgm:pt modelId="{C99D0C75-DB84-4CD8-9E3A-016DE6DFDC84}" type="pres">
      <dgm:prSet presAssocID="{AE4EC0E9-0F81-41AD-A091-B86E88A929A5}" presName="childText" presStyleLbl="bgAcc1" presStyleIdx="0" presStyleCnt="5" custScaleX="446646">
        <dgm:presLayoutVars>
          <dgm:bulletEnabled val="1"/>
        </dgm:presLayoutVars>
      </dgm:prSet>
      <dgm:spPr/>
      <dgm:t>
        <a:bodyPr/>
        <a:lstStyle/>
        <a:p>
          <a:endParaRPr lang="en-US"/>
        </a:p>
      </dgm:t>
    </dgm:pt>
    <dgm:pt modelId="{9411D932-F4F0-45E4-A417-445EE643F204}" type="pres">
      <dgm:prSet presAssocID="{EAD4C4C5-4C02-4E06-BE35-A11478D84A63}" presName="Name13" presStyleLbl="parChTrans1D2" presStyleIdx="1" presStyleCnt="5"/>
      <dgm:spPr/>
      <dgm:t>
        <a:bodyPr/>
        <a:lstStyle/>
        <a:p>
          <a:endParaRPr lang="en-US"/>
        </a:p>
      </dgm:t>
    </dgm:pt>
    <dgm:pt modelId="{2144CDFA-34D0-4B5E-8075-D11BC1387306}" type="pres">
      <dgm:prSet presAssocID="{F72BA45C-9336-47F6-A027-978383BF345B}" presName="childText" presStyleLbl="bgAcc1" presStyleIdx="1" presStyleCnt="5" custScaleX="446646">
        <dgm:presLayoutVars>
          <dgm:bulletEnabled val="1"/>
        </dgm:presLayoutVars>
      </dgm:prSet>
      <dgm:spPr/>
      <dgm:t>
        <a:bodyPr/>
        <a:lstStyle/>
        <a:p>
          <a:endParaRPr lang="en-US"/>
        </a:p>
      </dgm:t>
    </dgm:pt>
    <dgm:pt modelId="{4B445B24-3A07-436E-9B1C-DFDB8B2A739A}" type="pres">
      <dgm:prSet presAssocID="{E048D02A-34C3-4C39-9A8A-BABCC10F1014}" presName="Name13" presStyleLbl="parChTrans1D2" presStyleIdx="2" presStyleCnt="5"/>
      <dgm:spPr/>
      <dgm:t>
        <a:bodyPr/>
        <a:lstStyle/>
        <a:p>
          <a:endParaRPr lang="en-US"/>
        </a:p>
      </dgm:t>
    </dgm:pt>
    <dgm:pt modelId="{AE26E6C5-0B16-434B-A511-533647FA3F63}" type="pres">
      <dgm:prSet presAssocID="{9CAE7C7E-1AEF-4D6D-BF50-28A575FAC397}" presName="childText" presStyleLbl="bgAcc1" presStyleIdx="2" presStyleCnt="5" custScaleX="446646">
        <dgm:presLayoutVars>
          <dgm:bulletEnabled val="1"/>
        </dgm:presLayoutVars>
      </dgm:prSet>
      <dgm:spPr/>
      <dgm:t>
        <a:bodyPr/>
        <a:lstStyle/>
        <a:p>
          <a:endParaRPr lang="en-US"/>
        </a:p>
      </dgm:t>
    </dgm:pt>
    <dgm:pt modelId="{B2FC9218-50F5-47CB-A0CC-0713D0AC72C9}" type="pres">
      <dgm:prSet presAssocID="{4D96309F-32A4-4456-AEB2-E3FE940F7CFD}" presName="Name13" presStyleLbl="parChTrans1D2" presStyleIdx="3" presStyleCnt="5"/>
      <dgm:spPr/>
      <dgm:t>
        <a:bodyPr/>
        <a:lstStyle/>
        <a:p>
          <a:endParaRPr lang="en-US"/>
        </a:p>
      </dgm:t>
    </dgm:pt>
    <dgm:pt modelId="{9841A1EA-5198-47F2-AAA6-07AF5AF12301}" type="pres">
      <dgm:prSet presAssocID="{6129E950-F9F0-4A08-83B1-E85036D6489F}" presName="childText" presStyleLbl="bgAcc1" presStyleIdx="3" presStyleCnt="5" custScaleX="446646">
        <dgm:presLayoutVars>
          <dgm:bulletEnabled val="1"/>
        </dgm:presLayoutVars>
      </dgm:prSet>
      <dgm:spPr/>
      <dgm:t>
        <a:bodyPr/>
        <a:lstStyle/>
        <a:p>
          <a:endParaRPr lang="en-US"/>
        </a:p>
      </dgm:t>
    </dgm:pt>
    <dgm:pt modelId="{6E0D1C6E-AA02-488B-9A6B-30CF28B02BF1}" type="pres">
      <dgm:prSet presAssocID="{FDB926B9-5179-46F9-95DD-24AD2E8532C9}" presName="Name13" presStyleLbl="parChTrans1D2" presStyleIdx="4" presStyleCnt="5"/>
      <dgm:spPr/>
      <dgm:t>
        <a:bodyPr/>
        <a:lstStyle/>
        <a:p>
          <a:endParaRPr lang="en-US"/>
        </a:p>
      </dgm:t>
    </dgm:pt>
    <dgm:pt modelId="{28ED66A7-4F5C-445B-99CB-E86B63E4810B}" type="pres">
      <dgm:prSet presAssocID="{1ED234DA-902A-4052-BE70-334E48540CAF}" presName="childText" presStyleLbl="bgAcc1" presStyleIdx="4" presStyleCnt="5" custScaleX="443720">
        <dgm:presLayoutVars>
          <dgm:bulletEnabled val="1"/>
        </dgm:presLayoutVars>
      </dgm:prSet>
      <dgm:spPr/>
      <dgm:t>
        <a:bodyPr/>
        <a:lstStyle/>
        <a:p>
          <a:endParaRPr lang="en-US"/>
        </a:p>
      </dgm:t>
    </dgm:pt>
  </dgm:ptLst>
  <dgm:cxnLst>
    <dgm:cxn modelId="{F9F72D3F-9F18-495A-8353-8A5142319474}" type="presOf" srcId="{948E2571-0554-484B-9CDF-AECB4A88B480}" destId="{50035784-8821-4484-A71E-649FAFDC38C0}" srcOrd="0" destOrd="0" presId="urn:microsoft.com/office/officeart/2005/8/layout/hierarchy3"/>
    <dgm:cxn modelId="{F8750FAF-FD02-453E-9B9A-BEEF5BABCABD}" srcId="{A5F384C6-CADF-4CC8-9975-9ABC55F6B61A}" destId="{AE4EC0E9-0F81-41AD-A091-B86E88A929A5}" srcOrd="0" destOrd="0" parTransId="{C312613A-045F-404B-88EC-4F1E2C877B9C}" sibTransId="{B5631553-F8A8-45B2-8E25-D7A1C4A9E272}"/>
    <dgm:cxn modelId="{26EA1338-E647-4A58-9BE5-25EDACE23021}" type="presOf" srcId="{6129E950-F9F0-4A08-83B1-E85036D6489F}" destId="{9841A1EA-5198-47F2-AAA6-07AF5AF12301}" srcOrd="0" destOrd="0" presId="urn:microsoft.com/office/officeart/2005/8/layout/hierarchy3"/>
    <dgm:cxn modelId="{1C67322F-85CB-4CC6-8227-F0C0F754F665}" srcId="{A5F384C6-CADF-4CC8-9975-9ABC55F6B61A}" destId="{1ED234DA-902A-4052-BE70-334E48540CAF}" srcOrd="4" destOrd="0" parTransId="{FDB926B9-5179-46F9-95DD-24AD2E8532C9}" sibTransId="{C7E35D06-0F68-47A3-8644-69380061482D}"/>
    <dgm:cxn modelId="{B34A5495-8DC6-4154-B86D-AD4ACABBCA00}" type="presOf" srcId="{FDB926B9-5179-46F9-95DD-24AD2E8532C9}" destId="{6E0D1C6E-AA02-488B-9A6B-30CF28B02BF1}" srcOrd="0" destOrd="0" presId="urn:microsoft.com/office/officeart/2005/8/layout/hierarchy3"/>
    <dgm:cxn modelId="{41A4470D-3E05-4F3A-A709-3F067D8ABF6E}" srcId="{A5F384C6-CADF-4CC8-9975-9ABC55F6B61A}" destId="{F72BA45C-9336-47F6-A027-978383BF345B}" srcOrd="1" destOrd="0" parTransId="{EAD4C4C5-4C02-4E06-BE35-A11478D84A63}" sibTransId="{441B49E4-9E43-4D36-9CF2-39117144C5A3}"/>
    <dgm:cxn modelId="{06773B54-AC5A-49CA-B154-A9B9EEAA4CB4}" type="presOf" srcId="{E048D02A-34C3-4C39-9A8A-BABCC10F1014}" destId="{4B445B24-3A07-436E-9B1C-DFDB8B2A739A}" srcOrd="0" destOrd="0" presId="urn:microsoft.com/office/officeart/2005/8/layout/hierarchy3"/>
    <dgm:cxn modelId="{E1EF3895-E2B1-4D1C-A43D-21CA241DAB63}" type="presOf" srcId="{AE4EC0E9-0F81-41AD-A091-B86E88A929A5}" destId="{C99D0C75-DB84-4CD8-9E3A-016DE6DFDC84}" srcOrd="0" destOrd="0" presId="urn:microsoft.com/office/officeart/2005/8/layout/hierarchy3"/>
    <dgm:cxn modelId="{43A7E7AA-06E7-49DA-A5F2-6CCE55001992}" type="presOf" srcId="{1ED234DA-902A-4052-BE70-334E48540CAF}" destId="{28ED66A7-4F5C-445B-99CB-E86B63E4810B}" srcOrd="0" destOrd="0" presId="urn:microsoft.com/office/officeart/2005/8/layout/hierarchy3"/>
    <dgm:cxn modelId="{DCD12ACC-5C01-4D2B-B604-318D2EA4EE2D}" type="presOf" srcId="{F72BA45C-9336-47F6-A027-978383BF345B}" destId="{2144CDFA-34D0-4B5E-8075-D11BC1387306}" srcOrd="0" destOrd="0" presId="urn:microsoft.com/office/officeart/2005/8/layout/hierarchy3"/>
    <dgm:cxn modelId="{47AD4F86-CB7A-4124-A29B-E834F3D701F3}" srcId="{A5F384C6-CADF-4CC8-9975-9ABC55F6B61A}" destId="{6129E950-F9F0-4A08-83B1-E85036D6489F}" srcOrd="3" destOrd="0" parTransId="{4D96309F-32A4-4456-AEB2-E3FE940F7CFD}" sibTransId="{1AE01CF1-C763-4580-8456-A627CCE72E31}"/>
    <dgm:cxn modelId="{99766475-F81F-419C-B5CC-4A5562F8828B}" type="presOf" srcId="{EAD4C4C5-4C02-4E06-BE35-A11478D84A63}" destId="{9411D932-F4F0-45E4-A417-445EE643F204}" srcOrd="0" destOrd="0" presId="urn:microsoft.com/office/officeart/2005/8/layout/hierarchy3"/>
    <dgm:cxn modelId="{1370FAE7-070F-4D60-B05E-F0126BFA1725}" type="presOf" srcId="{C312613A-045F-404B-88EC-4F1E2C877B9C}" destId="{5BB0F2B4-5C01-41E5-92AC-5BA262A14142}" srcOrd="0" destOrd="0" presId="urn:microsoft.com/office/officeart/2005/8/layout/hierarchy3"/>
    <dgm:cxn modelId="{C598C569-CE38-42C3-BF3B-88F6219ACF93}" type="presOf" srcId="{A5F384C6-CADF-4CC8-9975-9ABC55F6B61A}" destId="{7895A755-6BC8-4893-82A0-BF1B14272CEC}" srcOrd="0" destOrd="0" presId="urn:microsoft.com/office/officeart/2005/8/layout/hierarchy3"/>
    <dgm:cxn modelId="{781B0CDF-ACEB-4561-AD09-0F2B16D936FA}" type="presOf" srcId="{4D96309F-32A4-4456-AEB2-E3FE940F7CFD}" destId="{B2FC9218-50F5-47CB-A0CC-0713D0AC72C9}" srcOrd="0" destOrd="0" presId="urn:microsoft.com/office/officeart/2005/8/layout/hierarchy3"/>
    <dgm:cxn modelId="{3454516D-4EC3-4E8F-A511-53DA3A177D67}" srcId="{A5F384C6-CADF-4CC8-9975-9ABC55F6B61A}" destId="{9CAE7C7E-1AEF-4D6D-BF50-28A575FAC397}" srcOrd="2" destOrd="0" parTransId="{E048D02A-34C3-4C39-9A8A-BABCC10F1014}" sibTransId="{97CE0414-E7C4-47C8-9053-D6A9D368C422}"/>
    <dgm:cxn modelId="{B9666211-EDEA-43DA-8AB4-F0574B10BE59}" srcId="{948E2571-0554-484B-9CDF-AECB4A88B480}" destId="{A5F384C6-CADF-4CC8-9975-9ABC55F6B61A}" srcOrd="0" destOrd="0" parTransId="{7DE6B23B-9C73-47B7-84FF-7D797D4748CC}" sibTransId="{92B46CD7-36B7-49B9-82DD-F95C71039F89}"/>
    <dgm:cxn modelId="{1F7DEE88-A877-4790-B7D4-42B860660DDF}" type="presOf" srcId="{A5F384C6-CADF-4CC8-9975-9ABC55F6B61A}" destId="{380BBD89-CA2A-43A7-BBE8-44109ACFF2B1}" srcOrd="1" destOrd="0" presId="urn:microsoft.com/office/officeart/2005/8/layout/hierarchy3"/>
    <dgm:cxn modelId="{F405A36B-B47E-410E-9796-B42BDFCF9996}" type="presOf" srcId="{9CAE7C7E-1AEF-4D6D-BF50-28A575FAC397}" destId="{AE26E6C5-0B16-434B-A511-533647FA3F63}" srcOrd="0" destOrd="0" presId="urn:microsoft.com/office/officeart/2005/8/layout/hierarchy3"/>
    <dgm:cxn modelId="{FF8D5A4D-7395-41A2-A600-CB00AA109BA0}" type="presParOf" srcId="{50035784-8821-4484-A71E-649FAFDC38C0}" destId="{A7C63D8C-621F-43F3-B745-AF13350493C3}" srcOrd="0" destOrd="0" presId="urn:microsoft.com/office/officeart/2005/8/layout/hierarchy3"/>
    <dgm:cxn modelId="{4C588C42-1FA6-401F-BD96-9473B5E1FA74}" type="presParOf" srcId="{A7C63D8C-621F-43F3-B745-AF13350493C3}" destId="{E4041CAA-2A75-4261-94F9-A058D851E6CE}" srcOrd="0" destOrd="0" presId="urn:microsoft.com/office/officeart/2005/8/layout/hierarchy3"/>
    <dgm:cxn modelId="{2CFB764C-6CE6-406A-AB01-ED779CDAADA2}" type="presParOf" srcId="{E4041CAA-2A75-4261-94F9-A058D851E6CE}" destId="{7895A755-6BC8-4893-82A0-BF1B14272CEC}" srcOrd="0" destOrd="0" presId="urn:microsoft.com/office/officeart/2005/8/layout/hierarchy3"/>
    <dgm:cxn modelId="{4C3B3B75-6391-41AD-9E03-9BCCF28314E8}" type="presParOf" srcId="{E4041CAA-2A75-4261-94F9-A058D851E6CE}" destId="{380BBD89-CA2A-43A7-BBE8-44109ACFF2B1}" srcOrd="1" destOrd="0" presId="urn:microsoft.com/office/officeart/2005/8/layout/hierarchy3"/>
    <dgm:cxn modelId="{6349B98D-1155-4239-A649-1D9D445F3355}" type="presParOf" srcId="{A7C63D8C-621F-43F3-B745-AF13350493C3}" destId="{3A0F71AC-1B90-42E2-BE70-72986FFE8CBA}" srcOrd="1" destOrd="0" presId="urn:microsoft.com/office/officeart/2005/8/layout/hierarchy3"/>
    <dgm:cxn modelId="{4A5C825F-3222-423F-B625-D65100F5E197}" type="presParOf" srcId="{3A0F71AC-1B90-42E2-BE70-72986FFE8CBA}" destId="{5BB0F2B4-5C01-41E5-92AC-5BA262A14142}" srcOrd="0" destOrd="0" presId="urn:microsoft.com/office/officeart/2005/8/layout/hierarchy3"/>
    <dgm:cxn modelId="{76716971-7565-4C90-9D77-E19FEBFEBAFC}" type="presParOf" srcId="{3A0F71AC-1B90-42E2-BE70-72986FFE8CBA}" destId="{C99D0C75-DB84-4CD8-9E3A-016DE6DFDC84}" srcOrd="1" destOrd="0" presId="urn:microsoft.com/office/officeart/2005/8/layout/hierarchy3"/>
    <dgm:cxn modelId="{04B4C933-4A6E-4863-9317-DC3263C65C4F}" type="presParOf" srcId="{3A0F71AC-1B90-42E2-BE70-72986FFE8CBA}" destId="{9411D932-F4F0-45E4-A417-445EE643F204}" srcOrd="2" destOrd="0" presId="urn:microsoft.com/office/officeart/2005/8/layout/hierarchy3"/>
    <dgm:cxn modelId="{1D5838B2-507B-478A-89CF-D217D2C527D1}" type="presParOf" srcId="{3A0F71AC-1B90-42E2-BE70-72986FFE8CBA}" destId="{2144CDFA-34D0-4B5E-8075-D11BC1387306}" srcOrd="3" destOrd="0" presId="urn:microsoft.com/office/officeart/2005/8/layout/hierarchy3"/>
    <dgm:cxn modelId="{6CB1610B-2ACB-431E-9CF5-C510DB4099CF}" type="presParOf" srcId="{3A0F71AC-1B90-42E2-BE70-72986FFE8CBA}" destId="{4B445B24-3A07-436E-9B1C-DFDB8B2A739A}" srcOrd="4" destOrd="0" presId="urn:microsoft.com/office/officeart/2005/8/layout/hierarchy3"/>
    <dgm:cxn modelId="{7C1F433E-F240-40EA-96C2-954532D82ACD}" type="presParOf" srcId="{3A0F71AC-1B90-42E2-BE70-72986FFE8CBA}" destId="{AE26E6C5-0B16-434B-A511-533647FA3F63}" srcOrd="5" destOrd="0" presId="urn:microsoft.com/office/officeart/2005/8/layout/hierarchy3"/>
    <dgm:cxn modelId="{A118DF6E-4D75-450B-927B-8039481D100B}" type="presParOf" srcId="{3A0F71AC-1B90-42E2-BE70-72986FFE8CBA}" destId="{B2FC9218-50F5-47CB-A0CC-0713D0AC72C9}" srcOrd="6" destOrd="0" presId="urn:microsoft.com/office/officeart/2005/8/layout/hierarchy3"/>
    <dgm:cxn modelId="{FC3B8874-A703-4703-BDB7-4D43D0548CB1}" type="presParOf" srcId="{3A0F71AC-1B90-42E2-BE70-72986FFE8CBA}" destId="{9841A1EA-5198-47F2-AAA6-07AF5AF12301}" srcOrd="7" destOrd="0" presId="urn:microsoft.com/office/officeart/2005/8/layout/hierarchy3"/>
    <dgm:cxn modelId="{1F0230DF-972E-4A21-A255-4779DDC39DFB}" type="presParOf" srcId="{3A0F71AC-1B90-42E2-BE70-72986FFE8CBA}" destId="{6E0D1C6E-AA02-488B-9A6B-30CF28B02BF1}" srcOrd="8" destOrd="0" presId="urn:microsoft.com/office/officeart/2005/8/layout/hierarchy3"/>
    <dgm:cxn modelId="{85DABABC-F149-4364-8040-E8959DCF1F4C}" type="presParOf" srcId="{3A0F71AC-1B90-42E2-BE70-72986FFE8CBA}" destId="{28ED66A7-4F5C-445B-99CB-E86B63E4810B}" srcOrd="9" destOrd="0" presId="urn:microsoft.com/office/officeart/2005/8/layout/hierarchy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A3497-0EC6-4AF8-81A4-9AB70DBB1B23}">
      <dsp:nvSpPr>
        <dsp:cNvPr id="0" name=""/>
        <dsp:cNvSpPr/>
      </dsp:nvSpPr>
      <dsp:spPr>
        <a:xfrm>
          <a:off x="1436759" y="1194777"/>
          <a:ext cx="2976464" cy="2976464"/>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Skills, Tools, Processes, Resources</a:t>
          </a:r>
          <a:endParaRPr lang="en-US" sz="3200" kern="1200" dirty="0"/>
        </a:p>
      </dsp:txBody>
      <dsp:txXfrm>
        <a:off x="1872652" y="1630670"/>
        <a:ext cx="2104678" cy="2104678"/>
      </dsp:txXfrm>
    </dsp:sp>
    <dsp:sp modelId="{230C876B-F96F-419E-9F6F-B45ECC1E68E2}">
      <dsp:nvSpPr>
        <dsp:cNvPr id="0" name=""/>
        <dsp:cNvSpPr/>
      </dsp:nvSpPr>
      <dsp:spPr>
        <a:xfrm>
          <a:off x="2180875" y="531"/>
          <a:ext cx="1488232" cy="1488232"/>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Engaging</a:t>
          </a:r>
          <a:endParaRPr lang="en-US" sz="1600" kern="1200" dirty="0"/>
        </a:p>
      </dsp:txBody>
      <dsp:txXfrm>
        <a:off x="2398822" y="218478"/>
        <a:ext cx="1052338" cy="1052338"/>
      </dsp:txXfrm>
    </dsp:sp>
    <dsp:sp modelId="{19C831B0-6412-4F93-8FFD-4BBC42A3C37C}">
      <dsp:nvSpPr>
        <dsp:cNvPr id="0" name=""/>
        <dsp:cNvSpPr/>
      </dsp:nvSpPr>
      <dsp:spPr>
        <a:xfrm>
          <a:off x="3859546" y="969712"/>
          <a:ext cx="1488232" cy="1488232"/>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Assessing</a:t>
          </a:r>
          <a:endParaRPr lang="en-US" sz="1600" kern="1200" dirty="0"/>
        </a:p>
      </dsp:txBody>
      <dsp:txXfrm>
        <a:off x="4077493" y="1187659"/>
        <a:ext cx="1052338" cy="1052338"/>
      </dsp:txXfrm>
    </dsp:sp>
    <dsp:sp modelId="{12964DF3-C1F0-498F-B074-F521D5A58A80}">
      <dsp:nvSpPr>
        <dsp:cNvPr id="0" name=""/>
        <dsp:cNvSpPr/>
      </dsp:nvSpPr>
      <dsp:spPr>
        <a:xfrm>
          <a:off x="3859546" y="2908075"/>
          <a:ext cx="1488232" cy="1488232"/>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Decision Making</a:t>
          </a:r>
          <a:endParaRPr lang="en-US" sz="1600" kern="1200" dirty="0"/>
        </a:p>
      </dsp:txBody>
      <dsp:txXfrm>
        <a:off x="4077493" y="3126022"/>
        <a:ext cx="1052338" cy="1052338"/>
      </dsp:txXfrm>
    </dsp:sp>
    <dsp:sp modelId="{1E0F3C2F-B561-4FBD-B297-8620FB3C713B}">
      <dsp:nvSpPr>
        <dsp:cNvPr id="0" name=""/>
        <dsp:cNvSpPr/>
      </dsp:nvSpPr>
      <dsp:spPr>
        <a:xfrm>
          <a:off x="2180875" y="3877256"/>
          <a:ext cx="1488232" cy="1488232"/>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Planning</a:t>
          </a:r>
          <a:endParaRPr lang="en-US" sz="1600" kern="1200" dirty="0"/>
        </a:p>
      </dsp:txBody>
      <dsp:txXfrm>
        <a:off x="2398822" y="4095203"/>
        <a:ext cx="1052338" cy="1052338"/>
      </dsp:txXfrm>
    </dsp:sp>
    <dsp:sp modelId="{0D9CADD7-5078-49C7-9250-20A3FFD2928D}">
      <dsp:nvSpPr>
        <dsp:cNvPr id="0" name=""/>
        <dsp:cNvSpPr/>
      </dsp:nvSpPr>
      <dsp:spPr>
        <a:xfrm>
          <a:off x="502204" y="2908075"/>
          <a:ext cx="1488232" cy="1488232"/>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Intervening</a:t>
          </a:r>
          <a:endParaRPr lang="en-US" sz="1600" kern="1200" dirty="0"/>
        </a:p>
      </dsp:txBody>
      <dsp:txXfrm>
        <a:off x="720151" y="3126022"/>
        <a:ext cx="1052338" cy="1052338"/>
      </dsp:txXfrm>
    </dsp:sp>
    <dsp:sp modelId="{1672D652-39C2-4060-9F25-58E5410ECA0B}">
      <dsp:nvSpPr>
        <dsp:cNvPr id="0" name=""/>
        <dsp:cNvSpPr/>
      </dsp:nvSpPr>
      <dsp:spPr>
        <a:xfrm>
          <a:off x="502204" y="969712"/>
          <a:ext cx="1488232" cy="1488232"/>
        </a:xfrm>
        <a:prstGeom prst="ellipse">
          <a:avLst/>
        </a:prstGeom>
        <a:solidFill>
          <a:schemeClr val="tx2">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Monitoring and Case Closure</a:t>
          </a:r>
          <a:endParaRPr lang="en-US" sz="1600" kern="1200" dirty="0"/>
        </a:p>
      </dsp:txBody>
      <dsp:txXfrm>
        <a:off x="720151" y="1187659"/>
        <a:ext cx="1052338" cy="10523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B36399-1D49-47B0-A39C-7C77748E73E3}">
      <dsp:nvSpPr>
        <dsp:cNvPr id="0" name=""/>
        <dsp:cNvSpPr/>
      </dsp:nvSpPr>
      <dsp:spPr>
        <a:xfrm>
          <a:off x="0" y="0"/>
          <a:ext cx="9048220" cy="1036292"/>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An evidence-based, (reliability and validity tested) 20-item caregiver-completed tool used to help </a:t>
          </a:r>
          <a:r>
            <a:rPr lang="en-US" sz="1800" b="0" i="0" u="none" strike="noStrike" kern="1200" baseline="0" dirty="0" smtClean="0">
              <a:solidFill>
                <a:schemeClr val="tx1"/>
              </a:solidFill>
              <a:latin typeface="+mn-lt"/>
              <a:ea typeface="+mn-ea"/>
              <a:cs typeface="+mn-cs"/>
            </a:rPr>
            <a:t>measure changes in family protective factors.</a:t>
          </a:r>
          <a:endParaRPr lang="en-US" sz="1800" i="0" kern="1200" dirty="0"/>
        </a:p>
      </dsp:txBody>
      <dsp:txXfrm>
        <a:off x="50588" y="50588"/>
        <a:ext cx="8947044" cy="935116"/>
      </dsp:txXfrm>
    </dsp:sp>
    <dsp:sp modelId="{0DE1F86A-DA26-4641-932D-4439EC8A4411}">
      <dsp:nvSpPr>
        <dsp:cNvPr id="0" name=""/>
        <dsp:cNvSpPr/>
      </dsp:nvSpPr>
      <dsp:spPr>
        <a:xfrm>
          <a:off x="0" y="1067113"/>
          <a:ext cx="9048220" cy="1000349"/>
        </a:xfrm>
        <a:prstGeom prst="roundRect">
          <a:avLst/>
        </a:prstGeom>
        <a:gradFill rotWithShape="0">
          <a:gsLst>
            <a:gs pos="0">
              <a:schemeClr val="accent4">
                <a:hueOff val="-1488257"/>
                <a:satOff val="8966"/>
                <a:lumOff val="719"/>
                <a:alphaOff val="0"/>
                <a:tint val="50000"/>
                <a:satMod val="300000"/>
              </a:schemeClr>
            </a:gs>
            <a:gs pos="35000">
              <a:schemeClr val="accent4">
                <a:hueOff val="-1488257"/>
                <a:satOff val="8966"/>
                <a:lumOff val="719"/>
                <a:alphaOff val="0"/>
                <a:tint val="37000"/>
                <a:satMod val="300000"/>
              </a:schemeClr>
            </a:gs>
            <a:gs pos="100000">
              <a:schemeClr val="accent4">
                <a:hueOff val="-1488257"/>
                <a:satOff val="8966"/>
                <a:lumOff val="71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Provides </a:t>
          </a:r>
          <a:r>
            <a:rPr lang="en-US" sz="1800" b="0" i="0" u="none" strike="noStrike" kern="1200" baseline="0" dirty="0" smtClean="0">
              <a:solidFill>
                <a:schemeClr val="tx1"/>
              </a:solidFill>
              <a:latin typeface="+mn-lt"/>
              <a:ea typeface="+mn-ea"/>
              <a:cs typeface="+mn-cs"/>
            </a:rPr>
            <a:t>feedback to agencies for continuous improvement and evaluation purposes. It is </a:t>
          </a:r>
          <a:r>
            <a:rPr lang="en-US" sz="1800" kern="1200" dirty="0" smtClean="0"/>
            <a:t>not intended for individual assessment, placement or diagnostic purposes. Agencies should rely on other instruments for clinical use.</a:t>
          </a:r>
          <a:endParaRPr lang="en-US" sz="1800" kern="1200" dirty="0"/>
        </a:p>
      </dsp:txBody>
      <dsp:txXfrm>
        <a:off x="48833" y="1115946"/>
        <a:ext cx="8950554" cy="902683"/>
      </dsp:txXfrm>
    </dsp:sp>
    <dsp:sp modelId="{9007A185-B72A-404B-A2D7-85D5414F64BB}">
      <dsp:nvSpPr>
        <dsp:cNvPr id="0" name=""/>
        <dsp:cNvSpPr/>
      </dsp:nvSpPr>
      <dsp:spPr>
        <a:xfrm>
          <a:off x="0" y="2090503"/>
          <a:ext cx="9048220" cy="1211683"/>
        </a:xfrm>
        <a:prstGeom prst="roundRect">
          <a:avLst/>
        </a:prstGeom>
        <a:gradFill rotWithShape="0">
          <a:gsLst>
            <a:gs pos="0">
              <a:schemeClr val="accent4">
                <a:hueOff val="-2976513"/>
                <a:satOff val="17933"/>
                <a:lumOff val="1437"/>
                <a:alphaOff val="0"/>
                <a:tint val="50000"/>
                <a:satMod val="300000"/>
              </a:schemeClr>
            </a:gs>
            <a:gs pos="35000">
              <a:schemeClr val="accent4">
                <a:hueOff val="-2976513"/>
                <a:satOff val="17933"/>
                <a:lumOff val="1437"/>
                <a:alphaOff val="0"/>
                <a:tint val="37000"/>
                <a:satMod val="300000"/>
              </a:schemeClr>
            </a:gs>
            <a:gs pos="100000">
              <a:schemeClr val="accent4">
                <a:hueOff val="-2976513"/>
                <a:satOff val="17933"/>
                <a:lumOff val="143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Developed through a partnership with FRIENDS and The University of Kansas with input from multiple experts in the field, parent leaders, prevention workers and hundreds of families.</a:t>
          </a:r>
          <a:endParaRPr lang="en-US" sz="1800" kern="1200" dirty="0"/>
        </a:p>
      </dsp:txBody>
      <dsp:txXfrm>
        <a:off x="59149" y="2149652"/>
        <a:ext cx="8929922" cy="1093385"/>
      </dsp:txXfrm>
    </dsp:sp>
    <dsp:sp modelId="{6476D0B9-7FF2-4450-BB06-D2AC18017AA3}">
      <dsp:nvSpPr>
        <dsp:cNvPr id="0" name=""/>
        <dsp:cNvSpPr/>
      </dsp:nvSpPr>
      <dsp:spPr>
        <a:xfrm>
          <a:off x="0" y="3325227"/>
          <a:ext cx="9048220" cy="1000349"/>
        </a:xfrm>
        <a:prstGeom prst="roundRect">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  Being widely used in states across the country.  </a:t>
          </a:r>
          <a:endParaRPr lang="en-US" sz="1800" kern="1200" dirty="0"/>
        </a:p>
      </dsp:txBody>
      <dsp:txXfrm>
        <a:off x="48833" y="3374060"/>
        <a:ext cx="8950554" cy="9026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92424E-6E4A-429A-9D92-C1390855A193}">
      <dsp:nvSpPr>
        <dsp:cNvPr id="0" name=""/>
        <dsp:cNvSpPr/>
      </dsp:nvSpPr>
      <dsp:spPr>
        <a:xfrm>
          <a:off x="0" y="79795"/>
          <a:ext cx="7391401" cy="91143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en-US" sz="3800" kern="1200" dirty="0" smtClean="0"/>
            <a:t>The Protective Factors Survey (PFS) </a:t>
          </a:r>
          <a:endParaRPr lang="en-US" sz="3800" kern="1200" dirty="0"/>
        </a:p>
      </dsp:txBody>
      <dsp:txXfrm>
        <a:off x="44492" y="124287"/>
        <a:ext cx="7302417" cy="8224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92424E-6E4A-429A-9D92-C1390855A193}">
      <dsp:nvSpPr>
        <dsp:cNvPr id="0" name=""/>
        <dsp:cNvSpPr/>
      </dsp:nvSpPr>
      <dsp:spPr>
        <a:xfrm>
          <a:off x="0" y="0"/>
          <a:ext cx="6841672" cy="59962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When PFS scores were high…</a:t>
          </a:r>
          <a:endParaRPr lang="en-US" sz="2500" kern="1200" dirty="0"/>
        </a:p>
      </dsp:txBody>
      <dsp:txXfrm>
        <a:off x="29271" y="29271"/>
        <a:ext cx="6783130" cy="5410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5A755-6BC8-4893-82A0-BF1B14272CEC}">
      <dsp:nvSpPr>
        <dsp:cNvPr id="0" name=""/>
        <dsp:cNvSpPr/>
      </dsp:nvSpPr>
      <dsp:spPr>
        <a:xfrm>
          <a:off x="1602" y="766960"/>
          <a:ext cx="3101534" cy="402981"/>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815" tIns="29210" rIns="43815" bIns="29210" numCol="1" spcCol="1270" anchor="ctr" anchorCtr="0">
          <a:noAutofit/>
        </a:bodyPr>
        <a:lstStyle/>
        <a:p>
          <a:pPr lvl="0" algn="l" defTabSz="1022350" rtl="0">
            <a:lnSpc>
              <a:spcPct val="90000"/>
            </a:lnSpc>
            <a:spcBef>
              <a:spcPct val="0"/>
            </a:spcBef>
            <a:spcAft>
              <a:spcPct val="35000"/>
            </a:spcAft>
          </a:pPr>
          <a:r>
            <a:rPr lang="en-US" sz="2300" kern="1200" dirty="0" smtClean="0"/>
            <a:t>Positive correlations</a:t>
          </a:r>
          <a:endParaRPr lang="en-US" sz="2300" kern="1200" dirty="0"/>
        </a:p>
      </dsp:txBody>
      <dsp:txXfrm>
        <a:off x="13405" y="778763"/>
        <a:ext cx="3077928" cy="379375"/>
      </dsp:txXfrm>
    </dsp:sp>
    <dsp:sp modelId="{5BB0F2B4-5C01-41E5-92AC-5BA262A14142}">
      <dsp:nvSpPr>
        <dsp:cNvPr id="0" name=""/>
        <dsp:cNvSpPr/>
      </dsp:nvSpPr>
      <dsp:spPr>
        <a:xfrm>
          <a:off x="311756" y="1169942"/>
          <a:ext cx="310153" cy="372404"/>
        </a:xfrm>
        <a:custGeom>
          <a:avLst/>
          <a:gdLst/>
          <a:ahLst/>
          <a:cxnLst/>
          <a:rect l="0" t="0" r="0" b="0"/>
          <a:pathLst>
            <a:path>
              <a:moveTo>
                <a:pt x="0" y="0"/>
              </a:moveTo>
              <a:lnTo>
                <a:pt x="0" y="372404"/>
              </a:lnTo>
              <a:lnTo>
                <a:pt x="310153" y="37240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9D0C75-DB84-4CD8-9E3A-016DE6DFDC84}">
      <dsp:nvSpPr>
        <dsp:cNvPr id="0" name=""/>
        <dsp:cNvSpPr/>
      </dsp:nvSpPr>
      <dsp:spPr>
        <a:xfrm>
          <a:off x="621909" y="1294076"/>
          <a:ext cx="3548437" cy="496539"/>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rtl="0">
            <a:lnSpc>
              <a:spcPct val="90000"/>
            </a:lnSpc>
            <a:spcBef>
              <a:spcPct val="0"/>
            </a:spcBef>
            <a:spcAft>
              <a:spcPct val="35000"/>
            </a:spcAft>
          </a:pPr>
          <a:r>
            <a:rPr lang="en-US" sz="1600" kern="1200" dirty="0" smtClean="0"/>
            <a:t>Effective coping was high</a:t>
          </a:r>
          <a:endParaRPr lang="en-US" sz="1600" kern="1200" dirty="0"/>
        </a:p>
      </dsp:txBody>
      <dsp:txXfrm>
        <a:off x="636452" y="1308619"/>
        <a:ext cx="3519351" cy="467453"/>
      </dsp:txXfrm>
    </dsp:sp>
    <dsp:sp modelId="{9411D932-F4F0-45E4-A417-445EE643F204}">
      <dsp:nvSpPr>
        <dsp:cNvPr id="0" name=""/>
        <dsp:cNvSpPr/>
      </dsp:nvSpPr>
      <dsp:spPr>
        <a:xfrm>
          <a:off x="311756" y="1169942"/>
          <a:ext cx="310153" cy="993078"/>
        </a:xfrm>
        <a:custGeom>
          <a:avLst/>
          <a:gdLst/>
          <a:ahLst/>
          <a:cxnLst/>
          <a:rect l="0" t="0" r="0" b="0"/>
          <a:pathLst>
            <a:path>
              <a:moveTo>
                <a:pt x="0" y="0"/>
              </a:moveTo>
              <a:lnTo>
                <a:pt x="0" y="993078"/>
              </a:lnTo>
              <a:lnTo>
                <a:pt x="310153" y="99307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44CDFA-34D0-4B5E-8075-D11BC1387306}">
      <dsp:nvSpPr>
        <dsp:cNvPr id="0" name=""/>
        <dsp:cNvSpPr/>
      </dsp:nvSpPr>
      <dsp:spPr>
        <a:xfrm>
          <a:off x="621909" y="1914751"/>
          <a:ext cx="3548437" cy="496539"/>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3311292"/>
              <a:satOff val="13270"/>
              <a:lumOff val="287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rtl="0">
            <a:lnSpc>
              <a:spcPct val="90000"/>
            </a:lnSpc>
            <a:spcBef>
              <a:spcPct val="0"/>
            </a:spcBef>
            <a:spcAft>
              <a:spcPct val="35000"/>
            </a:spcAft>
          </a:pPr>
          <a:r>
            <a:rPr lang="en-US" sz="1600" kern="1200" dirty="0" smtClean="0"/>
            <a:t>Physical and emotional health was good</a:t>
          </a:r>
          <a:endParaRPr lang="en-US" sz="1600" kern="1200" dirty="0"/>
        </a:p>
      </dsp:txBody>
      <dsp:txXfrm>
        <a:off x="636452" y="1929294"/>
        <a:ext cx="3519351" cy="467453"/>
      </dsp:txXfrm>
    </dsp:sp>
    <dsp:sp modelId="{4B445B24-3A07-436E-9B1C-DFDB8B2A739A}">
      <dsp:nvSpPr>
        <dsp:cNvPr id="0" name=""/>
        <dsp:cNvSpPr/>
      </dsp:nvSpPr>
      <dsp:spPr>
        <a:xfrm>
          <a:off x="311756" y="1169942"/>
          <a:ext cx="310153" cy="1613753"/>
        </a:xfrm>
        <a:custGeom>
          <a:avLst/>
          <a:gdLst/>
          <a:ahLst/>
          <a:cxnLst/>
          <a:rect l="0" t="0" r="0" b="0"/>
          <a:pathLst>
            <a:path>
              <a:moveTo>
                <a:pt x="0" y="0"/>
              </a:moveTo>
              <a:lnTo>
                <a:pt x="0" y="1613753"/>
              </a:lnTo>
              <a:lnTo>
                <a:pt x="310153" y="161375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26E6C5-0B16-434B-A511-533647FA3F63}">
      <dsp:nvSpPr>
        <dsp:cNvPr id="0" name=""/>
        <dsp:cNvSpPr/>
      </dsp:nvSpPr>
      <dsp:spPr>
        <a:xfrm>
          <a:off x="621909" y="2535425"/>
          <a:ext cx="3548437" cy="496539"/>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6622584"/>
              <a:satOff val="26541"/>
              <a:lumOff val="575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rtl="0">
            <a:lnSpc>
              <a:spcPct val="90000"/>
            </a:lnSpc>
            <a:spcBef>
              <a:spcPct val="0"/>
            </a:spcBef>
            <a:spcAft>
              <a:spcPct val="35000"/>
            </a:spcAft>
          </a:pPr>
          <a:r>
            <a:rPr lang="en-US" sz="1600" kern="1200" dirty="0" smtClean="0"/>
            <a:t>Positive emotions were high</a:t>
          </a:r>
          <a:endParaRPr lang="en-US" sz="1600" kern="1200" dirty="0"/>
        </a:p>
      </dsp:txBody>
      <dsp:txXfrm>
        <a:off x="636452" y="2549968"/>
        <a:ext cx="3519351" cy="467453"/>
      </dsp:txXfrm>
    </dsp:sp>
    <dsp:sp modelId="{B2FC9218-50F5-47CB-A0CC-0713D0AC72C9}">
      <dsp:nvSpPr>
        <dsp:cNvPr id="0" name=""/>
        <dsp:cNvSpPr/>
      </dsp:nvSpPr>
      <dsp:spPr>
        <a:xfrm>
          <a:off x="311756" y="1169942"/>
          <a:ext cx="310153" cy="2234427"/>
        </a:xfrm>
        <a:custGeom>
          <a:avLst/>
          <a:gdLst/>
          <a:ahLst/>
          <a:cxnLst/>
          <a:rect l="0" t="0" r="0" b="0"/>
          <a:pathLst>
            <a:path>
              <a:moveTo>
                <a:pt x="0" y="0"/>
              </a:moveTo>
              <a:lnTo>
                <a:pt x="0" y="2234427"/>
              </a:lnTo>
              <a:lnTo>
                <a:pt x="310153" y="223442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41A1EA-5198-47F2-AAA6-07AF5AF12301}">
      <dsp:nvSpPr>
        <dsp:cNvPr id="0" name=""/>
        <dsp:cNvSpPr/>
      </dsp:nvSpPr>
      <dsp:spPr>
        <a:xfrm>
          <a:off x="621909" y="3156099"/>
          <a:ext cx="3548437" cy="496539"/>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rtl="0">
            <a:lnSpc>
              <a:spcPct val="90000"/>
            </a:lnSpc>
            <a:spcBef>
              <a:spcPct val="0"/>
            </a:spcBef>
            <a:spcAft>
              <a:spcPct val="35000"/>
            </a:spcAft>
          </a:pPr>
          <a:r>
            <a:rPr lang="en-US" sz="1600" kern="1200" dirty="0" smtClean="0"/>
            <a:t>Optimism was high</a:t>
          </a:r>
          <a:endParaRPr lang="en-US" sz="1600" kern="1200" dirty="0"/>
        </a:p>
      </dsp:txBody>
      <dsp:txXfrm>
        <a:off x="636452" y="3170642"/>
        <a:ext cx="3519351" cy="4674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5A755-6BC8-4893-82A0-BF1B14272CEC}">
      <dsp:nvSpPr>
        <dsp:cNvPr id="0" name=""/>
        <dsp:cNvSpPr/>
      </dsp:nvSpPr>
      <dsp:spPr>
        <a:xfrm>
          <a:off x="1588" y="263084"/>
          <a:ext cx="3073209" cy="399301"/>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27940" rIns="41910" bIns="27940" numCol="1" spcCol="1270" anchor="ctr" anchorCtr="0">
          <a:noAutofit/>
        </a:bodyPr>
        <a:lstStyle/>
        <a:p>
          <a:pPr lvl="0" algn="l" defTabSz="977900" rtl="0">
            <a:lnSpc>
              <a:spcPct val="90000"/>
            </a:lnSpc>
            <a:spcBef>
              <a:spcPct val="0"/>
            </a:spcBef>
            <a:spcAft>
              <a:spcPct val="35000"/>
            </a:spcAft>
          </a:pPr>
          <a:r>
            <a:rPr lang="en-US" sz="2200" kern="1200" dirty="0" smtClean="0"/>
            <a:t>Negative Correlations</a:t>
          </a:r>
          <a:endParaRPr lang="en-US" sz="2200" kern="1200" dirty="0"/>
        </a:p>
      </dsp:txBody>
      <dsp:txXfrm>
        <a:off x="13283" y="274779"/>
        <a:ext cx="3049819" cy="375911"/>
      </dsp:txXfrm>
    </dsp:sp>
    <dsp:sp modelId="{5BB0F2B4-5C01-41E5-92AC-5BA262A14142}">
      <dsp:nvSpPr>
        <dsp:cNvPr id="0" name=""/>
        <dsp:cNvSpPr/>
      </dsp:nvSpPr>
      <dsp:spPr>
        <a:xfrm>
          <a:off x="308909" y="662385"/>
          <a:ext cx="307320" cy="369003"/>
        </a:xfrm>
        <a:custGeom>
          <a:avLst/>
          <a:gdLst/>
          <a:ahLst/>
          <a:cxnLst/>
          <a:rect l="0" t="0" r="0" b="0"/>
          <a:pathLst>
            <a:path>
              <a:moveTo>
                <a:pt x="0" y="0"/>
              </a:moveTo>
              <a:lnTo>
                <a:pt x="0" y="369003"/>
              </a:lnTo>
              <a:lnTo>
                <a:pt x="307320" y="36900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9D0C75-DB84-4CD8-9E3A-016DE6DFDC84}">
      <dsp:nvSpPr>
        <dsp:cNvPr id="0" name=""/>
        <dsp:cNvSpPr/>
      </dsp:nvSpPr>
      <dsp:spPr>
        <a:xfrm>
          <a:off x="616229" y="785386"/>
          <a:ext cx="3516031" cy="492004"/>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rtl="0">
            <a:lnSpc>
              <a:spcPct val="90000"/>
            </a:lnSpc>
            <a:spcBef>
              <a:spcPct val="0"/>
            </a:spcBef>
            <a:spcAft>
              <a:spcPct val="35000"/>
            </a:spcAft>
          </a:pPr>
          <a:r>
            <a:rPr lang="en-US" sz="1600" kern="1200" dirty="0" smtClean="0"/>
            <a:t>Child abuse and neglect potential was low</a:t>
          </a:r>
          <a:endParaRPr lang="en-US" sz="1600" kern="1200" dirty="0"/>
        </a:p>
      </dsp:txBody>
      <dsp:txXfrm>
        <a:off x="630639" y="799796"/>
        <a:ext cx="3487211" cy="463184"/>
      </dsp:txXfrm>
    </dsp:sp>
    <dsp:sp modelId="{9411D932-F4F0-45E4-A417-445EE643F204}">
      <dsp:nvSpPr>
        <dsp:cNvPr id="0" name=""/>
        <dsp:cNvSpPr/>
      </dsp:nvSpPr>
      <dsp:spPr>
        <a:xfrm>
          <a:off x="308909" y="662385"/>
          <a:ext cx="307320" cy="984009"/>
        </a:xfrm>
        <a:custGeom>
          <a:avLst/>
          <a:gdLst/>
          <a:ahLst/>
          <a:cxnLst/>
          <a:rect l="0" t="0" r="0" b="0"/>
          <a:pathLst>
            <a:path>
              <a:moveTo>
                <a:pt x="0" y="0"/>
              </a:moveTo>
              <a:lnTo>
                <a:pt x="0" y="984009"/>
              </a:lnTo>
              <a:lnTo>
                <a:pt x="307320" y="98400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44CDFA-34D0-4B5E-8075-D11BC1387306}">
      <dsp:nvSpPr>
        <dsp:cNvPr id="0" name=""/>
        <dsp:cNvSpPr/>
      </dsp:nvSpPr>
      <dsp:spPr>
        <a:xfrm>
          <a:off x="616229" y="1400392"/>
          <a:ext cx="3516031" cy="492004"/>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2483469"/>
              <a:satOff val="9953"/>
              <a:lumOff val="215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rtl="0">
            <a:lnSpc>
              <a:spcPct val="90000"/>
            </a:lnSpc>
            <a:spcBef>
              <a:spcPct val="0"/>
            </a:spcBef>
            <a:spcAft>
              <a:spcPct val="35000"/>
            </a:spcAft>
          </a:pPr>
          <a:r>
            <a:rPr lang="en-US" sz="1600" kern="1200" dirty="0" smtClean="0"/>
            <a:t>Stress was low</a:t>
          </a:r>
          <a:endParaRPr lang="en-US" sz="1600" kern="1200" dirty="0"/>
        </a:p>
      </dsp:txBody>
      <dsp:txXfrm>
        <a:off x="630639" y="1414802"/>
        <a:ext cx="3487211" cy="463184"/>
      </dsp:txXfrm>
    </dsp:sp>
    <dsp:sp modelId="{4B445B24-3A07-436E-9B1C-DFDB8B2A739A}">
      <dsp:nvSpPr>
        <dsp:cNvPr id="0" name=""/>
        <dsp:cNvSpPr/>
      </dsp:nvSpPr>
      <dsp:spPr>
        <a:xfrm>
          <a:off x="308909" y="662385"/>
          <a:ext cx="307320" cy="1599015"/>
        </a:xfrm>
        <a:custGeom>
          <a:avLst/>
          <a:gdLst/>
          <a:ahLst/>
          <a:cxnLst/>
          <a:rect l="0" t="0" r="0" b="0"/>
          <a:pathLst>
            <a:path>
              <a:moveTo>
                <a:pt x="0" y="0"/>
              </a:moveTo>
              <a:lnTo>
                <a:pt x="0" y="1599015"/>
              </a:lnTo>
              <a:lnTo>
                <a:pt x="307320" y="159901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26E6C5-0B16-434B-A511-533647FA3F63}">
      <dsp:nvSpPr>
        <dsp:cNvPr id="0" name=""/>
        <dsp:cNvSpPr/>
      </dsp:nvSpPr>
      <dsp:spPr>
        <a:xfrm>
          <a:off x="616229" y="2015398"/>
          <a:ext cx="3516031" cy="492004"/>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rtl="0">
            <a:lnSpc>
              <a:spcPct val="90000"/>
            </a:lnSpc>
            <a:spcBef>
              <a:spcPct val="0"/>
            </a:spcBef>
            <a:spcAft>
              <a:spcPct val="35000"/>
            </a:spcAft>
          </a:pPr>
          <a:r>
            <a:rPr lang="en-US" sz="1600" kern="1200" dirty="0" smtClean="0"/>
            <a:t>Depression was low</a:t>
          </a:r>
          <a:endParaRPr lang="en-US" sz="1600" kern="1200" dirty="0"/>
        </a:p>
      </dsp:txBody>
      <dsp:txXfrm>
        <a:off x="630639" y="2029808"/>
        <a:ext cx="3487211" cy="463184"/>
      </dsp:txXfrm>
    </dsp:sp>
    <dsp:sp modelId="{B2FC9218-50F5-47CB-A0CC-0713D0AC72C9}">
      <dsp:nvSpPr>
        <dsp:cNvPr id="0" name=""/>
        <dsp:cNvSpPr/>
      </dsp:nvSpPr>
      <dsp:spPr>
        <a:xfrm>
          <a:off x="308909" y="662385"/>
          <a:ext cx="307320" cy="2214021"/>
        </a:xfrm>
        <a:custGeom>
          <a:avLst/>
          <a:gdLst/>
          <a:ahLst/>
          <a:cxnLst/>
          <a:rect l="0" t="0" r="0" b="0"/>
          <a:pathLst>
            <a:path>
              <a:moveTo>
                <a:pt x="0" y="0"/>
              </a:moveTo>
              <a:lnTo>
                <a:pt x="0" y="2214021"/>
              </a:lnTo>
              <a:lnTo>
                <a:pt x="307320" y="221402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41A1EA-5198-47F2-AAA6-07AF5AF12301}">
      <dsp:nvSpPr>
        <dsp:cNvPr id="0" name=""/>
        <dsp:cNvSpPr/>
      </dsp:nvSpPr>
      <dsp:spPr>
        <a:xfrm>
          <a:off x="616229" y="2630404"/>
          <a:ext cx="3516031" cy="492004"/>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7450407"/>
              <a:satOff val="29858"/>
              <a:lumOff val="647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rtl="0">
            <a:lnSpc>
              <a:spcPct val="90000"/>
            </a:lnSpc>
            <a:spcBef>
              <a:spcPct val="0"/>
            </a:spcBef>
            <a:spcAft>
              <a:spcPct val="35000"/>
            </a:spcAft>
          </a:pPr>
          <a:r>
            <a:rPr lang="en-US" sz="1600" kern="1200" dirty="0" smtClean="0"/>
            <a:t>Negative emotions were low</a:t>
          </a:r>
          <a:endParaRPr lang="en-US" sz="1600" kern="1200" dirty="0"/>
        </a:p>
      </dsp:txBody>
      <dsp:txXfrm>
        <a:off x="630639" y="2644814"/>
        <a:ext cx="3487211" cy="463184"/>
      </dsp:txXfrm>
    </dsp:sp>
    <dsp:sp modelId="{6E0D1C6E-AA02-488B-9A6B-30CF28B02BF1}">
      <dsp:nvSpPr>
        <dsp:cNvPr id="0" name=""/>
        <dsp:cNvSpPr/>
      </dsp:nvSpPr>
      <dsp:spPr>
        <a:xfrm>
          <a:off x="308909" y="662385"/>
          <a:ext cx="307320" cy="2829027"/>
        </a:xfrm>
        <a:custGeom>
          <a:avLst/>
          <a:gdLst/>
          <a:ahLst/>
          <a:cxnLst/>
          <a:rect l="0" t="0" r="0" b="0"/>
          <a:pathLst>
            <a:path>
              <a:moveTo>
                <a:pt x="0" y="0"/>
              </a:moveTo>
              <a:lnTo>
                <a:pt x="0" y="2829027"/>
              </a:lnTo>
              <a:lnTo>
                <a:pt x="307320" y="282902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ED66A7-4F5C-445B-99CB-E86B63E4810B}">
      <dsp:nvSpPr>
        <dsp:cNvPr id="0" name=""/>
        <dsp:cNvSpPr/>
      </dsp:nvSpPr>
      <dsp:spPr>
        <a:xfrm>
          <a:off x="616229" y="3245410"/>
          <a:ext cx="3492998" cy="492004"/>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rtl="0">
            <a:lnSpc>
              <a:spcPct val="90000"/>
            </a:lnSpc>
            <a:spcBef>
              <a:spcPct val="0"/>
            </a:spcBef>
            <a:spcAft>
              <a:spcPct val="35000"/>
            </a:spcAft>
          </a:pPr>
          <a:r>
            <a:rPr lang="en-US" sz="1600" kern="1200" dirty="0" smtClean="0"/>
            <a:t>Pessimism was low</a:t>
          </a:r>
          <a:endParaRPr lang="en-US" sz="1600" kern="1200" dirty="0"/>
        </a:p>
      </dsp:txBody>
      <dsp:txXfrm>
        <a:off x="630639" y="3259820"/>
        <a:ext cx="3464178" cy="463184"/>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72C6F8-8BDF-40CB-9570-7FEF73903C6E}" type="datetimeFigureOut">
              <a:rPr lang="en-US" smtClean="0"/>
              <a:t>2/18/2016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9F2B21-C5CE-4EAD-A290-A7D9F7F46F7D}" type="slidenum">
              <a:rPr lang="en-US" smtClean="0"/>
              <a:t>‹#›</a:t>
            </a:fld>
            <a:endParaRPr lang="en-US"/>
          </a:p>
        </p:txBody>
      </p:sp>
    </p:spTree>
    <p:extLst>
      <p:ext uri="{BB962C8B-B14F-4D97-AF65-F5344CB8AC3E}">
        <p14:creationId xmlns:p14="http://schemas.microsoft.com/office/powerpoint/2010/main" val="596915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strengtheningfamilies.net/"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ctfalliance.org/training"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INTRODUCE:</a:t>
            </a:r>
            <a:r>
              <a:rPr lang="en-US" sz="1200" kern="1200" dirty="0" smtClean="0">
                <a:solidFill>
                  <a:schemeClr val="tx1"/>
                </a:solidFill>
                <a:effectLst/>
                <a:latin typeface="+mn-lt"/>
                <a:ea typeface="+mn-ea"/>
                <a:cs typeface="+mn-cs"/>
              </a:rPr>
              <a:t> Welcome back! </a:t>
            </a:r>
            <a:r>
              <a:rPr lang="en-US" sz="1200" kern="1200" smtClean="0">
                <a:solidFill>
                  <a:schemeClr val="tx1"/>
                </a:solidFill>
                <a:effectLst/>
                <a:latin typeface="+mn-lt"/>
                <a:ea typeface="+mn-ea"/>
                <a:cs typeface="+mn-cs"/>
              </a:rPr>
              <a:t>The</a:t>
            </a:r>
            <a:r>
              <a:rPr lang="en-US" sz="1200" kern="1200" baseline="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Strengthening </a:t>
            </a:r>
            <a:r>
              <a:rPr lang="en-US" sz="1200" kern="1200" dirty="0" smtClean="0">
                <a:solidFill>
                  <a:schemeClr val="tx1"/>
                </a:solidFill>
                <a:effectLst/>
                <a:latin typeface="+mn-lt"/>
                <a:ea typeface="+mn-ea"/>
                <a:cs typeface="+mn-cs"/>
              </a:rPr>
              <a:t>Families team has continuously worked to develop tools to support implementation of the Strengthening Families approach and the Protective Factors Framework. The website at </a:t>
            </a:r>
            <a:r>
              <a:rPr lang="en-US" sz="1200" u="sng" kern="1200" dirty="0" smtClean="0">
                <a:solidFill>
                  <a:schemeClr val="tx1"/>
                </a:solidFill>
                <a:effectLst/>
                <a:latin typeface="+mn-lt"/>
                <a:ea typeface="+mn-ea"/>
                <a:cs typeface="+mn-cs"/>
                <a:hlinkClick r:id="rId3"/>
              </a:rPr>
              <a:t>www.strengtheningfamilies.net</a:t>
            </a:r>
            <a:r>
              <a:rPr lang="en-US" sz="1200" kern="1200" dirty="0" smtClean="0">
                <a:solidFill>
                  <a:schemeClr val="tx1"/>
                </a:solidFill>
                <a:effectLst/>
                <a:latin typeface="+mn-lt"/>
                <a:ea typeface="+mn-ea"/>
                <a:cs typeface="+mn-cs"/>
              </a:rPr>
              <a:t> has a wealth of tools and resources that can easily be adopted and adapted for any program or service sector. All of the materials on the website are available for free.</a:t>
            </a:r>
          </a:p>
          <a:p>
            <a:r>
              <a:rPr lang="en-US" sz="1200" kern="1200" dirty="0" smtClean="0">
                <a:solidFill>
                  <a:schemeClr val="tx1"/>
                </a:solidFill>
                <a:effectLst/>
                <a:latin typeface="+mn-lt"/>
                <a:ea typeface="+mn-ea"/>
                <a:cs typeface="+mn-cs"/>
              </a:rPr>
              <a:t>Now, let’s take a more in-depth look at these tools and examine ways they can help you build Strengthening Families into practice.</a:t>
            </a:r>
          </a:p>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C09F2B21-C5CE-4EAD-A290-A7D9F7F46F7D}" type="slidenum">
              <a:rPr lang="en-US" smtClean="0"/>
              <a:t>1</a:t>
            </a:fld>
            <a:endParaRPr lang="en-US"/>
          </a:p>
        </p:txBody>
      </p:sp>
    </p:spTree>
    <p:extLst>
      <p:ext uri="{BB962C8B-B14F-4D97-AF65-F5344CB8AC3E}">
        <p14:creationId xmlns:p14="http://schemas.microsoft.com/office/powerpoint/2010/main" val="4181112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F9AB75-10FC-47F0-B2F0-968C57B63C41}" type="slidenum">
              <a:rPr lang="en-US" smtClean="0">
                <a:solidFill>
                  <a:prstClr val="black"/>
                </a:solidFill>
              </a:rPr>
              <a:pPr>
                <a:spcBef>
                  <a:spcPct val="0"/>
                </a:spcBef>
              </a:pPr>
              <a:t>10</a:t>
            </a:fld>
            <a:endParaRPr lang="en-US" smtClean="0">
              <a:solidFill>
                <a:prstClr val="black"/>
              </a:solidFill>
            </a:endParaRPr>
          </a:p>
        </p:txBody>
      </p:sp>
      <p:sp>
        <p:nvSpPr>
          <p:cNvPr id="52227"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EXPLAIN</a:t>
            </a:r>
            <a:r>
              <a:rPr lang="en-US" sz="1200" kern="1200" dirty="0" smtClean="0">
                <a:solidFill>
                  <a:schemeClr val="tx1"/>
                </a:solidFill>
                <a:effectLst/>
                <a:latin typeface="+mn-lt"/>
                <a:ea typeface="+mn-ea"/>
                <a:cs typeface="+mn-cs"/>
              </a:rPr>
              <a:t>: The scripted curriculum was designed as a resource for those training or doing professional development with child welfare workers around Strengthening Families.  To provide the most complete set of resources for the field the scripted curriculum was designed to be a standalone tool which includes:</a:t>
            </a:r>
          </a:p>
          <a:p>
            <a:pPr lvl="0"/>
            <a:r>
              <a:rPr lang="en-US" sz="1200" kern="1200" dirty="0" smtClean="0">
                <a:solidFill>
                  <a:schemeClr val="tx1"/>
                </a:solidFill>
                <a:effectLst/>
                <a:latin typeface="+mn-lt"/>
                <a:ea typeface="+mn-ea"/>
                <a:cs typeface="+mn-cs"/>
              </a:rPr>
              <a:t>Scripts and tips for trainers</a:t>
            </a:r>
          </a:p>
          <a:p>
            <a:pPr lvl="0"/>
            <a:r>
              <a:rPr lang="en-US" sz="1200" kern="1200" dirty="0" smtClean="0">
                <a:solidFill>
                  <a:schemeClr val="tx1"/>
                </a:solidFill>
                <a:effectLst/>
                <a:latin typeface="+mn-lt"/>
                <a:ea typeface="+mn-ea"/>
                <a:cs typeface="+mn-cs"/>
              </a:rPr>
              <a:t>Hand-outs for participants</a:t>
            </a:r>
          </a:p>
          <a:p>
            <a:pPr lvl="0"/>
            <a:r>
              <a:rPr lang="en-US" sz="1200" kern="1200" dirty="0" smtClean="0">
                <a:solidFill>
                  <a:schemeClr val="tx1"/>
                </a:solidFill>
                <a:effectLst/>
                <a:latin typeface="+mn-lt"/>
                <a:ea typeface="+mn-ea"/>
                <a:cs typeface="+mn-cs"/>
              </a:rPr>
              <a:t>Activities to be used in training</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EXPAND</a:t>
            </a:r>
            <a:r>
              <a:rPr lang="en-US" sz="1200" kern="1200" dirty="0" smtClean="0">
                <a:solidFill>
                  <a:schemeClr val="tx1"/>
                </a:solidFill>
                <a:effectLst/>
                <a:latin typeface="+mn-lt"/>
                <a:ea typeface="+mn-ea"/>
                <a:cs typeface="+mn-cs"/>
              </a:rPr>
              <a:t>: While the curriculum was designed so it can be used as a standalone training we recognize that most jurisdictions have existing training for child welfare workers.  </a:t>
            </a:r>
            <a:r>
              <a:rPr lang="en-US" sz="1200" i="1" kern="1200" dirty="0" smtClean="0">
                <a:solidFill>
                  <a:schemeClr val="tx1"/>
                </a:solidFill>
                <a:effectLst/>
                <a:latin typeface="+mn-lt"/>
                <a:ea typeface="+mn-ea"/>
                <a:cs typeface="+mn-cs"/>
              </a:rPr>
              <a:t>One very powerful way to use the materials and tools within the scripted curriculum is to integrate them into existing trainings already being provided for child welfare workers.  </a:t>
            </a:r>
            <a:r>
              <a:rPr lang="en-US" sz="1200" kern="1200" dirty="0" smtClean="0">
                <a:solidFill>
                  <a:schemeClr val="tx1"/>
                </a:solidFill>
                <a:effectLst/>
                <a:latin typeface="+mn-lt"/>
                <a:ea typeface="+mn-ea"/>
                <a:cs typeface="+mn-cs"/>
              </a:rPr>
              <a:t>We encourage such adaptation as we think it is much more powerful, for instance, for workers to learn about how they can use the protective factors to design case planning objectives and activities while they are learning to use the jurisdiction’s case planning tools.   </a:t>
            </a:r>
          </a:p>
          <a:p>
            <a:pPr eaLnBrk="1" hangingPunct="1"/>
            <a:endParaRPr lang="en-US" dirty="0" smtClean="0"/>
          </a:p>
        </p:txBody>
      </p:sp>
    </p:spTree>
    <p:extLst>
      <p:ext uri="{BB962C8B-B14F-4D97-AF65-F5344CB8AC3E}">
        <p14:creationId xmlns:p14="http://schemas.microsoft.com/office/powerpoint/2010/main" val="3973435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1075" name="Notes Placeholder 2"/>
          <p:cNvSpPr>
            <a:spLocks noGrp="1"/>
          </p:cNvSpPr>
          <p:nvPr>
            <p:ph type="body" idx="1"/>
          </p:nvPr>
        </p:nvSpPr>
        <p:spPr bwMode="auto"/>
        <p:txBody>
          <a:bodyPr wrap="square" numCol="1" anchor="t" anchorCtr="0" compatLnSpc="1">
            <a:prstTxWarp prst="textNoShape">
              <a:avLst/>
            </a:prstTxWarp>
            <a:normAutofit/>
          </a:bodyPr>
          <a:lstStyle/>
          <a:p>
            <a:pPr marL="0" marR="0">
              <a:lnSpc>
                <a:spcPct val="115000"/>
              </a:lnSpc>
              <a:spcBef>
                <a:spcPts val="300"/>
              </a:spcBef>
              <a:spcAft>
                <a:spcPts val="600"/>
              </a:spcAft>
            </a:pPr>
            <a:r>
              <a:rPr lang="en-US" sz="1200" b="1" dirty="0" smtClean="0">
                <a:solidFill>
                  <a:srgbClr val="000000"/>
                </a:solidFill>
                <a:effectLst/>
                <a:latin typeface="Century Gothic"/>
                <a:ea typeface="MS Mincho"/>
                <a:cs typeface="Arial"/>
              </a:rPr>
              <a:t>STATE</a:t>
            </a:r>
            <a:r>
              <a:rPr lang="en-US" sz="1200" dirty="0" smtClean="0">
                <a:solidFill>
                  <a:srgbClr val="000000"/>
                </a:solidFill>
                <a:effectLst/>
                <a:latin typeface="Century Gothic"/>
                <a:ea typeface="MS Mincho"/>
                <a:cs typeface="Arial"/>
              </a:rPr>
              <a:t>: Through work with states and jurisdictions</a:t>
            </a:r>
            <a:r>
              <a:rPr lang="en-US" sz="1200" baseline="0" dirty="0" smtClean="0">
                <a:solidFill>
                  <a:srgbClr val="000000"/>
                </a:solidFill>
                <a:effectLst/>
                <a:latin typeface="Century Gothic"/>
                <a:ea typeface="MS Mincho"/>
                <a:cs typeface="Arial"/>
              </a:rPr>
              <a:t> that are integrating a protective and promotive factors approach into their child welfare practice, CSSP has developed a suite of tools for caseworkers and other staff to use at various points throughout a family’s involvement in the child welfare system. </a:t>
            </a:r>
            <a:r>
              <a:rPr lang="en-US" sz="1200" dirty="0" smtClean="0">
                <a:solidFill>
                  <a:srgbClr val="000000"/>
                </a:solidFill>
                <a:effectLst/>
                <a:latin typeface="Century Gothic"/>
                <a:ea typeface="MS Mincho"/>
                <a:cs typeface="Arial"/>
              </a:rPr>
              <a:t>The graphic in this slide shows the child welfare practice wheel – a generalized practice wheel that</a:t>
            </a:r>
            <a:r>
              <a:rPr lang="en-US" sz="1200" baseline="0" dirty="0" smtClean="0">
                <a:solidFill>
                  <a:srgbClr val="000000"/>
                </a:solidFill>
                <a:effectLst/>
                <a:latin typeface="Century Gothic"/>
                <a:ea typeface="MS Mincho"/>
                <a:cs typeface="Arial"/>
              </a:rPr>
              <a:t> shows the core practice skills caseworkers need</a:t>
            </a:r>
            <a:r>
              <a:rPr lang="en-US" sz="1200" dirty="0" smtClean="0">
                <a:solidFill>
                  <a:srgbClr val="000000"/>
                </a:solidFill>
                <a:effectLst/>
                <a:latin typeface="Century Gothic"/>
                <a:ea typeface="MS Mincho"/>
                <a:cs typeface="Arial"/>
              </a:rPr>
              <a:t>. Let’s look at the</a:t>
            </a:r>
            <a:r>
              <a:rPr lang="en-US" sz="1200" baseline="0" dirty="0" smtClean="0">
                <a:solidFill>
                  <a:srgbClr val="000000"/>
                </a:solidFill>
                <a:effectLst/>
                <a:latin typeface="Century Gothic"/>
                <a:ea typeface="MS Mincho"/>
                <a:cs typeface="Arial"/>
              </a:rPr>
              <a:t> tools available for each of these core practice areas.</a:t>
            </a:r>
            <a:endParaRPr lang="en-US" sz="1800" dirty="0" smtClean="0">
              <a:effectLst/>
              <a:latin typeface="Cambria"/>
              <a:ea typeface="MS Mincho"/>
              <a:cs typeface="Arial"/>
            </a:endParaRPr>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338F0F1-0F01-432A-8D73-E19DE66D85E8}" type="slidenum">
              <a:rPr lang="en-US" altLang="en-US">
                <a:latin typeface="Calibri" panose="020F0502020204030204" pitchFamily="34" charset="0"/>
              </a:rPr>
              <a:pPr/>
              <a:t>11</a:t>
            </a:fld>
            <a:endParaRPr lang="en-US" altLang="en-US">
              <a:latin typeface="Calibri" panose="020F0502020204030204" pitchFamily="34" charset="0"/>
            </a:endParaRPr>
          </a:p>
        </p:txBody>
      </p:sp>
    </p:spTree>
    <p:extLst>
      <p:ext uri="{BB962C8B-B14F-4D97-AF65-F5344CB8AC3E}">
        <p14:creationId xmlns:p14="http://schemas.microsoft.com/office/powerpoint/2010/main" val="1510104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1075" name="Notes Placeholder 2"/>
          <p:cNvSpPr>
            <a:spLocks noGrp="1"/>
          </p:cNvSpPr>
          <p:nvPr>
            <p:ph type="body" idx="1"/>
          </p:nvPr>
        </p:nvSpPr>
        <p:spPr bwMode="auto"/>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STATE: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Simple Activities to do with Families to Build Protective Factors</a:t>
            </a:r>
            <a:r>
              <a:rPr lang="en-US" sz="1200" kern="1200" dirty="0" smtClean="0">
                <a:solidFill>
                  <a:schemeClr val="tx1"/>
                </a:solidFill>
                <a:effectLst/>
                <a:latin typeface="+mn-lt"/>
                <a:ea typeface="+mn-ea"/>
                <a:cs typeface="+mn-cs"/>
              </a:rPr>
              <a:t> document is</a:t>
            </a:r>
            <a:r>
              <a:rPr lang="en-US" sz="1200" kern="1200" baseline="0" dirty="0" smtClean="0">
                <a:solidFill>
                  <a:schemeClr val="tx1"/>
                </a:solidFill>
                <a:effectLst/>
                <a:latin typeface="+mn-lt"/>
                <a:ea typeface="+mn-ea"/>
                <a:cs typeface="+mn-cs"/>
              </a:rPr>
              <a:t> a collection of activities caseworkers can implement at any point in their work as they engage with families. These activities can be very useful in establishing a relationship – when we are first engaging families in services – and in ongoing relationship building and maintenance.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STATE: </a:t>
            </a:r>
            <a:r>
              <a:rPr lang="en-US" sz="1200" kern="1200" baseline="0" dirty="0" smtClean="0">
                <a:solidFill>
                  <a:schemeClr val="tx1"/>
                </a:solidFill>
                <a:effectLst/>
                <a:latin typeface="+mn-lt"/>
                <a:ea typeface="+mn-ea"/>
                <a:cs typeface="+mn-cs"/>
              </a:rPr>
              <a:t>To support use of a protective factors approach when assessing families, </a:t>
            </a:r>
            <a:r>
              <a:rPr lang="en-US" b="1" dirty="0" smtClean="0"/>
              <a:t>Understanding Family Protective Factors—What to Ask and What to Look For </a:t>
            </a:r>
            <a:r>
              <a:rPr lang="en-US" dirty="0" smtClean="0"/>
              <a:t>provides caseworkers with concrete characteristics</a:t>
            </a:r>
            <a:r>
              <a:rPr lang="en-US" baseline="0" dirty="0" smtClean="0"/>
              <a:t> to look for and questions to ask. Some jurisdictions have incorporated protective factors content into their formal assessment tools – but any caseworker can use these questions and indicators in informal assessment of families as well.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STATE: </a:t>
            </a:r>
            <a:r>
              <a:rPr lang="en-US" sz="1200" kern="1200" dirty="0" smtClean="0">
                <a:solidFill>
                  <a:schemeClr val="tx1"/>
                </a:solidFill>
                <a:effectLst/>
                <a:latin typeface="+mn-lt"/>
                <a:ea typeface="+mn-ea"/>
                <a:cs typeface="+mn-cs"/>
              </a:rPr>
              <a:t>Teaming is a strategy frequently used</a:t>
            </a:r>
            <a:r>
              <a:rPr lang="en-US" sz="1200" kern="1200" baseline="0" dirty="0" smtClean="0">
                <a:solidFill>
                  <a:schemeClr val="tx1"/>
                </a:solidFill>
                <a:effectLst/>
                <a:latin typeface="+mn-lt"/>
                <a:ea typeface="+mn-ea"/>
                <a:cs typeface="+mn-cs"/>
              </a:rPr>
              <a:t> to support decision-making for a family, and is very much in line with a protective factors approach. </a:t>
            </a:r>
            <a:r>
              <a:rPr lang="en-US" sz="1200" b="1" kern="1200" baseline="0" dirty="0" smtClean="0">
                <a:solidFill>
                  <a:schemeClr val="tx1"/>
                </a:solidFill>
                <a:effectLst/>
                <a:latin typeface="+mn-lt"/>
                <a:ea typeface="+mn-ea"/>
                <a:cs typeface="+mn-cs"/>
              </a:rPr>
              <a:t>Applying Strengthening Families in Teaming </a:t>
            </a:r>
            <a:r>
              <a:rPr lang="en-US" sz="1200" kern="1200" baseline="0" dirty="0" smtClean="0">
                <a:solidFill>
                  <a:schemeClr val="tx1"/>
                </a:solidFill>
                <a:effectLst/>
                <a:latin typeface="+mn-lt"/>
                <a:ea typeface="+mn-ea"/>
                <a:cs typeface="+mn-cs"/>
              </a:rPr>
              <a:t>highlights how protective factors can be strengthened through three different types of family team meetings. </a:t>
            </a:r>
            <a:endParaRPr lang="en-US" sz="1200" kern="1200" dirty="0" smtClean="0">
              <a:solidFill>
                <a:schemeClr val="tx1"/>
              </a:solidFill>
              <a:effectLst/>
              <a:latin typeface="+mn-lt"/>
              <a:ea typeface="+mn-ea"/>
              <a:cs typeface="+mn-cs"/>
            </a:endParaRPr>
          </a:p>
          <a:p>
            <a:pPr eaLnBrk="1" fontAlgn="auto" hangingPunct="1">
              <a:spcBef>
                <a:spcPts val="0"/>
              </a:spcBef>
              <a:spcAft>
                <a:spcPts val="0"/>
              </a:spcAft>
              <a:defRPr/>
            </a:pPr>
            <a:endParaRPr lang="en-US" dirty="0" smtClean="0">
              <a:latin typeface="Lucida Grande CE"/>
              <a:ea typeface="ＭＳ Ｐゴシック" pitchFamily="34" charset="-128"/>
            </a:endParaRPr>
          </a:p>
        </p:txBody>
      </p:sp>
      <p:sp>
        <p:nvSpPr>
          <p:cNvPr id="962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520F5FE-CC2B-4B1C-A981-E8EACBA9123C}"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extLst>
      <p:ext uri="{BB962C8B-B14F-4D97-AF65-F5344CB8AC3E}">
        <p14:creationId xmlns:p14="http://schemas.microsoft.com/office/powerpoint/2010/main" val="107843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1075" name="Notes Placeholder 2"/>
          <p:cNvSpPr>
            <a:spLocks noGrp="1"/>
          </p:cNvSpPr>
          <p:nvPr>
            <p:ph type="body" idx="1"/>
          </p:nvPr>
        </p:nvSpPr>
        <p:spPr bwMode="auto"/>
        <p:txBody>
          <a:bodyPr wrap="square" numCol="1" anchor="t" anchorCtr="0" compatLnSpc="1">
            <a:prstTxWarp prst="textNoShape">
              <a:avLst/>
            </a:prstTxWarp>
            <a:normAutofit fontScale="77500" lnSpcReduction="20000"/>
          </a:bodyPr>
          <a:lstStyle/>
          <a:p>
            <a:r>
              <a:rPr lang="en-US" sz="1200" b="1" kern="1200" dirty="0" smtClean="0">
                <a:solidFill>
                  <a:schemeClr val="tx1"/>
                </a:solidFill>
                <a:effectLst/>
                <a:latin typeface="+mn-lt"/>
                <a:ea typeface="+mn-ea"/>
                <a:cs typeface="+mn-cs"/>
              </a:rPr>
              <a:t>STATE: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Using Protective Factors to Develop Objectives and Activities for Case Plans</a:t>
            </a:r>
            <a:r>
              <a:rPr lang="en-US" sz="1200" kern="1200" dirty="0" smtClean="0">
                <a:solidFill>
                  <a:schemeClr val="tx1"/>
                </a:solidFill>
                <a:effectLst/>
                <a:latin typeface="+mn-lt"/>
                <a:ea typeface="+mn-ea"/>
                <a:cs typeface="+mn-cs"/>
              </a:rPr>
              <a:t> contains, for each protective factor, a sample of a case objective and sample tasks and activities that could be incorporated in case planning.  This is intended as an example of the types of objectives and activities that can be developed.  In real life, objectives and activities will be developed in partnership with parents.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STATE:</a:t>
            </a:r>
            <a:r>
              <a:rPr lang="en-US" sz="1200" kern="1200" dirty="0" smtClean="0">
                <a:solidFill>
                  <a:schemeClr val="tx1"/>
                </a:solidFill>
                <a:effectLst/>
                <a:latin typeface="+mn-lt"/>
                <a:ea typeface="+mn-ea"/>
                <a:cs typeface="+mn-cs"/>
              </a:rPr>
              <a:t> Casework visits are a unique opportunities to engage with caregivers and children in ways that support them to build their protective factors through the way caseworkers interact with the caregiver and child in ways that reinforce what is going right and gently provide support, advice and encouragement when caregivers or children are struggling. The </a:t>
            </a:r>
            <a:r>
              <a:rPr lang="en-US" sz="1200" b="1" kern="1200" dirty="0" smtClean="0">
                <a:solidFill>
                  <a:schemeClr val="tx1"/>
                </a:solidFill>
                <a:effectLst/>
                <a:latin typeface="+mn-lt"/>
                <a:ea typeface="+mn-ea"/>
                <a:cs typeface="+mn-cs"/>
              </a:rPr>
              <a:t>Building Protective Factors in Case Work Visits</a:t>
            </a:r>
            <a:r>
              <a:rPr lang="en-US" sz="1200" kern="1200" dirty="0" smtClean="0">
                <a:solidFill>
                  <a:schemeClr val="tx1"/>
                </a:solidFill>
                <a:effectLst/>
                <a:latin typeface="+mn-lt"/>
                <a:ea typeface="+mn-ea"/>
                <a:cs typeface="+mn-cs"/>
              </a:rPr>
              <a:t> guidance tool helps workers to think about the things they can do in every visit.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STATE:</a:t>
            </a:r>
            <a:r>
              <a:rPr lang="en-US" sz="1200" kern="1200" dirty="0" smtClean="0">
                <a:solidFill>
                  <a:schemeClr val="tx1"/>
                </a:solidFill>
                <a:effectLst/>
                <a:latin typeface="+mn-lt"/>
                <a:ea typeface="+mn-ea"/>
                <a:cs typeface="+mn-cs"/>
              </a:rPr>
              <a:t> Just as we monitor other aspects of case progress, we also want to stay attuned to changes in the family’s protective factors. In the end, as families transition out of their engagement with child welfare system, we want to be able to demonstrate that: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family made progress on their own protective factors goals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family can reliably draw upon their protective factors in ways that help prevent a repeat of the issues that brought them to the system</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family has a plan in place for how to continue to nurture their protective factors once they are no longer involved with the system</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Using Protective Factors as a Lens to Monitor Progress toward Case Closure</a:t>
            </a:r>
            <a:r>
              <a:rPr lang="en-US" sz="1200" kern="1200" dirty="0" smtClean="0">
                <a:solidFill>
                  <a:schemeClr val="tx1"/>
                </a:solidFill>
                <a:effectLst/>
                <a:latin typeface="+mn-lt"/>
                <a:ea typeface="+mn-ea"/>
                <a:cs typeface="+mn-cs"/>
              </a:rPr>
              <a:t> tool can be used in multiple ways: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 early engagement with parents to discuss and agree on the type of growth in protective factors that could be used to indicate progress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 family team meetings or other conversations with partners who are also supporting the family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To help staff in documenting growth in family strengths for court reports and other case progress reports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To support decisions about case closure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latin typeface="Lucida Grande CE"/>
              <a:ea typeface="ＭＳ Ｐゴシック" pitchFamily="34" charset="-128"/>
            </a:endParaRPr>
          </a:p>
        </p:txBody>
      </p:sp>
      <p:sp>
        <p:nvSpPr>
          <p:cNvPr id="962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520F5FE-CC2B-4B1C-A981-E8EACBA9123C}"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extLst>
      <p:ext uri="{BB962C8B-B14F-4D97-AF65-F5344CB8AC3E}">
        <p14:creationId xmlns:p14="http://schemas.microsoft.com/office/powerpoint/2010/main" val="2568651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F9AB75-10FC-47F0-B2F0-968C57B63C41}" type="slidenum">
              <a:rPr lang="en-US" smtClean="0">
                <a:solidFill>
                  <a:prstClr val="black"/>
                </a:solidFill>
              </a:rPr>
              <a:pPr>
                <a:spcBef>
                  <a:spcPct val="0"/>
                </a:spcBef>
              </a:pPr>
              <a:t>14</a:t>
            </a:fld>
            <a:endParaRPr lang="en-US" smtClean="0">
              <a:solidFill>
                <a:prstClr val="black"/>
              </a:solidFill>
            </a:endParaRPr>
          </a:p>
        </p:txBody>
      </p:sp>
      <p:sp>
        <p:nvSpPr>
          <p:cNvPr id="52227"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STATE:</a:t>
            </a:r>
            <a:r>
              <a:rPr lang="en-US" sz="1200" kern="1200" dirty="0" smtClean="0">
                <a:solidFill>
                  <a:schemeClr val="tx1"/>
                </a:solidFill>
                <a:effectLst/>
                <a:latin typeface="+mn-lt"/>
                <a:ea typeface="+mn-ea"/>
                <a:cs typeface="+mn-cs"/>
              </a:rPr>
              <a:t> While training is critical to introduce workers to the protective and promotive factor concepts, real uptake happens only when that knowledge is reinforced, and workers are supported in putting the ideas into practice in their day-to-day casework.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 supervisor’s coaching tool is designed to be used as a part of regular supervision sessions. </a:t>
            </a:r>
            <a:r>
              <a:rPr lang="en-US" sz="1200" kern="1200" dirty="0" smtClean="0">
                <a:solidFill>
                  <a:schemeClr val="tx1"/>
                </a:solidFill>
                <a:effectLst/>
                <a:latin typeface="+mn-lt"/>
                <a:ea typeface="+mn-ea"/>
                <a:cs typeface="+mn-cs"/>
              </a:rPr>
              <a:t> It provides supervisors with key questions on each of the protective and promotive factors. It can be used to guide discussion with caseworkers about specific families on their caseload and how to use a focus on protective and promotive factors within the case plan to reach their goals. Specifically, it helps identify: </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Worker skills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What to look for</a:t>
            </a:r>
            <a:r>
              <a:rPr lang="en-US" sz="1200" kern="1200" dirty="0" smtClean="0">
                <a:solidFill>
                  <a:schemeClr val="tx1"/>
                </a:solidFill>
                <a:effectLst/>
                <a:latin typeface="+mn-lt"/>
                <a:ea typeface="+mn-ea"/>
                <a:cs typeface="+mn-cs"/>
              </a:rPr>
              <a:t> in the case plan and on-going activities with families and youth</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Coaching activities</a:t>
            </a:r>
            <a:r>
              <a:rPr lang="en-US" sz="1200" kern="1200" dirty="0" smtClean="0">
                <a:solidFill>
                  <a:schemeClr val="tx1"/>
                </a:solidFill>
                <a:effectLst/>
                <a:latin typeface="+mn-lt"/>
                <a:ea typeface="+mn-ea"/>
                <a:cs typeface="+mn-cs"/>
              </a:rPr>
              <a:t> to build workers skills for each protective and promotive factor</a:t>
            </a:r>
          </a:p>
        </p:txBody>
      </p:sp>
    </p:spTree>
    <p:extLst>
      <p:ext uri="{BB962C8B-B14F-4D97-AF65-F5344CB8AC3E}">
        <p14:creationId xmlns:p14="http://schemas.microsoft.com/office/powerpoint/2010/main" val="1627860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F9AB75-10FC-47F0-B2F0-968C57B63C41}" type="slidenum">
              <a:rPr lang="en-US" smtClean="0">
                <a:solidFill>
                  <a:prstClr val="black"/>
                </a:solidFill>
              </a:rPr>
              <a:pPr>
                <a:spcBef>
                  <a:spcPct val="0"/>
                </a:spcBef>
              </a:pPr>
              <a:t>15</a:t>
            </a:fld>
            <a:endParaRPr lang="en-US" smtClean="0">
              <a:solidFill>
                <a:prstClr val="black"/>
              </a:solidFill>
            </a:endParaRPr>
          </a:p>
        </p:txBody>
      </p:sp>
      <p:sp>
        <p:nvSpPr>
          <p:cNvPr id="52227"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EXPLAIN: </a:t>
            </a:r>
            <a:r>
              <a:rPr lang="en-US" sz="1200" kern="1200" dirty="0" smtClean="0">
                <a:solidFill>
                  <a:schemeClr val="tx1"/>
                </a:solidFill>
                <a:effectLst/>
                <a:latin typeface="+mn-lt"/>
                <a:ea typeface="+mn-ea"/>
                <a:cs typeface="+mn-cs"/>
              </a:rPr>
              <a:t>In addition, there are a number of resources that can be used directly with families: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booklet for families</a:t>
            </a:r>
            <a:r>
              <a:rPr lang="en-US" sz="1200" kern="1200" dirty="0" smtClean="0">
                <a:solidFill>
                  <a:schemeClr val="tx1"/>
                </a:solidFill>
                <a:effectLst/>
                <a:latin typeface="+mn-lt"/>
                <a:ea typeface="+mn-ea"/>
                <a:cs typeface="+mn-cs"/>
              </a:rPr>
              <a:t> is written from a parent perspective.  It provides family friendly descriptions of each of the protective factors as well as simple activities that a family can do to build each protective factor.  States like Connecticut have used parent tools around the protective factors as an engagement tool for families as they first come into contact with child welfare services.  The goal is to initiate engagement with families through the strength-based lens of the protective factors.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Later in this module we are going to describe in more detail “Cafe Models” being used to engage parents in intimate, parent-to-parent conversations about protective factors.  In Philadelphia, Cafés are being used in a structured way by the child welfare agency to ensure that families connected to the child welfare system are connected to other families and their communities in ways that explicitly address their protective factors.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Protective Factors Guide for Kinship Caregivers and Resource Families</a:t>
            </a:r>
            <a:r>
              <a:rPr lang="en-US" sz="1200" kern="1200" dirty="0" smtClean="0">
                <a:solidFill>
                  <a:schemeClr val="tx1"/>
                </a:solidFill>
                <a:effectLst/>
                <a:latin typeface="+mn-lt"/>
                <a:ea typeface="+mn-ea"/>
                <a:cs typeface="+mn-cs"/>
              </a:rPr>
              <a:t> is designed to help caregivers who are caring for a child who has been removed from their parents understand how stress, trauma, and removal from their home and caregivers can impact a child.  The guide encourages families to think about how they use the protective factors to support themselves so that they can best nurture the child in their care.  The guide provides information on the protective factors and a worksheet for families and case workers to discuss to ensure that families are receiving the support they need.  </a:t>
            </a:r>
          </a:p>
          <a:p>
            <a:pPr eaLnBrk="1" hangingPunct="1"/>
            <a:endParaRPr lang="en-US" dirty="0" smtClean="0"/>
          </a:p>
        </p:txBody>
      </p:sp>
    </p:spTree>
    <p:extLst>
      <p:ext uri="{BB962C8B-B14F-4D97-AF65-F5344CB8AC3E}">
        <p14:creationId xmlns:p14="http://schemas.microsoft.com/office/powerpoint/2010/main" val="2920781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INTRODUCE:</a:t>
            </a:r>
            <a:r>
              <a:rPr lang="en-US" sz="1200" kern="1200" dirty="0" smtClean="0">
                <a:solidFill>
                  <a:schemeClr val="tx1"/>
                </a:solidFill>
                <a:effectLst/>
                <a:latin typeface="+mn-lt"/>
                <a:ea typeface="+mn-ea"/>
                <a:cs typeface="+mn-cs"/>
              </a:rPr>
              <a:t> The next set of tools I’d like to cover are the Strengthening Families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Self-Assessments for child- and family-serving programs.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EXPLAIN:</a:t>
            </a:r>
            <a:r>
              <a:rPr lang="en-US" sz="1200" kern="1200" dirty="0" smtClean="0">
                <a:solidFill>
                  <a:schemeClr val="tx1"/>
                </a:solidFill>
                <a:effectLst/>
                <a:latin typeface="+mn-lt"/>
                <a:ea typeface="+mn-ea"/>
                <a:cs typeface="+mn-cs"/>
              </a:rPr>
              <a:t> Strengthening Families Self-Assessments help measure the presence of exemplary practices in field settings. Child- and family-serving programs can use these Self-Assessments to evaluate how well their current activities, services and program policies support families to build protective factors.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SUMMARIZE</a:t>
            </a:r>
            <a:r>
              <a:rPr lang="en-US" sz="1200" kern="1200" dirty="0" smtClean="0">
                <a:solidFill>
                  <a:schemeClr val="tx1"/>
                </a:solidFill>
                <a:effectLst/>
                <a:latin typeface="+mn-lt"/>
                <a:ea typeface="+mn-ea"/>
                <a:cs typeface="+mn-cs"/>
              </a:rPr>
              <a:t>: In other words, the Strengthening Families Program Self-Assessments outline how the protective factors can be supported through small but significant changes in everyday program practice. </a:t>
            </a:r>
            <a:endParaRPr lang="en-US" dirty="0"/>
          </a:p>
        </p:txBody>
      </p:sp>
      <p:sp>
        <p:nvSpPr>
          <p:cNvPr id="4" name="Slide Number Placeholder 3"/>
          <p:cNvSpPr>
            <a:spLocks noGrp="1"/>
          </p:cNvSpPr>
          <p:nvPr>
            <p:ph type="sldNum" sz="quarter" idx="10"/>
          </p:nvPr>
        </p:nvSpPr>
        <p:spPr/>
        <p:txBody>
          <a:bodyPr/>
          <a:lstStyle/>
          <a:p>
            <a:fld id="{C09F2B21-C5CE-4EAD-A290-A7D9F7F46F7D}" type="slidenum">
              <a:rPr lang="en-US" smtClean="0"/>
              <a:t>16</a:t>
            </a:fld>
            <a:endParaRPr lang="en-US"/>
          </a:p>
        </p:txBody>
      </p:sp>
    </p:spTree>
    <p:extLst>
      <p:ext uri="{BB962C8B-B14F-4D97-AF65-F5344CB8AC3E}">
        <p14:creationId xmlns:p14="http://schemas.microsoft.com/office/powerpoint/2010/main" val="2725689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F9AB75-10FC-47F0-B2F0-968C57B63C41}" type="slidenum">
              <a:rPr lang="en-US" smtClean="0">
                <a:solidFill>
                  <a:prstClr val="black"/>
                </a:solidFill>
              </a:rPr>
              <a:pPr>
                <a:spcBef>
                  <a:spcPct val="0"/>
                </a:spcBef>
              </a:pPr>
              <a:t>17</a:t>
            </a:fld>
            <a:endParaRPr lang="en-US" smtClean="0">
              <a:solidFill>
                <a:prstClr val="black"/>
              </a:solidFill>
            </a:endParaRPr>
          </a:p>
        </p:txBody>
      </p:sp>
      <p:sp>
        <p:nvSpPr>
          <p:cNvPr id="52227"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EXPLAIN:</a:t>
            </a:r>
            <a:r>
              <a:rPr lang="en-US" sz="1200" kern="1200" dirty="0" smtClean="0">
                <a:solidFill>
                  <a:schemeClr val="tx1"/>
                </a:solidFill>
                <a:effectLst/>
                <a:latin typeface="+mn-lt"/>
                <a:ea typeface="+mn-ea"/>
                <a:cs typeface="+mn-cs"/>
              </a:rPr>
              <a:t> The Strengthening Families Program Self-Assessments: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Were created based on a one-year study of exemplary practice and revised over time with input from professionals in each of the fields where Strengthening Families is used,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Represent core tools for shifting program practices toward a Strengthening Families approach,</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Are designed to identify strengths and develop action plans around key areas of focus,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Identify the everyday actions workers can take to support families in building protective factors, and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Drive programmatic improvement through the facilitation of systematic reflection and action planning.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eaLnBrk="1" hangingPunct="1"/>
            <a:endParaRPr lang="en-US" dirty="0" smtClean="0"/>
          </a:p>
        </p:txBody>
      </p:sp>
    </p:spTree>
    <p:extLst>
      <p:ext uri="{BB962C8B-B14F-4D97-AF65-F5344CB8AC3E}">
        <p14:creationId xmlns:p14="http://schemas.microsoft.com/office/powerpoint/2010/main" val="687247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STATE:</a:t>
            </a:r>
            <a:r>
              <a:rPr lang="en-US" sz="1200" kern="1200" dirty="0" smtClean="0">
                <a:solidFill>
                  <a:schemeClr val="tx1"/>
                </a:solidFill>
                <a:effectLst/>
                <a:latin typeface="+mn-lt"/>
                <a:ea typeface="+mn-ea"/>
                <a:cs typeface="+mn-cs"/>
              </a:rPr>
              <a:t> Originally, only two versions of the Self-Assessment were available: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One for any kind of child- and family-serving program</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One for family child care providers.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EXPLAIN:</a:t>
            </a:r>
            <a:r>
              <a:rPr lang="en-US" sz="1200" kern="1200" dirty="0" smtClean="0">
                <a:solidFill>
                  <a:schemeClr val="tx1"/>
                </a:solidFill>
                <a:effectLst/>
                <a:latin typeface="+mn-lt"/>
                <a:ea typeface="+mn-ea"/>
                <a:cs typeface="+mn-cs"/>
              </a:rPr>
              <a:t> However, our network participants soon identified a need for versions of the self-assessment specific to other kinds of programs. We worked to meet this need, and the Strengthening Families Self-Assessments are now available for all four program types listed on this slide—center-based early care and education programs, family child care programs, home visiting programs and community-based programs.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EXPAND</a:t>
            </a:r>
            <a:r>
              <a:rPr lang="en-US" sz="1200" kern="1200" dirty="0" smtClean="0">
                <a:solidFill>
                  <a:schemeClr val="tx1"/>
                </a:solidFill>
                <a:effectLst/>
                <a:latin typeface="+mn-lt"/>
                <a:ea typeface="+mn-ea"/>
                <a:cs typeface="+mn-cs"/>
              </a:rPr>
              <a:t>: While there is significant overlap in content across these separate program versions, there are also specific strategies aligned with the particular context of each setting. The Self-Assessment tools are applicable to programs of any size, budget or structure. Almost all of the strategies described can be implemented without the need to:</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Create new staff positions,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Make significant changes to existing facilities, or</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Use additional financial resources. </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ADD: </a:t>
            </a:r>
            <a:r>
              <a:rPr lang="en-US" sz="1200" kern="1200" dirty="0" smtClean="0">
                <a:solidFill>
                  <a:schemeClr val="tx1"/>
                </a:solidFill>
                <a:effectLst/>
                <a:latin typeface="+mn-lt"/>
                <a:ea typeface="+mn-ea"/>
                <a:cs typeface="+mn-cs"/>
              </a:rPr>
              <a:t>The two self-assessments</a:t>
            </a:r>
            <a:r>
              <a:rPr lang="en-US" sz="1200" kern="1200" baseline="0" dirty="0" smtClean="0">
                <a:solidFill>
                  <a:schemeClr val="tx1"/>
                </a:solidFill>
                <a:effectLst/>
                <a:latin typeface="+mn-lt"/>
                <a:ea typeface="+mn-ea"/>
                <a:cs typeface="+mn-cs"/>
              </a:rPr>
              <a:t> for early care and education providers (center-based and family programs) are designed to support use as part of a quality rating and improvement system (QRIS). In these assessments, items are organized into </a:t>
            </a:r>
            <a:r>
              <a:rPr lang="en-US" sz="1200" kern="1200" dirty="0" smtClean="0">
                <a:solidFill>
                  <a:schemeClr val="tx1"/>
                </a:solidFill>
                <a:effectLst/>
                <a:latin typeface="+mn-lt"/>
                <a:ea typeface="+mn-ea"/>
                <a:cs typeface="+mn-cs"/>
              </a:rPr>
              <a:t>tiers that represent different levels of program implementation efforts: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Baseline Tier, which reflects practices that all programs can implement very easily,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Mid-Level Tier, which reflects practices that require more attention to parent engagement, and,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High Tier, which reflects practices requiring high levels of focus on parental engagement and support.</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TRANSITION</a:t>
            </a:r>
            <a:r>
              <a:rPr lang="en-US" sz="1200" kern="1200" dirty="0" smtClean="0">
                <a:solidFill>
                  <a:schemeClr val="tx1"/>
                </a:solidFill>
                <a:effectLst/>
                <a:latin typeface="+mn-lt"/>
                <a:ea typeface="+mn-ea"/>
                <a:cs typeface="+mn-cs"/>
              </a:rPr>
              <a:t>: With the family child care tool, we tried to be attentive to the capacity of family child care providers by not expecting more than most programs can reasonably accomplish. Here, the “High Tier” is most appropriate for providers that are themselves receiving systemic support.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EXPAND</a:t>
            </a:r>
            <a:r>
              <a:rPr lang="en-US" sz="1200" kern="1200" dirty="0" smtClean="0">
                <a:solidFill>
                  <a:schemeClr val="tx1"/>
                </a:solidFill>
                <a:effectLst/>
                <a:latin typeface="+mn-lt"/>
                <a:ea typeface="+mn-ea"/>
                <a:cs typeface="+mn-cs"/>
              </a:rPr>
              <a:t>: In addition, the center-based tool includes a fourth tier, “Comprehensive Service Programs,” for those centers that offer a more inclusive range of supports and services to children and families in addition to providing early care and education. This tier is highly applicable to programs like Head Start and comprehensive family support centers that include an early care and education component.</a:t>
            </a:r>
          </a:p>
        </p:txBody>
      </p:sp>
      <p:sp>
        <p:nvSpPr>
          <p:cNvPr id="4" name="Slide Number Placeholder 3"/>
          <p:cNvSpPr>
            <a:spLocks noGrp="1"/>
          </p:cNvSpPr>
          <p:nvPr>
            <p:ph type="sldNum" sz="quarter" idx="10"/>
          </p:nvPr>
        </p:nvSpPr>
        <p:spPr/>
        <p:txBody>
          <a:bodyPr/>
          <a:lstStyle/>
          <a:p>
            <a:fld id="{EC629ED0-0082-42C1-BD42-43ADFA77F069}" type="slidenum">
              <a:rPr lang="en-US" smtClean="0"/>
              <a:t>18</a:t>
            </a:fld>
            <a:endParaRPr lang="en-US"/>
          </a:p>
        </p:txBody>
      </p:sp>
    </p:spTree>
    <p:extLst>
      <p:ext uri="{BB962C8B-B14F-4D97-AF65-F5344CB8AC3E}">
        <p14:creationId xmlns:p14="http://schemas.microsoft.com/office/powerpoint/2010/main" val="747317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INTRODUCE</a:t>
            </a:r>
            <a:r>
              <a:rPr lang="en-US" sz="1200" kern="1200" dirty="0" smtClean="0">
                <a:solidFill>
                  <a:schemeClr val="tx1"/>
                </a:solidFill>
                <a:effectLst/>
                <a:latin typeface="+mn-lt"/>
                <a:ea typeface="+mn-ea"/>
                <a:cs typeface="+mn-cs"/>
              </a:rPr>
              <a:t>: Each Self-Assessment is organized into five sections based on the five protective factors. Each Self-Assessment also includes tailored “Special Circumstances” sections, related, for example, to specific program needs like supporting children’s transitions or responding to possible child abuse.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STATE:</a:t>
            </a:r>
            <a:r>
              <a:rPr lang="en-US" sz="1200" b="1"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The Self-Assessments are designed to be completed by a team including frontline staff, management and program participants or parents of children in the program. Team members may complete the self-assessment separately and then come together to discuss their ratings of the program’s current use of each of the concrete strategies related to the everyday actions that support families to build each protective factor. Alternatively, the team can complete the self-assessment through a group process without completing individual copies in advance. The important thing is that there is room for respectful conversation about items where members of the team have different perspectives about how well the program is doing. </a:t>
            </a:r>
          </a:p>
          <a:p>
            <a:endParaRPr lang="en-US" sz="1200" kern="1200" baseline="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EXPAND: </a:t>
            </a:r>
            <a:r>
              <a:rPr lang="en-US" sz="1200" kern="1200" baseline="0" dirty="0" smtClean="0">
                <a:solidFill>
                  <a:schemeClr val="tx1"/>
                </a:solidFill>
                <a:effectLst/>
                <a:latin typeface="+mn-lt"/>
                <a:ea typeface="+mn-ea"/>
                <a:cs typeface="+mn-cs"/>
              </a:rPr>
              <a:t>Once the self-assessment is complete, the team can select specific areas for improvement and develop an action plan to make some small but significant changes in their practice or in program policies.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0C3926C-2800-4E8B-B326-A49B9EDD1388}" type="slidenum">
              <a:rPr lang="en-US" smtClean="0"/>
              <a:t>19</a:t>
            </a:fld>
            <a:endParaRPr lang="en-US"/>
          </a:p>
        </p:txBody>
      </p:sp>
    </p:spTree>
    <p:extLst>
      <p:ext uri="{BB962C8B-B14F-4D97-AF65-F5344CB8AC3E}">
        <p14:creationId xmlns:p14="http://schemas.microsoft.com/office/powerpoint/2010/main" val="1195948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STATE:</a:t>
            </a:r>
            <a:r>
              <a:rPr lang="en-US" sz="1200" kern="1200" dirty="0" smtClean="0">
                <a:solidFill>
                  <a:schemeClr val="tx1"/>
                </a:solidFill>
                <a:effectLst/>
                <a:latin typeface="+mn-lt"/>
                <a:ea typeface="+mn-ea"/>
                <a:cs typeface="+mn-cs"/>
              </a:rPr>
              <a:t> The first set of tools we’ll talk about describe the Strengthening Families approach in a way that is accessible and comprehensible at all levels of implementation.  </a:t>
            </a:r>
          </a:p>
          <a:p>
            <a:endParaRPr lang="en-US" dirty="0"/>
          </a:p>
        </p:txBody>
      </p:sp>
      <p:sp>
        <p:nvSpPr>
          <p:cNvPr id="4" name="Slide Number Placeholder 3"/>
          <p:cNvSpPr>
            <a:spLocks noGrp="1"/>
          </p:cNvSpPr>
          <p:nvPr>
            <p:ph type="sldNum" sz="quarter" idx="10"/>
          </p:nvPr>
        </p:nvSpPr>
        <p:spPr/>
        <p:txBody>
          <a:bodyPr/>
          <a:lstStyle/>
          <a:p>
            <a:fld id="{C09F2B21-C5CE-4EAD-A290-A7D9F7F46F7D}" type="slidenum">
              <a:rPr lang="en-US" smtClean="0"/>
              <a:t>2</a:t>
            </a:fld>
            <a:endParaRPr lang="en-US"/>
          </a:p>
        </p:txBody>
      </p:sp>
    </p:spTree>
    <p:extLst>
      <p:ext uri="{BB962C8B-B14F-4D97-AF65-F5344CB8AC3E}">
        <p14:creationId xmlns:p14="http://schemas.microsoft.com/office/powerpoint/2010/main" val="2957404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INTRODUCE</a:t>
            </a:r>
            <a:r>
              <a:rPr lang="en-US" sz="1200" kern="1200" dirty="0" smtClean="0">
                <a:solidFill>
                  <a:schemeClr val="tx1"/>
                </a:solidFill>
                <a:effectLst/>
                <a:latin typeface="+mn-lt"/>
                <a:ea typeface="+mn-ea"/>
                <a:cs typeface="+mn-cs"/>
              </a:rPr>
              <a:t>: Next, I’d like to turn your attention to the online Strengthening Families Evaluation Portal. This set of tools is provided by CSSP’s national partner, Mosaic Network, Inc. It is available for programs to use free of charge to complete their self-assessments and collect parent and staff surveys. State and regional organizations can pay a fee to have administrative access to data entered by programs. </a:t>
            </a:r>
          </a:p>
          <a:p>
            <a:endParaRPr lang="en-US" dirty="0"/>
          </a:p>
        </p:txBody>
      </p:sp>
      <p:sp>
        <p:nvSpPr>
          <p:cNvPr id="4" name="Slide Number Placeholder 3"/>
          <p:cNvSpPr>
            <a:spLocks noGrp="1"/>
          </p:cNvSpPr>
          <p:nvPr>
            <p:ph type="sldNum" sz="quarter" idx="10"/>
          </p:nvPr>
        </p:nvSpPr>
        <p:spPr/>
        <p:txBody>
          <a:bodyPr/>
          <a:lstStyle/>
          <a:p>
            <a:fld id="{C09F2B21-C5CE-4EAD-A290-A7D9F7F46F7D}" type="slidenum">
              <a:rPr lang="en-US" smtClean="0"/>
              <a:t>20</a:t>
            </a:fld>
            <a:endParaRPr lang="en-US"/>
          </a:p>
        </p:txBody>
      </p:sp>
    </p:spTree>
    <p:extLst>
      <p:ext uri="{BB962C8B-B14F-4D97-AF65-F5344CB8AC3E}">
        <p14:creationId xmlns:p14="http://schemas.microsoft.com/office/powerpoint/2010/main" val="2229701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STATE</a:t>
            </a:r>
            <a:r>
              <a:rPr lang="en-US" sz="1200" kern="1200" dirty="0" smtClean="0">
                <a:solidFill>
                  <a:schemeClr val="tx1"/>
                </a:solidFill>
                <a:effectLst/>
                <a:latin typeface="+mn-lt"/>
                <a:ea typeface="+mn-ea"/>
                <a:cs typeface="+mn-cs"/>
              </a:rPr>
              <a:t>: The Strengthening Families Evaluation Portal allows programs to:</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Create an account,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Enter their self-assessment data,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Develop an action plan based on their Self-Assessment results, and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Collect and/or enter parent and staff surveys. </a:t>
            </a:r>
          </a:p>
          <a:p>
            <a:r>
              <a:rPr lang="en-US" sz="1200" kern="1200" dirty="0" smtClean="0">
                <a:solidFill>
                  <a:schemeClr val="tx1"/>
                </a:solidFill>
                <a:effectLst/>
                <a:latin typeface="+mn-lt"/>
                <a:ea typeface="+mn-ea"/>
                <a:cs typeface="+mn-cs"/>
              </a:rPr>
              <a:t>A variety of reports can be generated within the system to help programs analyze and document their Self-Assessment results. At the state level, administrators can also track aggregate data across programs.</a:t>
            </a:r>
          </a:p>
          <a:p>
            <a:r>
              <a:rPr lang="en-US" sz="1200" kern="1200" dirty="0" smtClean="0">
                <a:solidFill>
                  <a:schemeClr val="tx1"/>
                </a:solidFill>
                <a:effectLst/>
                <a:latin typeface="+mn-lt"/>
                <a:ea typeface="+mn-ea"/>
                <a:cs typeface="+mn-cs"/>
              </a:rPr>
              <a:t> </a:t>
            </a:r>
          </a:p>
          <a:p>
            <a:endParaRPr lang="en-US" dirty="0" smtClean="0"/>
          </a:p>
        </p:txBody>
      </p:sp>
      <p:sp>
        <p:nvSpPr>
          <p:cNvPr id="4" name="Slide Number Placeholder 3"/>
          <p:cNvSpPr>
            <a:spLocks noGrp="1"/>
          </p:cNvSpPr>
          <p:nvPr>
            <p:ph type="sldNum" sz="quarter" idx="10"/>
          </p:nvPr>
        </p:nvSpPr>
        <p:spPr/>
        <p:txBody>
          <a:bodyPr/>
          <a:lstStyle/>
          <a:p>
            <a:fld id="{EC629ED0-0082-42C1-BD42-43ADFA77F069}" type="slidenum">
              <a:rPr lang="en-US" smtClean="0"/>
              <a:t>21</a:t>
            </a:fld>
            <a:endParaRPr lang="en-US"/>
          </a:p>
        </p:txBody>
      </p:sp>
    </p:spTree>
    <p:extLst>
      <p:ext uri="{BB962C8B-B14F-4D97-AF65-F5344CB8AC3E}">
        <p14:creationId xmlns:p14="http://schemas.microsoft.com/office/powerpoint/2010/main" val="2435893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EXPLAIN</a:t>
            </a:r>
            <a:r>
              <a:rPr lang="en-US" sz="1200" kern="1200" dirty="0" smtClean="0">
                <a:solidFill>
                  <a:schemeClr val="tx1"/>
                </a:solidFill>
                <a:effectLst/>
                <a:latin typeface="+mn-lt"/>
                <a:ea typeface="+mn-ea"/>
                <a:cs typeface="+mn-cs"/>
              </a:rPr>
              <a:t>: As I mentioned before, the Strengthening Families Evaluation Portal also includes two additional survey tools: the Protective Factors Survey and a staff survey.</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EXPAND</a:t>
            </a:r>
            <a:r>
              <a:rPr lang="en-US" sz="1200" kern="1200" dirty="0" smtClean="0">
                <a:solidFill>
                  <a:schemeClr val="tx1"/>
                </a:solidFill>
                <a:effectLst/>
                <a:latin typeface="+mn-lt"/>
                <a:ea typeface="+mn-ea"/>
                <a:cs typeface="+mn-cs"/>
              </a:rPr>
              <a:t>: The Protective Factors Survey measures changes in parents’ self-reported protective factors. It has been extensively tested for reliability and validity, and is designed to be used as a pre and post-test to measure change over time. The Staff Survey is used within practice settings to measure changes in staff attitudes, behaviors and skills.</a:t>
            </a:r>
          </a:p>
          <a:p>
            <a:endParaRPr lang="en-US" dirty="0"/>
          </a:p>
        </p:txBody>
      </p:sp>
      <p:sp>
        <p:nvSpPr>
          <p:cNvPr id="4" name="Slide Number Placeholder 3"/>
          <p:cNvSpPr>
            <a:spLocks noGrp="1"/>
          </p:cNvSpPr>
          <p:nvPr>
            <p:ph type="sldNum" sz="quarter" idx="10"/>
          </p:nvPr>
        </p:nvSpPr>
        <p:spPr/>
        <p:txBody>
          <a:bodyPr/>
          <a:lstStyle/>
          <a:p>
            <a:fld id="{C09F2B21-C5CE-4EAD-A290-A7D9F7F46F7D}" type="slidenum">
              <a:rPr lang="en-US" smtClean="0"/>
              <a:t>22</a:t>
            </a:fld>
            <a:endParaRPr lang="en-US"/>
          </a:p>
        </p:txBody>
      </p:sp>
    </p:spTree>
    <p:extLst>
      <p:ext uri="{BB962C8B-B14F-4D97-AF65-F5344CB8AC3E}">
        <p14:creationId xmlns:p14="http://schemas.microsoft.com/office/powerpoint/2010/main" val="969808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INTRODUCE: </a:t>
            </a:r>
            <a:r>
              <a:rPr lang="en-US" sz="1200" kern="1200" dirty="0" smtClean="0">
                <a:solidFill>
                  <a:schemeClr val="tx1"/>
                </a:solidFill>
                <a:effectLst/>
                <a:latin typeface="+mn-lt"/>
                <a:ea typeface="+mn-ea"/>
                <a:cs typeface="+mn-cs"/>
              </a:rPr>
              <a:t>Next up, let’s take a look more closely at two tools used to measure protective factors: The Parents’ Assessment of Protective Factors and the Protective Factors Survey.</a:t>
            </a:r>
          </a:p>
          <a:p>
            <a:endParaRPr lang="en-US" dirty="0"/>
          </a:p>
        </p:txBody>
      </p:sp>
      <p:sp>
        <p:nvSpPr>
          <p:cNvPr id="4" name="Slide Number Placeholder 3"/>
          <p:cNvSpPr>
            <a:spLocks noGrp="1"/>
          </p:cNvSpPr>
          <p:nvPr>
            <p:ph type="sldNum" sz="quarter" idx="10"/>
          </p:nvPr>
        </p:nvSpPr>
        <p:spPr/>
        <p:txBody>
          <a:bodyPr/>
          <a:lstStyle/>
          <a:p>
            <a:fld id="{C09F2B21-C5CE-4EAD-A290-A7D9F7F46F7D}" type="slidenum">
              <a:rPr lang="en-US" smtClean="0"/>
              <a:t>23</a:t>
            </a:fld>
            <a:endParaRPr lang="en-US"/>
          </a:p>
        </p:txBody>
      </p:sp>
    </p:spTree>
    <p:extLst>
      <p:ext uri="{BB962C8B-B14F-4D97-AF65-F5344CB8AC3E}">
        <p14:creationId xmlns:p14="http://schemas.microsoft.com/office/powerpoint/2010/main" val="1323079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STATE</a:t>
            </a:r>
            <a:r>
              <a:rPr lang="en-US" sz="1200" kern="1200" dirty="0" smtClean="0">
                <a:solidFill>
                  <a:schemeClr val="tx1"/>
                </a:solidFill>
                <a:effectLst/>
                <a:latin typeface="+mn-lt"/>
                <a:ea typeface="+mn-ea"/>
                <a:cs typeface="+mn-cs"/>
              </a:rPr>
              <a:t>: The Parents’ Assessment of Protective Factors, or PAPF, is a strengths-based measure used to assess the presence, strength and growth of parents’ self-reported beliefs, feelings and behaviors that are linked to the protective factors. The tool is available in both English and Spanish. A user guide and scoring sheet are also available on the Strengthening Families website. The PAPF was developed through the federal Quality Improvement Center on Early Childhood and was released in 2014.</a:t>
            </a:r>
          </a:p>
          <a:p>
            <a:endParaRPr lang="en-US" dirty="0"/>
          </a:p>
        </p:txBody>
      </p:sp>
      <p:sp>
        <p:nvSpPr>
          <p:cNvPr id="4" name="Slide Number Placeholder 3"/>
          <p:cNvSpPr>
            <a:spLocks noGrp="1"/>
          </p:cNvSpPr>
          <p:nvPr>
            <p:ph type="sldNum" sz="quarter" idx="10"/>
          </p:nvPr>
        </p:nvSpPr>
        <p:spPr/>
        <p:txBody>
          <a:bodyPr/>
          <a:lstStyle/>
          <a:p>
            <a:fld id="{C09F2B21-C5CE-4EAD-A290-A7D9F7F46F7D}" type="slidenum">
              <a:rPr lang="en-US" smtClean="0"/>
              <a:t>24</a:t>
            </a:fld>
            <a:endParaRPr lang="en-US"/>
          </a:p>
        </p:txBody>
      </p:sp>
    </p:spTree>
    <p:extLst>
      <p:ext uri="{BB962C8B-B14F-4D97-AF65-F5344CB8AC3E}">
        <p14:creationId xmlns:p14="http://schemas.microsoft.com/office/powerpoint/2010/main" val="31268185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STATE</a:t>
            </a:r>
            <a:r>
              <a:rPr lang="en-US" sz="1200" kern="1200" dirty="0" smtClean="0">
                <a:solidFill>
                  <a:schemeClr val="tx1"/>
                </a:solidFill>
                <a:effectLst/>
                <a:latin typeface="+mn-lt"/>
                <a:ea typeface="+mn-ea"/>
                <a:cs typeface="+mn-cs"/>
              </a:rPr>
              <a:t>: The Parents’ Assessment of Protective Factors has been tested for validity and reliability. </a:t>
            </a:r>
            <a:r>
              <a:rPr lang="en-US" sz="1200" kern="1200" smtClean="0">
                <a:solidFill>
                  <a:schemeClr val="tx1"/>
                </a:solidFill>
                <a:effectLst/>
                <a:latin typeface="+mn-lt"/>
                <a:ea typeface="+mn-ea"/>
                <a:cs typeface="+mn-cs"/>
              </a:rPr>
              <a:t>It is not designed to be used as a screening or diagnostic tool, but is a useful tool in engaging a parent in conversation, engaging a parent in developing a service plan, or working with a parent to use their strengths and resources to meet their family’s needs. </a:t>
            </a:r>
          </a:p>
          <a:p>
            <a:endParaRPr lang="en-US" dirty="0"/>
          </a:p>
        </p:txBody>
      </p:sp>
      <p:sp>
        <p:nvSpPr>
          <p:cNvPr id="4" name="Slide Number Placeholder 3"/>
          <p:cNvSpPr>
            <a:spLocks noGrp="1"/>
          </p:cNvSpPr>
          <p:nvPr>
            <p:ph type="sldNum" sz="quarter" idx="10"/>
          </p:nvPr>
        </p:nvSpPr>
        <p:spPr/>
        <p:txBody>
          <a:bodyPr/>
          <a:lstStyle/>
          <a:p>
            <a:fld id="{C09F2B21-C5CE-4EAD-A290-A7D9F7F46F7D}" type="slidenum">
              <a:rPr lang="en-US" smtClean="0"/>
              <a:t>25</a:t>
            </a:fld>
            <a:endParaRPr lang="en-US"/>
          </a:p>
        </p:txBody>
      </p:sp>
    </p:spTree>
    <p:extLst>
      <p:ext uri="{BB962C8B-B14F-4D97-AF65-F5344CB8AC3E}">
        <p14:creationId xmlns:p14="http://schemas.microsoft.com/office/powerpoint/2010/main" val="33284854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STATE</a:t>
            </a:r>
            <a:r>
              <a:rPr lang="en-US" sz="1200" kern="1200" dirty="0" smtClean="0">
                <a:solidFill>
                  <a:schemeClr val="tx1"/>
                </a:solidFill>
                <a:effectLst/>
                <a:latin typeface="+mn-lt"/>
                <a:ea typeface="+mn-ea"/>
                <a:cs typeface="+mn-cs"/>
              </a:rPr>
              <a:t>: The FRIENDS National Resource Center created the Protective Factors Survey (PFS) as an evidence-based, reliability and validity tested, 20-item, caregiver-completed tool to help measure changes in family protective factors. While not intended for individual assessment, placement or diagnostic purposes, the PFS does provide feedback to agencies for continuous improvement and evaluation purposes.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EXPLAIN</a:t>
            </a:r>
            <a:r>
              <a:rPr lang="en-US" sz="1200" kern="1200" dirty="0" smtClean="0">
                <a:solidFill>
                  <a:schemeClr val="tx1"/>
                </a:solidFill>
                <a:effectLst/>
                <a:latin typeface="+mn-lt"/>
                <a:ea typeface="+mn-ea"/>
                <a:cs typeface="+mn-cs"/>
              </a:rPr>
              <a:t>: The survey results are designed to provide agencies with several pieces of important information, including: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snapshot of the families they serve,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Changes in current levels of family protective factors, and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Areas where workers can focus on increasing family protective factors. </a:t>
            </a:r>
          </a:p>
          <a:p>
            <a:pPr>
              <a:defRPr/>
            </a:pPr>
            <a:endParaRPr lang="en-US" dirty="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C0E8B9F-B3AB-4557-8FFF-C3F2270F7B52}" type="slidenum">
              <a:rPr lang="en-US" smtClean="0">
                <a:latin typeface="Calibri" panose="020F0502020204030204" pitchFamily="34" charset="0"/>
              </a:rPr>
              <a:pPr/>
              <a:t>26</a:t>
            </a:fld>
            <a:endParaRPr lang="en-US" smtClean="0">
              <a:latin typeface="Calibri" panose="020F0502020204030204" pitchFamily="34" charset="0"/>
            </a:endParaRPr>
          </a:p>
        </p:txBody>
      </p:sp>
    </p:spTree>
    <p:extLst>
      <p:ext uri="{BB962C8B-B14F-4D97-AF65-F5344CB8AC3E}">
        <p14:creationId xmlns:p14="http://schemas.microsoft.com/office/powerpoint/2010/main" val="27779184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EXPAND</a:t>
            </a:r>
            <a:r>
              <a:rPr lang="en-US" sz="1200" kern="1200" dirty="0" smtClean="0">
                <a:solidFill>
                  <a:schemeClr val="tx1"/>
                </a:solidFill>
                <a:effectLst/>
                <a:latin typeface="+mn-lt"/>
                <a:ea typeface="+mn-ea"/>
                <a:cs typeface="+mn-cs"/>
              </a:rPr>
              <a:t>: The FRIENDS National Resource Center has analyzed PFS data from several states and found the correlations listed here. Programs can look for similar correlations among their own participants. As I mentioned before, the PFS is available for use on the Strengthening Families Evaluation Portal. </a:t>
            </a:r>
          </a:p>
          <a:p>
            <a:pPr eaLnBrk="1" fontAlgn="auto" hangingPunct="1">
              <a:spcBef>
                <a:spcPts val="0"/>
              </a:spcBef>
              <a:spcAft>
                <a:spcPts val="0"/>
              </a:spcAft>
              <a:defRPr/>
            </a:pPr>
            <a:endParaRPr lang="en-US" dirty="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A37B686-D970-4E78-8370-945B4B0530F1}" type="slidenum">
              <a:rPr lang="en-US" smtClean="0">
                <a:latin typeface="Calibri" panose="020F0502020204030204" pitchFamily="34" charset="0"/>
              </a:rPr>
              <a:pPr/>
              <a:t>27</a:t>
            </a:fld>
            <a:endParaRPr lang="en-US" smtClean="0">
              <a:latin typeface="Calibri" panose="020F0502020204030204" pitchFamily="34" charset="0"/>
            </a:endParaRPr>
          </a:p>
        </p:txBody>
      </p:sp>
    </p:spTree>
    <p:extLst>
      <p:ext uri="{BB962C8B-B14F-4D97-AF65-F5344CB8AC3E}">
        <p14:creationId xmlns:p14="http://schemas.microsoft.com/office/powerpoint/2010/main" val="16882261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INTRODUCE</a:t>
            </a:r>
            <a:r>
              <a:rPr lang="en-US" sz="1200" kern="1200" dirty="0" smtClean="0">
                <a:solidFill>
                  <a:schemeClr val="tx1"/>
                </a:solidFill>
                <a:effectLst/>
                <a:latin typeface="+mn-lt"/>
                <a:ea typeface="+mn-ea"/>
                <a:cs typeface="+mn-cs"/>
              </a:rPr>
              <a:t>: Yet another available tool is a free online training provided by The National Alliance of Children’s Trust and Prevention Funds. Again, this is a tool provided by a national partner of CSSP which has been a great resource for programs, states and communities implementing Strengthening Families.</a:t>
            </a:r>
          </a:p>
          <a:p>
            <a:endParaRPr lang="en-US" dirty="0"/>
          </a:p>
        </p:txBody>
      </p:sp>
      <p:sp>
        <p:nvSpPr>
          <p:cNvPr id="4" name="Slide Number Placeholder 3"/>
          <p:cNvSpPr>
            <a:spLocks noGrp="1"/>
          </p:cNvSpPr>
          <p:nvPr>
            <p:ph type="sldNum" sz="quarter" idx="10"/>
          </p:nvPr>
        </p:nvSpPr>
        <p:spPr/>
        <p:txBody>
          <a:bodyPr/>
          <a:lstStyle/>
          <a:p>
            <a:fld id="{C09F2B21-C5CE-4EAD-A290-A7D9F7F46F7D}" type="slidenum">
              <a:rPr lang="en-US" smtClean="0"/>
              <a:t>28</a:t>
            </a:fld>
            <a:endParaRPr lang="en-US"/>
          </a:p>
        </p:txBody>
      </p:sp>
    </p:spTree>
    <p:extLst>
      <p:ext uri="{BB962C8B-B14F-4D97-AF65-F5344CB8AC3E}">
        <p14:creationId xmlns:p14="http://schemas.microsoft.com/office/powerpoint/2010/main" val="16646880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EXPLAIN</a:t>
            </a:r>
            <a:r>
              <a:rPr lang="en-US" sz="1200" kern="1200" dirty="0" smtClean="0">
                <a:solidFill>
                  <a:schemeClr val="tx1"/>
                </a:solidFill>
                <a:effectLst/>
                <a:latin typeface="+mn-lt"/>
                <a:ea typeface="+mn-ea"/>
                <a:cs typeface="+mn-cs"/>
              </a:rPr>
              <a:t>: The Alliance offers this 7-part, 14-hour Strengthening Families training for free online. As a free service, this is a valuable tool for introducing the basics of Strengthening Families within an agency, organization or system.</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STATE</a:t>
            </a:r>
            <a:r>
              <a:rPr lang="en-US" sz="1200" kern="1200" dirty="0" smtClean="0">
                <a:solidFill>
                  <a:schemeClr val="tx1"/>
                </a:solidFill>
                <a:effectLst/>
                <a:latin typeface="+mn-lt"/>
                <a:ea typeface="+mn-ea"/>
                <a:cs typeface="+mn-cs"/>
              </a:rPr>
              <a:t>: The Alliance also offers a training of trainers for an in-person version of this in-depth curriculum. More information about the online and in-person training is available at </a:t>
            </a:r>
            <a:r>
              <a:rPr lang="en-US" sz="1200" u="sng" kern="1200" dirty="0" smtClean="0">
                <a:solidFill>
                  <a:schemeClr val="tx1"/>
                </a:solidFill>
                <a:effectLst/>
                <a:latin typeface="+mn-lt"/>
                <a:ea typeface="+mn-ea"/>
                <a:cs typeface="+mn-cs"/>
                <a:hlinkClick r:id="rId3"/>
              </a:rPr>
              <a:t>www.ctfalliance.org/training</a:t>
            </a:r>
            <a:r>
              <a:rPr lang="en-US" sz="1200" kern="1200" dirty="0" smtClean="0">
                <a:solidFill>
                  <a:schemeClr val="tx1"/>
                </a:solidFill>
                <a:effectLst/>
                <a:latin typeface="+mn-lt"/>
                <a:ea typeface="+mn-ea"/>
                <a:cs typeface="+mn-cs"/>
              </a:rPr>
              <a:t>. </a:t>
            </a:r>
          </a:p>
          <a:p>
            <a:pPr eaLnBrk="1" hangingPunct="1"/>
            <a:endParaRPr lang="en-US" dirty="0"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5B3B361-0303-4F2E-9945-88327C444D22}" type="slidenum">
              <a:rPr lang="en-US" smtClean="0">
                <a:latin typeface="Calibri" panose="020F0502020204030204" pitchFamily="34" charset="0"/>
              </a:rPr>
              <a:pPr/>
              <a:t>29</a:t>
            </a:fld>
            <a:endParaRPr lang="en-US" smtClean="0">
              <a:latin typeface="Calibri" panose="020F0502020204030204" pitchFamily="34" charset="0"/>
            </a:endParaRPr>
          </a:p>
        </p:txBody>
      </p:sp>
    </p:spTree>
    <p:extLst>
      <p:ext uri="{BB962C8B-B14F-4D97-AF65-F5344CB8AC3E}">
        <p14:creationId xmlns:p14="http://schemas.microsoft.com/office/powerpoint/2010/main" val="1504716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STATE:</a:t>
            </a:r>
            <a:r>
              <a:rPr lang="en-US" sz="1200" kern="1200" dirty="0" smtClean="0">
                <a:solidFill>
                  <a:schemeClr val="tx1"/>
                </a:solidFill>
                <a:effectLst/>
                <a:latin typeface="+mn-lt"/>
                <a:ea typeface="+mn-ea"/>
                <a:cs typeface="+mn-cs"/>
              </a:rPr>
              <a:t> If you are looking for a thorough explanation of the science that informs Strengthening Families, look no further than the 2014 publication, “The Strengthening Families Approach and Protective Factors Framework: Branching Out and Reaching Deeper.”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EXPAND:</a:t>
            </a:r>
            <a:r>
              <a:rPr lang="en-US" sz="1200" kern="1200" dirty="0" smtClean="0">
                <a:solidFill>
                  <a:schemeClr val="tx1"/>
                </a:solidFill>
                <a:effectLst/>
                <a:latin typeface="+mn-lt"/>
                <a:ea typeface="+mn-ea"/>
                <a:cs typeface="+mn-cs"/>
              </a:rPr>
              <a:t> The purpose of this report is to provide a synthesis of the neurobiological, behavioral and social science research that informs the Strengthening Families approach. This synthesis also reflects CSSP’s theory of change, which affirms that, to make real difference, we must build all domains of people’s social ecology—including the individual, family, relational, community, societal and policy realms.</a:t>
            </a:r>
          </a:p>
          <a:p>
            <a:endParaRPr lang="en-US" dirty="0"/>
          </a:p>
        </p:txBody>
      </p:sp>
      <p:sp>
        <p:nvSpPr>
          <p:cNvPr id="4" name="Slide Number Placeholder 3"/>
          <p:cNvSpPr>
            <a:spLocks noGrp="1"/>
          </p:cNvSpPr>
          <p:nvPr>
            <p:ph type="sldNum" sz="quarter" idx="10"/>
          </p:nvPr>
        </p:nvSpPr>
        <p:spPr/>
        <p:txBody>
          <a:bodyPr/>
          <a:lstStyle/>
          <a:p>
            <a:fld id="{C09F2B21-C5CE-4EAD-A290-A7D9F7F46F7D}" type="slidenum">
              <a:rPr lang="en-US" smtClean="0"/>
              <a:t>3</a:t>
            </a:fld>
            <a:endParaRPr lang="en-US"/>
          </a:p>
        </p:txBody>
      </p:sp>
    </p:spTree>
    <p:extLst>
      <p:ext uri="{BB962C8B-B14F-4D97-AF65-F5344CB8AC3E}">
        <p14:creationId xmlns:p14="http://schemas.microsoft.com/office/powerpoint/2010/main" val="16571607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INTRODUCE: </a:t>
            </a:r>
            <a:r>
              <a:rPr lang="en-US" sz="1200" kern="1200" dirty="0" smtClean="0">
                <a:solidFill>
                  <a:schemeClr val="tx1"/>
                </a:solidFill>
                <a:effectLst/>
                <a:latin typeface="+mn-lt"/>
                <a:ea typeface="+mn-ea"/>
                <a:cs typeface="+mn-cs"/>
              </a:rPr>
              <a:t>Finally, a key element in many states’ and communities’ implementation of Strengthening Families has been the use of café-style conversations among parents and caregivers. Cafés are a method of facilitating meaningful, reflective conversations that promote leadership and collaboration. These gatherings, derived from the World Café model, bring community members together for a series of structured conversations that directly or indirectly address protective factors. Through participation in cafés, parents and caregivers build leadership and relationships as well as the protective factors that help to strengthen their families. </a:t>
            </a:r>
          </a:p>
          <a:p>
            <a:endParaRPr lang="en-US" dirty="0"/>
          </a:p>
        </p:txBody>
      </p:sp>
      <p:sp>
        <p:nvSpPr>
          <p:cNvPr id="4" name="Slide Number Placeholder 3"/>
          <p:cNvSpPr>
            <a:spLocks noGrp="1"/>
          </p:cNvSpPr>
          <p:nvPr>
            <p:ph type="sldNum" sz="quarter" idx="10"/>
          </p:nvPr>
        </p:nvSpPr>
        <p:spPr/>
        <p:txBody>
          <a:bodyPr/>
          <a:lstStyle/>
          <a:p>
            <a:fld id="{C09F2B21-C5CE-4EAD-A290-A7D9F7F46F7D}" type="slidenum">
              <a:rPr lang="en-US" smtClean="0"/>
              <a:t>30</a:t>
            </a:fld>
            <a:endParaRPr lang="en-US"/>
          </a:p>
        </p:txBody>
      </p:sp>
    </p:spTree>
    <p:extLst>
      <p:ext uri="{BB962C8B-B14F-4D97-AF65-F5344CB8AC3E}">
        <p14:creationId xmlns:p14="http://schemas.microsoft.com/office/powerpoint/2010/main" val="42593412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EXPLAIN</a:t>
            </a:r>
            <a:r>
              <a:rPr lang="en-US" sz="1200" kern="1200" dirty="0" smtClean="0">
                <a:solidFill>
                  <a:schemeClr val="tx1"/>
                </a:solidFill>
                <a:effectLst/>
                <a:latin typeface="+mn-lt"/>
                <a:ea typeface="+mn-ea"/>
                <a:cs typeface="+mn-cs"/>
              </a:rPr>
              <a:t>: Both the Parent Café and Community Café models were developed based on the Strengthening Families framework, and both are implemented in partnership with parent leaders. Cafés are an accessible way to build parent leadership into existing practices and infrastructures. In Community Cafés and Parent Cafés, parents are introduced to the protective factors using less formal language, and have conversations about how to strengthen their own families and communities. Each café ends with a “harvest” where the ideas discussed are gathered so that they can be put to use in a system, organization, or community.</a:t>
            </a:r>
          </a:p>
          <a:p>
            <a:endParaRPr lang="en-US" dirty="0"/>
          </a:p>
        </p:txBody>
      </p:sp>
      <p:sp>
        <p:nvSpPr>
          <p:cNvPr id="4" name="Slide Number Placeholder 3"/>
          <p:cNvSpPr>
            <a:spLocks noGrp="1"/>
          </p:cNvSpPr>
          <p:nvPr>
            <p:ph type="sldNum" sz="quarter" idx="10"/>
          </p:nvPr>
        </p:nvSpPr>
        <p:spPr/>
        <p:txBody>
          <a:bodyPr/>
          <a:lstStyle/>
          <a:p>
            <a:fld id="{C09F2B21-C5CE-4EAD-A290-A7D9F7F46F7D}" type="slidenum">
              <a:rPr lang="en-US" smtClean="0"/>
              <a:t>31</a:t>
            </a:fld>
            <a:endParaRPr lang="en-US"/>
          </a:p>
        </p:txBody>
      </p:sp>
    </p:spTree>
    <p:extLst>
      <p:ext uri="{BB962C8B-B14F-4D97-AF65-F5344CB8AC3E}">
        <p14:creationId xmlns:p14="http://schemas.microsoft.com/office/powerpoint/2010/main" val="42218649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EXPLAIN</a:t>
            </a:r>
            <a:r>
              <a:rPr lang="en-US" sz="1200" kern="1200" dirty="0" smtClean="0">
                <a:solidFill>
                  <a:schemeClr val="tx1"/>
                </a:solidFill>
                <a:effectLst/>
                <a:latin typeface="+mn-lt"/>
                <a:ea typeface="+mn-ea"/>
                <a:cs typeface="+mn-cs"/>
              </a:rPr>
              <a:t>: As I mentioned previously, cafés designed to build protective factors are based on the World Café approach—a set of design principles and a basic strategy for engaging people in small-group conversations. Cafés designed for parents to build protective factors are just one of many ways the World Café method has been adapted and used around the world.</a:t>
            </a:r>
          </a:p>
          <a:p>
            <a:endParaRPr lang="en-US" dirty="0"/>
          </a:p>
        </p:txBody>
      </p:sp>
      <p:sp>
        <p:nvSpPr>
          <p:cNvPr id="4" name="Slide Number Placeholder 3"/>
          <p:cNvSpPr>
            <a:spLocks noGrp="1"/>
          </p:cNvSpPr>
          <p:nvPr>
            <p:ph type="sldNum" sz="quarter" idx="10"/>
          </p:nvPr>
        </p:nvSpPr>
        <p:spPr/>
        <p:txBody>
          <a:bodyPr/>
          <a:lstStyle/>
          <a:p>
            <a:fld id="{C09F2B21-C5CE-4EAD-A290-A7D9F7F46F7D}" type="slidenum">
              <a:rPr lang="en-US" smtClean="0"/>
              <a:t>32</a:t>
            </a:fld>
            <a:endParaRPr lang="en-US"/>
          </a:p>
        </p:txBody>
      </p:sp>
    </p:spTree>
    <p:extLst>
      <p:ext uri="{BB962C8B-B14F-4D97-AF65-F5344CB8AC3E}">
        <p14:creationId xmlns:p14="http://schemas.microsoft.com/office/powerpoint/2010/main" val="15398642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EXPLAIN</a:t>
            </a:r>
            <a:r>
              <a:rPr lang="en-US" sz="1200" kern="1200" dirty="0" smtClean="0">
                <a:solidFill>
                  <a:schemeClr val="tx1"/>
                </a:solidFill>
                <a:effectLst/>
                <a:latin typeface="+mn-lt"/>
                <a:ea typeface="+mn-ea"/>
                <a:cs typeface="+mn-cs"/>
              </a:rPr>
              <a:t>: The Parent Café model was developed by parent leaders as part of Strengthening Families-Illinois in 2007, and is now housed with Be Strong Families. Parent Cafés provide a safe, non-judgmental opportunity for parents and caregivers to build their protective factors while engaging in conversations about what it means to keep their children safe and families strong, while also building parent leadership. Parent Cafés are structured around questions related to each of the five Strengthening Families protective factors. </a:t>
            </a:r>
          </a:p>
          <a:p>
            <a:endParaRPr lang="en-US" dirty="0"/>
          </a:p>
        </p:txBody>
      </p:sp>
      <p:sp>
        <p:nvSpPr>
          <p:cNvPr id="4" name="Slide Number Placeholder 3"/>
          <p:cNvSpPr>
            <a:spLocks noGrp="1"/>
          </p:cNvSpPr>
          <p:nvPr>
            <p:ph type="sldNum" sz="quarter" idx="10"/>
          </p:nvPr>
        </p:nvSpPr>
        <p:spPr/>
        <p:txBody>
          <a:bodyPr/>
          <a:lstStyle/>
          <a:p>
            <a:fld id="{C09F2B21-C5CE-4EAD-A290-A7D9F7F46F7D}" type="slidenum">
              <a:rPr lang="en-US" smtClean="0"/>
              <a:t>33</a:t>
            </a:fld>
            <a:endParaRPr lang="en-US"/>
          </a:p>
        </p:txBody>
      </p:sp>
    </p:spTree>
    <p:extLst>
      <p:ext uri="{BB962C8B-B14F-4D97-AF65-F5344CB8AC3E}">
        <p14:creationId xmlns:p14="http://schemas.microsoft.com/office/powerpoint/2010/main" val="11521701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EXPLAIN</a:t>
            </a:r>
            <a:r>
              <a:rPr lang="en-US" sz="1200" kern="1200" dirty="0" smtClean="0">
                <a:solidFill>
                  <a:schemeClr val="tx1"/>
                </a:solidFill>
                <a:effectLst/>
                <a:latin typeface="+mn-lt"/>
                <a:ea typeface="+mn-ea"/>
                <a:cs typeface="+mn-cs"/>
              </a:rPr>
              <a:t>: The Community Café model was developed by parent volunteers in Washington State and is now supported by a volunteer Community Café Leadership Team. Community Cafés are designed to respond to community needs and concerns as well as reflect the local community culture. Café questions may or may not directly address the Strengthening Families protective factors, depending on the topic selected by the organizers – but hosts use the Protective Factors Framework as a guiding framework. Through the process of organizing, hosting and/or participating in a Community Café, parents and caregivers build their leadership, resilience, social connections and other protective factors.</a:t>
            </a:r>
          </a:p>
          <a:p>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09F2B21-C5CE-4EAD-A290-A7D9F7F46F7D}" type="slidenum">
              <a:rPr lang="en-US" smtClean="0"/>
              <a:t>34</a:t>
            </a:fld>
            <a:endParaRPr lang="en-US"/>
          </a:p>
        </p:txBody>
      </p:sp>
    </p:spTree>
    <p:extLst>
      <p:ext uri="{BB962C8B-B14F-4D97-AF65-F5344CB8AC3E}">
        <p14:creationId xmlns:p14="http://schemas.microsoft.com/office/powerpoint/2010/main" val="37782432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EXPLAIN:</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In 2014, CSSP invited the developers of Parent Café and Community Café, as well as people implementing both models and other forms of café conversations, to come together to identify the common ground and core elements of any café that would help to build protective factors and parent leadership. </a:t>
            </a:r>
          </a:p>
          <a:p>
            <a:endParaRPr lang="en-US" sz="1200" b="0" kern="1200" baseline="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CLICK to bring up the second image</a:t>
            </a:r>
          </a:p>
          <a:p>
            <a:endParaRPr lang="en-US" sz="1200" b="0" kern="1200" baseline="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CONTINUE: </a:t>
            </a:r>
            <a:r>
              <a:rPr lang="en-US" sz="1200" b="0" kern="1200" baseline="0" dirty="0" smtClean="0">
                <a:solidFill>
                  <a:schemeClr val="tx1"/>
                </a:solidFill>
                <a:effectLst/>
                <a:latin typeface="+mn-lt"/>
                <a:ea typeface="+mn-ea"/>
                <a:cs typeface="+mn-cs"/>
              </a:rPr>
              <a:t>No matter what model you are using, the “fidelity checklist” generated by that group is a helpful guide for creating an effective café experience. The document is available on CSSP’s website.</a:t>
            </a:r>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09F2B21-C5CE-4EAD-A290-A7D9F7F46F7D}" type="slidenum">
              <a:rPr lang="en-US" smtClean="0"/>
              <a:t>35</a:t>
            </a:fld>
            <a:endParaRPr lang="en-US"/>
          </a:p>
        </p:txBody>
      </p:sp>
    </p:spTree>
    <p:extLst>
      <p:ext uri="{BB962C8B-B14F-4D97-AF65-F5344CB8AC3E}">
        <p14:creationId xmlns:p14="http://schemas.microsoft.com/office/powerpoint/2010/main" val="3843203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ASK</a:t>
            </a:r>
            <a:r>
              <a:rPr lang="en-US" sz="1200" kern="1200" dirty="0" smtClean="0">
                <a:solidFill>
                  <a:schemeClr val="tx1"/>
                </a:solidFill>
                <a:effectLst/>
                <a:latin typeface="+mn-lt"/>
                <a:ea typeface="+mn-ea"/>
                <a:cs typeface="+mn-cs"/>
              </a:rPr>
              <a:t>: Now, before I wrap up, are there any questions about anything I have covered?</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SUMMARIZE:</a:t>
            </a:r>
            <a:r>
              <a:rPr lang="en-US" sz="1200" kern="1200" dirty="0" smtClean="0">
                <a:solidFill>
                  <a:schemeClr val="tx1"/>
                </a:solidFill>
                <a:effectLst/>
                <a:latin typeface="+mn-lt"/>
                <a:ea typeface="+mn-ea"/>
                <a:cs typeface="+mn-cs"/>
              </a:rPr>
              <a:t> Thank you for your participation today! Each tool we covered in this module is designed to facilitate your implementation of Strengthening Families. We are confident that these tools will be helpful resources as you implement the Strengthening Families Approach and Protective Factors Framework</a:t>
            </a:r>
            <a:endParaRPr lang="en-US" dirty="0"/>
          </a:p>
        </p:txBody>
      </p:sp>
      <p:sp>
        <p:nvSpPr>
          <p:cNvPr id="4" name="Slide Number Placeholder 3"/>
          <p:cNvSpPr>
            <a:spLocks noGrp="1"/>
          </p:cNvSpPr>
          <p:nvPr>
            <p:ph type="sldNum" sz="quarter" idx="10"/>
          </p:nvPr>
        </p:nvSpPr>
        <p:spPr/>
        <p:txBody>
          <a:bodyPr/>
          <a:lstStyle/>
          <a:p>
            <a:fld id="{C09F2B21-C5CE-4EAD-A290-A7D9F7F46F7D}" type="slidenum">
              <a:rPr lang="en-US" smtClean="0"/>
              <a:t>36</a:t>
            </a:fld>
            <a:endParaRPr lang="en-US"/>
          </a:p>
        </p:txBody>
      </p:sp>
    </p:spTree>
    <p:extLst>
      <p:ext uri="{BB962C8B-B14F-4D97-AF65-F5344CB8AC3E}">
        <p14:creationId xmlns:p14="http://schemas.microsoft.com/office/powerpoint/2010/main" val="3388833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STATE:</a:t>
            </a:r>
            <a:r>
              <a:rPr lang="en-US" sz="1200" kern="1200" dirty="0" smtClean="0">
                <a:solidFill>
                  <a:schemeClr val="tx1"/>
                </a:solidFill>
                <a:effectLst/>
                <a:latin typeface="+mn-lt"/>
                <a:ea typeface="+mn-ea"/>
                <a:cs typeface="+mn-cs"/>
              </a:rPr>
              <a:t> Additionally, research briefs are available about each of the protective factors—parental resilience, social connections, concrete supports, knowledge of parenting and child development and social and emotional competence of children. These briefs provide clear definitions of the protective factors and outline the research informing each protective factor construct. They summarize what you learned in the earlier modules of this course and can be very useful as handouts to let others know what Strengthening Families is all about.</a:t>
            </a:r>
          </a:p>
          <a:p>
            <a:endParaRPr lang="en-US" dirty="0" smtClean="0">
              <a:latin typeface="Lucida Grande CE" charset="-18"/>
            </a:endParaRPr>
          </a:p>
        </p:txBody>
      </p:sp>
      <p:sp>
        <p:nvSpPr>
          <p:cNvPr id="32772"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rgbClr val="000000"/>
                </a:solidFill>
                <a:latin typeface="Arial" pitchFamily="34" charset="0"/>
                <a:ea typeface="ヒラギノ角ゴ ProN W3" charset="-128"/>
                <a:sym typeface="Lucida Grande CE" charset="-18"/>
              </a:defRPr>
            </a:lvl1pPr>
            <a:lvl2pPr marL="742950" indent="-285750" eaLnBrk="0" hangingPunct="0">
              <a:defRPr sz="1200">
                <a:solidFill>
                  <a:srgbClr val="000000"/>
                </a:solidFill>
                <a:latin typeface="Arial" pitchFamily="34" charset="0"/>
                <a:ea typeface="ヒラギノ角ゴ ProN W3" charset="-128"/>
                <a:sym typeface="Lucida Grande CE" charset="-18"/>
              </a:defRPr>
            </a:lvl2pPr>
            <a:lvl3pPr marL="1143000" indent="-228600" eaLnBrk="0" hangingPunct="0">
              <a:defRPr sz="1200">
                <a:solidFill>
                  <a:srgbClr val="000000"/>
                </a:solidFill>
                <a:latin typeface="Arial" pitchFamily="34" charset="0"/>
                <a:ea typeface="ヒラギノ角ゴ ProN W3" charset="-128"/>
                <a:sym typeface="Lucida Grande CE" charset="-18"/>
              </a:defRPr>
            </a:lvl3pPr>
            <a:lvl4pPr marL="1600200" indent="-228600" eaLnBrk="0" hangingPunct="0">
              <a:defRPr sz="1200">
                <a:solidFill>
                  <a:srgbClr val="000000"/>
                </a:solidFill>
                <a:latin typeface="Arial" pitchFamily="34" charset="0"/>
                <a:ea typeface="ヒラギノ角ゴ ProN W3" charset="-128"/>
                <a:sym typeface="Lucida Grande CE" charset="-18"/>
              </a:defRPr>
            </a:lvl4pPr>
            <a:lvl5pPr marL="2057400" indent="-228600" eaLnBrk="0" hangingPunct="0">
              <a:defRPr sz="1200">
                <a:solidFill>
                  <a:srgbClr val="000000"/>
                </a:solidFill>
                <a:latin typeface="Arial" pitchFamily="34" charset="0"/>
                <a:ea typeface="ヒラギノ角ゴ ProN W3" charset="-128"/>
                <a:sym typeface="Lucida Grande CE" charset="-18"/>
              </a:defRPr>
            </a:lvl5pPr>
            <a:lvl6pPr marL="2514600" indent="-228600" eaLnBrk="0" fontAlgn="base" hangingPunct="0">
              <a:spcBef>
                <a:spcPct val="0"/>
              </a:spcBef>
              <a:spcAft>
                <a:spcPct val="0"/>
              </a:spcAft>
              <a:defRPr sz="1200">
                <a:solidFill>
                  <a:srgbClr val="000000"/>
                </a:solidFill>
                <a:latin typeface="Arial" pitchFamily="34" charset="0"/>
                <a:ea typeface="ヒラギノ角ゴ ProN W3" charset="-128"/>
                <a:sym typeface="Lucida Grande CE" charset="-18"/>
              </a:defRPr>
            </a:lvl6pPr>
            <a:lvl7pPr marL="2971800" indent="-228600" eaLnBrk="0" fontAlgn="base" hangingPunct="0">
              <a:spcBef>
                <a:spcPct val="0"/>
              </a:spcBef>
              <a:spcAft>
                <a:spcPct val="0"/>
              </a:spcAft>
              <a:defRPr sz="1200">
                <a:solidFill>
                  <a:srgbClr val="000000"/>
                </a:solidFill>
                <a:latin typeface="Arial" pitchFamily="34" charset="0"/>
                <a:ea typeface="ヒラギノ角ゴ ProN W3" charset="-128"/>
                <a:sym typeface="Lucida Grande CE" charset="-18"/>
              </a:defRPr>
            </a:lvl7pPr>
            <a:lvl8pPr marL="3429000" indent="-228600" eaLnBrk="0" fontAlgn="base" hangingPunct="0">
              <a:spcBef>
                <a:spcPct val="0"/>
              </a:spcBef>
              <a:spcAft>
                <a:spcPct val="0"/>
              </a:spcAft>
              <a:defRPr sz="1200">
                <a:solidFill>
                  <a:srgbClr val="000000"/>
                </a:solidFill>
                <a:latin typeface="Arial" pitchFamily="34" charset="0"/>
                <a:ea typeface="ヒラギノ角ゴ ProN W3" charset="-128"/>
                <a:sym typeface="Lucida Grande CE" charset="-18"/>
              </a:defRPr>
            </a:lvl8pPr>
            <a:lvl9pPr marL="3886200" indent="-228600" eaLnBrk="0" fontAlgn="base" hangingPunct="0">
              <a:spcBef>
                <a:spcPct val="0"/>
              </a:spcBef>
              <a:spcAft>
                <a:spcPct val="0"/>
              </a:spcAft>
              <a:defRPr sz="1200">
                <a:solidFill>
                  <a:srgbClr val="000000"/>
                </a:solidFill>
                <a:latin typeface="Arial" pitchFamily="34" charset="0"/>
                <a:ea typeface="ヒラギノ角ゴ ProN W3" charset="-128"/>
                <a:sym typeface="Lucida Grande CE" charset="-18"/>
              </a:defRPr>
            </a:lvl9pPr>
          </a:lstStyle>
          <a:p>
            <a:pPr eaLnBrk="1" hangingPunct="1"/>
            <a:fld id="{27C4EF64-E184-47F9-9EF5-5617238C3EE5}" type="slidenum">
              <a:rPr lang="en-US" smtClean="0">
                <a:latin typeface="Lucida Grande CE" charset="-18"/>
              </a:rPr>
              <a:pPr eaLnBrk="1" hangingPunct="1"/>
              <a:t>4</a:t>
            </a:fld>
            <a:endParaRPr lang="en-US" smtClean="0">
              <a:latin typeface="Lucida Grande CE" charset="-18"/>
            </a:endParaRPr>
          </a:p>
        </p:txBody>
      </p:sp>
    </p:spTree>
    <p:extLst>
      <p:ext uri="{BB962C8B-B14F-4D97-AF65-F5344CB8AC3E}">
        <p14:creationId xmlns:p14="http://schemas.microsoft.com/office/powerpoint/2010/main" val="374089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STATE</a:t>
            </a:r>
            <a:r>
              <a:rPr lang="en-US" sz="1200" kern="1200" dirty="0" smtClean="0">
                <a:solidFill>
                  <a:schemeClr val="tx1"/>
                </a:solidFill>
                <a:effectLst/>
                <a:latin typeface="+mn-lt"/>
                <a:ea typeface="+mn-ea"/>
                <a:cs typeface="+mn-cs"/>
              </a:rPr>
              <a:t>: For an even more concise overview of the protective factors, our “Core Meanings of the Protective Factors” document further distills the information from the research briefs, providing a quick overview of each protective factor’s conceptualization.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EXPAND</a:t>
            </a:r>
            <a:r>
              <a:rPr lang="en-US" sz="1200" kern="1200" dirty="0" smtClean="0">
                <a:solidFill>
                  <a:schemeClr val="tx1"/>
                </a:solidFill>
                <a:effectLst/>
                <a:latin typeface="+mn-lt"/>
                <a:ea typeface="+mn-ea"/>
                <a:cs typeface="+mn-cs"/>
              </a:rPr>
              <a:t>: This document was originally developed to help researchers and evaluators who were looking for a very succinct listing of the constructs within each of the protective factors so that they could identify indicators to measure them. It turned out that many others were also interested in the core meanings, so they are now available on the website.</a:t>
            </a:r>
          </a:p>
          <a:p>
            <a:endParaRPr lang="en-US" dirty="0"/>
          </a:p>
        </p:txBody>
      </p:sp>
      <p:sp>
        <p:nvSpPr>
          <p:cNvPr id="4" name="Slide Number Placeholder 3"/>
          <p:cNvSpPr>
            <a:spLocks noGrp="1"/>
          </p:cNvSpPr>
          <p:nvPr>
            <p:ph type="sldNum" sz="quarter" idx="10"/>
          </p:nvPr>
        </p:nvSpPr>
        <p:spPr/>
        <p:txBody>
          <a:bodyPr/>
          <a:lstStyle/>
          <a:p>
            <a:fld id="{C09F2B21-C5CE-4EAD-A290-A7D9F7F46F7D}" type="slidenum">
              <a:rPr lang="en-US" smtClean="0"/>
              <a:t>5</a:t>
            </a:fld>
            <a:endParaRPr lang="en-US"/>
          </a:p>
        </p:txBody>
      </p:sp>
    </p:spTree>
    <p:extLst>
      <p:ext uri="{BB962C8B-B14F-4D97-AF65-F5344CB8AC3E}">
        <p14:creationId xmlns:p14="http://schemas.microsoft.com/office/powerpoint/2010/main" val="3525089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EXPLAIN:</a:t>
            </a:r>
            <a:r>
              <a:rPr lang="en-US" sz="1200" kern="1200" dirty="0" smtClean="0">
                <a:solidFill>
                  <a:schemeClr val="tx1"/>
                </a:solidFill>
                <a:effectLst/>
                <a:latin typeface="+mn-lt"/>
                <a:ea typeface="+mn-ea"/>
                <a:cs typeface="+mn-cs"/>
              </a:rPr>
              <a:t> As you can see, this is an example of slides you can use to introduce colleagues and clients to the protective factors. Again, slides are available on strengtheningfamilies.net and provide: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An overall definition of each protective factor,</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core meanings of each protective factor based on our updated literature review and research briefs, and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Everyday actions that can be taken in any setting where we interact with children and their families.</a:t>
            </a:r>
          </a:p>
          <a:p>
            <a:pPr marL="171450" indent="-171450">
              <a:buFont typeface="Arial" panose="020B0604020202020204" pitchFamily="34" charset="0"/>
              <a:buChar char="•"/>
              <a:defRPr/>
            </a:pPr>
            <a:endParaRPr lang="en-US" dirty="0">
              <a:ea typeface="+mn-ea"/>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ED99F26-828A-465F-B59D-49EB5136F362}" type="slidenum">
              <a:rPr lang="en-US">
                <a:latin typeface="Calibri" panose="020F0502020204030204" pitchFamily="34" charset="0"/>
              </a:rPr>
              <a:pPr/>
              <a:t>6</a:t>
            </a:fld>
            <a:endParaRPr lang="en-US">
              <a:latin typeface="Calibri" panose="020F0502020204030204" pitchFamily="34" charset="0"/>
            </a:endParaRPr>
          </a:p>
        </p:txBody>
      </p:sp>
    </p:spTree>
    <p:extLst>
      <p:ext uri="{BB962C8B-B14F-4D97-AF65-F5344CB8AC3E}">
        <p14:creationId xmlns:p14="http://schemas.microsoft.com/office/powerpoint/2010/main" val="1313525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STATE:</a:t>
            </a:r>
            <a:r>
              <a:rPr lang="en-US" sz="1200" kern="1200" dirty="0" smtClean="0">
                <a:solidFill>
                  <a:schemeClr val="tx1"/>
                </a:solidFill>
                <a:effectLst/>
                <a:latin typeface="+mn-lt"/>
                <a:ea typeface="+mn-ea"/>
                <a:cs typeface="+mn-cs"/>
              </a:rPr>
              <a:t> Another tool for implementation is the Strengthening Families Logic Model. Our logic model serves to explicitly detail how the Strengthening Families approach leads to better outcomes for children and families.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EXPLAIN:</a:t>
            </a:r>
            <a:r>
              <a:rPr lang="en-US" sz="1200" kern="1200" dirty="0" smtClean="0">
                <a:solidFill>
                  <a:schemeClr val="tx1"/>
                </a:solidFill>
                <a:effectLst/>
                <a:latin typeface="+mn-lt"/>
                <a:ea typeface="+mn-ea"/>
                <a:cs typeface="+mn-cs"/>
              </a:rPr>
              <a:t> Specifically, the logic model helps our partners to:</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Clarify strategies,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Identify appropriate outcome targets,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Align efforts across sectors,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Guide the writing of grant proposals,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Set priorities and estimate timelines,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Identify necessary partnerships, and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Negotiate roles and responsibilities.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STATE:</a:t>
            </a:r>
            <a:r>
              <a:rPr lang="en-US" sz="1200" kern="1200" dirty="0" smtClean="0">
                <a:solidFill>
                  <a:schemeClr val="tx1"/>
                </a:solidFill>
                <a:effectLst/>
                <a:latin typeface="+mn-lt"/>
                <a:ea typeface="+mn-ea"/>
                <a:cs typeface="+mn-cs"/>
              </a:rPr>
              <a:t> This graphic summarizes the logic model’s conceptualization of how the Strengthening Families approach leads to: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Stronger families,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Optimal child development, and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Reduced likelihood of child abuse and neglect – as shown in the box farthest to the right.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EXPLAIN:</a:t>
            </a:r>
            <a:r>
              <a:rPr lang="en-US" sz="1200" kern="1200" dirty="0" smtClean="0">
                <a:solidFill>
                  <a:schemeClr val="tx1"/>
                </a:solidFill>
                <a:effectLst/>
                <a:latin typeface="+mn-lt"/>
                <a:ea typeface="+mn-ea"/>
                <a:cs typeface="+mn-cs"/>
              </a:rPr>
              <a:t> Additionally, if you look at the second box from the right (rust colored), you can see a visual representation of the protective factors. Families build these protective factors when programs and workers shift practice skills to align with the Strengthening Families approach, as described in the stacked boxes.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EXPAND:</a:t>
            </a:r>
            <a:r>
              <a:rPr lang="en-US" sz="1200" kern="1200" dirty="0" smtClean="0">
                <a:solidFill>
                  <a:schemeClr val="tx1"/>
                </a:solidFill>
                <a:effectLst/>
                <a:latin typeface="+mn-lt"/>
                <a:ea typeface="+mn-ea"/>
                <a:cs typeface="+mn-cs"/>
              </a:rPr>
              <a:t> Shifts in program culture, policies and everyday practice, paired with workers’ improved knowledge, skills, approach to practice and everyday actions, will support parents. Note that while workers can–and often do–make these changes on their own, their efforts will be much more successful when organizations work to formally support the Strengthening Families approach, as well.</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EXPLAIN:</a:t>
            </a:r>
            <a:r>
              <a:rPr lang="en-US" sz="1200" kern="1200" dirty="0" smtClean="0">
                <a:solidFill>
                  <a:schemeClr val="tx1"/>
                </a:solidFill>
                <a:effectLst/>
                <a:latin typeface="+mn-lt"/>
                <a:ea typeface="+mn-ea"/>
                <a:cs typeface="+mn-cs"/>
              </a:rPr>
              <a:t> From the light blue box on the left, you can see the specific functions that are carried out by leaders – at any level – to influence these kinds of shifts in program and worker practice.</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SUMMARIZE:</a:t>
            </a:r>
            <a:r>
              <a:rPr lang="en-US" sz="1200" kern="1200" dirty="0" smtClean="0">
                <a:solidFill>
                  <a:schemeClr val="tx1"/>
                </a:solidFill>
                <a:effectLst/>
                <a:latin typeface="+mn-lt"/>
                <a:ea typeface="+mn-ea"/>
                <a:cs typeface="+mn-cs"/>
              </a:rPr>
              <a:t> By following this logic model, we can help families build their protective factors and achieve better outcomes. We believe the future of Strengthening Families lies in creating a “new normal” for child- and family-serving organizations, helping workers: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Build protective and promotive factors to reduce the potential for child maltreatment,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Bolster resilience and mitigate the impact of traumatic events, and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Create the best possible environment for the development of children and youth.</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p:txBody>
      </p:sp>
      <p:sp>
        <p:nvSpPr>
          <p:cNvPr id="4" name="Slide Number Placeholder 3"/>
          <p:cNvSpPr>
            <a:spLocks noGrp="1"/>
          </p:cNvSpPr>
          <p:nvPr>
            <p:ph type="sldNum" sz="quarter" idx="10"/>
          </p:nvPr>
        </p:nvSpPr>
        <p:spPr/>
        <p:txBody>
          <a:bodyPr/>
          <a:lstStyle/>
          <a:p>
            <a:fld id="{A0C3926C-2800-4E8B-B326-A49B9EDD1388}" type="slidenum">
              <a:rPr lang="en-US" smtClean="0"/>
              <a:t>7</a:t>
            </a:fld>
            <a:endParaRPr lang="en-US"/>
          </a:p>
        </p:txBody>
      </p:sp>
    </p:spTree>
    <p:extLst>
      <p:ext uri="{BB962C8B-B14F-4D97-AF65-F5344CB8AC3E}">
        <p14:creationId xmlns:p14="http://schemas.microsoft.com/office/powerpoint/2010/main" val="3432025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smtClean="0">
                <a:solidFill>
                  <a:schemeClr val="tx1"/>
                </a:solidFill>
                <a:effectLst/>
                <a:latin typeface="+mn-lt"/>
                <a:ea typeface="+mn-ea"/>
                <a:cs typeface="+mn-cs"/>
              </a:rPr>
              <a:t>EXPLAIN</a:t>
            </a:r>
            <a:r>
              <a:rPr lang="en-US" sz="1200" kern="1200" dirty="0" smtClean="0">
                <a:solidFill>
                  <a:schemeClr val="tx1"/>
                </a:solidFill>
                <a:effectLst/>
                <a:latin typeface="+mn-lt"/>
                <a:ea typeface="+mn-ea"/>
                <a:cs typeface="+mn-cs"/>
              </a:rPr>
              <a:t>: As you can see here, each protective factor section includes a set of “Everyday Actions.” Everyday Actions describe a variety of experiences and resources that programs can provide to help families build and strengthen a particular protective factor. Each Everyday Action is also accompanied by a list of concrete, actionable, observable and measurable items that programs can adopt.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0C3926C-2800-4E8B-B326-A49B9EDD1388}" type="slidenum">
              <a:rPr lang="en-US" smtClean="0"/>
              <a:t>8</a:t>
            </a:fld>
            <a:endParaRPr lang="en-US"/>
          </a:p>
        </p:txBody>
      </p:sp>
    </p:spTree>
    <p:extLst>
      <p:ext uri="{BB962C8B-B14F-4D97-AF65-F5344CB8AC3E}">
        <p14:creationId xmlns:p14="http://schemas.microsoft.com/office/powerpoint/2010/main" val="1448913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INTRODUCE</a:t>
            </a:r>
            <a:r>
              <a:rPr lang="en-US" sz="1200" kern="1200" dirty="0" smtClean="0">
                <a:solidFill>
                  <a:schemeClr val="tx1"/>
                </a:solidFill>
                <a:effectLst/>
                <a:latin typeface="+mn-lt"/>
                <a:ea typeface="+mn-ea"/>
                <a:cs typeface="+mn-cs"/>
              </a:rPr>
              <a:t>: Over the past four years, CSSP has been working with a number of child welfare jurisdictions in: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Philadelphia, PA</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North Carolina</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Connecticut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Utah</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Arlington, VA</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Through this work we have been able to build a set of tools to support child welfare practitioners in implementing a Strengthening Families approach.</a:t>
            </a:r>
            <a:endParaRPr lang="en-US" dirty="0"/>
          </a:p>
        </p:txBody>
      </p:sp>
      <p:sp>
        <p:nvSpPr>
          <p:cNvPr id="4" name="Slide Number Placeholder 3"/>
          <p:cNvSpPr>
            <a:spLocks noGrp="1"/>
          </p:cNvSpPr>
          <p:nvPr>
            <p:ph type="sldNum" sz="quarter" idx="10"/>
          </p:nvPr>
        </p:nvSpPr>
        <p:spPr/>
        <p:txBody>
          <a:bodyPr/>
          <a:lstStyle/>
          <a:p>
            <a:fld id="{C09F2B21-C5CE-4EAD-A290-A7D9F7F46F7D}" type="slidenum">
              <a:rPr lang="en-US" smtClean="0"/>
              <a:t>9</a:t>
            </a:fld>
            <a:endParaRPr lang="en-US"/>
          </a:p>
        </p:txBody>
      </p:sp>
    </p:spTree>
    <p:extLst>
      <p:ext uri="{BB962C8B-B14F-4D97-AF65-F5344CB8AC3E}">
        <p14:creationId xmlns:p14="http://schemas.microsoft.com/office/powerpoint/2010/main" val="40735665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strengtheningfamili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599" y="5854700"/>
            <a:ext cx="7246725" cy="903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0" y="0"/>
            <a:ext cx="12192000" cy="6858000"/>
          </a:xfrm>
          <a:prstGeom prst="rect">
            <a:avLst/>
          </a:prstGeom>
          <a:noFill/>
          <a:ln w="57150">
            <a:solidFill>
              <a:srgbClr val="B643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ctrTitle"/>
          </p:nvPr>
        </p:nvSpPr>
        <p:spPr>
          <a:xfrm>
            <a:off x="914400" y="1371601"/>
            <a:ext cx="10363200" cy="1470025"/>
          </a:xfrm>
        </p:spPr>
        <p:txBody>
          <a:bodyPr/>
          <a:lstStyle>
            <a:lvl1pPr>
              <a:defRPr>
                <a:latin typeface="Georgia" panose="02040502050405020303"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413981"/>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Rectangle 5"/>
          <p:cNvSpPr/>
          <p:nvPr userDrawn="1"/>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3990886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w="57150">
            <a:solidFill>
              <a:srgbClr val="B643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fld id="{918C2549-83E6-492B-9C59-7C8A7B1DD4DE}" type="datetimeFigureOut">
              <a:rPr lang="en-US" smtClean="0">
                <a:solidFill>
                  <a:prstClr val="black">
                    <a:tint val="75000"/>
                  </a:prstClr>
                </a:solidFill>
              </a:rPr>
              <a:pPr/>
              <a:t>2/18/2016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3D886E9-0023-4F14-94A8-F86523D7DE76}" type="slidenum">
              <a:rPr lang="en-US" smtClean="0">
                <a:solidFill>
                  <a:prstClr val="black">
                    <a:tint val="75000"/>
                  </a:prstClr>
                </a:solidFill>
              </a:rPr>
              <a:pPr/>
              <a:t>‹#›</a:t>
            </a:fld>
            <a:endParaRPr lang="en-US" dirty="0">
              <a:solidFill>
                <a:prstClr val="black">
                  <a:tint val="75000"/>
                </a:prstClr>
              </a:solidFill>
            </a:endParaRPr>
          </a:p>
        </p:txBody>
      </p:sp>
      <p:sp>
        <p:nvSpPr>
          <p:cNvPr id="9" name="Rectangle 8"/>
          <p:cNvSpPr/>
          <p:nvPr userDrawn="1"/>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10" name="Picture 6" descr="strengtheningfamilies.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5099" y="6241963"/>
            <a:ext cx="4013201" cy="500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52096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fld id="{918C2549-83E6-492B-9C59-7C8A7B1DD4DE}" type="datetimeFigureOut">
              <a:rPr lang="en-US" smtClean="0">
                <a:solidFill>
                  <a:prstClr val="black">
                    <a:tint val="75000"/>
                  </a:prstClr>
                </a:solidFill>
              </a:rPr>
              <a:pPr/>
              <a:t>2/18/2016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3D886E9-0023-4F14-94A8-F86523D7DE76}" type="slidenum">
              <a:rPr lang="en-US" smtClean="0">
                <a:solidFill>
                  <a:prstClr val="black">
                    <a:tint val="75000"/>
                  </a:prstClr>
                </a:solidFill>
              </a:rPr>
              <a:pPr/>
              <a:t>‹#›</a:t>
            </a:fld>
            <a:endParaRPr lang="en-US" dirty="0">
              <a:solidFill>
                <a:prstClr val="black">
                  <a:tint val="75000"/>
                </a:prstClr>
              </a:solidFill>
            </a:endParaRPr>
          </a:p>
        </p:txBody>
      </p:sp>
      <p:sp>
        <p:nvSpPr>
          <p:cNvPr id="8" name="Rectangle 7"/>
          <p:cNvSpPr/>
          <p:nvPr userDrawn="1"/>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9" name="Picture 6" descr="strengtheningfamilies.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5099" y="6241963"/>
            <a:ext cx="4013201" cy="500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24467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Title 7"/>
          <p:cNvSpPr>
            <a:spLocks noGrp="1"/>
          </p:cNvSpPr>
          <p:nvPr>
            <p:ph type="title"/>
          </p:nvPr>
        </p:nvSpPr>
        <p:spPr/>
        <p:txBody>
          <a:bodyPr/>
          <a:lstStyle>
            <a:lvl1pPr>
              <a:defRPr baseline="0">
                <a:solidFill>
                  <a:srgbClr val="B64326"/>
                </a:solidFill>
                <a:latin typeface="Georgia" panose="02040502050405020303" pitchFamily="18" charset="0"/>
              </a:defRPr>
            </a:lvl1pPr>
          </a:lstStyle>
          <a:p>
            <a:r>
              <a:rPr lang="en-US" dirty="0" smtClean="0"/>
              <a:t>Click to edit Master title style</a:t>
            </a:r>
            <a:endParaRPr lang="en-US" dirty="0"/>
          </a:p>
        </p:txBody>
      </p:sp>
      <p:pic>
        <p:nvPicPr>
          <p:cNvPr id="6" name="Picture 6" descr="strengtheningfamilies.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6200000">
            <a:off x="-1647119" y="4471901"/>
            <a:ext cx="4013201" cy="500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63600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 og indholdsobjek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2623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lank no logo">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p>
        </p:txBody>
      </p:sp>
      <p:sp>
        <p:nvSpPr>
          <p:cNvPr id="8" name="Title 7"/>
          <p:cNvSpPr>
            <a:spLocks noGrp="1"/>
          </p:cNvSpPr>
          <p:nvPr>
            <p:ph type="title"/>
          </p:nvPr>
        </p:nvSpPr>
        <p:spPr/>
        <p:txBody>
          <a:bodyPr>
            <a:normAutofit/>
          </a:bodyPr>
          <a:lstStyle>
            <a:lvl1pPr algn="ctr" defTabSz="685800" rtl="0" eaLnBrk="1" latinLnBrk="0" hangingPunct="1">
              <a:spcBef>
                <a:spcPct val="0"/>
              </a:spcBef>
              <a:buNone/>
              <a:defRPr lang="en-US" sz="4000" kern="1200" baseline="0" dirty="0">
                <a:solidFill>
                  <a:srgbClr val="B64326"/>
                </a:solidFill>
                <a:latin typeface="Georgia" panose="02040502050405020303" pitchFamily="18" charset="0"/>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60050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72200"/>
            <a:ext cx="5181600" cy="65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userDrawn="1"/>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title"/>
          </p:nvPr>
        </p:nvSpPr>
        <p:spPr/>
        <p:txBody>
          <a:bodyPr/>
          <a:lstStyle>
            <a:lvl1pPr>
              <a:defRPr baseline="0">
                <a:solidFill>
                  <a:srgbClr val="B64326"/>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70811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strengtheningfamili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261100"/>
            <a:ext cx="37084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0" y="0"/>
            <a:ext cx="12192000" cy="6858000"/>
          </a:xfrm>
          <a:prstGeom prst="rect">
            <a:avLst/>
          </a:prstGeom>
          <a:noFill/>
          <a:ln w="57150">
            <a:solidFill>
              <a:srgbClr val="B643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ctrTitle"/>
          </p:nvPr>
        </p:nvSpPr>
        <p:spPr>
          <a:xfrm>
            <a:off x="914400" y="1371601"/>
            <a:ext cx="10363200" cy="1470025"/>
          </a:xfrm>
        </p:spPr>
        <p:txBody>
          <a:bodyPr/>
          <a:lstStyle>
            <a:lvl1pPr>
              <a:defRPr>
                <a:latin typeface="Georgia" panose="02040502050405020303"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413981"/>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Rectangle 5"/>
          <p:cNvSpPr/>
          <p:nvPr userDrawn="1"/>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4254365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strengtheningfamili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101" y="6308727"/>
            <a:ext cx="3937000"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0" y="0"/>
            <a:ext cx="12192000" cy="6858000"/>
          </a:xfrm>
          <a:prstGeom prst="rect">
            <a:avLst/>
          </a:prstGeom>
          <a:noFill/>
          <a:ln w="57150">
            <a:solidFill>
              <a:srgbClr val="B643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p:txBody>
          <a:bodyPr/>
          <a:lstStyle>
            <a:lvl1pPr>
              <a:defRPr sz="4400" b="0">
                <a:solidFill>
                  <a:srgbClr val="B64326"/>
                </a:solidFill>
                <a:latin typeface="Georgia" panose="02040502050405020303" pitchFamily="18"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18307201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0"/>
          </p:nvPr>
        </p:nvSpPr>
        <p:spPr>
          <a:xfrm>
            <a:off x="2641600" y="6356351"/>
            <a:ext cx="7416800" cy="365125"/>
          </a:xfrm>
        </p:spPr>
        <p:txBody>
          <a:bodyPr/>
          <a:lstStyle>
            <a:lvl1pPr>
              <a:defRPr/>
            </a:lvl1pPr>
          </a:lstStyle>
          <a:p>
            <a:endParaRPr lang="en-US" dirty="0">
              <a:solidFill>
                <a:prstClr val="black">
                  <a:tint val="75000"/>
                </a:prstClr>
              </a:solidFill>
            </a:endParaRPr>
          </a:p>
        </p:txBody>
      </p:sp>
      <p:sp>
        <p:nvSpPr>
          <p:cNvPr id="6" name="Rectangle 5"/>
          <p:cNvSpPr/>
          <p:nvPr userDrawn="1"/>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17868773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noFill/>
          <a:ln w="57150">
            <a:solidFill>
              <a:srgbClr val="B643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p:txBody>
          <a:bodyPr/>
          <a:lstStyle>
            <a:lvl1pPr>
              <a:defRPr>
                <a:solidFill>
                  <a:srgbClr val="B64326"/>
                </a:solidFill>
                <a:latin typeface="Georgia" panose="02040502050405020303" pitchFamily="18"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10"/>
          </p:nvPr>
        </p:nvSpPr>
        <p:spPr>
          <a:xfrm>
            <a:off x="2641600" y="6356351"/>
            <a:ext cx="7416800" cy="365125"/>
          </a:xfrm>
        </p:spPr>
        <p:txBody>
          <a:bodyPr/>
          <a:lstStyle>
            <a:lvl1pPr>
              <a:defRPr/>
            </a:lvl1pPr>
          </a:lstStyle>
          <a:p>
            <a:endParaRPr lang="en-US"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6172203"/>
            <a:ext cx="5181601" cy="650939"/>
          </a:xfrm>
          <a:prstGeom prst="rect">
            <a:avLst/>
          </a:prstGeom>
        </p:spPr>
      </p:pic>
      <p:sp>
        <p:nvSpPr>
          <p:cNvPr id="8" name="Rectangle 7"/>
          <p:cNvSpPr/>
          <p:nvPr userDrawn="1"/>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1118888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noFill/>
          <a:ln w="57150">
            <a:solidFill>
              <a:srgbClr val="B643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p:txBody>
          <a:bodyPr/>
          <a:lstStyle>
            <a:lvl1pPr>
              <a:defRPr sz="4400" b="0">
                <a:solidFill>
                  <a:srgbClr val="B64326"/>
                </a:solidFill>
                <a:latin typeface="Georgia" panose="02040502050405020303" pitchFamily="18"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8" name="Picture 6" descr="strengtheningfamilies.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5099" y="6241963"/>
            <a:ext cx="4013201" cy="500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43893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p:txBody>
          <a:bodyPr/>
          <a:lstStyle>
            <a:lvl1pPr>
              <a:defRPr>
                <a:solidFill>
                  <a:srgbClr val="B64326"/>
                </a:solidFill>
                <a:latin typeface="Georgia" panose="02040502050405020303"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4"/>
          <p:cNvSpPr>
            <a:spLocks noGrp="1"/>
          </p:cNvSpPr>
          <p:nvPr>
            <p:ph type="ftr" sz="quarter" idx="10"/>
          </p:nvPr>
        </p:nvSpPr>
        <p:spPr>
          <a:xfrm>
            <a:off x="2641600" y="6356351"/>
            <a:ext cx="7416800" cy="365125"/>
          </a:xfrm>
        </p:spPr>
        <p:txBody>
          <a:bodyPr/>
          <a:lstStyle>
            <a:lvl1pPr>
              <a:defRPr/>
            </a:lvl1pPr>
          </a:lstStyle>
          <a:p>
            <a:endParaRPr lang="en-US" dirty="0">
              <a:solidFill>
                <a:prstClr val="black">
                  <a:tint val="7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213443"/>
            <a:ext cx="4711698" cy="650939"/>
          </a:xfrm>
          <a:prstGeom prst="rect">
            <a:avLst/>
          </a:prstGeom>
        </p:spPr>
      </p:pic>
      <p:sp>
        <p:nvSpPr>
          <p:cNvPr id="10" name="Rectangle 9"/>
          <p:cNvSpPr/>
          <p:nvPr userDrawn="1"/>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37490080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noFill/>
          <a:ln w="57150">
            <a:solidFill>
              <a:srgbClr val="B643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p:txBody>
          <a:bodyPr/>
          <a:lstStyle>
            <a:lvl1pPr>
              <a:defRPr>
                <a:solidFill>
                  <a:srgbClr val="B64326"/>
                </a:solidFill>
                <a:latin typeface="Georgia" panose="02040502050405020303" pitchFamily="18" charset="0"/>
              </a:defRPr>
            </a:lvl1pPr>
          </a:lstStyle>
          <a:p>
            <a:r>
              <a:rPr lang="en-US" dirty="0" smtClean="0"/>
              <a:t>Click to edit Master title style</a:t>
            </a:r>
            <a:endParaRPr lang="en-US" dirty="0"/>
          </a:p>
        </p:txBody>
      </p:sp>
      <p:sp>
        <p:nvSpPr>
          <p:cNvPr id="4" name="Footer Placeholder 4"/>
          <p:cNvSpPr>
            <a:spLocks noGrp="1"/>
          </p:cNvSpPr>
          <p:nvPr>
            <p:ph type="ftr" sz="quarter" idx="10"/>
          </p:nvPr>
        </p:nvSpPr>
        <p:spPr>
          <a:xfrm>
            <a:off x="2641600" y="6356351"/>
            <a:ext cx="7416800" cy="365125"/>
          </a:xfrm>
        </p:spPr>
        <p:txBody>
          <a:bodyPr/>
          <a:lstStyle>
            <a:lvl1pPr>
              <a:defRPr/>
            </a:lvl1pPr>
          </a:lstStyle>
          <a:p>
            <a:endParaRPr lang="en-US" dirty="0">
              <a:solidFill>
                <a:prstClr val="black">
                  <a:tint val="75000"/>
                </a:prstClr>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207061"/>
            <a:ext cx="4533898" cy="650939"/>
          </a:xfrm>
          <a:prstGeom prst="rect">
            <a:avLst/>
          </a:prstGeom>
        </p:spPr>
      </p:pic>
      <p:sp>
        <p:nvSpPr>
          <p:cNvPr id="6" name="Rectangle 5"/>
          <p:cNvSpPr/>
          <p:nvPr userDrawn="1"/>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13177135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 name="Footer Placeholder 4"/>
          <p:cNvSpPr>
            <a:spLocks noGrp="1"/>
          </p:cNvSpPr>
          <p:nvPr>
            <p:ph type="ftr" sz="quarter" idx="10"/>
          </p:nvPr>
        </p:nvSpPr>
        <p:spPr>
          <a:xfrm>
            <a:off x="2641600" y="6356351"/>
            <a:ext cx="7416800" cy="365125"/>
          </a:xfrm>
        </p:spPr>
        <p:txBody>
          <a:bodyPr/>
          <a:lstStyle>
            <a:lvl1pPr>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17610904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3"/>
          <p:cNvSpPr>
            <a:spLocks noGrp="1"/>
          </p:cNvSpPr>
          <p:nvPr>
            <p:ph type="dt" sz="half" idx="10"/>
          </p:nvPr>
        </p:nvSpPr>
        <p:spPr/>
        <p:txBody>
          <a:bodyPr/>
          <a:lstStyle>
            <a:lvl1pPr>
              <a:defRPr/>
            </a:lvl1pPr>
          </a:lstStyle>
          <a:p>
            <a:fld id="{918C2549-83E6-492B-9C59-7C8A7B1DD4DE}" type="datetimeFigureOut">
              <a:rPr lang="en-US" smtClean="0">
                <a:solidFill>
                  <a:prstClr val="black">
                    <a:tint val="75000"/>
                  </a:prstClr>
                </a:solidFill>
              </a:rPr>
              <a:pPr/>
              <a:t>2/18/2016</a:t>
            </a:fld>
            <a:endParaRPr lang="en-US" dirty="0">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fld id="{93D886E9-0023-4F14-94A8-F86523D7DE76}"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6172203"/>
            <a:ext cx="4521198" cy="650939"/>
          </a:xfrm>
          <a:prstGeom prst="rect">
            <a:avLst/>
          </a:prstGeom>
        </p:spPr>
      </p:pic>
      <p:sp>
        <p:nvSpPr>
          <p:cNvPr id="10" name="Rectangle 9"/>
          <p:cNvSpPr/>
          <p:nvPr userDrawn="1"/>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2605967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fld id="{918C2549-83E6-492B-9C59-7C8A7B1DD4DE}" type="datetimeFigureOut">
              <a:rPr lang="en-US" smtClean="0">
                <a:solidFill>
                  <a:prstClr val="black">
                    <a:tint val="75000"/>
                  </a:prstClr>
                </a:solidFill>
              </a:rPr>
              <a:pPr/>
              <a:t>2/18/2016</a:t>
            </a:fld>
            <a:endParaRPr lang="en-US" dirty="0">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fld id="{93D886E9-0023-4F14-94A8-F86523D7DE76}"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72200"/>
            <a:ext cx="4508498" cy="650939"/>
          </a:xfrm>
          <a:prstGeom prst="rect">
            <a:avLst/>
          </a:prstGeom>
        </p:spPr>
      </p:pic>
      <p:sp>
        <p:nvSpPr>
          <p:cNvPr id="10" name="Rectangle 9"/>
          <p:cNvSpPr/>
          <p:nvPr userDrawn="1"/>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3405999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w="57150">
            <a:solidFill>
              <a:srgbClr val="B643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fld id="{918C2549-83E6-492B-9C59-7C8A7B1DD4DE}" type="datetimeFigureOut">
              <a:rPr lang="en-US" smtClean="0">
                <a:solidFill>
                  <a:prstClr val="black">
                    <a:tint val="75000"/>
                  </a:prstClr>
                </a:solidFill>
              </a:rPr>
              <a:pPr/>
              <a:t>2/18/2016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3D886E9-0023-4F14-94A8-F86523D7DE76}"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6172203"/>
            <a:ext cx="5181601" cy="650939"/>
          </a:xfrm>
          <a:prstGeom prst="rect">
            <a:avLst/>
          </a:prstGeom>
        </p:spPr>
      </p:pic>
      <p:sp>
        <p:nvSpPr>
          <p:cNvPr id="9" name="Rectangle 8"/>
          <p:cNvSpPr/>
          <p:nvPr userDrawn="1"/>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237619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fld id="{918C2549-83E6-492B-9C59-7C8A7B1DD4DE}" type="datetimeFigureOut">
              <a:rPr lang="en-US" smtClean="0">
                <a:solidFill>
                  <a:prstClr val="black">
                    <a:tint val="75000"/>
                  </a:prstClr>
                </a:solidFill>
              </a:rPr>
              <a:pPr/>
              <a:t>2/18/2016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3D886E9-0023-4F14-94A8-F86523D7DE76}"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6172203"/>
            <a:ext cx="4787898" cy="650939"/>
          </a:xfrm>
          <a:prstGeom prst="rect">
            <a:avLst/>
          </a:prstGeom>
        </p:spPr>
      </p:pic>
      <p:sp>
        <p:nvSpPr>
          <p:cNvPr id="8" name="Rectangle 7"/>
          <p:cNvSpPr/>
          <p:nvPr userDrawn="1"/>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12380812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2265331" y="3812349"/>
            <a:ext cx="5181601" cy="650939"/>
          </a:xfrm>
          <a:prstGeom prst="rect">
            <a:avLst/>
          </a:prstGeom>
        </p:spPr>
      </p:pic>
      <p:sp>
        <p:nvSpPr>
          <p:cNvPr id="5" name="Rectangle 4"/>
          <p:cNvSpPr/>
          <p:nvPr userDrawn="1"/>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Title 7"/>
          <p:cNvSpPr>
            <a:spLocks noGrp="1"/>
          </p:cNvSpPr>
          <p:nvPr>
            <p:ph type="title"/>
          </p:nvPr>
        </p:nvSpPr>
        <p:spPr/>
        <p:txBody>
          <a:bodyPr/>
          <a:lstStyle>
            <a:lvl1pPr>
              <a:defRPr baseline="0">
                <a:solidFill>
                  <a:srgbClr val="B64326"/>
                </a:solidFill>
                <a:latin typeface="Georgia" panose="02040502050405020303"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201207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el og indholdsobjekt">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95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0"/>
          </p:nvPr>
        </p:nvSpPr>
        <p:spPr>
          <a:xfrm>
            <a:off x="2641600" y="6356351"/>
            <a:ext cx="7416800" cy="365125"/>
          </a:xfrm>
        </p:spPr>
        <p:txBody>
          <a:bodyPr/>
          <a:lstStyle>
            <a:lvl1pPr>
              <a:defRPr/>
            </a:lvl1pPr>
          </a:lstStyle>
          <a:p>
            <a:endParaRPr lang="en-US" dirty="0">
              <a:solidFill>
                <a:prstClr val="black">
                  <a:tint val="75000"/>
                </a:prstClr>
              </a:solidFill>
            </a:endParaRPr>
          </a:p>
        </p:txBody>
      </p:sp>
      <p:sp>
        <p:nvSpPr>
          <p:cNvPr id="6" name="Rectangle 5"/>
          <p:cNvSpPr/>
          <p:nvPr userDrawn="1"/>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1034376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noFill/>
          <a:ln w="57150">
            <a:solidFill>
              <a:srgbClr val="B643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p:txBody>
          <a:bodyPr/>
          <a:lstStyle>
            <a:lvl1pPr>
              <a:defRPr>
                <a:solidFill>
                  <a:srgbClr val="B64326"/>
                </a:solidFill>
                <a:latin typeface="Georgia" panose="02040502050405020303" pitchFamily="18"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10"/>
          </p:nvPr>
        </p:nvSpPr>
        <p:spPr>
          <a:xfrm>
            <a:off x="2641600" y="6356351"/>
            <a:ext cx="7416800" cy="365125"/>
          </a:xfrm>
        </p:spPr>
        <p:txBody>
          <a:bodyPr/>
          <a:lstStyle>
            <a:lvl1pPr>
              <a:defRPr/>
            </a:lvl1pPr>
          </a:lstStyle>
          <a:p>
            <a:endParaRPr lang="en-US" dirty="0">
              <a:solidFill>
                <a:prstClr val="black">
                  <a:tint val="75000"/>
                </a:prstClr>
              </a:solidFill>
            </a:endParaRPr>
          </a:p>
        </p:txBody>
      </p:sp>
      <p:sp>
        <p:nvSpPr>
          <p:cNvPr id="8" name="Rectangle 7"/>
          <p:cNvSpPr/>
          <p:nvPr userDrawn="1"/>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9" name="Picture 6" descr="strengtheningfamilies.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5099" y="6241963"/>
            <a:ext cx="4013201" cy="500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00626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p:txBody>
          <a:bodyPr/>
          <a:lstStyle>
            <a:lvl1pPr>
              <a:defRPr>
                <a:solidFill>
                  <a:srgbClr val="B64326"/>
                </a:solidFill>
                <a:latin typeface="Georgia" panose="02040502050405020303"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4"/>
          <p:cNvSpPr>
            <a:spLocks noGrp="1"/>
          </p:cNvSpPr>
          <p:nvPr>
            <p:ph type="ftr" sz="quarter" idx="10"/>
          </p:nvPr>
        </p:nvSpPr>
        <p:spPr>
          <a:xfrm>
            <a:off x="2641600" y="6356351"/>
            <a:ext cx="7416800" cy="365125"/>
          </a:xfrm>
        </p:spPr>
        <p:txBody>
          <a:bodyPr/>
          <a:lstStyle>
            <a:lvl1pPr>
              <a:defRPr/>
            </a:lvl1pPr>
          </a:lstStyle>
          <a:p>
            <a:endParaRPr lang="en-US" dirty="0">
              <a:solidFill>
                <a:prstClr val="black">
                  <a:tint val="75000"/>
                </a:prstClr>
              </a:solidFill>
            </a:endParaRPr>
          </a:p>
        </p:txBody>
      </p:sp>
      <p:sp>
        <p:nvSpPr>
          <p:cNvPr id="10" name="Rectangle 9"/>
          <p:cNvSpPr/>
          <p:nvPr userDrawn="1"/>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11" name="Picture 6" descr="strengtheningfamilies.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5099" y="6241963"/>
            <a:ext cx="4013201" cy="500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35342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noFill/>
          <a:ln w="57150">
            <a:solidFill>
              <a:srgbClr val="B643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p:txBody>
          <a:bodyPr/>
          <a:lstStyle>
            <a:lvl1pPr>
              <a:defRPr>
                <a:solidFill>
                  <a:srgbClr val="B64326"/>
                </a:solidFill>
                <a:latin typeface="Georgia" panose="02040502050405020303" pitchFamily="18" charset="0"/>
              </a:defRPr>
            </a:lvl1pPr>
          </a:lstStyle>
          <a:p>
            <a:r>
              <a:rPr lang="en-US" dirty="0" smtClean="0"/>
              <a:t>Click to edit Master title style</a:t>
            </a:r>
            <a:endParaRPr lang="en-US" dirty="0"/>
          </a:p>
        </p:txBody>
      </p:sp>
      <p:sp>
        <p:nvSpPr>
          <p:cNvPr id="4" name="Footer Placeholder 4"/>
          <p:cNvSpPr>
            <a:spLocks noGrp="1"/>
          </p:cNvSpPr>
          <p:nvPr>
            <p:ph type="ftr" sz="quarter" idx="10"/>
          </p:nvPr>
        </p:nvSpPr>
        <p:spPr>
          <a:xfrm>
            <a:off x="2641600" y="6356351"/>
            <a:ext cx="7416800" cy="365125"/>
          </a:xfrm>
        </p:spPr>
        <p:txBody>
          <a:bodyPr/>
          <a:lstStyle>
            <a:lvl1pPr>
              <a:defRPr/>
            </a:lvl1pPr>
          </a:lstStyle>
          <a:p>
            <a:endParaRPr lang="en-US" dirty="0">
              <a:solidFill>
                <a:prstClr val="black">
                  <a:tint val="75000"/>
                </a:prstClr>
              </a:solidFill>
            </a:endParaRPr>
          </a:p>
        </p:txBody>
      </p:sp>
      <p:sp>
        <p:nvSpPr>
          <p:cNvPr id="6" name="Rectangle 5"/>
          <p:cNvSpPr/>
          <p:nvPr userDrawn="1"/>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6" descr="strengtheningfamilies.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5099" y="6241963"/>
            <a:ext cx="4013201" cy="500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6480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 name="Footer Placeholder 4"/>
          <p:cNvSpPr>
            <a:spLocks noGrp="1"/>
          </p:cNvSpPr>
          <p:nvPr>
            <p:ph type="ftr" sz="quarter" idx="10"/>
          </p:nvPr>
        </p:nvSpPr>
        <p:spPr>
          <a:xfrm>
            <a:off x="2641600" y="6356351"/>
            <a:ext cx="7416800" cy="365125"/>
          </a:xfrm>
        </p:spPr>
        <p:txBody>
          <a:bodyPr/>
          <a:lstStyle>
            <a:lvl1pPr>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977916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3"/>
          <p:cNvSpPr>
            <a:spLocks noGrp="1"/>
          </p:cNvSpPr>
          <p:nvPr>
            <p:ph type="dt" sz="half" idx="10"/>
          </p:nvPr>
        </p:nvSpPr>
        <p:spPr/>
        <p:txBody>
          <a:bodyPr/>
          <a:lstStyle>
            <a:lvl1pPr>
              <a:defRPr/>
            </a:lvl1pPr>
          </a:lstStyle>
          <a:p>
            <a:fld id="{918C2549-83E6-492B-9C59-7C8A7B1DD4DE}" type="datetimeFigureOut">
              <a:rPr lang="en-US" smtClean="0">
                <a:solidFill>
                  <a:prstClr val="black">
                    <a:tint val="75000"/>
                  </a:prstClr>
                </a:solidFill>
              </a:rPr>
              <a:pPr/>
              <a:t>2/18/2016</a:t>
            </a:fld>
            <a:endParaRPr lang="en-US" dirty="0">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fld id="{93D886E9-0023-4F14-94A8-F86523D7DE76}" type="slidenum">
              <a:rPr lang="en-US" smtClean="0">
                <a:solidFill>
                  <a:prstClr val="black">
                    <a:tint val="75000"/>
                  </a:prstClr>
                </a:solidFill>
              </a:rPr>
              <a:pPr/>
              <a:t>‹#›</a:t>
            </a:fld>
            <a:endParaRPr lang="en-US" dirty="0">
              <a:solidFill>
                <a:prstClr val="black">
                  <a:tint val="75000"/>
                </a:prstClr>
              </a:solidFill>
            </a:endParaRPr>
          </a:p>
        </p:txBody>
      </p:sp>
      <p:sp>
        <p:nvSpPr>
          <p:cNvPr id="10" name="Rectangle 9"/>
          <p:cNvSpPr/>
          <p:nvPr userDrawn="1"/>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11" name="Picture 6" descr="strengtheningfamilies.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5099" y="6241963"/>
            <a:ext cx="4013201" cy="500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26826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fld id="{918C2549-83E6-492B-9C59-7C8A7B1DD4DE}" type="datetimeFigureOut">
              <a:rPr lang="en-US" smtClean="0">
                <a:solidFill>
                  <a:prstClr val="black">
                    <a:tint val="75000"/>
                  </a:prstClr>
                </a:solidFill>
              </a:rPr>
              <a:pPr/>
              <a:t>2/18/2016</a:t>
            </a:fld>
            <a:endParaRPr lang="en-US" dirty="0">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endParaRPr lang="en-US" dirty="0">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fld id="{93D886E9-0023-4F14-94A8-F86523D7DE76}" type="slidenum">
              <a:rPr lang="en-US" smtClean="0">
                <a:solidFill>
                  <a:prstClr val="black">
                    <a:tint val="75000"/>
                  </a:prstClr>
                </a:solidFill>
              </a:rPr>
              <a:pPr/>
              <a:t>‹#›</a:t>
            </a:fld>
            <a:endParaRPr lang="en-US" dirty="0">
              <a:solidFill>
                <a:prstClr val="black">
                  <a:tint val="75000"/>
                </a:prstClr>
              </a:solidFill>
            </a:endParaRPr>
          </a:p>
        </p:txBody>
      </p:sp>
      <p:sp>
        <p:nvSpPr>
          <p:cNvPr id="10" name="Rectangle 9"/>
          <p:cNvSpPr/>
          <p:nvPr userDrawn="1"/>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11" name="Picture 6" descr="strengtheningfamilies.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5099" y="6241963"/>
            <a:ext cx="4013201" cy="500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91800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fld id="{918C2549-83E6-492B-9C59-7C8A7B1DD4DE}" type="datetimeFigureOut">
              <a:rPr lang="en-US" smtClean="0">
                <a:solidFill>
                  <a:prstClr val="black">
                    <a:tint val="75000"/>
                  </a:prstClr>
                </a:solidFill>
              </a:rPr>
              <a:pPr/>
              <a:t>2/18/2016</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93D886E9-0023-4F14-94A8-F86523D7DE76}"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13846987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716" r:id="rId14"/>
    <p:sldLayoutId id="2147483717" r:id="rId15"/>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fld id="{918C2549-83E6-492B-9C59-7C8A7B1DD4DE}" type="datetimeFigureOut">
              <a:rPr lang="en-US" smtClean="0">
                <a:solidFill>
                  <a:prstClr val="black">
                    <a:tint val="75000"/>
                  </a:prstClr>
                </a:solidFill>
              </a:rPr>
              <a:pPr/>
              <a:t>2/18/2016</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93D886E9-0023-4F14-94A8-F86523D7DE76}"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200207810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23.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23.png"/><Relationship Id="rId13" Type="http://schemas.microsoft.com/office/2007/relationships/diagramDrawing" Target="../diagrams/drawing5.xml"/><Relationship Id="rId18" Type="http://schemas.microsoft.com/office/2007/relationships/diagramDrawing" Target="../diagrams/drawing6.xml"/><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diagramColors" Target="../diagrams/colors5.xml"/><Relationship Id="rId17" Type="http://schemas.openxmlformats.org/officeDocument/2006/relationships/diagramColors" Target="../diagrams/colors6.xml"/><Relationship Id="rId2" Type="http://schemas.openxmlformats.org/officeDocument/2006/relationships/notesSlide" Target="../notesSlides/notesSlide27.xml"/><Relationship Id="rId16" Type="http://schemas.openxmlformats.org/officeDocument/2006/relationships/diagramQuickStyle" Target="../diagrams/quickStyle6.xml"/><Relationship Id="rId1" Type="http://schemas.openxmlformats.org/officeDocument/2006/relationships/slideLayout" Target="../slideLayouts/slideLayout6.xml"/><Relationship Id="rId6" Type="http://schemas.openxmlformats.org/officeDocument/2006/relationships/diagramColors" Target="../diagrams/colors4.xml"/><Relationship Id="rId11" Type="http://schemas.openxmlformats.org/officeDocument/2006/relationships/diagramQuickStyle" Target="../diagrams/quickStyle5.xml"/><Relationship Id="rId5" Type="http://schemas.openxmlformats.org/officeDocument/2006/relationships/diagramQuickStyle" Target="../diagrams/quickStyle4.xml"/><Relationship Id="rId15" Type="http://schemas.openxmlformats.org/officeDocument/2006/relationships/diagramLayout" Target="../diagrams/layout6.xml"/><Relationship Id="rId10" Type="http://schemas.openxmlformats.org/officeDocument/2006/relationships/diagramLayout" Target="../diagrams/layout5.xml"/><Relationship Id="rId4" Type="http://schemas.openxmlformats.org/officeDocument/2006/relationships/diagramLayout" Target="../diagrams/layout4.xml"/><Relationship Id="rId9" Type="http://schemas.openxmlformats.org/officeDocument/2006/relationships/diagramData" Target="../diagrams/data5.xml"/><Relationship Id="rId14" Type="http://schemas.openxmlformats.org/officeDocument/2006/relationships/diagramData" Target="../diagrams/data6.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theworldcafe.com/about.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bestrongfamilies.net/build-protective-factors/parent-cafes/"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thecommunitycafe.co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hyperlink" Target="http://www.cssp.org/reform/strengtheningfamilies/practice/body/CAFE-OVERVIEW-2015.pdf" TargetMode="External"/><Relationship Id="rId4" Type="http://schemas.openxmlformats.org/officeDocument/2006/relationships/image" Target="../media/image27.emf"/></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hyperlink" Target="http://www.strengtheningfamilies.net/"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hyperlink" Target="http://www.cssp.org/" TargetMode="External"/><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3601"/>
            <a:ext cx="10363200" cy="1470025"/>
          </a:xfrm>
        </p:spPr>
        <p:txBody>
          <a:bodyPr/>
          <a:lstStyle/>
          <a:p>
            <a:r>
              <a:rPr lang="en-US" dirty="0" smtClean="0">
                <a:solidFill>
                  <a:srgbClr val="B64326"/>
                </a:solidFill>
              </a:rPr>
              <a:t>Tools to Support </a:t>
            </a:r>
            <a:br>
              <a:rPr lang="en-US" dirty="0" smtClean="0">
                <a:solidFill>
                  <a:srgbClr val="B64326"/>
                </a:solidFill>
              </a:rPr>
            </a:br>
            <a:r>
              <a:rPr lang="en-US" dirty="0" smtClean="0">
                <a:solidFill>
                  <a:srgbClr val="B64326"/>
                </a:solidFill>
              </a:rPr>
              <a:t>Strengthening Families </a:t>
            </a:r>
            <a:br>
              <a:rPr lang="en-US" dirty="0" smtClean="0">
                <a:solidFill>
                  <a:srgbClr val="B64326"/>
                </a:solidFill>
              </a:rPr>
            </a:br>
            <a:r>
              <a:rPr lang="en-US" dirty="0" smtClean="0">
                <a:solidFill>
                  <a:srgbClr val="B64326"/>
                </a:solidFill>
              </a:rPr>
              <a:t>Implementation</a:t>
            </a:r>
            <a:endParaRPr lang="en-US" dirty="0">
              <a:solidFill>
                <a:srgbClr val="B64326"/>
              </a:solidFill>
            </a:endParaRPr>
          </a:p>
        </p:txBody>
      </p:sp>
    </p:spTree>
    <p:extLst>
      <p:ext uri="{BB962C8B-B14F-4D97-AF65-F5344CB8AC3E}">
        <p14:creationId xmlns:p14="http://schemas.microsoft.com/office/powerpoint/2010/main" val="3608790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169332" y="343768"/>
            <a:ext cx="11904134"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a:spcBef>
                <a:spcPct val="50000"/>
              </a:spcBef>
              <a:buFont typeface="Arial" panose="020B0604020202020204" pitchFamily="34" charset="0"/>
              <a:buNone/>
            </a:pPr>
            <a:r>
              <a:rPr lang="en-US" sz="4000" dirty="0" smtClean="0">
                <a:solidFill>
                  <a:srgbClr val="B64326"/>
                </a:solidFill>
                <a:latin typeface="Georgia" panose="02040502050405020303" pitchFamily="18" charset="0"/>
              </a:rPr>
              <a:t>The Scripted Curriculum</a:t>
            </a:r>
            <a:endParaRPr lang="en-US" sz="4000" dirty="0">
              <a:solidFill>
                <a:srgbClr val="B64326"/>
              </a:solidFill>
              <a:latin typeface="Georgia" panose="02040502050405020303" pitchFamily="18" charset="0"/>
            </a:endParaRPr>
          </a:p>
        </p:txBody>
      </p:sp>
      <p:sp>
        <p:nvSpPr>
          <p:cNvPr id="51203" name="Text Box 3"/>
          <p:cNvSpPr txBox="1">
            <a:spLocks noChangeArrowheads="1"/>
          </p:cNvSpPr>
          <p:nvPr/>
        </p:nvSpPr>
        <p:spPr bwMode="auto">
          <a:xfrm>
            <a:off x="1981200" y="1371600"/>
            <a:ext cx="3048000" cy="630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spcBef>
                <a:spcPct val="50000"/>
              </a:spcBef>
              <a:buFontTx/>
              <a:buNone/>
            </a:pPr>
            <a:endParaRPr lang="en-US" sz="1400">
              <a:solidFill>
                <a:srgbClr val="DCCCA4"/>
              </a:solidFill>
              <a:latin typeface="Arial" panose="020B0604020202020204" pitchFamily="34" charset="0"/>
            </a:endParaRPr>
          </a:p>
          <a:p>
            <a:pPr>
              <a:spcBef>
                <a:spcPct val="50000"/>
              </a:spcBef>
              <a:buFontTx/>
              <a:buNone/>
            </a:pPr>
            <a:endParaRPr lang="en-US" sz="1400">
              <a:solidFill>
                <a:srgbClr val="DCCCA4"/>
              </a:solidFill>
              <a:latin typeface="Arial" panose="020B0604020202020204" pitchFamily="34" charset="0"/>
            </a:endParaRPr>
          </a:p>
        </p:txBody>
      </p:sp>
      <p:sp>
        <p:nvSpPr>
          <p:cNvPr id="51204" name="Text Box 8"/>
          <p:cNvSpPr txBox="1">
            <a:spLocks noChangeArrowheads="1"/>
          </p:cNvSpPr>
          <p:nvPr/>
        </p:nvSpPr>
        <p:spPr bwMode="auto">
          <a:xfrm>
            <a:off x="728132" y="1094786"/>
            <a:ext cx="10786533" cy="62478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spcBef>
                <a:spcPct val="50000"/>
              </a:spcBef>
              <a:buNone/>
            </a:pPr>
            <a:r>
              <a:rPr lang="en-US" sz="2500" dirty="0" smtClean="0">
                <a:solidFill>
                  <a:prstClr val="black"/>
                </a:solidFill>
                <a:latin typeface="Arial" panose="020B0604020202020204" pitchFamily="34" charset="0"/>
                <a:cs typeface="Arial" panose="020B0604020202020204" pitchFamily="34" charset="0"/>
              </a:rPr>
              <a:t>Eight Modules:</a:t>
            </a:r>
          </a:p>
          <a:p>
            <a:pPr marL="457200" indent="-457200">
              <a:spcBef>
                <a:spcPct val="50000"/>
              </a:spcBef>
              <a:buFont typeface="+mj-lt"/>
              <a:buAutoNum type="arabicPeriod"/>
            </a:pPr>
            <a:r>
              <a:rPr lang="en-US" sz="2500" dirty="0" smtClean="0">
                <a:solidFill>
                  <a:prstClr val="black"/>
                </a:solidFill>
                <a:latin typeface="Arial" panose="020B0604020202020204" pitchFamily="34" charset="0"/>
                <a:cs typeface="Arial" panose="020B0604020202020204" pitchFamily="34" charset="0"/>
              </a:rPr>
              <a:t>Introduction to CSSP’s Protective and </a:t>
            </a:r>
            <a:r>
              <a:rPr lang="en-US" sz="2500" dirty="0" err="1" smtClean="0">
                <a:solidFill>
                  <a:prstClr val="black"/>
                </a:solidFill>
                <a:latin typeface="Arial" panose="020B0604020202020204" pitchFamily="34" charset="0"/>
                <a:cs typeface="Arial" panose="020B0604020202020204" pitchFamily="34" charset="0"/>
              </a:rPr>
              <a:t>Promotive</a:t>
            </a:r>
            <a:r>
              <a:rPr lang="en-US" sz="2500" dirty="0" smtClean="0">
                <a:solidFill>
                  <a:prstClr val="black"/>
                </a:solidFill>
                <a:latin typeface="Arial" panose="020B0604020202020204" pitchFamily="34" charset="0"/>
                <a:cs typeface="Arial" panose="020B0604020202020204" pitchFamily="34" charset="0"/>
              </a:rPr>
              <a:t> Factors Frameworks</a:t>
            </a:r>
          </a:p>
          <a:p>
            <a:pPr marL="457200" indent="-457200">
              <a:spcBef>
                <a:spcPct val="50000"/>
              </a:spcBef>
              <a:buFont typeface="+mj-lt"/>
              <a:buAutoNum type="arabicPeriod"/>
            </a:pPr>
            <a:r>
              <a:rPr lang="en-US" sz="2500" dirty="0" smtClean="0">
                <a:solidFill>
                  <a:prstClr val="black"/>
                </a:solidFill>
                <a:latin typeface="Arial" panose="020B0604020202020204" pitchFamily="34" charset="0"/>
                <a:cs typeface="Arial" panose="020B0604020202020204" pitchFamily="34" charset="0"/>
              </a:rPr>
              <a:t>Understanding the Strengthening Families Protective Factors</a:t>
            </a:r>
          </a:p>
          <a:p>
            <a:pPr marL="457200" indent="-457200">
              <a:spcBef>
                <a:spcPct val="50000"/>
              </a:spcBef>
              <a:buFont typeface="+mj-lt"/>
              <a:buAutoNum type="arabicPeriod"/>
            </a:pPr>
            <a:r>
              <a:rPr lang="en-US" sz="2500" dirty="0" smtClean="0">
                <a:solidFill>
                  <a:prstClr val="black"/>
                </a:solidFill>
                <a:latin typeface="Arial" panose="020B0604020202020204" pitchFamily="34" charset="0"/>
                <a:cs typeface="Arial" panose="020B0604020202020204" pitchFamily="34" charset="0"/>
              </a:rPr>
              <a:t>Youth Thrive</a:t>
            </a:r>
          </a:p>
          <a:p>
            <a:pPr marL="457200" indent="-457200">
              <a:spcBef>
                <a:spcPct val="50000"/>
              </a:spcBef>
              <a:buFont typeface="+mj-lt"/>
              <a:buAutoNum type="arabicPeriod"/>
            </a:pPr>
            <a:r>
              <a:rPr lang="en-US" sz="2500" dirty="0" smtClean="0">
                <a:solidFill>
                  <a:prstClr val="black"/>
                </a:solidFill>
                <a:latin typeface="Arial" panose="020B0604020202020204" pitchFamily="34" charset="0"/>
                <a:cs typeface="Arial" panose="020B0604020202020204" pitchFamily="34" charset="0"/>
              </a:rPr>
              <a:t>Trauma and Brain Development</a:t>
            </a:r>
          </a:p>
          <a:p>
            <a:pPr marL="457200" indent="-457200">
              <a:spcBef>
                <a:spcPct val="50000"/>
              </a:spcBef>
              <a:buFont typeface="+mj-lt"/>
              <a:buAutoNum type="arabicPeriod"/>
            </a:pPr>
            <a:r>
              <a:rPr lang="en-US" sz="2500" dirty="0" smtClean="0">
                <a:solidFill>
                  <a:prstClr val="black"/>
                </a:solidFill>
                <a:latin typeface="Arial" panose="020B0604020202020204" pitchFamily="34" charset="0"/>
                <a:cs typeface="Arial" panose="020B0604020202020204" pitchFamily="34" charset="0"/>
              </a:rPr>
              <a:t>Making Small But Significant Changes in Child Welfare Practice</a:t>
            </a:r>
          </a:p>
          <a:p>
            <a:pPr marL="457200" indent="-457200">
              <a:spcBef>
                <a:spcPct val="50000"/>
              </a:spcBef>
              <a:buFont typeface="+mj-lt"/>
              <a:buAutoNum type="arabicPeriod"/>
            </a:pPr>
            <a:r>
              <a:rPr lang="en-US" sz="2500" dirty="0" smtClean="0">
                <a:solidFill>
                  <a:prstClr val="black"/>
                </a:solidFill>
                <a:latin typeface="Arial" panose="020B0604020202020204" pitchFamily="34" charset="0"/>
                <a:cs typeface="Arial" panose="020B0604020202020204" pitchFamily="34" charset="0"/>
              </a:rPr>
              <a:t>Taking a Community Approach to Strengthening Families</a:t>
            </a:r>
          </a:p>
          <a:p>
            <a:pPr marL="457200" indent="-457200">
              <a:spcBef>
                <a:spcPct val="50000"/>
              </a:spcBef>
              <a:buFont typeface="+mj-lt"/>
              <a:buAutoNum type="arabicPeriod"/>
            </a:pPr>
            <a:r>
              <a:rPr lang="en-US" sz="2500" dirty="0" smtClean="0">
                <a:solidFill>
                  <a:prstClr val="black"/>
                </a:solidFill>
                <a:latin typeface="Arial" panose="020B0604020202020204" pitchFamily="34" charset="0"/>
                <a:cs typeface="Arial" panose="020B0604020202020204" pitchFamily="34" charset="0"/>
              </a:rPr>
              <a:t>The Research Behind Strengthening Families</a:t>
            </a:r>
          </a:p>
          <a:p>
            <a:pPr marL="457200" indent="-457200">
              <a:spcBef>
                <a:spcPct val="50000"/>
              </a:spcBef>
              <a:buFont typeface="+mj-lt"/>
              <a:buAutoNum type="arabicPeriod"/>
            </a:pPr>
            <a:r>
              <a:rPr lang="en-US" sz="2500" dirty="0" smtClean="0">
                <a:solidFill>
                  <a:prstClr val="black"/>
                </a:solidFill>
                <a:latin typeface="Arial" panose="020B0604020202020204" pitchFamily="34" charset="0"/>
                <a:cs typeface="Arial" panose="020B0604020202020204" pitchFamily="34" charset="0"/>
              </a:rPr>
              <a:t>Tools for Implementation</a:t>
            </a:r>
          </a:p>
          <a:p>
            <a:pPr marL="457200" indent="-457200">
              <a:spcBef>
                <a:spcPct val="50000"/>
              </a:spcBef>
              <a:buFont typeface="+mj-lt"/>
              <a:buAutoNum type="arabicPeriod"/>
            </a:pPr>
            <a:endParaRPr lang="en-US" sz="2500" dirty="0" smtClean="0">
              <a:solidFill>
                <a:prstClr val="black"/>
              </a:solidFill>
              <a:latin typeface="Arial" panose="020B0604020202020204" pitchFamily="34" charset="0"/>
              <a:cs typeface="Arial" panose="020B0604020202020204" pitchFamily="34" charset="0"/>
            </a:endParaRPr>
          </a:p>
          <a:p>
            <a:pPr>
              <a:spcBef>
                <a:spcPct val="50000"/>
              </a:spcBef>
              <a:buNone/>
            </a:pPr>
            <a:endParaRPr lang="en-US" sz="25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2662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1358537" y="92078"/>
            <a:ext cx="9588137" cy="1295400"/>
          </a:xfrm>
        </p:spPr>
        <p:txBody>
          <a:bodyPr/>
          <a:lstStyle/>
          <a:p>
            <a:r>
              <a:rPr lang="en-US" altLang="en-US" sz="4000" dirty="0" smtClean="0">
                <a:latin typeface="Georgia" panose="02040502050405020303" pitchFamily="18" charset="0"/>
                <a:ea typeface="ＭＳ Ｐゴシック" panose="020B0600070205080204" pitchFamily="34" charset="-128"/>
              </a:rPr>
              <a:t>Tools to support </a:t>
            </a:r>
            <a:r>
              <a:rPr lang="en-US" altLang="en-US" sz="4000" dirty="0">
                <a:latin typeface="Georgia" panose="02040502050405020303" pitchFamily="18" charset="0"/>
                <a:ea typeface="ＭＳ Ｐゴシック" panose="020B0600070205080204" pitchFamily="34" charset="-128"/>
              </a:rPr>
              <a:t>small but significant shifts in </a:t>
            </a:r>
            <a:r>
              <a:rPr lang="en-US" altLang="en-US" sz="4000" dirty="0" smtClean="0">
                <a:latin typeface="Georgia" panose="02040502050405020303" pitchFamily="18" charset="0"/>
                <a:ea typeface="ＭＳ Ｐゴシック" panose="020B0600070205080204" pitchFamily="34" charset="-128"/>
              </a:rPr>
              <a:t>child welfare practice</a:t>
            </a:r>
            <a:endParaRPr lang="en-US" altLang="en-US" sz="4000" dirty="0">
              <a:latin typeface="Georgia" panose="02040502050405020303" pitchFamily="18" charset="0"/>
              <a:ea typeface="ＭＳ Ｐゴシック" panose="020B0600070205080204" pitchFamily="34" charset="-128"/>
            </a:endParaRPr>
          </a:p>
        </p:txBody>
      </p:sp>
      <p:graphicFrame>
        <p:nvGraphicFramePr>
          <p:cNvPr id="7" name="Diagram 6"/>
          <p:cNvGraphicFramePr/>
          <p:nvPr>
            <p:extLst>
              <p:ext uri="{D42A27DB-BD31-4B8C-83A1-F6EECF244321}">
                <p14:modId xmlns:p14="http://schemas.microsoft.com/office/powerpoint/2010/main" val="3795055839"/>
              </p:ext>
            </p:extLst>
          </p:nvPr>
        </p:nvGraphicFramePr>
        <p:xfrm>
          <a:off x="3163389" y="1390293"/>
          <a:ext cx="5849983" cy="5366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7757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gn="ctr" eaLnBrk="1" hangingPunct="1"/>
            <a:r>
              <a:rPr lang="en-US" altLang="en-US" sz="4000" dirty="0" smtClean="0">
                <a:ea typeface="ＭＳ Ｐゴシック" panose="020B0600070205080204" pitchFamily="34" charset="-128"/>
              </a:rPr>
              <a:t>Practice Tools For Child Welfare Workers</a:t>
            </a:r>
          </a:p>
        </p:txBody>
      </p:sp>
      <p:sp>
        <p:nvSpPr>
          <p:cNvPr id="29699" name="Content Placeholder 2"/>
          <p:cNvSpPr>
            <a:spLocks noGrp="1"/>
          </p:cNvSpPr>
          <p:nvPr>
            <p:ph sz="half" idx="1"/>
          </p:nvPr>
        </p:nvSpPr>
        <p:spPr/>
        <p:txBody>
          <a:bodyPr/>
          <a:lstStyle/>
          <a:p>
            <a:pPr marL="1371600" lvl="2" indent="-457200" eaLnBrk="1" hangingPunct="1">
              <a:lnSpc>
                <a:spcPct val="80000"/>
              </a:lnSpc>
              <a:buFont typeface="Arial" panose="020B0604020202020204" pitchFamily="34" charset="0"/>
              <a:buAutoNum type="arabicPeriod"/>
            </a:pPr>
            <a:endParaRPr lang="en-US" altLang="en-US" dirty="0" smtClean="0">
              <a:solidFill>
                <a:srgbClr val="28486D"/>
              </a:solidFill>
              <a:latin typeface="Arial" panose="020B0604020202020204" pitchFamily="34" charset="0"/>
              <a:ea typeface="ＭＳ Ｐゴシック" panose="020B0600070205080204" pitchFamily="34" charset="-128"/>
              <a:cs typeface="Arial" panose="020B0604020202020204" pitchFamily="34" charset="0"/>
            </a:endParaRPr>
          </a:p>
          <a:p>
            <a:pPr marL="1371600" lvl="2" indent="-457200" eaLnBrk="1" hangingPunct="1">
              <a:lnSpc>
                <a:spcPct val="80000"/>
              </a:lnSpc>
              <a:buFont typeface="Arial" panose="020B0604020202020204" pitchFamily="34" charset="0"/>
              <a:buNone/>
            </a:pPr>
            <a:endParaRPr lang="en-US" altLang="en-US" dirty="0" smtClean="0">
              <a:solidFill>
                <a:schemeClr val="tx2"/>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2" name="Content Placeholder 1"/>
          <p:cNvSpPr>
            <a:spLocks noGrp="1"/>
          </p:cNvSpPr>
          <p:nvPr>
            <p:ph sz="half" idx="2"/>
          </p:nvPr>
        </p:nvSpPr>
        <p:spPr>
          <a:xfrm>
            <a:off x="1880556" y="1846052"/>
            <a:ext cx="10129165" cy="4228352"/>
          </a:xfrm>
        </p:spPr>
        <p:txBody>
          <a:bodyPr/>
          <a:lstStyle/>
          <a:p>
            <a:pPr marL="0" indent="0">
              <a:buNone/>
            </a:pPr>
            <a:r>
              <a:rPr lang="en-US" dirty="0" smtClean="0"/>
              <a:t>Simple Activities to do with Families to Build Protective Factors</a:t>
            </a:r>
          </a:p>
          <a:p>
            <a:endParaRPr lang="en-US" dirty="0" smtClean="0"/>
          </a:p>
          <a:p>
            <a:pPr marL="0" indent="0">
              <a:buNone/>
            </a:pPr>
            <a:endParaRPr lang="en-US" dirty="0" smtClean="0"/>
          </a:p>
          <a:p>
            <a:pPr marL="0" indent="0">
              <a:buNone/>
            </a:pPr>
            <a:r>
              <a:rPr lang="en-US" dirty="0" smtClean="0"/>
              <a:t>Understanding Family Protective Factors—What to Ask and What to Look For</a:t>
            </a:r>
          </a:p>
          <a:p>
            <a:endParaRPr lang="en-US" dirty="0"/>
          </a:p>
          <a:p>
            <a:pPr marL="0" indent="0">
              <a:buNone/>
            </a:pPr>
            <a:r>
              <a:rPr lang="en-US" dirty="0" smtClean="0"/>
              <a:t>Applying Strengthening Families in Teaming</a:t>
            </a:r>
            <a:endParaRPr lang="en-US" dirty="0"/>
          </a:p>
        </p:txBody>
      </p:sp>
      <p:grpSp>
        <p:nvGrpSpPr>
          <p:cNvPr id="9" name="Group 8"/>
          <p:cNvGrpSpPr/>
          <p:nvPr/>
        </p:nvGrpSpPr>
        <p:grpSpPr>
          <a:xfrm>
            <a:off x="463146" y="1582784"/>
            <a:ext cx="1188720" cy="1188720"/>
            <a:chOff x="2379481" y="524"/>
            <a:chExt cx="1470386" cy="1470386"/>
          </a:xfrm>
        </p:grpSpPr>
        <p:sp>
          <p:nvSpPr>
            <p:cNvPr id="10" name="Oval 9"/>
            <p:cNvSpPr/>
            <p:nvPr/>
          </p:nvSpPr>
          <p:spPr>
            <a:xfrm>
              <a:off x="2379481" y="524"/>
              <a:ext cx="1470386" cy="1470386"/>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11" name="Oval 4"/>
            <p:cNvSpPr/>
            <p:nvPr/>
          </p:nvSpPr>
          <p:spPr>
            <a:xfrm>
              <a:off x="2594814" y="215857"/>
              <a:ext cx="1023310" cy="107848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600" kern="1200" dirty="0" smtClean="0"/>
                <a:t>Engaging</a:t>
              </a:r>
              <a:endParaRPr lang="en-US" sz="1600" kern="1200" dirty="0"/>
            </a:p>
          </p:txBody>
        </p:sp>
      </p:grpSp>
      <p:grpSp>
        <p:nvGrpSpPr>
          <p:cNvPr id="18" name="Group 17"/>
          <p:cNvGrpSpPr/>
          <p:nvPr/>
        </p:nvGrpSpPr>
        <p:grpSpPr>
          <a:xfrm>
            <a:off x="488135" y="3130767"/>
            <a:ext cx="1188720" cy="1188720"/>
            <a:chOff x="4038022" y="958084"/>
            <a:chExt cx="1470386" cy="1470386"/>
          </a:xfrm>
        </p:grpSpPr>
        <p:sp>
          <p:nvSpPr>
            <p:cNvPr id="19" name="Oval 18"/>
            <p:cNvSpPr/>
            <p:nvPr/>
          </p:nvSpPr>
          <p:spPr>
            <a:xfrm>
              <a:off x="4038022" y="958084"/>
              <a:ext cx="1470386" cy="1470386"/>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sp>
        <p:sp>
          <p:nvSpPr>
            <p:cNvPr id="20" name="Oval 4"/>
            <p:cNvSpPr/>
            <p:nvPr/>
          </p:nvSpPr>
          <p:spPr>
            <a:xfrm>
              <a:off x="4253356" y="1173417"/>
              <a:ext cx="1039720" cy="103972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600" kern="1200" dirty="0" smtClean="0"/>
                <a:t>Assessing</a:t>
              </a:r>
              <a:endParaRPr lang="en-US" sz="1600" kern="1200" dirty="0"/>
            </a:p>
          </p:txBody>
        </p:sp>
      </p:grpSp>
      <p:grpSp>
        <p:nvGrpSpPr>
          <p:cNvPr id="21" name="Group 20"/>
          <p:cNvGrpSpPr/>
          <p:nvPr/>
        </p:nvGrpSpPr>
        <p:grpSpPr>
          <a:xfrm>
            <a:off x="463146" y="4698159"/>
            <a:ext cx="1188720" cy="1188720"/>
            <a:chOff x="4038023" y="2873203"/>
            <a:chExt cx="1470386" cy="1470386"/>
          </a:xfrm>
        </p:grpSpPr>
        <p:sp>
          <p:nvSpPr>
            <p:cNvPr id="22" name="Oval 21"/>
            <p:cNvSpPr/>
            <p:nvPr/>
          </p:nvSpPr>
          <p:spPr>
            <a:xfrm>
              <a:off x="4038023" y="2873203"/>
              <a:ext cx="1470386" cy="1470386"/>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sp>
        <p:sp>
          <p:nvSpPr>
            <p:cNvPr id="23" name="Oval 4"/>
            <p:cNvSpPr/>
            <p:nvPr/>
          </p:nvSpPr>
          <p:spPr>
            <a:xfrm>
              <a:off x="4253356" y="3088536"/>
              <a:ext cx="1039720" cy="103972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600" kern="1200" dirty="0" smtClean="0"/>
                <a:t>Decision Making</a:t>
              </a:r>
              <a:endParaRPr lang="en-US" sz="1600" kern="1200" dirty="0"/>
            </a:p>
          </p:txBody>
        </p:sp>
      </p:grpSp>
    </p:spTree>
    <p:extLst>
      <p:ext uri="{BB962C8B-B14F-4D97-AF65-F5344CB8AC3E}">
        <p14:creationId xmlns:p14="http://schemas.microsoft.com/office/powerpoint/2010/main" val="7783975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gn="ctr" eaLnBrk="1" hangingPunct="1"/>
            <a:r>
              <a:rPr lang="en-US" altLang="en-US" sz="4000" dirty="0" smtClean="0">
                <a:ea typeface="ＭＳ Ｐゴシック" panose="020B0600070205080204" pitchFamily="34" charset="-128"/>
              </a:rPr>
              <a:t>Practice Tools For Child Welfare Workers</a:t>
            </a:r>
          </a:p>
        </p:txBody>
      </p:sp>
      <p:sp>
        <p:nvSpPr>
          <p:cNvPr id="29699" name="Content Placeholder 2"/>
          <p:cNvSpPr>
            <a:spLocks noGrp="1"/>
          </p:cNvSpPr>
          <p:nvPr>
            <p:ph sz="half" idx="1"/>
          </p:nvPr>
        </p:nvSpPr>
        <p:spPr/>
        <p:txBody>
          <a:bodyPr/>
          <a:lstStyle/>
          <a:p>
            <a:pPr marL="1371600" lvl="2" indent="-457200" eaLnBrk="1" hangingPunct="1">
              <a:lnSpc>
                <a:spcPct val="80000"/>
              </a:lnSpc>
              <a:buFont typeface="Arial" panose="020B0604020202020204" pitchFamily="34" charset="0"/>
              <a:buAutoNum type="arabicPeriod"/>
            </a:pPr>
            <a:endParaRPr lang="en-US" altLang="en-US" dirty="0" smtClean="0">
              <a:solidFill>
                <a:srgbClr val="28486D"/>
              </a:solidFill>
              <a:latin typeface="Arial" panose="020B0604020202020204" pitchFamily="34" charset="0"/>
              <a:ea typeface="ＭＳ Ｐゴシック" panose="020B0600070205080204" pitchFamily="34" charset="-128"/>
              <a:cs typeface="Arial" panose="020B0604020202020204" pitchFamily="34" charset="0"/>
            </a:endParaRPr>
          </a:p>
          <a:p>
            <a:pPr marL="1371600" lvl="2" indent="-457200" eaLnBrk="1" hangingPunct="1">
              <a:lnSpc>
                <a:spcPct val="80000"/>
              </a:lnSpc>
              <a:buFont typeface="Arial" panose="020B0604020202020204" pitchFamily="34" charset="0"/>
              <a:buNone/>
            </a:pPr>
            <a:endParaRPr lang="en-US" altLang="en-US" dirty="0" smtClean="0">
              <a:solidFill>
                <a:schemeClr val="tx2"/>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2" name="Content Placeholder 1"/>
          <p:cNvSpPr>
            <a:spLocks noGrp="1"/>
          </p:cNvSpPr>
          <p:nvPr>
            <p:ph sz="half" idx="2"/>
          </p:nvPr>
        </p:nvSpPr>
        <p:spPr>
          <a:xfrm>
            <a:off x="1788803" y="1846217"/>
            <a:ext cx="10129165" cy="4228352"/>
          </a:xfrm>
        </p:spPr>
        <p:txBody>
          <a:bodyPr/>
          <a:lstStyle/>
          <a:p>
            <a:pPr marL="0" indent="0">
              <a:buNone/>
            </a:pPr>
            <a:r>
              <a:rPr lang="en-US" dirty="0" smtClean="0"/>
              <a:t>Using Protective Factors to Develop Objectives and Activities for Case Plans</a:t>
            </a:r>
          </a:p>
          <a:p>
            <a:endParaRPr lang="en-US" dirty="0" smtClean="0"/>
          </a:p>
          <a:p>
            <a:pPr marL="0" indent="0">
              <a:buNone/>
            </a:pPr>
            <a:r>
              <a:rPr lang="en-US" dirty="0" smtClean="0"/>
              <a:t>Building Protective Factors in Case Work Visits</a:t>
            </a:r>
          </a:p>
          <a:p>
            <a:endParaRPr lang="en-US" dirty="0"/>
          </a:p>
          <a:p>
            <a:pPr marL="0" indent="0">
              <a:buNone/>
            </a:pPr>
            <a:endParaRPr lang="en-US" dirty="0" smtClean="0"/>
          </a:p>
          <a:p>
            <a:pPr marL="0" indent="0">
              <a:buNone/>
            </a:pPr>
            <a:r>
              <a:rPr lang="en-US" dirty="0" smtClean="0"/>
              <a:t>Using </a:t>
            </a:r>
            <a:r>
              <a:rPr lang="en-US" dirty="0"/>
              <a:t>P</a:t>
            </a:r>
            <a:r>
              <a:rPr lang="en-US" dirty="0" smtClean="0"/>
              <a:t>rotective </a:t>
            </a:r>
            <a:r>
              <a:rPr lang="en-US" dirty="0"/>
              <a:t>F</a:t>
            </a:r>
            <a:r>
              <a:rPr lang="en-US" dirty="0" smtClean="0"/>
              <a:t>actors as a Lens to Monitor </a:t>
            </a:r>
            <a:r>
              <a:rPr lang="en-US" dirty="0"/>
              <a:t>P</a:t>
            </a:r>
            <a:r>
              <a:rPr lang="en-US" dirty="0" smtClean="0"/>
              <a:t>rogress toward </a:t>
            </a:r>
            <a:r>
              <a:rPr lang="en-US" dirty="0"/>
              <a:t>C</a:t>
            </a:r>
            <a:r>
              <a:rPr lang="en-US" dirty="0" smtClean="0"/>
              <a:t>ase </a:t>
            </a:r>
            <a:r>
              <a:rPr lang="en-US" dirty="0"/>
              <a:t>C</a:t>
            </a:r>
            <a:r>
              <a:rPr lang="en-US" dirty="0" smtClean="0"/>
              <a:t>losure</a:t>
            </a:r>
            <a:endParaRPr lang="en-US" dirty="0"/>
          </a:p>
        </p:txBody>
      </p:sp>
      <p:grpSp>
        <p:nvGrpSpPr>
          <p:cNvPr id="14" name="Group 13"/>
          <p:cNvGrpSpPr/>
          <p:nvPr/>
        </p:nvGrpSpPr>
        <p:grpSpPr>
          <a:xfrm>
            <a:off x="459572" y="1591722"/>
            <a:ext cx="1188720" cy="1188720"/>
            <a:chOff x="2379481" y="3830762"/>
            <a:chExt cx="1470386" cy="1470386"/>
          </a:xfrm>
        </p:grpSpPr>
        <p:sp>
          <p:nvSpPr>
            <p:cNvPr id="27" name="Oval 26"/>
            <p:cNvSpPr/>
            <p:nvPr/>
          </p:nvSpPr>
          <p:spPr>
            <a:xfrm>
              <a:off x="2379481" y="3830762"/>
              <a:ext cx="1470386" cy="1470386"/>
            </a:xfrm>
            <a:prstGeom prst="ellipse">
              <a:avLst/>
            </a:prstGeom>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sp>
        <p:sp>
          <p:nvSpPr>
            <p:cNvPr id="28" name="Oval 4"/>
            <p:cNvSpPr/>
            <p:nvPr/>
          </p:nvSpPr>
          <p:spPr>
            <a:xfrm>
              <a:off x="2594814" y="4046095"/>
              <a:ext cx="1039720" cy="103972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600" kern="1200" dirty="0" smtClean="0"/>
                <a:t>Planning</a:t>
              </a:r>
              <a:endParaRPr lang="en-US" sz="1600" kern="1200" dirty="0"/>
            </a:p>
          </p:txBody>
        </p:sp>
      </p:grpSp>
      <p:grpSp>
        <p:nvGrpSpPr>
          <p:cNvPr id="15" name="Group 14"/>
          <p:cNvGrpSpPr/>
          <p:nvPr/>
        </p:nvGrpSpPr>
        <p:grpSpPr>
          <a:xfrm>
            <a:off x="459572" y="3031697"/>
            <a:ext cx="1188720" cy="1188720"/>
            <a:chOff x="720940" y="2821992"/>
            <a:chExt cx="1470386" cy="1470386"/>
          </a:xfrm>
        </p:grpSpPr>
        <p:sp>
          <p:nvSpPr>
            <p:cNvPr id="25" name="Oval 24"/>
            <p:cNvSpPr/>
            <p:nvPr/>
          </p:nvSpPr>
          <p:spPr>
            <a:xfrm>
              <a:off x="720940" y="2821992"/>
              <a:ext cx="1470386" cy="1470386"/>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26" name="Oval 6"/>
            <p:cNvSpPr/>
            <p:nvPr/>
          </p:nvSpPr>
          <p:spPr>
            <a:xfrm>
              <a:off x="720940" y="3088536"/>
              <a:ext cx="1470386" cy="103972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600" kern="1200" dirty="0" smtClean="0"/>
                <a:t>Intervening</a:t>
              </a:r>
              <a:endParaRPr lang="en-US" sz="1600" kern="1200" dirty="0"/>
            </a:p>
          </p:txBody>
        </p:sp>
      </p:grpSp>
      <p:grpSp>
        <p:nvGrpSpPr>
          <p:cNvPr id="29" name="Group 28"/>
          <p:cNvGrpSpPr/>
          <p:nvPr/>
        </p:nvGrpSpPr>
        <p:grpSpPr>
          <a:xfrm>
            <a:off x="459572" y="4714394"/>
            <a:ext cx="1188720" cy="1188720"/>
            <a:chOff x="720940" y="958084"/>
            <a:chExt cx="1470386" cy="1470386"/>
          </a:xfrm>
        </p:grpSpPr>
        <p:sp>
          <p:nvSpPr>
            <p:cNvPr id="30" name="Oval 29"/>
            <p:cNvSpPr/>
            <p:nvPr/>
          </p:nvSpPr>
          <p:spPr>
            <a:xfrm>
              <a:off x="720940" y="958084"/>
              <a:ext cx="1470386" cy="1470386"/>
            </a:xfrm>
            <a:prstGeom prst="ellipse">
              <a:avLst/>
            </a:prstGeom>
            <a:solidFill>
              <a:srgbClr val="FFC000">
                <a:alpha val="50000"/>
              </a:srgbClr>
            </a:solidFill>
          </p:spPr>
          <p:style>
            <a:lnRef idx="2">
              <a:schemeClr val="lt1">
                <a:hueOff val="0"/>
                <a:satOff val="0"/>
                <a:lumOff val="0"/>
                <a:alphaOff val="0"/>
              </a:schemeClr>
            </a:lnRef>
            <a:fillRef idx="1">
              <a:scrgbClr r="0" g="0" b="0"/>
            </a:fillRef>
            <a:effectRef idx="0">
              <a:schemeClr val="accent3">
                <a:alpha val="50000"/>
                <a:hueOff val="0"/>
                <a:satOff val="0"/>
                <a:lumOff val="0"/>
                <a:alphaOff val="0"/>
              </a:schemeClr>
            </a:effectRef>
            <a:fontRef idx="minor">
              <a:schemeClr val="tx1"/>
            </a:fontRef>
          </p:style>
        </p:sp>
        <p:sp>
          <p:nvSpPr>
            <p:cNvPr id="31" name="Oval 4"/>
            <p:cNvSpPr/>
            <p:nvPr/>
          </p:nvSpPr>
          <p:spPr>
            <a:xfrm>
              <a:off x="828607" y="1208085"/>
              <a:ext cx="1255053" cy="103972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600" kern="1200" dirty="0" smtClean="0"/>
                <a:t>Monitoring/ Closure</a:t>
              </a:r>
              <a:endParaRPr lang="en-US" sz="1600" kern="1200" dirty="0"/>
            </a:p>
          </p:txBody>
        </p:sp>
      </p:grpSp>
    </p:spTree>
    <p:extLst>
      <p:ext uri="{BB962C8B-B14F-4D97-AF65-F5344CB8AC3E}">
        <p14:creationId xmlns:p14="http://schemas.microsoft.com/office/powerpoint/2010/main" val="16259655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169332" y="343768"/>
            <a:ext cx="11904134"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a:spcBef>
                <a:spcPct val="50000"/>
              </a:spcBef>
              <a:buFont typeface="Arial" panose="020B0604020202020204" pitchFamily="34" charset="0"/>
              <a:buNone/>
            </a:pPr>
            <a:r>
              <a:rPr lang="en-US" sz="4000" dirty="0" smtClean="0">
                <a:solidFill>
                  <a:srgbClr val="8A0000"/>
                </a:solidFill>
                <a:latin typeface="Georgia" panose="02040502050405020303" pitchFamily="18" charset="0"/>
              </a:rPr>
              <a:t>Supervisors’ Coaching Tool</a:t>
            </a:r>
            <a:endParaRPr lang="en-US" sz="4000" dirty="0">
              <a:solidFill>
                <a:srgbClr val="8A0000"/>
              </a:solidFill>
              <a:latin typeface="Georgia" panose="02040502050405020303" pitchFamily="18" charset="0"/>
            </a:endParaRPr>
          </a:p>
        </p:txBody>
      </p:sp>
      <p:sp>
        <p:nvSpPr>
          <p:cNvPr id="51203" name="Text Box 3"/>
          <p:cNvSpPr txBox="1">
            <a:spLocks noChangeArrowheads="1"/>
          </p:cNvSpPr>
          <p:nvPr/>
        </p:nvSpPr>
        <p:spPr bwMode="auto">
          <a:xfrm>
            <a:off x="1981200" y="1371600"/>
            <a:ext cx="3048000" cy="630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spcBef>
                <a:spcPct val="50000"/>
              </a:spcBef>
              <a:buFontTx/>
              <a:buNone/>
            </a:pPr>
            <a:endParaRPr lang="en-US" sz="1400">
              <a:solidFill>
                <a:srgbClr val="DCCCA4"/>
              </a:solidFill>
              <a:latin typeface="Arial" panose="020B0604020202020204" pitchFamily="34" charset="0"/>
            </a:endParaRPr>
          </a:p>
          <a:p>
            <a:pPr>
              <a:spcBef>
                <a:spcPct val="50000"/>
              </a:spcBef>
              <a:buFontTx/>
              <a:buNone/>
            </a:pPr>
            <a:endParaRPr lang="en-US" sz="1400">
              <a:solidFill>
                <a:srgbClr val="DCCCA4"/>
              </a:solidFill>
              <a:latin typeface="Arial" panose="020B0604020202020204" pitchFamily="34" charset="0"/>
            </a:endParaRPr>
          </a:p>
        </p:txBody>
      </p:sp>
      <p:sp>
        <p:nvSpPr>
          <p:cNvPr id="51204" name="Text Box 8"/>
          <p:cNvSpPr txBox="1">
            <a:spLocks noChangeArrowheads="1"/>
          </p:cNvSpPr>
          <p:nvPr/>
        </p:nvSpPr>
        <p:spPr bwMode="auto">
          <a:xfrm>
            <a:off x="5029200" y="1146545"/>
            <a:ext cx="6485465" cy="5432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marL="457200" indent="-457200">
              <a:spcBef>
                <a:spcPct val="50000"/>
              </a:spcBef>
            </a:pPr>
            <a:r>
              <a:rPr lang="en-US" sz="2500" dirty="0" smtClean="0">
                <a:solidFill>
                  <a:prstClr val="black"/>
                </a:solidFill>
                <a:latin typeface="Arial" panose="020B0604020202020204" pitchFamily="34" charset="0"/>
                <a:cs typeface="Arial" panose="020B0604020202020204" pitchFamily="34" charset="0"/>
              </a:rPr>
              <a:t>Integrated tool for both Strengthening Families and Youth Thrive</a:t>
            </a:r>
          </a:p>
          <a:p>
            <a:pPr marL="457200" indent="-457200">
              <a:spcBef>
                <a:spcPct val="50000"/>
              </a:spcBef>
            </a:pPr>
            <a:r>
              <a:rPr lang="en-US" sz="2500" dirty="0" smtClean="0">
                <a:solidFill>
                  <a:prstClr val="black"/>
                </a:solidFill>
                <a:latin typeface="Arial" panose="020B0604020202020204" pitchFamily="34" charset="0"/>
                <a:cs typeface="Arial" panose="020B0604020202020204" pitchFamily="34" charset="0"/>
              </a:rPr>
              <a:t>General Coaching worksheet</a:t>
            </a:r>
          </a:p>
          <a:p>
            <a:pPr marL="457200" indent="-457200">
              <a:spcBef>
                <a:spcPct val="50000"/>
              </a:spcBef>
            </a:pPr>
            <a:r>
              <a:rPr lang="en-US" sz="2500" dirty="0" smtClean="0">
                <a:solidFill>
                  <a:prstClr val="black"/>
                </a:solidFill>
                <a:latin typeface="Arial" panose="020B0604020202020204" pitchFamily="34" charset="0"/>
                <a:cs typeface="Arial" panose="020B0604020202020204" pitchFamily="34" charset="0"/>
              </a:rPr>
              <a:t>For each protective factor</a:t>
            </a:r>
          </a:p>
          <a:p>
            <a:pPr marL="1200150" lvl="1" indent="-457200">
              <a:spcBef>
                <a:spcPct val="50000"/>
              </a:spcBef>
            </a:pPr>
            <a:r>
              <a:rPr lang="en-US" sz="2100" dirty="0" smtClean="0">
                <a:solidFill>
                  <a:prstClr val="black"/>
                </a:solidFill>
                <a:latin typeface="Arial" panose="020B0604020202020204" pitchFamily="34" charset="0"/>
                <a:cs typeface="Arial" panose="020B0604020202020204" pitchFamily="34" charset="0"/>
              </a:rPr>
              <a:t>Worker </a:t>
            </a:r>
            <a:r>
              <a:rPr lang="en-US" sz="2100" dirty="0">
                <a:solidFill>
                  <a:prstClr val="black"/>
                </a:solidFill>
                <a:latin typeface="Arial" panose="020B0604020202020204" pitchFamily="34" charset="0"/>
                <a:cs typeface="Arial" panose="020B0604020202020204" pitchFamily="34" charset="0"/>
              </a:rPr>
              <a:t>skills </a:t>
            </a:r>
          </a:p>
          <a:p>
            <a:pPr marL="1200150" lvl="1" indent="-457200">
              <a:spcBef>
                <a:spcPct val="50000"/>
              </a:spcBef>
            </a:pPr>
            <a:r>
              <a:rPr lang="en-US" sz="2100" dirty="0" smtClean="0">
                <a:solidFill>
                  <a:prstClr val="black"/>
                </a:solidFill>
                <a:latin typeface="Arial" panose="020B0604020202020204" pitchFamily="34" charset="0"/>
                <a:cs typeface="Arial" panose="020B0604020202020204" pitchFamily="34" charset="0"/>
              </a:rPr>
              <a:t>What </a:t>
            </a:r>
            <a:r>
              <a:rPr lang="en-US" sz="2100" dirty="0">
                <a:solidFill>
                  <a:prstClr val="black"/>
                </a:solidFill>
                <a:latin typeface="Arial" panose="020B0604020202020204" pitchFamily="34" charset="0"/>
                <a:cs typeface="Arial" panose="020B0604020202020204" pitchFamily="34" charset="0"/>
              </a:rPr>
              <a:t>to look for in the </a:t>
            </a:r>
            <a:r>
              <a:rPr lang="en-US" sz="2100" dirty="0" smtClean="0">
                <a:solidFill>
                  <a:prstClr val="black"/>
                </a:solidFill>
                <a:latin typeface="Arial" panose="020B0604020202020204" pitchFamily="34" charset="0"/>
                <a:cs typeface="Arial" panose="020B0604020202020204" pitchFamily="34" charset="0"/>
              </a:rPr>
              <a:t>case plan </a:t>
            </a:r>
            <a:r>
              <a:rPr lang="en-US" sz="2100" dirty="0">
                <a:solidFill>
                  <a:prstClr val="black"/>
                </a:solidFill>
                <a:latin typeface="Arial" panose="020B0604020202020204" pitchFamily="34" charset="0"/>
                <a:cs typeface="Arial" panose="020B0604020202020204" pitchFamily="34" charset="0"/>
              </a:rPr>
              <a:t>and on-going activities with families </a:t>
            </a:r>
            <a:r>
              <a:rPr lang="en-US" sz="2100" dirty="0" smtClean="0">
                <a:solidFill>
                  <a:prstClr val="black"/>
                </a:solidFill>
                <a:latin typeface="Arial" panose="020B0604020202020204" pitchFamily="34" charset="0"/>
                <a:cs typeface="Arial" panose="020B0604020202020204" pitchFamily="34" charset="0"/>
              </a:rPr>
              <a:t>and </a:t>
            </a:r>
            <a:r>
              <a:rPr lang="en-US" sz="2100" dirty="0">
                <a:solidFill>
                  <a:prstClr val="black"/>
                </a:solidFill>
                <a:latin typeface="Arial" panose="020B0604020202020204" pitchFamily="34" charset="0"/>
                <a:cs typeface="Arial" panose="020B0604020202020204" pitchFamily="34" charset="0"/>
              </a:rPr>
              <a:t>youth</a:t>
            </a:r>
          </a:p>
          <a:p>
            <a:pPr marL="1200150" lvl="1" indent="-457200">
              <a:spcBef>
                <a:spcPct val="50000"/>
              </a:spcBef>
            </a:pPr>
            <a:r>
              <a:rPr lang="en-US" sz="2100" dirty="0" smtClean="0">
                <a:solidFill>
                  <a:prstClr val="black"/>
                </a:solidFill>
                <a:latin typeface="Arial" panose="020B0604020202020204" pitchFamily="34" charset="0"/>
                <a:cs typeface="Arial" panose="020B0604020202020204" pitchFamily="34" charset="0"/>
              </a:rPr>
              <a:t>Suggested coaching activities</a:t>
            </a:r>
            <a:endParaRPr lang="en-US" sz="2100" dirty="0">
              <a:solidFill>
                <a:prstClr val="black"/>
              </a:solidFill>
              <a:latin typeface="Arial" panose="020B0604020202020204" pitchFamily="34" charset="0"/>
              <a:cs typeface="Arial" panose="020B0604020202020204" pitchFamily="34" charset="0"/>
            </a:endParaRPr>
          </a:p>
          <a:p>
            <a:pPr marL="1200150" lvl="1" indent="-457200">
              <a:spcBef>
                <a:spcPct val="50000"/>
              </a:spcBef>
            </a:pPr>
            <a:endParaRPr lang="en-US" sz="2100" dirty="0" smtClean="0">
              <a:solidFill>
                <a:prstClr val="black"/>
              </a:solidFill>
              <a:latin typeface="Arial" panose="020B0604020202020204" pitchFamily="34" charset="0"/>
              <a:cs typeface="Arial" panose="020B0604020202020204" pitchFamily="34" charset="0"/>
            </a:endParaRPr>
          </a:p>
          <a:p>
            <a:pPr marL="457200" indent="-457200">
              <a:spcBef>
                <a:spcPct val="50000"/>
              </a:spcBef>
              <a:buFont typeface="+mj-lt"/>
              <a:buAutoNum type="arabicPeriod"/>
            </a:pPr>
            <a:endParaRPr lang="en-US" sz="2500" dirty="0" smtClean="0">
              <a:solidFill>
                <a:prstClr val="black"/>
              </a:solidFill>
              <a:latin typeface="Arial" panose="020B0604020202020204" pitchFamily="34" charset="0"/>
              <a:cs typeface="Arial" panose="020B0604020202020204" pitchFamily="34" charset="0"/>
            </a:endParaRPr>
          </a:p>
          <a:p>
            <a:pPr>
              <a:spcBef>
                <a:spcPct val="50000"/>
              </a:spcBef>
              <a:buNone/>
            </a:pPr>
            <a:endParaRPr lang="en-US" sz="2500" dirty="0">
              <a:solidFill>
                <a:prstClr val="black"/>
              </a:solidFill>
              <a:latin typeface="Arial" panose="020B0604020202020204" pitchFamily="34" charset="0"/>
              <a:cs typeface="Arial" panose="020B0604020202020204" pitchFamily="34" charset="0"/>
            </a:endParaRPr>
          </a:p>
        </p:txBody>
      </p:sp>
      <p:sp>
        <p:nvSpPr>
          <p:cNvPr id="2" name="AutoShape 2" descr="http://i.ytimg.com/vi/UY75MQte4RU/0.jpg"/>
          <p:cNvSpPr>
            <a:spLocks noChangeAspect="1" noChangeArrowheads="1"/>
          </p:cNvSpPr>
          <p:nvPr/>
        </p:nvSpPr>
        <p:spPr bwMode="auto">
          <a:xfrm>
            <a:off x="63499" y="-136526"/>
            <a:ext cx="3380057" cy="3380057"/>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i.ytimg.com/vi/UY75MQte4RU/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306" y="1625635"/>
            <a:ext cx="4572000" cy="3429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01306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169332" y="343768"/>
            <a:ext cx="11904134"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a:spcBef>
                <a:spcPct val="50000"/>
              </a:spcBef>
              <a:buFont typeface="Arial" panose="020B0604020202020204" pitchFamily="34" charset="0"/>
              <a:buNone/>
            </a:pPr>
            <a:r>
              <a:rPr lang="en-US" sz="4000" dirty="0" smtClean="0">
                <a:solidFill>
                  <a:srgbClr val="8A0000"/>
                </a:solidFill>
                <a:latin typeface="Georgia" panose="02040502050405020303" pitchFamily="18" charset="0"/>
              </a:rPr>
              <a:t>Resources for Families</a:t>
            </a:r>
            <a:endParaRPr lang="en-US" sz="4000" dirty="0">
              <a:solidFill>
                <a:srgbClr val="8A0000"/>
              </a:solidFill>
              <a:latin typeface="Georgia" panose="02040502050405020303" pitchFamily="18" charset="0"/>
            </a:endParaRPr>
          </a:p>
        </p:txBody>
      </p:sp>
      <p:sp>
        <p:nvSpPr>
          <p:cNvPr id="51203" name="Text Box 3"/>
          <p:cNvSpPr txBox="1">
            <a:spLocks noChangeArrowheads="1"/>
          </p:cNvSpPr>
          <p:nvPr/>
        </p:nvSpPr>
        <p:spPr bwMode="auto">
          <a:xfrm>
            <a:off x="1981200" y="1371600"/>
            <a:ext cx="3048000" cy="630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spcBef>
                <a:spcPct val="50000"/>
              </a:spcBef>
              <a:buFontTx/>
              <a:buNone/>
            </a:pPr>
            <a:endParaRPr lang="en-US" sz="1400">
              <a:solidFill>
                <a:srgbClr val="DCCCA4"/>
              </a:solidFill>
              <a:latin typeface="Arial" panose="020B0604020202020204" pitchFamily="34" charset="0"/>
            </a:endParaRPr>
          </a:p>
          <a:p>
            <a:pPr>
              <a:spcBef>
                <a:spcPct val="50000"/>
              </a:spcBef>
              <a:buFontTx/>
              <a:buNone/>
            </a:pPr>
            <a:endParaRPr lang="en-US" sz="1400">
              <a:solidFill>
                <a:srgbClr val="DCCCA4"/>
              </a:solidFill>
              <a:latin typeface="Arial" panose="020B0604020202020204" pitchFamily="34" charset="0"/>
            </a:endParaRPr>
          </a:p>
        </p:txBody>
      </p:sp>
      <p:sp>
        <p:nvSpPr>
          <p:cNvPr id="51204" name="Text Box 8"/>
          <p:cNvSpPr txBox="1">
            <a:spLocks noChangeArrowheads="1"/>
          </p:cNvSpPr>
          <p:nvPr/>
        </p:nvSpPr>
        <p:spPr bwMode="auto">
          <a:xfrm>
            <a:off x="5029200" y="1146545"/>
            <a:ext cx="6485465" cy="5247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marL="457200" indent="-457200">
              <a:spcBef>
                <a:spcPct val="50000"/>
              </a:spcBef>
            </a:pPr>
            <a:r>
              <a:rPr lang="en-US" sz="2500" dirty="0" smtClean="0">
                <a:solidFill>
                  <a:prstClr val="black"/>
                </a:solidFill>
                <a:latin typeface="Arial" panose="020B0604020202020204" pitchFamily="34" charset="0"/>
                <a:cs typeface="Arial" panose="020B0604020202020204" pitchFamily="34" charset="0"/>
              </a:rPr>
              <a:t>Booklet for families</a:t>
            </a:r>
          </a:p>
          <a:p>
            <a:pPr marL="1200150" lvl="1" indent="-457200">
              <a:spcBef>
                <a:spcPct val="50000"/>
              </a:spcBef>
            </a:pPr>
            <a:r>
              <a:rPr lang="en-US" sz="2100" dirty="0" smtClean="0">
                <a:solidFill>
                  <a:prstClr val="black"/>
                </a:solidFill>
                <a:latin typeface="Arial" panose="020B0604020202020204" pitchFamily="34" charset="0"/>
                <a:cs typeface="Arial" panose="020B0604020202020204" pitchFamily="34" charset="0"/>
              </a:rPr>
              <a:t>Family friendly descriptions of the protective factors</a:t>
            </a:r>
          </a:p>
          <a:p>
            <a:pPr marL="1200150" lvl="1" indent="-457200">
              <a:spcBef>
                <a:spcPct val="50000"/>
              </a:spcBef>
            </a:pPr>
            <a:r>
              <a:rPr lang="en-US" sz="2100" dirty="0" smtClean="0">
                <a:solidFill>
                  <a:prstClr val="black"/>
                </a:solidFill>
                <a:latin typeface="Arial" panose="020B0604020202020204" pitchFamily="34" charset="0"/>
                <a:cs typeface="Arial" panose="020B0604020202020204" pitchFamily="34" charset="0"/>
              </a:rPr>
              <a:t>Protective Factors “Tune-up” Activities for parents</a:t>
            </a:r>
          </a:p>
          <a:p>
            <a:pPr marL="457200" indent="-457200">
              <a:spcBef>
                <a:spcPct val="50000"/>
              </a:spcBef>
            </a:pPr>
            <a:r>
              <a:rPr lang="en-US" sz="2500" dirty="0" smtClean="0">
                <a:solidFill>
                  <a:prstClr val="black"/>
                </a:solidFill>
                <a:latin typeface="Arial" panose="020B0604020202020204" pitchFamily="34" charset="0"/>
                <a:cs typeface="Arial" panose="020B0604020202020204" pitchFamily="34" charset="0"/>
              </a:rPr>
              <a:t>Café Tools (Described later)</a:t>
            </a:r>
          </a:p>
          <a:p>
            <a:pPr marL="457200" indent="-457200">
              <a:spcBef>
                <a:spcPct val="50000"/>
              </a:spcBef>
            </a:pPr>
            <a:r>
              <a:rPr lang="en-US" sz="2500" dirty="0" smtClean="0">
                <a:solidFill>
                  <a:prstClr val="black"/>
                </a:solidFill>
                <a:latin typeface="Arial" panose="020B0604020202020204" pitchFamily="34" charset="0"/>
                <a:cs typeface="Arial" panose="020B0604020202020204" pitchFamily="34" charset="0"/>
              </a:rPr>
              <a:t>Protective Factors Guide for Kinship Caregivers and Resource Families</a:t>
            </a:r>
            <a:endParaRPr lang="en-US" sz="2500" dirty="0">
              <a:solidFill>
                <a:prstClr val="black"/>
              </a:solidFill>
              <a:latin typeface="Arial" panose="020B0604020202020204" pitchFamily="34" charset="0"/>
              <a:cs typeface="Arial" panose="020B0604020202020204" pitchFamily="34" charset="0"/>
            </a:endParaRPr>
          </a:p>
          <a:p>
            <a:pPr marL="1200150" lvl="1" indent="-457200">
              <a:spcBef>
                <a:spcPct val="50000"/>
              </a:spcBef>
            </a:pPr>
            <a:r>
              <a:rPr lang="en-US" sz="2100" dirty="0" smtClean="0">
                <a:solidFill>
                  <a:prstClr val="black"/>
                </a:solidFill>
                <a:latin typeface="Arial" panose="020B0604020202020204" pitchFamily="34" charset="0"/>
                <a:cs typeface="Arial" panose="020B0604020202020204" pitchFamily="34" charset="0"/>
              </a:rPr>
              <a:t>Understanding how trauma and stress impacts children</a:t>
            </a:r>
          </a:p>
          <a:p>
            <a:pPr marL="1200150" lvl="1" indent="-457200">
              <a:spcBef>
                <a:spcPct val="50000"/>
              </a:spcBef>
            </a:pPr>
            <a:r>
              <a:rPr lang="en-US" sz="2100" dirty="0" smtClean="0">
                <a:solidFill>
                  <a:prstClr val="black"/>
                </a:solidFill>
                <a:latin typeface="Arial" panose="020B0604020202020204" pitchFamily="34" charset="0"/>
                <a:cs typeface="Arial" panose="020B0604020202020204" pitchFamily="34" charset="0"/>
              </a:rPr>
              <a:t>Using protective factors to help you provide nurturing care</a:t>
            </a:r>
          </a:p>
        </p:txBody>
      </p:sp>
      <p:sp>
        <p:nvSpPr>
          <p:cNvPr id="2" name="AutoShape 2" descr="http://i.ytimg.com/vi/UY75MQte4RU/0.jpg"/>
          <p:cNvSpPr>
            <a:spLocks noChangeAspect="1" noChangeArrowheads="1"/>
          </p:cNvSpPr>
          <p:nvPr/>
        </p:nvSpPr>
        <p:spPr bwMode="auto">
          <a:xfrm>
            <a:off x="63499" y="-136526"/>
            <a:ext cx="3380057" cy="3380057"/>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3"/>
          <a:stretch>
            <a:fillRect/>
          </a:stretch>
        </p:blipFill>
        <p:spPr>
          <a:xfrm>
            <a:off x="975380" y="1383520"/>
            <a:ext cx="3155921" cy="4359913"/>
          </a:xfrm>
          <a:prstGeom prst="rect">
            <a:avLst/>
          </a:prstGeom>
          <a:ln w="3175">
            <a:solidFill>
              <a:schemeClr val="tx1"/>
            </a:solidFill>
          </a:ln>
        </p:spPr>
      </p:pic>
    </p:spTree>
    <p:extLst>
      <p:ext uri="{BB962C8B-B14F-4D97-AF65-F5344CB8AC3E}">
        <p14:creationId xmlns:p14="http://schemas.microsoft.com/office/powerpoint/2010/main" val="23504048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371601"/>
            <a:ext cx="11514665" cy="1470025"/>
          </a:xfrm>
        </p:spPr>
        <p:txBody>
          <a:bodyPr/>
          <a:lstStyle/>
          <a:p>
            <a:r>
              <a:rPr lang="en-US" dirty="0" smtClean="0">
                <a:solidFill>
                  <a:srgbClr val="B64326"/>
                </a:solidFill>
              </a:rPr>
              <a:t>The Strengthening Families Self-Assessments </a:t>
            </a:r>
            <a:br>
              <a:rPr lang="en-US" dirty="0" smtClean="0">
                <a:solidFill>
                  <a:srgbClr val="B64326"/>
                </a:solidFill>
              </a:rPr>
            </a:br>
            <a:r>
              <a:rPr lang="en-US" dirty="0" smtClean="0">
                <a:solidFill>
                  <a:srgbClr val="B64326"/>
                </a:solidFill>
              </a:rPr>
              <a:t>for Child- and Family-Serving Programs</a:t>
            </a:r>
            <a:endParaRPr lang="en-US" dirty="0">
              <a:solidFill>
                <a:srgbClr val="B64326"/>
              </a:solidFill>
            </a:endParaRPr>
          </a:p>
        </p:txBody>
      </p:sp>
    </p:spTree>
    <p:extLst>
      <p:ext uri="{BB962C8B-B14F-4D97-AF65-F5344CB8AC3E}">
        <p14:creationId xmlns:p14="http://schemas.microsoft.com/office/powerpoint/2010/main" val="3938535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169332" y="343768"/>
            <a:ext cx="11904134"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a:spcBef>
                <a:spcPct val="50000"/>
              </a:spcBef>
              <a:buFont typeface="Arial" panose="020B0604020202020204" pitchFamily="34" charset="0"/>
              <a:buNone/>
            </a:pPr>
            <a:r>
              <a:rPr lang="en-US" sz="4000" dirty="0" smtClean="0">
                <a:solidFill>
                  <a:srgbClr val="B64326"/>
                </a:solidFill>
                <a:latin typeface="Georgia" panose="02040502050405020303" pitchFamily="18" charset="0"/>
                <a:cs typeface="Arial" panose="020B0604020202020204" pitchFamily="34" charset="0"/>
              </a:rPr>
              <a:t>About the Self-Assessments </a:t>
            </a:r>
            <a:endParaRPr lang="en-US" sz="4000" dirty="0">
              <a:solidFill>
                <a:srgbClr val="8A0000"/>
              </a:solidFill>
              <a:latin typeface="Georgia" panose="02040502050405020303" pitchFamily="18" charset="0"/>
            </a:endParaRPr>
          </a:p>
        </p:txBody>
      </p:sp>
      <p:sp>
        <p:nvSpPr>
          <p:cNvPr id="51203" name="Text Box 3"/>
          <p:cNvSpPr txBox="1">
            <a:spLocks noChangeArrowheads="1"/>
          </p:cNvSpPr>
          <p:nvPr/>
        </p:nvSpPr>
        <p:spPr bwMode="auto">
          <a:xfrm>
            <a:off x="1981200" y="1371600"/>
            <a:ext cx="3048000" cy="630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spcBef>
                <a:spcPct val="50000"/>
              </a:spcBef>
              <a:buFontTx/>
              <a:buNone/>
            </a:pPr>
            <a:endParaRPr lang="en-US" sz="1400">
              <a:solidFill>
                <a:srgbClr val="DCCCA4"/>
              </a:solidFill>
              <a:latin typeface="Arial" panose="020B0604020202020204" pitchFamily="34" charset="0"/>
            </a:endParaRPr>
          </a:p>
          <a:p>
            <a:pPr>
              <a:spcBef>
                <a:spcPct val="50000"/>
              </a:spcBef>
              <a:buFontTx/>
              <a:buNone/>
            </a:pPr>
            <a:endParaRPr lang="en-US" sz="1400">
              <a:solidFill>
                <a:srgbClr val="DCCCA4"/>
              </a:solidFill>
              <a:latin typeface="Arial" panose="020B0604020202020204" pitchFamily="34" charset="0"/>
            </a:endParaRPr>
          </a:p>
        </p:txBody>
      </p:sp>
      <p:sp>
        <p:nvSpPr>
          <p:cNvPr id="51204" name="Text Box 8"/>
          <p:cNvSpPr txBox="1">
            <a:spLocks noChangeArrowheads="1"/>
          </p:cNvSpPr>
          <p:nvPr/>
        </p:nvSpPr>
        <p:spPr bwMode="auto">
          <a:xfrm>
            <a:off x="1286933" y="1187118"/>
            <a:ext cx="9770534" cy="4785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marL="342900" indent="-342900">
              <a:spcBef>
                <a:spcPts val="600"/>
              </a:spcBef>
            </a:pPr>
            <a:r>
              <a:rPr lang="en-US" sz="2800" dirty="0">
                <a:solidFill>
                  <a:prstClr val="black"/>
                </a:solidFill>
                <a:latin typeface="Arial" panose="020B0604020202020204" pitchFamily="34" charset="0"/>
                <a:cs typeface="Arial" panose="020B0604020202020204" pitchFamily="34" charset="0"/>
              </a:rPr>
              <a:t>Key implementation tool for programs adopting a Strengthening Families </a:t>
            </a:r>
            <a:r>
              <a:rPr lang="en-US" sz="2800" dirty="0" smtClean="0">
                <a:solidFill>
                  <a:prstClr val="black"/>
                </a:solidFill>
                <a:latin typeface="Arial" panose="020B0604020202020204" pitchFamily="34" charset="0"/>
                <a:cs typeface="Arial" panose="020B0604020202020204" pitchFamily="34" charset="0"/>
              </a:rPr>
              <a:t>approach</a:t>
            </a:r>
            <a:endParaRPr lang="en-US" sz="2800" dirty="0">
              <a:solidFill>
                <a:prstClr val="black"/>
              </a:solidFill>
              <a:latin typeface="Arial" panose="020B0604020202020204" pitchFamily="34" charset="0"/>
              <a:cs typeface="Arial" panose="020B0604020202020204" pitchFamily="34" charset="0"/>
            </a:endParaRPr>
          </a:p>
          <a:p>
            <a:pPr marL="342900" indent="-342900">
              <a:spcBef>
                <a:spcPts val="600"/>
              </a:spcBef>
            </a:pPr>
            <a:r>
              <a:rPr lang="en-US" sz="2800" dirty="0">
                <a:solidFill>
                  <a:prstClr val="black"/>
                </a:solidFill>
                <a:latin typeface="Arial" panose="020B0604020202020204" pitchFamily="34" charset="0"/>
                <a:cs typeface="Arial" panose="020B0604020202020204" pitchFamily="34" charset="0"/>
              </a:rPr>
              <a:t>Helps programs identify “small but significant changes” that enhance their ability to build protective factors</a:t>
            </a:r>
          </a:p>
          <a:p>
            <a:pPr marL="342900" indent="-342900">
              <a:spcBef>
                <a:spcPts val="600"/>
              </a:spcBef>
            </a:pPr>
            <a:r>
              <a:rPr lang="en-US" sz="2800" dirty="0">
                <a:solidFill>
                  <a:prstClr val="black"/>
                </a:solidFill>
                <a:latin typeface="Arial" panose="020B0604020202020204" pitchFamily="34" charset="0"/>
                <a:cs typeface="Arial" panose="020B0604020202020204" pitchFamily="34" charset="0"/>
              </a:rPr>
              <a:t>Created based on a national study of exemplary practice</a:t>
            </a:r>
          </a:p>
          <a:p>
            <a:pPr marL="342900" indent="-342900">
              <a:spcBef>
                <a:spcPts val="600"/>
              </a:spcBef>
            </a:pPr>
            <a:r>
              <a:rPr lang="en-US" sz="2800" dirty="0">
                <a:solidFill>
                  <a:prstClr val="black"/>
                </a:solidFill>
                <a:latin typeface="Arial" panose="020B0604020202020204" pitchFamily="34" charset="0"/>
                <a:cs typeface="Arial" panose="020B0604020202020204" pitchFamily="34" charset="0"/>
              </a:rPr>
              <a:t>Designed to be used flexibly and to lead you to a concrete action plan</a:t>
            </a:r>
          </a:p>
          <a:p>
            <a:pPr marL="342900" indent="-342900">
              <a:spcBef>
                <a:spcPts val="600"/>
              </a:spcBef>
            </a:pPr>
            <a:r>
              <a:rPr lang="en-US" sz="2800" dirty="0">
                <a:solidFill>
                  <a:prstClr val="black"/>
                </a:solidFill>
                <a:latin typeface="Arial" panose="020B0604020202020204" pitchFamily="34" charset="0"/>
                <a:cs typeface="Arial" panose="020B0604020202020204" pitchFamily="34" charset="0"/>
              </a:rPr>
              <a:t>Helps programs identify strengths &amp; areas to focus</a:t>
            </a:r>
          </a:p>
          <a:p>
            <a:pPr marL="342900" indent="-342900">
              <a:spcBef>
                <a:spcPts val="600"/>
              </a:spcBef>
            </a:pPr>
            <a:r>
              <a:rPr lang="en-US" sz="2800" dirty="0">
                <a:solidFill>
                  <a:prstClr val="black"/>
                </a:solidFill>
                <a:latin typeface="Arial" panose="020B0604020202020204" pitchFamily="34" charset="0"/>
                <a:cs typeface="Arial" panose="020B0604020202020204" pitchFamily="34" charset="0"/>
              </a:rPr>
              <a:t>Not an evaluation tool but a tool for continuous improvement</a:t>
            </a:r>
          </a:p>
        </p:txBody>
      </p:sp>
    </p:spTree>
    <p:extLst>
      <p:ext uri="{BB962C8B-B14F-4D97-AF65-F5344CB8AC3E}">
        <p14:creationId xmlns:p14="http://schemas.microsoft.com/office/powerpoint/2010/main" val="27667153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012" y="176667"/>
            <a:ext cx="10673988" cy="688748"/>
          </a:xfrm>
        </p:spPr>
        <p:txBody>
          <a:bodyPr/>
          <a:lstStyle/>
          <a:p>
            <a:r>
              <a:rPr lang="en-US" sz="4000" dirty="0" smtClean="0"/>
              <a:t>Four versions for different types of programs </a:t>
            </a:r>
            <a:endParaRPr lang="en-US" sz="4000" dirty="0">
              <a:latin typeface="Georgia" panose="02040502050405020303" pitchFamily="18" charset="0"/>
            </a:endParaRPr>
          </a:p>
        </p:txBody>
      </p:sp>
      <p:pic>
        <p:nvPicPr>
          <p:cNvPr id="18" name="Content Placeholder 1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41109" y="865415"/>
            <a:ext cx="8109780" cy="5501147"/>
          </a:xfrm>
        </p:spPr>
      </p:pic>
    </p:spTree>
    <p:extLst>
      <p:ext uri="{BB962C8B-B14F-4D97-AF65-F5344CB8AC3E}">
        <p14:creationId xmlns:p14="http://schemas.microsoft.com/office/powerpoint/2010/main" val="14487345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14752" y="176667"/>
            <a:ext cx="9584871" cy="1143000"/>
          </a:xfrm>
        </p:spPr>
        <p:txBody>
          <a:bodyPr anchor="t"/>
          <a:lstStyle/>
          <a:p>
            <a:r>
              <a:rPr lang="en-US" sz="3600" dirty="0" smtClean="0"/>
              <a:t>Organized around protective factors and the everyday actions that help families build them</a:t>
            </a:r>
            <a:endParaRPr lang="en-US" sz="4800" dirty="0"/>
          </a:p>
        </p:txBody>
      </p:sp>
      <p:sp>
        <p:nvSpPr>
          <p:cNvPr id="8" name="Content Placeholder 7"/>
          <p:cNvSpPr>
            <a:spLocks noGrp="1"/>
          </p:cNvSpPr>
          <p:nvPr>
            <p:ph sz="half" idx="2"/>
          </p:nvPr>
        </p:nvSpPr>
        <p:spPr>
          <a:xfrm>
            <a:off x="7580086" y="1717870"/>
            <a:ext cx="4258128" cy="3331028"/>
          </a:xfrm>
        </p:spPr>
        <p:txBody>
          <a:bodyPr vert="horz" anchor="t"/>
          <a:lstStyle/>
          <a:p>
            <a:pPr marL="0" indent="0">
              <a:buNone/>
            </a:pPr>
            <a:r>
              <a:rPr lang="en-US" sz="4000" dirty="0" smtClean="0">
                <a:solidFill>
                  <a:srgbClr val="002663"/>
                </a:solidFill>
                <a:latin typeface="Georgia" panose="02040502050405020303" pitchFamily="18" charset="0"/>
              </a:rPr>
              <a:t>Five Protective Factor Sections </a:t>
            </a:r>
          </a:p>
          <a:p>
            <a:pPr marL="0" indent="0">
              <a:buNone/>
            </a:pPr>
            <a:r>
              <a:rPr lang="en-US" sz="4000" dirty="0" smtClean="0">
                <a:solidFill>
                  <a:srgbClr val="002663"/>
                </a:solidFill>
                <a:latin typeface="Georgia" panose="02040502050405020303" pitchFamily="18" charset="0"/>
              </a:rPr>
              <a:t>+ </a:t>
            </a:r>
          </a:p>
          <a:p>
            <a:pPr marL="0" indent="0">
              <a:buNone/>
            </a:pPr>
            <a:r>
              <a:rPr lang="en-US" sz="4000" dirty="0" smtClean="0">
                <a:solidFill>
                  <a:srgbClr val="002663"/>
                </a:solidFill>
                <a:latin typeface="Georgia" panose="02040502050405020303" pitchFamily="18" charset="0"/>
              </a:rPr>
              <a:t>“Special Circumstances” Sections</a:t>
            </a:r>
            <a:endParaRPr lang="en-US" sz="4000" dirty="0">
              <a:solidFill>
                <a:srgbClr val="002663"/>
              </a:solidFill>
              <a:latin typeface="Georgia" panose="02040502050405020303" pitchFamily="18" charset="0"/>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11089"/>
          <a:stretch/>
        </p:blipFill>
        <p:spPr>
          <a:xfrm>
            <a:off x="269087" y="1678894"/>
            <a:ext cx="7153187" cy="4154035"/>
          </a:xfrm>
          <a:prstGeom prst="rect">
            <a:avLst/>
          </a:prstGeom>
        </p:spPr>
      </p:pic>
    </p:spTree>
    <p:extLst>
      <p:ext uri="{BB962C8B-B14F-4D97-AF65-F5344CB8AC3E}">
        <p14:creationId xmlns:p14="http://schemas.microsoft.com/office/powerpoint/2010/main" val="2092825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solidFill>
                  <a:srgbClr val="B64326"/>
                </a:solidFill>
              </a:rPr>
              <a:t>Materials Describing the Strengthening Families Approach and the Protective Factors</a:t>
            </a:r>
            <a:endParaRPr lang="en-US" sz="3600" dirty="0">
              <a:solidFill>
                <a:srgbClr val="B64326"/>
              </a:solidFill>
            </a:endParaRPr>
          </a:p>
        </p:txBody>
      </p:sp>
    </p:spTree>
    <p:extLst>
      <p:ext uri="{BB962C8B-B14F-4D97-AF65-F5344CB8AC3E}">
        <p14:creationId xmlns:p14="http://schemas.microsoft.com/office/powerpoint/2010/main" val="3146998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B64326"/>
                </a:solidFill>
              </a:rPr>
              <a:t>Online Strengthening Families </a:t>
            </a:r>
            <a:br>
              <a:rPr lang="en-US" dirty="0" smtClean="0">
                <a:solidFill>
                  <a:srgbClr val="B64326"/>
                </a:solidFill>
              </a:rPr>
            </a:br>
            <a:r>
              <a:rPr lang="en-US" dirty="0" smtClean="0">
                <a:solidFill>
                  <a:srgbClr val="B64326"/>
                </a:solidFill>
              </a:rPr>
              <a:t>Data System</a:t>
            </a:r>
            <a:endParaRPr lang="en-US" dirty="0">
              <a:solidFill>
                <a:srgbClr val="B64326"/>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5978" y="5638640"/>
            <a:ext cx="3134264" cy="1165154"/>
          </a:xfrm>
          <a:prstGeom prst="rect">
            <a:avLst/>
          </a:prstGeom>
        </p:spPr>
      </p:pic>
    </p:spTree>
    <p:extLst>
      <p:ext uri="{BB962C8B-B14F-4D97-AF65-F5344CB8AC3E}">
        <p14:creationId xmlns:p14="http://schemas.microsoft.com/office/powerpoint/2010/main" val="4019045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Verdana" pitchFamily="34" charset="0"/>
                <a:cs typeface="Verdana" pitchFamily="34" charset="0"/>
              </a:rPr>
              <a:t>Strengthening Families Evaluation Portal</a:t>
            </a:r>
            <a:endParaRPr lang="en-US" dirty="0"/>
          </a:p>
        </p:txBody>
      </p:sp>
      <p:sp>
        <p:nvSpPr>
          <p:cNvPr id="3" name="Content Placeholder 2"/>
          <p:cNvSpPr>
            <a:spLocks noGrp="1"/>
          </p:cNvSpPr>
          <p:nvPr>
            <p:ph idx="1"/>
          </p:nvPr>
        </p:nvSpPr>
        <p:spPr>
          <a:xfrm>
            <a:off x="609600" y="2128618"/>
            <a:ext cx="4381500" cy="3989824"/>
          </a:xfrm>
        </p:spPr>
        <p:txBody>
          <a:bodyPr/>
          <a:lstStyle/>
          <a:p>
            <a:pPr>
              <a:spcBef>
                <a:spcPts val="600"/>
              </a:spcBef>
              <a:buFont typeface="Arial" charset="0"/>
              <a:buChar char="•"/>
            </a:pPr>
            <a:r>
              <a:rPr lang="en-US" dirty="0"/>
              <a:t>Registration</a:t>
            </a:r>
          </a:p>
          <a:p>
            <a:pPr>
              <a:spcBef>
                <a:spcPct val="50000"/>
              </a:spcBef>
              <a:buFont typeface="Arial" charset="0"/>
              <a:buChar char="•"/>
            </a:pPr>
            <a:r>
              <a:rPr lang="en-US" dirty="0" smtClean="0"/>
              <a:t>Self-Assessments</a:t>
            </a:r>
            <a:endParaRPr lang="en-US" dirty="0"/>
          </a:p>
          <a:p>
            <a:pPr>
              <a:spcBef>
                <a:spcPct val="50000"/>
              </a:spcBef>
              <a:buFont typeface="Arial" charset="0"/>
              <a:buChar char="•"/>
            </a:pPr>
            <a:r>
              <a:rPr lang="en-US" dirty="0"/>
              <a:t>Action Planning</a:t>
            </a:r>
          </a:p>
          <a:p>
            <a:pPr>
              <a:spcBef>
                <a:spcPct val="50000"/>
              </a:spcBef>
              <a:buFont typeface="Arial" charset="0"/>
              <a:buChar char="•"/>
            </a:pPr>
            <a:r>
              <a:rPr lang="en-US" dirty="0" smtClean="0"/>
              <a:t>Parent &amp; Staff </a:t>
            </a:r>
            <a:r>
              <a:rPr lang="en-US" dirty="0"/>
              <a:t>Surveys</a:t>
            </a:r>
          </a:p>
          <a:p>
            <a:pPr>
              <a:spcBef>
                <a:spcPct val="50000"/>
              </a:spcBef>
              <a:buFont typeface="Arial" charset="0"/>
              <a:buChar char="•"/>
            </a:pPr>
            <a:r>
              <a:rPr lang="en-US" dirty="0"/>
              <a:t>Reports</a:t>
            </a:r>
          </a:p>
          <a:p>
            <a:endParaRPr lang="en-US" dirty="0"/>
          </a:p>
        </p:txBody>
      </p:sp>
      <p:sp>
        <p:nvSpPr>
          <p:cNvPr id="5" name="TextBox 4"/>
          <p:cNvSpPr txBox="1"/>
          <p:nvPr/>
        </p:nvSpPr>
        <p:spPr>
          <a:xfrm>
            <a:off x="2031448" y="1237059"/>
            <a:ext cx="8129103" cy="523220"/>
          </a:xfrm>
          <a:prstGeom prst="rect">
            <a:avLst/>
          </a:prstGeom>
          <a:solidFill>
            <a:srgbClr val="70CEE2"/>
          </a:solidFill>
          <a:ln>
            <a:solidFill>
              <a:srgbClr val="002663"/>
            </a:solidFill>
          </a:ln>
        </p:spPr>
        <p:txBody>
          <a:bodyPr wrap="square" rtlCol="0">
            <a:spAutoFit/>
          </a:bodyPr>
          <a:lstStyle/>
          <a:p>
            <a:r>
              <a:rPr lang="en-US" sz="2800" dirty="0">
                <a:solidFill>
                  <a:srgbClr val="002663"/>
                </a:solidFill>
                <a:latin typeface="Georgia" panose="02040502050405020303" pitchFamily="18" charset="0"/>
              </a:rPr>
              <a:t>http://</a:t>
            </a:r>
            <a:r>
              <a:rPr lang="en-US" sz="2800" dirty="0" smtClean="0">
                <a:solidFill>
                  <a:srgbClr val="002663"/>
                </a:solidFill>
                <a:latin typeface="Georgia" panose="02040502050405020303" pitchFamily="18" charset="0"/>
              </a:rPr>
              <a:t>www.strengtheningfamiliesevaluation.com</a:t>
            </a:r>
            <a:endParaRPr lang="en-US" sz="3200" dirty="0">
              <a:solidFill>
                <a:srgbClr val="002663"/>
              </a:solidFill>
              <a:latin typeface="Georgia" panose="02040502050405020303" pitchFamily="18" charset="0"/>
            </a:endParaRPr>
          </a:p>
        </p:txBody>
      </p:sp>
      <p:pic>
        <p:nvPicPr>
          <p:cNvPr id="6" name="Picture 5"/>
          <p:cNvPicPr>
            <a:picLocks noChangeAspect="1"/>
          </p:cNvPicPr>
          <p:nvPr/>
        </p:nvPicPr>
        <p:blipFill rotWithShape="1">
          <a:blip r:embed="rId3"/>
          <a:srcRect l="4112" t="11213" r="7282" b="7958"/>
          <a:stretch/>
        </p:blipFill>
        <p:spPr>
          <a:xfrm>
            <a:off x="4454751" y="2158932"/>
            <a:ext cx="7720130" cy="3959510"/>
          </a:xfrm>
          <a:prstGeom prst="rect">
            <a:avLst/>
          </a:prstGeom>
          <a:ln>
            <a:solidFill>
              <a:schemeClr val="accent1"/>
            </a:solidFill>
          </a:ln>
        </p:spPr>
      </p:pic>
    </p:spTree>
    <p:extLst>
      <p:ext uri="{BB962C8B-B14F-4D97-AF65-F5344CB8AC3E}">
        <p14:creationId xmlns:p14="http://schemas.microsoft.com/office/powerpoint/2010/main" val="824636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
            <a:ext cx="8229600" cy="786063"/>
          </a:xfrm>
        </p:spPr>
        <p:txBody>
          <a:bodyPr/>
          <a:lstStyle/>
          <a:p>
            <a:r>
              <a:rPr lang="en-US"/>
              <a:t>Parent and Staff </a:t>
            </a:r>
            <a:r>
              <a:rPr lang="en-US" smtClean="0"/>
              <a:t>Surveys</a:t>
            </a:r>
            <a:endParaRPr lang="en-US"/>
          </a:p>
        </p:txBody>
      </p:sp>
      <p:sp>
        <p:nvSpPr>
          <p:cNvPr id="5" name="Text Box 3"/>
          <p:cNvSpPr txBox="1">
            <a:spLocks noChangeArrowheads="1"/>
          </p:cNvSpPr>
          <p:nvPr/>
        </p:nvSpPr>
        <p:spPr bwMode="auto">
          <a:xfrm>
            <a:off x="6400800" y="1066802"/>
            <a:ext cx="3886200" cy="5355312"/>
          </a:xfrm>
          <a:prstGeom prst="rect">
            <a:avLst/>
          </a:prstGeom>
          <a:noFill/>
          <a:ln w="9525">
            <a:noFill/>
            <a:miter lim="800000"/>
            <a:headEnd/>
            <a:tailEnd/>
          </a:ln>
        </p:spPr>
        <p:txBody>
          <a:bodyPr>
            <a:spAutoFit/>
          </a:bodyPr>
          <a:lstStyle/>
          <a:p>
            <a:pPr>
              <a:spcBef>
                <a:spcPct val="50000"/>
              </a:spcBef>
            </a:pPr>
            <a:r>
              <a:rPr lang="en-US" sz="2400" dirty="0">
                <a:solidFill>
                  <a:prstClr val="black"/>
                </a:solidFill>
                <a:latin typeface="Arial" panose="020B0604020202020204" pitchFamily="34" charset="0"/>
                <a:ea typeface="Verdana" pitchFamily="34" charset="0"/>
                <a:cs typeface="Arial" panose="020B0604020202020204" pitchFamily="34" charset="0"/>
              </a:rPr>
              <a:t>STAFF SURVEY</a:t>
            </a:r>
          </a:p>
          <a:p>
            <a:pPr>
              <a:spcBef>
                <a:spcPct val="50000"/>
              </a:spcBef>
              <a:buFont typeface="Arial" charset="0"/>
              <a:buChar char="•"/>
            </a:pPr>
            <a:r>
              <a:rPr lang="en-US" sz="2400" dirty="0">
                <a:solidFill>
                  <a:prstClr val="black"/>
                </a:solidFill>
                <a:latin typeface="Arial" panose="020B0604020202020204" pitchFamily="34" charset="0"/>
                <a:ea typeface="Verdana" pitchFamily="34" charset="0"/>
                <a:cs typeface="Arial" panose="020B0604020202020204" pitchFamily="34" charset="0"/>
              </a:rPr>
              <a:t>Looks at changes in staff attitudes, behaviors and skills </a:t>
            </a:r>
          </a:p>
          <a:p>
            <a:pPr>
              <a:spcBef>
                <a:spcPct val="50000"/>
              </a:spcBef>
              <a:buFont typeface="Arial" charset="0"/>
              <a:buChar char="•"/>
            </a:pPr>
            <a:r>
              <a:rPr lang="en-US" sz="2400" dirty="0">
                <a:solidFill>
                  <a:prstClr val="black"/>
                </a:solidFill>
                <a:latin typeface="Arial" panose="020B0604020202020204" pitchFamily="34" charset="0"/>
                <a:ea typeface="Verdana" pitchFamily="34" charset="0"/>
                <a:cs typeface="Arial" panose="020B0604020202020204" pitchFamily="34" charset="0"/>
              </a:rPr>
              <a:t>Developed by a collaborative team from 7 states—with review and input from evaluators in 3 states</a:t>
            </a:r>
          </a:p>
          <a:p>
            <a:pPr>
              <a:spcBef>
                <a:spcPct val="50000"/>
              </a:spcBef>
              <a:buFont typeface="Arial" charset="0"/>
              <a:buChar char="•"/>
            </a:pPr>
            <a:r>
              <a:rPr lang="en-US" sz="2400" dirty="0">
                <a:solidFill>
                  <a:prstClr val="black"/>
                </a:solidFill>
                <a:latin typeface="Arial" panose="020B0604020202020204" pitchFamily="34" charset="0"/>
                <a:ea typeface="Verdana" pitchFamily="34" charset="0"/>
                <a:cs typeface="Arial" panose="020B0604020202020204" pitchFamily="34" charset="0"/>
              </a:rPr>
              <a:t>Has not been extensively tested</a:t>
            </a:r>
            <a:endParaRPr lang="en-US" sz="2000" dirty="0">
              <a:solidFill>
                <a:srgbClr val="DCCCA4"/>
              </a:solidFill>
              <a:latin typeface="Arial" panose="020B0604020202020204" pitchFamily="34" charset="0"/>
              <a:ea typeface="Verdana" pitchFamily="34" charset="0"/>
              <a:cs typeface="Arial" panose="020B0604020202020204" pitchFamily="34" charset="0"/>
            </a:endParaRPr>
          </a:p>
          <a:p>
            <a:pPr>
              <a:spcBef>
                <a:spcPct val="50000"/>
              </a:spcBef>
            </a:pPr>
            <a:endParaRPr lang="en-US" sz="1400" dirty="0">
              <a:solidFill>
                <a:srgbClr val="DCCCA4"/>
              </a:solidFill>
              <a:latin typeface="Arial" panose="020B0604020202020204" pitchFamily="34" charset="0"/>
              <a:cs typeface="Arial" panose="020B0604020202020204" pitchFamily="34" charset="0"/>
            </a:endParaRPr>
          </a:p>
          <a:p>
            <a:pPr>
              <a:spcBef>
                <a:spcPct val="50000"/>
              </a:spcBef>
            </a:pPr>
            <a:endParaRPr lang="en-US" sz="1400" dirty="0">
              <a:solidFill>
                <a:srgbClr val="DCCCA4"/>
              </a:solidFill>
              <a:latin typeface="Arial" panose="020B0604020202020204" pitchFamily="34" charset="0"/>
              <a:cs typeface="Arial" panose="020B0604020202020204" pitchFamily="34" charset="0"/>
            </a:endParaRPr>
          </a:p>
        </p:txBody>
      </p:sp>
      <p:sp>
        <p:nvSpPr>
          <p:cNvPr id="7" name="Text Box 3"/>
          <p:cNvSpPr txBox="1">
            <a:spLocks noChangeArrowheads="1"/>
          </p:cNvSpPr>
          <p:nvPr/>
        </p:nvSpPr>
        <p:spPr bwMode="auto">
          <a:xfrm>
            <a:off x="2362200" y="1066800"/>
            <a:ext cx="3886200" cy="4708981"/>
          </a:xfrm>
          <a:prstGeom prst="rect">
            <a:avLst/>
          </a:prstGeom>
          <a:noFill/>
          <a:ln w="9525">
            <a:noFill/>
            <a:miter lim="800000"/>
            <a:headEnd/>
            <a:tailEnd/>
          </a:ln>
        </p:spPr>
        <p:txBody>
          <a:bodyPr>
            <a:spAutoFit/>
          </a:bodyPr>
          <a:lstStyle/>
          <a:p>
            <a:pPr>
              <a:spcBef>
                <a:spcPct val="50000"/>
              </a:spcBef>
            </a:pPr>
            <a:r>
              <a:rPr lang="en-US" sz="2400" dirty="0">
                <a:solidFill>
                  <a:prstClr val="black"/>
                </a:solidFill>
                <a:latin typeface="Arial" panose="020B0604020202020204" pitchFamily="34" charset="0"/>
                <a:ea typeface="Verdana" pitchFamily="34" charset="0"/>
                <a:cs typeface="Arial" panose="020B0604020202020204" pitchFamily="34" charset="0"/>
              </a:rPr>
              <a:t>PARENT SURVEY (Protective Factors Survey)</a:t>
            </a:r>
          </a:p>
          <a:p>
            <a:pPr>
              <a:spcBef>
                <a:spcPct val="50000"/>
              </a:spcBef>
              <a:buFont typeface="Arial" charset="0"/>
              <a:buChar char="•"/>
            </a:pPr>
            <a:r>
              <a:rPr lang="en-US" sz="2400" dirty="0">
                <a:solidFill>
                  <a:prstClr val="black"/>
                </a:solidFill>
                <a:latin typeface="Arial" panose="020B0604020202020204" pitchFamily="34" charset="0"/>
                <a:ea typeface="Verdana" pitchFamily="34" charset="0"/>
                <a:cs typeface="Arial" panose="020B0604020202020204" pitchFamily="34" charset="0"/>
              </a:rPr>
              <a:t>Measures changes in parental protective factors</a:t>
            </a:r>
          </a:p>
          <a:p>
            <a:pPr>
              <a:spcBef>
                <a:spcPct val="50000"/>
              </a:spcBef>
              <a:buFont typeface="Arial" charset="0"/>
              <a:buChar char="•"/>
            </a:pPr>
            <a:r>
              <a:rPr lang="en-US" sz="2400" dirty="0">
                <a:solidFill>
                  <a:prstClr val="black"/>
                </a:solidFill>
                <a:latin typeface="Arial" panose="020B0604020202020204" pitchFamily="34" charset="0"/>
                <a:ea typeface="Verdana" pitchFamily="34" charset="0"/>
                <a:cs typeface="Arial" panose="020B0604020202020204" pitchFamily="34" charset="0"/>
              </a:rPr>
              <a:t>Developed by the FRIENDS National Resource Center and the University of Kansas</a:t>
            </a:r>
          </a:p>
          <a:p>
            <a:pPr>
              <a:spcBef>
                <a:spcPct val="50000"/>
              </a:spcBef>
              <a:buFont typeface="Arial" charset="0"/>
              <a:buChar char="•"/>
            </a:pPr>
            <a:r>
              <a:rPr lang="en-US" sz="2400" dirty="0">
                <a:solidFill>
                  <a:prstClr val="black"/>
                </a:solidFill>
                <a:latin typeface="Arial" panose="020B0604020202020204" pitchFamily="34" charset="0"/>
                <a:ea typeface="Verdana" pitchFamily="34" charset="0"/>
                <a:cs typeface="Arial" panose="020B0604020202020204" pitchFamily="34" charset="0"/>
              </a:rPr>
              <a:t>Four national field tests to establish reliability and validity</a:t>
            </a:r>
          </a:p>
        </p:txBody>
      </p:sp>
    </p:spTree>
    <p:extLst>
      <p:ext uri="{BB962C8B-B14F-4D97-AF65-F5344CB8AC3E}">
        <p14:creationId xmlns:p14="http://schemas.microsoft.com/office/powerpoint/2010/main" val="1227058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B64326"/>
                </a:solidFill>
              </a:rPr>
              <a:t>Tools to Measure Protective Factors</a:t>
            </a:r>
            <a:endParaRPr lang="en-US" dirty="0">
              <a:solidFill>
                <a:srgbClr val="B64326"/>
              </a:solidFill>
            </a:endParaRPr>
          </a:p>
        </p:txBody>
      </p:sp>
    </p:spTree>
    <p:extLst>
      <p:ext uri="{BB962C8B-B14F-4D97-AF65-F5344CB8AC3E}">
        <p14:creationId xmlns:p14="http://schemas.microsoft.com/office/powerpoint/2010/main" val="297917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Parents’ Assessment of Protective Factors</a:t>
            </a:r>
            <a:endParaRPr lang="en-US" dirty="0"/>
          </a:p>
        </p:txBody>
      </p:sp>
      <p:sp>
        <p:nvSpPr>
          <p:cNvPr id="3" name="Content Placeholder 2"/>
          <p:cNvSpPr>
            <a:spLocks noGrp="1"/>
          </p:cNvSpPr>
          <p:nvPr>
            <p:ph idx="1"/>
          </p:nvPr>
        </p:nvSpPr>
        <p:spPr>
          <a:xfrm>
            <a:off x="609600" y="1417638"/>
            <a:ext cx="10972800" cy="4830762"/>
          </a:xfrm>
        </p:spPr>
        <p:txBody>
          <a:bodyPr/>
          <a:lstStyle/>
          <a:p>
            <a:pPr>
              <a:spcAft>
                <a:spcPts val="1200"/>
              </a:spcAft>
            </a:pPr>
            <a:r>
              <a:rPr lang="en-US" sz="2800" dirty="0" smtClean="0"/>
              <a:t>Individualized</a:t>
            </a:r>
            <a:r>
              <a:rPr lang="en-US" sz="2800" dirty="0"/>
              <a:t>, strengths-based measure to assess the presence, </a:t>
            </a:r>
            <a:r>
              <a:rPr lang="en-US" sz="2800" dirty="0" smtClean="0"/>
              <a:t>strength </a:t>
            </a:r>
            <a:r>
              <a:rPr lang="en-US" sz="2800" dirty="0"/>
              <a:t>and growth of parents’ self-reported beliefs, </a:t>
            </a:r>
            <a:r>
              <a:rPr lang="en-US" sz="2800" dirty="0" smtClean="0"/>
              <a:t>feelings </a:t>
            </a:r>
            <a:r>
              <a:rPr lang="en-US" sz="2800" dirty="0"/>
              <a:t>and behaviors that are regarded as indicators of the Strengthening </a:t>
            </a:r>
            <a:r>
              <a:rPr lang="en-US" sz="2800" dirty="0" smtClean="0"/>
              <a:t>Families protective factors</a:t>
            </a:r>
          </a:p>
          <a:p>
            <a:pPr>
              <a:spcAft>
                <a:spcPts val="1200"/>
              </a:spcAft>
            </a:pPr>
            <a:r>
              <a:rPr lang="en-US" sz="2800" dirty="0" smtClean="0"/>
              <a:t>36 statements; parent indicates </a:t>
            </a:r>
            <a:r>
              <a:rPr lang="en-US" sz="2800" dirty="0"/>
              <a:t>the degree to which the statement is like the parent or what the parent </a:t>
            </a:r>
            <a:r>
              <a:rPr lang="en-US" sz="2800" dirty="0" smtClean="0"/>
              <a:t>believes</a:t>
            </a:r>
            <a:endParaRPr lang="en-US" sz="2800" dirty="0"/>
          </a:p>
          <a:p>
            <a:pPr>
              <a:spcAft>
                <a:spcPts val="1200"/>
              </a:spcAft>
            </a:pPr>
            <a:r>
              <a:rPr lang="en-US" sz="2800" dirty="0" smtClean="0"/>
              <a:t>Intended </a:t>
            </a:r>
            <a:r>
              <a:rPr lang="en-US" sz="2800" dirty="0"/>
              <a:t>for parents of young children </a:t>
            </a:r>
            <a:r>
              <a:rPr lang="en-US" sz="2800" dirty="0" smtClean="0"/>
              <a:t>from birth to 8 </a:t>
            </a:r>
            <a:r>
              <a:rPr lang="en-US" sz="2800" dirty="0"/>
              <a:t>years </a:t>
            </a:r>
            <a:r>
              <a:rPr lang="en-US" sz="2800" dirty="0" smtClean="0"/>
              <a:t>old</a:t>
            </a:r>
          </a:p>
          <a:p>
            <a:pPr>
              <a:spcAft>
                <a:spcPts val="1200"/>
              </a:spcAft>
            </a:pPr>
            <a:r>
              <a:rPr lang="en-US" sz="2800" dirty="0" smtClean="0"/>
              <a:t>Developed through the Quality Improvement Center on Early Childhood; released by CSSP in 2014</a:t>
            </a:r>
          </a:p>
        </p:txBody>
      </p:sp>
    </p:spTree>
    <p:extLst>
      <p:ext uri="{BB962C8B-B14F-4D97-AF65-F5344CB8AC3E}">
        <p14:creationId xmlns:p14="http://schemas.microsoft.com/office/powerpoint/2010/main" val="2785603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Parents’ Assessment of Protective Factors</a:t>
            </a:r>
            <a:endParaRPr lang="en-US" dirty="0"/>
          </a:p>
        </p:txBody>
      </p:sp>
      <p:sp>
        <p:nvSpPr>
          <p:cNvPr id="3" name="Content Placeholder 2"/>
          <p:cNvSpPr>
            <a:spLocks noGrp="1"/>
          </p:cNvSpPr>
          <p:nvPr>
            <p:ph idx="1"/>
          </p:nvPr>
        </p:nvSpPr>
        <p:spPr>
          <a:xfrm>
            <a:off x="448235" y="1259542"/>
            <a:ext cx="11403106" cy="5039658"/>
          </a:xfrm>
        </p:spPr>
        <p:txBody>
          <a:bodyPr/>
          <a:lstStyle/>
          <a:p>
            <a:pPr marL="0" indent="0">
              <a:spcAft>
                <a:spcPts val="600"/>
              </a:spcAft>
              <a:buNone/>
            </a:pPr>
            <a:r>
              <a:rPr lang="en-US" dirty="0" smtClean="0"/>
              <a:t>The Parents</a:t>
            </a:r>
            <a:r>
              <a:rPr lang="en-US" dirty="0"/>
              <a:t>’ Assessment of Protective Factors </a:t>
            </a:r>
            <a:r>
              <a:rPr lang="en-US" dirty="0" smtClean="0"/>
              <a:t>yields </a:t>
            </a:r>
            <a:r>
              <a:rPr lang="en-US" dirty="0"/>
              <a:t>valid and reliable results that can be used to: </a:t>
            </a:r>
            <a:endParaRPr lang="en-US" dirty="0" smtClean="0"/>
          </a:p>
          <a:p>
            <a:pPr marL="622300" lvl="1" indent="-514350">
              <a:spcAft>
                <a:spcPts val="600"/>
              </a:spcAft>
              <a:buFont typeface="+mj-lt"/>
              <a:buAutoNum type="alphaLcParenR"/>
            </a:pPr>
            <a:r>
              <a:rPr lang="en-US" dirty="0" smtClean="0"/>
              <a:t>prompt </a:t>
            </a:r>
            <a:r>
              <a:rPr lang="en-US" dirty="0"/>
              <a:t>specific shared conversations with a parent about building or reinforcing their protective factors; </a:t>
            </a:r>
            <a:endParaRPr lang="en-US" dirty="0" smtClean="0"/>
          </a:p>
          <a:p>
            <a:pPr marL="622300" lvl="1" indent="-514350">
              <a:spcAft>
                <a:spcPts val="600"/>
              </a:spcAft>
              <a:buFont typeface="+mj-lt"/>
              <a:buAutoNum type="alphaLcParenR"/>
            </a:pPr>
            <a:r>
              <a:rPr lang="en-US" dirty="0" smtClean="0"/>
              <a:t>engage </a:t>
            </a:r>
            <a:r>
              <a:rPr lang="en-US" dirty="0"/>
              <a:t>a parent as a partner in developing and implementing a service plan; and </a:t>
            </a:r>
          </a:p>
          <a:p>
            <a:pPr marL="622300" lvl="1" indent="-514350">
              <a:spcAft>
                <a:spcPts val="600"/>
              </a:spcAft>
              <a:buFont typeface="+mj-lt"/>
              <a:buAutoNum type="alphaLcParenR"/>
            </a:pPr>
            <a:r>
              <a:rPr lang="en-US" dirty="0" smtClean="0"/>
              <a:t>mobilize </a:t>
            </a:r>
            <a:r>
              <a:rPr lang="en-US" dirty="0"/>
              <a:t>a parent’s resources to meet </a:t>
            </a:r>
            <a:r>
              <a:rPr lang="en-US" dirty="0" smtClean="0"/>
              <a:t>their unique</a:t>
            </a:r>
            <a:r>
              <a:rPr lang="en-US" dirty="0"/>
              <a:t>, individualized needs in order to strengthen the parent’s capabilities and provide a family environment that promotes optimal child development and reduces the likelihood of negative child and family outcomes.</a:t>
            </a:r>
          </a:p>
        </p:txBody>
      </p:sp>
    </p:spTree>
    <p:extLst>
      <p:ext uri="{BB962C8B-B14F-4D97-AF65-F5344CB8AC3E}">
        <p14:creationId xmlns:p14="http://schemas.microsoft.com/office/powerpoint/2010/main" val="1537672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914400138"/>
              </p:ext>
            </p:extLst>
          </p:nvPr>
        </p:nvGraphicFramePr>
        <p:xfrm>
          <a:off x="1434044" y="1857375"/>
          <a:ext cx="9048220" cy="43333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nvGraphicFramePr>
        <p:xfrm>
          <a:off x="2133601" y="457201"/>
          <a:ext cx="7391401" cy="12573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0356" name="Picture 3"/>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296401" y="457200"/>
            <a:ext cx="1185863" cy="105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5767450" y="6190734"/>
            <a:ext cx="6292107" cy="461665"/>
          </a:xfrm>
          <a:prstGeom prst="rect">
            <a:avLst/>
          </a:prstGeom>
        </p:spPr>
        <p:txBody>
          <a:bodyPr wrap="none">
            <a:spAutoFit/>
          </a:bodyPr>
          <a:lstStyle/>
          <a:p>
            <a:pPr algn="r"/>
            <a:r>
              <a:rPr lang="en-US" sz="2400" dirty="0">
                <a:solidFill>
                  <a:srgbClr val="B64326"/>
                </a:solidFill>
                <a:latin typeface="Arial" panose="020B0604020202020204" pitchFamily="34" charset="0"/>
                <a:cs typeface="Arial" panose="020B0604020202020204" pitchFamily="34" charset="0"/>
              </a:rPr>
              <a:t>http://friendsnrc.org/protective-factors-survey</a:t>
            </a:r>
          </a:p>
        </p:txBody>
      </p:sp>
    </p:spTree>
    <p:extLst>
      <p:ext uri="{BB962C8B-B14F-4D97-AF65-F5344CB8AC3E}">
        <p14:creationId xmlns:p14="http://schemas.microsoft.com/office/powerpoint/2010/main" val="28948935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2683329" y="1113842"/>
          <a:ext cx="6841672" cy="600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403"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339138" y="857250"/>
            <a:ext cx="1185862" cy="105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5" name="Diagram 4"/>
          <p:cNvGraphicFramePr/>
          <p:nvPr>
            <p:extLst>
              <p:ext uri="{D42A27DB-BD31-4B8C-83A1-F6EECF244321}">
                <p14:modId xmlns:p14="http://schemas.microsoft.com/office/powerpoint/2010/main" val="2763081949"/>
              </p:ext>
            </p:extLst>
          </p:nvPr>
        </p:nvGraphicFramePr>
        <p:xfrm>
          <a:off x="1752600" y="1600200"/>
          <a:ext cx="4171950" cy="44196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8" name="Diagram 7"/>
          <p:cNvGraphicFramePr/>
          <p:nvPr>
            <p:extLst>
              <p:ext uri="{D42A27DB-BD31-4B8C-83A1-F6EECF244321}">
                <p14:modId xmlns:p14="http://schemas.microsoft.com/office/powerpoint/2010/main" val="2299775413"/>
              </p:ext>
            </p:extLst>
          </p:nvPr>
        </p:nvGraphicFramePr>
        <p:xfrm>
          <a:off x="6153150" y="2171700"/>
          <a:ext cx="4133850" cy="40005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33434631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B64326"/>
                </a:solidFill>
              </a:rPr>
              <a:t>Online Training</a:t>
            </a:r>
            <a:endParaRPr lang="en-US" dirty="0">
              <a:solidFill>
                <a:srgbClr val="B64326"/>
              </a:solidFill>
            </a:endParaRPr>
          </a:p>
        </p:txBody>
      </p:sp>
      <p:pic>
        <p:nvPicPr>
          <p:cNvPr id="3" name="Picture 5" descr="Alliance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77350" y="5465764"/>
            <a:ext cx="3787775" cy="1201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92575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94267" y="304801"/>
            <a:ext cx="9211733" cy="1020763"/>
          </a:xfrm>
          <a:prstGeom prst="rect">
            <a:avLst/>
          </a:prstGeom>
          <a:noFill/>
          <a:ln w="9525">
            <a:noFill/>
            <a:miter lim="800000"/>
            <a:headEnd/>
            <a:tailEnd/>
          </a:ln>
        </p:spPr>
        <p:txBody>
          <a:bodyPr anchor="ctr">
            <a:noAutofit/>
          </a:bodyPr>
          <a:lstStyle/>
          <a:p>
            <a:pPr algn="ctr" eaLnBrk="1" fontAlgn="auto" hangingPunct="1">
              <a:spcAft>
                <a:spcPts val="0"/>
              </a:spcAft>
              <a:defRPr/>
            </a:pPr>
            <a:r>
              <a:rPr lang="en-US" sz="3200" dirty="0">
                <a:solidFill>
                  <a:srgbClr val="B64326"/>
                </a:solidFill>
                <a:latin typeface="Georgia" panose="02040502050405020303" pitchFamily="18" charset="0"/>
                <a:ea typeface="+mj-ea"/>
              </a:rPr>
              <a:t>Bringing the Protective Factors</a:t>
            </a:r>
            <a:br>
              <a:rPr lang="en-US" sz="3200" dirty="0">
                <a:solidFill>
                  <a:srgbClr val="B64326"/>
                </a:solidFill>
                <a:latin typeface="Georgia" panose="02040502050405020303" pitchFamily="18" charset="0"/>
                <a:ea typeface="+mj-ea"/>
              </a:rPr>
            </a:br>
            <a:r>
              <a:rPr lang="en-US" sz="3200" dirty="0">
                <a:solidFill>
                  <a:srgbClr val="B64326"/>
                </a:solidFill>
                <a:latin typeface="Georgia" panose="02040502050405020303" pitchFamily="18" charset="0"/>
                <a:ea typeface="+mj-ea"/>
              </a:rPr>
              <a:t>Framework to Life in Your Work</a:t>
            </a:r>
          </a:p>
        </p:txBody>
      </p:sp>
      <p:sp>
        <p:nvSpPr>
          <p:cNvPr id="94212" name="Content Placeholder 2"/>
          <p:cNvSpPr txBox="1">
            <a:spLocks/>
          </p:cNvSpPr>
          <p:nvPr/>
        </p:nvSpPr>
        <p:spPr bwMode="auto">
          <a:xfrm>
            <a:off x="558800" y="1447800"/>
            <a:ext cx="5232400"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r>
              <a:rPr lang="en-US" sz="2800" dirty="0">
                <a:solidFill>
                  <a:srgbClr val="1F497D"/>
                </a:solidFill>
                <a:latin typeface="Arial" panose="020B0604020202020204" pitchFamily="34" charset="0"/>
                <a:ea typeface="MS PGothic" panose="020B0600070205080204" pitchFamily="34" charset="-128"/>
              </a:rPr>
              <a:t>Online training to support implementation of the Strengthening Families™ Protective Factors Framework in multiple settings</a:t>
            </a:r>
          </a:p>
          <a:p>
            <a:pPr eaLnBrk="1" hangingPunct="1"/>
            <a:r>
              <a:rPr lang="en-US" sz="2800" dirty="0">
                <a:solidFill>
                  <a:srgbClr val="1F497D"/>
                </a:solidFill>
                <a:latin typeface="Arial" panose="020B0604020202020204" pitchFamily="34" charset="0"/>
                <a:ea typeface="MS PGothic" panose="020B0600070205080204" pitchFamily="34" charset="-128"/>
              </a:rPr>
              <a:t>Systems may use for awarding CEUs, credit</a:t>
            </a:r>
          </a:p>
          <a:p>
            <a:pPr eaLnBrk="1" hangingPunct="1"/>
            <a:r>
              <a:rPr lang="en-US" sz="2800" dirty="0">
                <a:solidFill>
                  <a:srgbClr val="1F497D"/>
                </a:solidFill>
                <a:latin typeface="Arial" panose="020B0604020202020204" pitchFamily="34" charset="0"/>
                <a:ea typeface="MS PGothic" panose="020B0600070205080204" pitchFamily="34" charset="-128"/>
              </a:rPr>
              <a:t>Free of charge</a:t>
            </a:r>
          </a:p>
        </p:txBody>
      </p:sp>
      <p:sp>
        <p:nvSpPr>
          <p:cNvPr id="6" name="Content Placeholder 3"/>
          <p:cNvSpPr txBox="1">
            <a:spLocks/>
          </p:cNvSpPr>
          <p:nvPr/>
        </p:nvSpPr>
        <p:spPr bwMode="auto">
          <a:xfrm>
            <a:off x="5616576" y="1447800"/>
            <a:ext cx="5254624" cy="4114800"/>
          </a:xfrm>
          <a:prstGeom prst="rect">
            <a:avLst/>
          </a:prstGeom>
          <a:noFill/>
          <a:ln w="9525">
            <a:noFill/>
            <a:miter lim="800000"/>
            <a:headEnd/>
            <a:tailEnd/>
          </a:ln>
        </p:spPr>
        <p:txBody>
          <a:bodyPr>
            <a:noAutofit/>
          </a:bodyPr>
          <a:lstStyle/>
          <a:p>
            <a:pPr marL="342900" indent="-342900" eaLnBrk="1" fontAlgn="auto" hangingPunct="1">
              <a:spcBef>
                <a:spcPct val="20000"/>
              </a:spcBef>
              <a:spcAft>
                <a:spcPts val="0"/>
              </a:spcAft>
              <a:buFont typeface="Arial" charset="0"/>
              <a:buChar char="•"/>
              <a:defRPr/>
            </a:pPr>
            <a:r>
              <a:rPr lang="en-US" sz="2800" dirty="0">
                <a:solidFill>
                  <a:srgbClr val="1F497D"/>
                </a:solidFill>
                <a:latin typeface="Arial" panose="020B0604020202020204" pitchFamily="34" charset="0"/>
                <a:ea typeface="ＭＳ Ｐゴシック" charset="0"/>
                <a:cs typeface="Arial" panose="020B0604020202020204" pitchFamily="34" charset="0"/>
              </a:rPr>
              <a:t>7 courses,</a:t>
            </a:r>
            <a:br>
              <a:rPr lang="en-US" sz="2800" dirty="0">
                <a:solidFill>
                  <a:srgbClr val="1F497D"/>
                </a:solidFill>
                <a:latin typeface="Arial" panose="020B0604020202020204" pitchFamily="34" charset="0"/>
                <a:ea typeface="ＭＳ Ｐゴシック" charset="0"/>
                <a:cs typeface="Arial" panose="020B0604020202020204" pitchFamily="34" charset="0"/>
              </a:rPr>
            </a:br>
            <a:r>
              <a:rPr lang="en-US" sz="2800" dirty="0">
                <a:solidFill>
                  <a:srgbClr val="1F497D"/>
                </a:solidFill>
                <a:latin typeface="Arial" panose="020B0604020202020204" pitchFamily="34" charset="0"/>
                <a:ea typeface="ＭＳ Ｐゴシック" charset="0"/>
                <a:cs typeface="Arial" panose="020B0604020202020204" pitchFamily="34" charset="0"/>
              </a:rPr>
              <a:t>each about</a:t>
            </a:r>
            <a:br>
              <a:rPr lang="en-US" sz="2800" dirty="0">
                <a:solidFill>
                  <a:srgbClr val="1F497D"/>
                </a:solidFill>
                <a:latin typeface="Arial" panose="020B0604020202020204" pitchFamily="34" charset="0"/>
                <a:ea typeface="ＭＳ Ｐゴシック" charset="0"/>
                <a:cs typeface="Arial" panose="020B0604020202020204" pitchFamily="34" charset="0"/>
              </a:rPr>
            </a:br>
            <a:r>
              <a:rPr lang="en-US" sz="2800" dirty="0">
                <a:solidFill>
                  <a:srgbClr val="1F497D"/>
                </a:solidFill>
                <a:latin typeface="Arial" panose="020B0604020202020204" pitchFamily="34" charset="0"/>
                <a:ea typeface="ＭＳ Ｐゴシック" charset="0"/>
                <a:cs typeface="Arial" panose="020B0604020202020204" pitchFamily="34" charset="0"/>
              </a:rPr>
              <a:t>2 hours in length</a:t>
            </a:r>
          </a:p>
          <a:p>
            <a:pPr marL="742950" lvl="1" indent="-285750" eaLnBrk="1" fontAlgn="auto" hangingPunct="1">
              <a:spcBef>
                <a:spcPct val="20000"/>
              </a:spcBef>
              <a:spcAft>
                <a:spcPts val="0"/>
              </a:spcAft>
              <a:buSzPct val="75000"/>
              <a:buFont typeface="Courier New"/>
              <a:buChar char="o"/>
              <a:defRPr/>
            </a:pPr>
            <a:r>
              <a:rPr lang="en-US" sz="2400" dirty="0">
                <a:solidFill>
                  <a:srgbClr val="1F497D"/>
                </a:solidFill>
                <a:latin typeface="Arial" panose="020B0604020202020204" pitchFamily="34" charset="0"/>
                <a:ea typeface="ＭＳ Ｐゴシック" charset="0"/>
                <a:cs typeface="Arial" panose="020B0604020202020204" pitchFamily="34" charset="0"/>
              </a:rPr>
              <a:t>Introduction to the Framework (also useful as a stand-alone orientation)</a:t>
            </a:r>
          </a:p>
          <a:p>
            <a:pPr marL="742950" lvl="1" indent="-285750" eaLnBrk="1" fontAlgn="auto" hangingPunct="1">
              <a:spcBef>
                <a:spcPct val="20000"/>
              </a:spcBef>
              <a:spcAft>
                <a:spcPts val="0"/>
              </a:spcAft>
              <a:buSzPct val="75000"/>
              <a:buFont typeface="Courier New"/>
              <a:buChar char="o"/>
              <a:defRPr/>
            </a:pPr>
            <a:r>
              <a:rPr lang="en-US" sz="2400" dirty="0">
                <a:solidFill>
                  <a:srgbClr val="1F497D"/>
                </a:solidFill>
                <a:latin typeface="Arial" panose="020B0604020202020204" pitchFamily="34" charset="0"/>
                <a:ea typeface="ＭＳ Ｐゴシック" charset="0"/>
                <a:cs typeface="Arial" panose="020B0604020202020204" pitchFamily="34" charset="0"/>
              </a:rPr>
              <a:t>A course on each of the 5 Protective Factors</a:t>
            </a:r>
          </a:p>
          <a:p>
            <a:pPr marL="742950" lvl="1" indent="-285750" eaLnBrk="1" fontAlgn="auto" hangingPunct="1">
              <a:spcBef>
                <a:spcPct val="20000"/>
              </a:spcBef>
              <a:spcAft>
                <a:spcPts val="0"/>
              </a:spcAft>
              <a:buSzPct val="75000"/>
              <a:buFont typeface="Courier New"/>
              <a:buChar char="o"/>
              <a:defRPr/>
            </a:pPr>
            <a:r>
              <a:rPr lang="en-US" sz="2400" dirty="0">
                <a:solidFill>
                  <a:srgbClr val="1F497D"/>
                </a:solidFill>
                <a:latin typeface="Arial" panose="020B0604020202020204" pitchFamily="34" charset="0"/>
                <a:ea typeface="ＭＳ Ｐゴシック" charset="0"/>
                <a:cs typeface="Arial" panose="020B0604020202020204" pitchFamily="34" charset="0"/>
              </a:rPr>
              <a:t>A wrap-up course that moves users from knowledge to action</a:t>
            </a:r>
          </a:p>
        </p:txBody>
      </p:sp>
      <p:pic>
        <p:nvPicPr>
          <p:cNvPr id="94214" name="Picture 4" descr="PFMen.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8001" y="109800"/>
            <a:ext cx="2675997" cy="2675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4215" name="Picture 5" descr="Alliance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28801" y="5465764"/>
            <a:ext cx="3787775" cy="1201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9"/>
          <p:cNvSpPr txBox="1"/>
          <p:nvPr/>
        </p:nvSpPr>
        <p:spPr>
          <a:xfrm>
            <a:off x="5715000" y="5562601"/>
            <a:ext cx="4800600" cy="1200329"/>
          </a:xfrm>
          <a:prstGeom prst="rect">
            <a:avLst/>
          </a:prstGeom>
          <a:noFill/>
        </p:spPr>
        <p:txBody>
          <a:bodyPr>
            <a:spAutoFit/>
          </a:bodyPr>
          <a:lstStyle/>
          <a:p>
            <a:pPr eaLnBrk="1" fontAlgn="auto" hangingPunct="1">
              <a:spcBef>
                <a:spcPts val="0"/>
              </a:spcBef>
              <a:spcAft>
                <a:spcPts val="0"/>
              </a:spcAft>
              <a:defRPr/>
            </a:pPr>
            <a:r>
              <a:rPr lang="en-US" dirty="0">
                <a:solidFill>
                  <a:srgbClr val="542A00"/>
                </a:solidFill>
                <a:latin typeface="+mj-lt"/>
                <a:cs typeface="Arial Narrow Bold"/>
              </a:rPr>
              <a:t>Find at </a:t>
            </a:r>
            <a:r>
              <a:rPr lang="en-US" b="1" dirty="0">
                <a:solidFill>
                  <a:schemeClr val="tx2"/>
                </a:solidFill>
                <a:latin typeface="+mj-lt"/>
                <a:cs typeface="Arial Narrow Bold"/>
              </a:rPr>
              <a:t>www.ctfalliance.org/onlinetraining</a:t>
            </a:r>
          </a:p>
          <a:p>
            <a:pPr eaLnBrk="1" fontAlgn="auto" hangingPunct="1">
              <a:spcBef>
                <a:spcPts val="0"/>
              </a:spcBef>
              <a:spcAft>
                <a:spcPts val="0"/>
              </a:spcAft>
              <a:defRPr/>
            </a:pPr>
            <a:endParaRPr lang="en-US" dirty="0">
              <a:solidFill>
                <a:srgbClr val="542A00"/>
              </a:solidFill>
              <a:latin typeface="+mj-lt"/>
              <a:cs typeface="Arial Narrow Bold"/>
            </a:endParaRPr>
          </a:p>
          <a:p>
            <a:pPr eaLnBrk="1" fontAlgn="auto" hangingPunct="1">
              <a:spcBef>
                <a:spcPts val="0"/>
              </a:spcBef>
              <a:spcAft>
                <a:spcPts val="0"/>
              </a:spcAft>
              <a:defRPr/>
            </a:pPr>
            <a:r>
              <a:rPr lang="en-US" dirty="0">
                <a:solidFill>
                  <a:srgbClr val="542A00"/>
                </a:solidFill>
                <a:latin typeface="+mj-lt"/>
                <a:cs typeface="Arial Narrow Bold"/>
              </a:rPr>
              <a:t>Contact </a:t>
            </a:r>
            <a:r>
              <a:rPr lang="en-US" b="1" dirty="0">
                <a:solidFill>
                  <a:schemeClr val="tx2"/>
                </a:solidFill>
                <a:latin typeface="+mj-lt"/>
                <a:cs typeface="Arial Narrow Bold"/>
              </a:rPr>
              <a:t>onlinelinetraining@ctfalliance.org</a:t>
            </a:r>
          </a:p>
          <a:p>
            <a:pPr eaLnBrk="1" fontAlgn="auto" hangingPunct="1">
              <a:spcBef>
                <a:spcPts val="0"/>
              </a:spcBef>
              <a:spcAft>
                <a:spcPts val="0"/>
              </a:spcAft>
              <a:defRPr/>
            </a:pPr>
            <a:endParaRPr lang="en-US" dirty="0">
              <a:latin typeface="Arial" charset="0"/>
              <a:cs typeface="Arial" charset="0"/>
            </a:endParaRPr>
          </a:p>
        </p:txBody>
      </p:sp>
    </p:spTree>
    <p:extLst>
      <p:ext uri="{BB962C8B-B14F-4D97-AF65-F5344CB8AC3E}">
        <p14:creationId xmlns:p14="http://schemas.microsoft.com/office/powerpoint/2010/main" val="536597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5868" y="274638"/>
            <a:ext cx="7586132" cy="2807230"/>
          </a:xfrm>
        </p:spPr>
        <p:txBody>
          <a:bodyPr/>
          <a:lstStyle/>
          <a:p>
            <a:r>
              <a:rPr lang="en-US" sz="4000" dirty="0" smtClean="0"/>
              <a:t>The Strengthening Families Approach and Protective Factors Framework: Branching Out and Reaching Deeper</a:t>
            </a:r>
            <a:endParaRPr lang="en-US" sz="4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87926">
            <a:off x="360363" y="591083"/>
            <a:ext cx="4245504" cy="5463512"/>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sp>
        <p:nvSpPr>
          <p:cNvPr id="3" name="Rectangle 2"/>
          <p:cNvSpPr/>
          <p:nvPr/>
        </p:nvSpPr>
        <p:spPr>
          <a:xfrm>
            <a:off x="4732867" y="3081868"/>
            <a:ext cx="7332133" cy="1707455"/>
          </a:xfrm>
          <a:prstGeom prst="rect">
            <a:avLst/>
          </a:prstGeom>
        </p:spPr>
        <p:txBody>
          <a:bodyPr wrap="square">
            <a:spAutoFit/>
          </a:bodyPr>
          <a:lstStyle/>
          <a:p>
            <a:pPr algn="ctr">
              <a:lnSpc>
                <a:spcPct val="119000"/>
              </a:lnSpc>
              <a:spcAft>
                <a:spcPts val="600"/>
              </a:spcAft>
            </a:pPr>
            <a:r>
              <a:rPr lang="en-US" sz="2400" kern="1400" dirty="0">
                <a:solidFill>
                  <a:srgbClr val="000000"/>
                </a:solidFill>
                <a:latin typeface="Arial" panose="020B0604020202020204" pitchFamily="34" charset="0"/>
                <a:cs typeface="Arial" panose="020B0604020202020204" pitchFamily="34" charset="0"/>
              </a:rPr>
              <a:t>A synthesis of the ideas and research that further informs the Strengthening Families Approach and Protective Factors Framework</a:t>
            </a:r>
            <a:endParaRPr lang="en-US" sz="1600" kern="1400" dirty="0">
              <a:solidFill>
                <a:srgbClr val="000000"/>
              </a:solidFill>
              <a:latin typeface="Arial" panose="020B0604020202020204" pitchFamily="34" charset="0"/>
              <a:cs typeface="Arial" panose="020B0604020202020204" pitchFamily="34" charset="0"/>
            </a:endParaRPr>
          </a:p>
          <a:p>
            <a:pPr algn="ctr">
              <a:lnSpc>
                <a:spcPct val="119000"/>
              </a:lnSpc>
              <a:spcAft>
                <a:spcPts val="600"/>
              </a:spcAft>
            </a:pPr>
            <a:r>
              <a:rPr lang="en-US" sz="1200" kern="1400" dirty="0">
                <a:solidFill>
                  <a:srgbClr val="000000"/>
                </a:solidFill>
                <a:latin typeface="Calibri" panose="020F0502020204030204" pitchFamily="34" charset="0"/>
              </a:rPr>
              <a:t> </a:t>
            </a:r>
            <a:endParaRPr lang="en-US" sz="1200" kern="1400" dirty="0">
              <a:ln>
                <a:noFill/>
              </a:ln>
              <a:solidFill>
                <a:srgbClr val="000000"/>
              </a:solidFill>
              <a:effectLst/>
              <a:latin typeface="Calibri" panose="020F0502020204030204" pitchFamily="34" charset="0"/>
            </a:endParaRPr>
          </a:p>
        </p:txBody>
      </p:sp>
      <p:sp>
        <p:nvSpPr>
          <p:cNvPr id="4" name="Rectangle 3"/>
          <p:cNvSpPr/>
          <p:nvPr/>
        </p:nvSpPr>
        <p:spPr>
          <a:xfrm>
            <a:off x="5317064" y="5533937"/>
            <a:ext cx="6468534" cy="707886"/>
          </a:xfrm>
          <a:prstGeom prst="rect">
            <a:avLst/>
          </a:prstGeom>
        </p:spPr>
        <p:txBody>
          <a:bodyPr wrap="square">
            <a:spAutoFit/>
          </a:bodyPr>
          <a:lstStyle/>
          <a:p>
            <a:pPr algn="r"/>
            <a:r>
              <a:rPr lang="en-US" sz="2000" dirty="0">
                <a:solidFill>
                  <a:srgbClr val="B64326"/>
                </a:solidFill>
                <a:latin typeface="Arial" panose="020B0604020202020204" pitchFamily="34" charset="0"/>
                <a:cs typeface="Arial" panose="020B0604020202020204" pitchFamily="34" charset="0"/>
              </a:rPr>
              <a:t>http://www.cssp.org/reform/strengtheningfamilies/about/the-research-behind-strengthening-families</a:t>
            </a:r>
          </a:p>
        </p:txBody>
      </p:sp>
    </p:spTree>
    <p:extLst>
      <p:ext uri="{BB962C8B-B14F-4D97-AF65-F5344CB8AC3E}">
        <p14:creationId xmlns:p14="http://schemas.microsoft.com/office/powerpoint/2010/main" val="1754739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B64326"/>
                </a:solidFill>
              </a:rPr>
              <a:t>Café Conversations </a:t>
            </a:r>
            <a:endParaRPr lang="en-US" dirty="0">
              <a:solidFill>
                <a:srgbClr val="B64326"/>
              </a:solidFill>
            </a:endParaRPr>
          </a:p>
        </p:txBody>
      </p:sp>
    </p:spTree>
    <p:extLst>
      <p:ext uri="{BB962C8B-B14F-4D97-AF65-F5344CB8AC3E}">
        <p14:creationId xmlns:p14="http://schemas.microsoft.com/office/powerpoint/2010/main" val="34438704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Taking a Parent-to-Parent </a:t>
            </a:r>
            <a:r>
              <a:rPr lang="en-US" dirty="0" smtClean="0"/>
              <a:t>Approach: Parent Café and Community Café </a:t>
            </a:r>
            <a:endParaRPr lang="en-US" dirty="0"/>
          </a:p>
        </p:txBody>
      </p:sp>
      <p:sp>
        <p:nvSpPr>
          <p:cNvPr id="3" name="Content Placeholder 2"/>
          <p:cNvSpPr>
            <a:spLocks noGrp="1"/>
          </p:cNvSpPr>
          <p:nvPr>
            <p:ph idx="1"/>
          </p:nvPr>
        </p:nvSpPr>
        <p:spPr>
          <a:xfrm>
            <a:off x="1847102" y="1619794"/>
            <a:ext cx="8713574" cy="4323807"/>
          </a:xfrm>
        </p:spPr>
        <p:txBody>
          <a:bodyPr/>
          <a:lstStyle/>
          <a:p>
            <a:r>
              <a:rPr lang="en-US" dirty="0" smtClean="0"/>
              <a:t>Reframing protective factors using </a:t>
            </a:r>
            <a:r>
              <a:rPr lang="en-US" dirty="0"/>
              <a:t>parent friendly language</a:t>
            </a:r>
          </a:p>
          <a:p>
            <a:r>
              <a:rPr lang="en-US" dirty="0"/>
              <a:t>Using a World Café Approach to build a comfortable, parent-led space</a:t>
            </a:r>
          </a:p>
          <a:p>
            <a:r>
              <a:rPr lang="en-US" dirty="0"/>
              <a:t>Tying to a larger parent leadership and engagement infrastructure</a:t>
            </a:r>
          </a:p>
          <a:p>
            <a:r>
              <a:rPr lang="en-US" dirty="0"/>
              <a:t>Harvesting to inform systems and </a:t>
            </a:r>
            <a:r>
              <a:rPr lang="en-US" dirty="0" smtClean="0"/>
              <a:t>structures</a:t>
            </a:r>
          </a:p>
        </p:txBody>
      </p:sp>
    </p:spTree>
    <p:extLst>
      <p:ext uri="{BB962C8B-B14F-4D97-AF65-F5344CB8AC3E}">
        <p14:creationId xmlns:p14="http://schemas.microsoft.com/office/powerpoint/2010/main" val="3361626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basis: World Café </a:t>
            </a:r>
            <a:endParaRPr lang="en-US" dirty="0"/>
          </a:p>
        </p:txBody>
      </p:sp>
      <p:sp>
        <p:nvSpPr>
          <p:cNvPr id="3" name="Content Placeholder 2"/>
          <p:cNvSpPr>
            <a:spLocks noGrp="1"/>
          </p:cNvSpPr>
          <p:nvPr>
            <p:ph idx="1"/>
          </p:nvPr>
        </p:nvSpPr>
        <p:spPr/>
        <p:txBody>
          <a:bodyPr/>
          <a:lstStyle/>
          <a:p>
            <a:r>
              <a:rPr lang="en-US" dirty="0"/>
              <a:t>A</a:t>
            </a:r>
            <a:r>
              <a:rPr lang="en-US" dirty="0" smtClean="0"/>
              <a:t> </a:t>
            </a:r>
            <a:r>
              <a:rPr lang="en-US" dirty="0"/>
              <a:t>method for “engaging people in conversations that </a:t>
            </a:r>
            <a:r>
              <a:rPr lang="en-US" dirty="0" smtClean="0"/>
              <a:t>matter” </a:t>
            </a:r>
            <a:endParaRPr lang="en-US" dirty="0"/>
          </a:p>
          <a:p>
            <a:r>
              <a:rPr lang="en-US" dirty="0" smtClean="0"/>
              <a:t>Includes a </a:t>
            </a:r>
            <a:r>
              <a:rPr lang="en-US" dirty="0"/>
              <a:t>set of design principles and a basic strategy for engaging people in small-group </a:t>
            </a:r>
            <a:r>
              <a:rPr lang="en-US" dirty="0" smtClean="0"/>
              <a:t>conversations </a:t>
            </a:r>
          </a:p>
          <a:p>
            <a:r>
              <a:rPr lang="en-US" dirty="0" smtClean="0"/>
              <a:t>Cafés </a:t>
            </a:r>
            <a:r>
              <a:rPr lang="en-US" dirty="0"/>
              <a:t>designed for parents to build protective factors are just one of many ways the World Café method has been adapted and used around the </a:t>
            </a:r>
            <a:r>
              <a:rPr lang="en-US" dirty="0" smtClean="0"/>
              <a:t>world</a:t>
            </a:r>
          </a:p>
          <a:p>
            <a:r>
              <a:rPr lang="en-US" dirty="0" smtClean="0"/>
              <a:t>For more: </a:t>
            </a:r>
            <a:r>
              <a:rPr lang="en-US" u="sng" dirty="0">
                <a:hlinkClick r:id="rId3"/>
              </a:rPr>
              <a:t>http://www.theworldcafe.com/about.html</a:t>
            </a:r>
            <a:endParaRPr lang="en-US" dirty="0"/>
          </a:p>
        </p:txBody>
      </p:sp>
    </p:spTree>
    <p:extLst>
      <p:ext uri="{BB962C8B-B14F-4D97-AF65-F5344CB8AC3E}">
        <p14:creationId xmlns:p14="http://schemas.microsoft.com/office/powerpoint/2010/main" val="568721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6266"/>
            <a:ext cx="10972800" cy="914400"/>
          </a:xfrm>
        </p:spPr>
        <p:txBody>
          <a:bodyPr/>
          <a:lstStyle/>
          <a:p>
            <a:r>
              <a:rPr lang="en-US" dirty="0" smtClean="0"/>
              <a:t>Parent Café </a:t>
            </a:r>
            <a:endParaRPr lang="en-US" dirty="0"/>
          </a:p>
        </p:txBody>
      </p:sp>
      <p:sp>
        <p:nvSpPr>
          <p:cNvPr id="3" name="Content Placeholder 2"/>
          <p:cNvSpPr>
            <a:spLocks noGrp="1"/>
          </p:cNvSpPr>
          <p:nvPr>
            <p:ph idx="1"/>
          </p:nvPr>
        </p:nvSpPr>
        <p:spPr>
          <a:xfrm>
            <a:off x="609600" y="1179871"/>
            <a:ext cx="10972800" cy="4946294"/>
          </a:xfrm>
        </p:spPr>
        <p:txBody>
          <a:bodyPr/>
          <a:lstStyle/>
          <a:p>
            <a:r>
              <a:rPr lang="en-US" sz="2900" dirty="0"/>
              <a:t>D</a:t>
            </a:r>
            <a:r>
              <a:rPr lang="en-US" sz="2900" dirty="0" smtClean="0"/>
              <a:t>eveloped </a:t>
            </a:r>
            <a:r>
              <a:rPr lang="en-US" sz="2900" dirty="0"/>
              <a:t>by parent leaders as part of Strengthening Families-Illinois in 2007, and is now housed with Be Strong </a:t>
            </a:r>
            <a:r>
              <a:rPr lang="en-US" sz="2900" dirty="0" smtClean="0"/>
              <a:t>Families</a:t>
            </a:r>
          </a:p>
          <a:p>
            <a:r>
              <a:rPr lang="en-US" sz="2900" dirty="0" smtClean="0"/>
              <a:t>Provide </a:t>
            </a:r>
            <a:r>
              <a:rPr lang="en-US" sz="2900" dirty="0"/>
              <a:t>a safe, non-judgmental opportunity for parents and caregivers </a:t>
            </a:r>
            <a:r>
              <a:rPr lang="en-US" sz="2900" dirty="0" smtClean="0"/>
              <a:t>to: build </a:t>
            </a:r>
            <a:r>
              <a:rPr lang="en-US" sz="2900" dirty="0"/>
              <a:t>their protective </a:t>
            </a:r>
            <a:r>
              <a:rPr lang="en-US" sz="2900" dirty="0" smtClean="0"/>
              <a:t>factors, talk about </a:t>
            </a:r>
            <a:r>
              <a:rPr lang="en-US" sz="2900" dirty="0"/>
              <a:t>what it means to keep their children safe and families </a:t>
            </a:r>
            <a:r>
              <a:rPr lang="en-US" sz="2900" dirty="0" smtClean="0"/>
              <a:t>strong and build </a:t>
            </a:r>
            <a:r>
              <a:rPr lang="en-US" sz="2900" dirty="0"/>
              <a:t>parent </a:t>
            </a:r>
            <a:r>
              <a:rPr lang="en-US" sz="2900" dirty="0" smtClean="0"/>
              <a:t>leadership </a:t>
            </a:r>
            <a:r>
              <a:rPr lang="en-US" sz="2900" dirty="0"/>
              <a:t> </a:t>
            </a:r>
            <a:endParaRPr lang="en-US" sz="2900" dirty="0" smtClean="0"/>
          </a:p>
          <a:p>
            <a:r>
              <a:rPr lang="en-US" sz="2900" dirty="0" smtClean="0"/>
              <a:t>Parent </a:t>
            </a:r>
            <a:r>
              <a:rPr lang="en-US" sz="2900" dirty="0"/>
              <a:t>Café training, a fidelity framework, “Parent Café in a Box” and evaluation tools are available from Be Strong </a:t>
            </a:r>
            <a:r>
              <a:rPr lang="en-US" sz="2900" dirty="0" smtClean="0"/>
              <a:t>Families at </a:t>
            </a:r>
            <a:r>
              <a:rPr lang="en-US" sz="2900" u="sng" dirty="0" smtClean="0">
                <a:hlinkClick r:id="rId3"/>
              </a:rPr>
              <a:t>http</a:t>
            </a:r>
            <a:r>
              <a:rPr lang="en-US" sz="2900" u="sng" dirty="0">
                <a:hlinkClick r:id="rId3"/>
              </a:rPr>
              <a:t>://www.bestrongfamilies.net/build-protective-factors/parent-cafes/</a:t>
            </a:r>
            <a:endParaRPr lang="en-US" sz="2900" dirty="0"/>
          </a:p>
        </p:txBody>
      </p:sp>
    </p:spTree>
    <p:extLst>
      <p:ext uri="{BB962C8B-B14F-4D97-AF65-F5344CB8AC3E}">
        <p14:creationId xmlns:p14="http://schemas.microsoft.com/office/powerpoint/2010/main" val="23200880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4931"/>
            <a:ext cx="10972800" cy="610265"/>
          </a:xfrm>
        </p:spPr>
        <p:txBody>
          <a:bodyPr>
            <a:normAutofit fontScale="90000"/>
          </a:bodyPr>
          <a:lstStyle/>
          <a:p>
            <a:r>
              <a:rPr lang="en-US" dirty="0" smtClean="0"/>
              <a:t>Community Café </a:t>
            </a:r>
            <a:endParaRPr lang="en-US" dirty="0"/>
          </a:p>
        </p:txBody>
      </p:sp>
      <p:sp>
        <p:nvSpPr>
          <p:cNvPr id="3" name="Content Placeholder 2"/>
          <p:cNvSpPr>
            <a:spLocks noGrp="1"/>
          </p:cNvSpPr>
          <p:nvPr>
            <p:ph idx="1"/>
          </p:nvPr>
        </p:nvSpPr>
        <p:spPr>
          <a:xfrm>
            <a:off x="609600" y="899652"/>
            <a:ext cx="10972800" cy="5226512"/>
          </a:xfrm>
        </p:spPr>
        <p:txBody>
          <a:bodyPr/>
          <a:lstStyle/>
          <a:p>
            <a:r>
              <a:rPr lang="en-US" sz="2600" dirty="0"/>
              <a:t>D</a:t>
            </a:r>
            <a:r>
              <a:rPr lang="en-US" sz="2600" dirty="0" smtClean="0"/>
              <a:t>eveloped </a:t>
            </a:r>
            <a:r>
              <a:rPr lang="en-US" sz="2600" dirty="0"/>
              <a:t>by parent volunteers in Washington State and is now supported by a volunteer Community Café Leadership </a:t>
            </a:r>
            <a:r>
              <a:rPr lang="en-US" sz="2600" dirty="0" smtClean="0"/>
              <a:t>Team </a:t>
            </a:r>
            <a:endParaRPr lang="en-US" sz="2600" dirty="0"/>
          </a:p>
          <a:p>
            <a:r>
              <a:rPr lang="en-US" sz="2600" dirty="0" smtClean="0"/>
              <a:t>Designed </a:t>
            </a:r>
            <a:r>
              <a:rPr lang="en-US" sz="2600" dirty="0"/>
              <a:t>to respond to community needs and concerns as well as reflect the local community </a:t>
            </a:r>
            <a:r>
              <a:rPr lang="en-US" sz="2600" dirty="0" smtClean="0"/>
              <a:t>culture</a:t>
            </a:r>
          </a:p>
          <a:p>
            <a:r>
              <a:rPr lang="en-US" sz="2600" dirty="0" smtClean="0"/>
              <a:t>Café </a:t>
            </a:r>
            <a:r>
              <a:rPr lang="en-US" sz="2600" dirty="0"/>
              <a:t>questions may or may not directly address the </a:t>
            </a:r>
            <a:r>
              <a:rPr lang="en-US" sz="2600" dirty="0" smtClean="0"/>
              <a:t>protective factors, but </a:t>
            </a:r>
            <a:r>
              <a:rPr lang="en-US" sz="2600" dirty="0"/>
              <a:t>hosts use the Protective Factors Framework as a guiding </a:t>
            </a:r>
            <a:r>
              <a:rPr lang="en-US" sz="2600" dirty="0" smtClean="0"/>
              <a:t>framework</a:t>
            </a:r>
          </a:p>
          <a:p>
            <a:r>
              <a:rPr lang="en-US" sz="2600" dirty="0" smtClean="0"/>
              <a:t>Through Community Cafés, </a:t>
            </a:r>
            <a:r>
              <a:rPr lang="en-US" sz="2600" dirty="0"/>
              <a:t>parents and caregivers build their leadership, resilience, social connections and other protective </a:t>
            </a:r>
            <a:r>
              <a:rPr lang="en-US" sz="2600" dirty="0" smtClean="0"/>
              <a:t>factors</a:t>
            </a:r>
          </a:p>
          <a:p>
            <a:r>
              <a:rPr lang="en-US" sz="2600" dirty="0" smtClean="0"/>
              <a:t>Leadership </a:t>
            </a:r>
            <a:r>
              <a:rPr lang="en-US" sz="2600" dirty="0"/>
              <a:t>Team offers an online orientation kit </a:t>
            </a:r>
            <a:r>
              <a:rPr lang="en-US" sz="2600" dirty="0" smtClean="0"/>
              <a:t>as well as orientation </a:t>
            </a:r>
            <a:r>
              <a:rPr lang="en-US" sz="2600" dirty="0"/>
              <a:t>and </a:t>
            </a:r>
            <a:r>
              <a:rPr lang="en-US" sz="2600" dirty="0" smtClean="0"/>
              <a:t>guidance at </a:t>
            </a:r>
            <a:r>
              <a:rPr lang="en-US" sz="2600" u="sng" dirty="0" smtClean="0">
                <a:hlinkClick r:id="rId3"/>
              </a:rPr>
              <a:t>http</a:t>
            </a:r>
            <a:r>
              <a:rPr lang="en-US" sz="2600" u="sng" dirty="0">
                <a:hlinkClick r:id="rId3"/>
              </a:rPr>
              <a:t>://thecommunitycafe.com/</a:t>
            </a:r>
            <a:r>
              <a:rPr lang="en-US" sz="2600" dirty="0"/>
              <a:t> </a:t>
            </a:r>
          </a:p>
        </p:txBody>
      </p:sp>
    </p:spTree>
    <p:extLst>
      <p:ext uri="{BB962C8B-B14F-4D97-AF65-F5344CB8AC3E}">
        <p14:creationId xmlns:p14="http://schemas.microsoft.com/office/powerpoint/2010/main" val="33553160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a:xfrm>
            <a:off x="2541588" y="88900"/>
            <a:ext cx="9586912" cy="679551"/>
          </a:xfrm>
        </p:spPr>
        <p:txBody>
          <a:bodyPr/>
          <a:lstStyle/>
          <a:p>
            <a:r>
              <a:rPr lang="en-US" altLang="en-US" dirty="0" smtClean="0"/>
              <a:t>Café overview and fidelity checklist</a:t>
            </a:r>
          </a:p>
        </p:txBody>
      </p:sp>
      <p:pic>
        <p:nvPicPr>
          <p:cNvPr id="2" name="Picture 1"/>
          <p:cNvPicPr>
            <a:picLocks noChangeAspect="1"/>
          </p:cNvPicPr>
          <p:nvPr/>
        </p:nvPicPr>
        <p:blipFill>
          <a:blip r:embed="rId3"/>
          <a:stretch>
            <a:fillRect/>
          </a:stretch>
        </p:blipFill>
        <p:spPr>
          <a:xfrm>
            <a:off x="274698" y="768451"/>
            <a:ext cx="4485987" cy="57613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4"/>
          <a:stretch>
            <a:fillRect/>
          </a:stretch>
        </p:blipFill>
        <p:spPr>
          <a:xfrm rot="413651">
            <a:off x="3119398" y="1376172"/>
            <a:ext cx="5508477" cy="46800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557" name="Rectangle 4"/>
          <p:cNvSpPr>
            <a:spLocks noChangeArrowheads="1"/>
          </p:cNvSpPr>
          <p:nvPr/>
        </p:nvSpPr>
        <p:spPr bwMode="auto">
          <a:xfrm>
            <a:off x="6986587" y="6046788"/>
            <a:ext cx="51927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dirty="0" smtClean="0">
                <a:hlinkClick r:id="rId5"/>
              </a:rPr>
              <a:t>http</a:t>
            </a:r>
            <a:r>
              <a:rPr lang="en-US" altLang="en-US" dirty="0">
                <a:hlinkClick r:id="rId5"/>
              </a:rPr>
              <a:t>://</a:t>
            </a:r>
            <a:r>
              <a:rPr lang="en-US" altLang="en-US" dirty="0" smtClean="0">
                <a:hlinkClick r:id="rId5"/>
              </a:rPr>
              <a:t>www.cssp.org/reform/strengtheningfamilies/practice/body/CAFE-OVERVIEW-2015.pdf</a:t>
            </a:r>
            <a:r>
              <a:rPr lang="en-US" altLang="en-US" dirty="0" smtClean="0"/>
              <a:t> </a:t>
            </a:r>
            <a:endParaRPr lang="en-US" altLang="en-US" dirty="0"/>
          </a:p>
        </p:txBody>
      </p:sp>
    </p:spTree>
    <p:extLst>
      <p:ext uri="{BB962C8B-B14F-4D97-AF65-F5344CB8AC3E}">
        <p14:creationId xmlns:p14="http://schemas.microsoft.com/office/powerpoint/2010/main" val="8593675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8611" y="3638423"/>
            <a:ext cx="3134053" cy="3134053"/>
          </a:xfrm>
          <a:prstGeom prst="rect">
            <a:avLst/>
          </a:prstGeom>
        </p:spPr>
      </p:pic>
      <p:grpSp>
        <p:nvGrpSpPr>
          <p:cNvPr id="6" name="Group 5"/>
          <p:cNvGrpSpPr/>
          <p:nvPr/>
        </p:nvGrpSpPr>
        <p:grpSpPr>
          <a:xfrm>
            <a:off x="1953336" y="1059537"/>
            <a:ext cx="8714664" cy="3109129"/>
            <a:chOff x="337782" y="1678674"/>
            <a:chExt cx="8714664" cy="3109129"/>
          </a:xfrm>
        </p:grpSpPr>
        <p:grpSp>
          <p:nvGrpSpPr>
            <p:cNvPr id="7" name="Group 6"/>
            <p:cNvGrpSpPr/>
            <p:nvPr/>
          </p:nvGrpSpPr>
          <p:grpSpPr>
            <a:xfrm>
              <a:off x="337782" y="1678674"/>
              <a:ext cx="5742864" cy="3109129"/>
              <a:chOff x="337782" y="1064525"/>
              <a:chExt cx="5742864" cy="3109129"/>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782" y="1064525"/>
                <a:ext cx="1219200" cy="121920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796" y="3011604"/>
                <a:ext cx="1162050" cy="1162050"/>
              </a:xfrm>
              <a:prstGeom prst="rect">
                <a:avLst/>
              </a:prstGeom>
            </p:spPr>
          </p:pic>
          <p:sp>
            <p:nvSpPr>
              <p:cNvPr id="13" name="TextBox 12"/>
              <p:cNvSpPr txBox="1"/>
              <p:nvPr/>
            </p:nvSpPr>
            <p:spPr>
              <a:xfrm>
                <a:off x="1584846" y="3348250"/>
                <a:ext cx="4495800" cy="369332"/>
              </a:xfrm>
              <a:prstGeom prst="rect">
                <a:avLst/>
              </a:prstGeom>
              <a:noFill/>
            </p:spPr>
            <p:txBody>
              <a:bodyPr wrap="square" rtlCol="0">
                <a:spAutoFit/>
              </a:bodyPr>
              <a:lstStyle/>
              <a:p>
                <a:r>
                  <a:rPr lang="en-US" dirty="0"/>
                  <a:t>https://twitter.com/CtrSocialPolicy</a:t>
                </a:r>
              </a:p>
            </p:txBody>
          </p:sp>
        </p:grpSp>
        <p:sp>
          <p:nvSpPr>
            <p:cNvPr id="10" name="TextBox 9"/>
            <p:cNvSpPr txBox="1"/>
            <p:nvPr/>
          </p:nvSpPr>
          <p:spPr>
            <a:xfrm>
              <a:off x="1584846" y="2103608"/>
              <a:ext cx="7467600" cy="369332"/>
            </a:xfrm>
            <a:prstGeom prst="rect">
              <a:avLst/>
            </a:prstGeom>
            <a:noFill/>
          </p:spPr>
          <p:txBody>
            <a:bodyPr wrap="square" rtlCol="0">
              <a:spAutoFit/>
            </a:bodyPr>
            <a:lstStyle/>
            <a:p>
              <a:r>
                <a:rPr lang="en-US" dirty="0"/>
                <a:t>https://www.facebook.com/pages/Center-for-the-Study-of-Social-Policy</a:t>
              </a:r>
            </a:p>
          </p:txBody>
        </p:sp>
      </p:grpSp>
      <p:sp>
        <p:nvSpPr>
          <p:cNvPr id="14" name="TextBox 13"/>
          <p:cNvSpPr txBox="1"/>
          <p:nvPr/>
        </p:nvSpPr>
        <p:spPr>
          <a:xfrm>
            <a:off x="1953336" y="4547076"/>
            <a:ext cx="5334000" cy="1384995"/>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hlinkClick r:id="rId6"/>
              </a:rPr>
              <a:t>www.cssp.org</a:t>
            </a:r>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hlinkClick r:id="rId7"/>
              </a:rPr>
              <a:t>www.strengtheningfamilies.net</a:t>
            </a:r>
            <a:r>
              <a:rPr lang="en-US"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2526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35467" y="84668"/>
            <a:ext cx="11853332" cy="868362"/>
          </a:xfrm>
        </p:spPr>
        <p:txBody>
          <a:bodyPr>
            <a:normAutofit/>
          </a:bodyPr>
          <a:lstStyle/>
          <a:p>
            <a:r>
              <a:rPr lang="en-US" sz="3600" dirty="0"/>
              <a:t>Research briefs about the protective factors</a:t>
            </a:r>
          </a:p>
        </p:txBody>
      </p:sp>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6269" y="1074211"/>
            <a:ext cx="3457575" cy="44799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31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982" y="871000"/>
            <a:ext cx="3463925" cy="44799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584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69020">
            <a:off x="2240493" y="1176860"/>
            <a:ext cx="2833688" cy="3657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5847"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86068">
            <a:off x="3132668" y="1854195"/>
            <a:ext cx="2827338" cy="3657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5848"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39391">
            <a:off x="4901143" y="2120368"/>
            <a:ext cx="2808288" cy="3657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5849"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356173">
            <a:off x="6304493" y="2218268"/>
            <a:ext cx="2825750" cy="3657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angle 1"/>
          <p:cNvSpPr/>
          <p:nvPr/>
        </p:nvSpPr>
        <p:spPr>
          <a:xfrm>
            <a:off x="5959004" y="5981299"/>
            <a:ext cx="5962063" cy="707886"/>
          </a:xfrm>
          <a:prstGeom prst="rect">
            <a:avLst/>
          </a:prstGeom>
        </p:spPr>
        <p:txBody>
          <a:bodyPr wrap="square">
            <a:spAutoFit/>
          </a:bodyPr>
          <a:lstStyle/>
          <a:p>
            <a:pPr algn="r"/>
            <a:r>
              <a:rPr lang="en-US" sz="2000" dirty="0">
                <a:solidFill>
                  <a:srgbClr val="B64326"/>
                </a:solidFill>
                <a:latin typeface="Arial" panose="020B0604020202020204" pitchFamily="34" charset="0"/>
                <a:cs typeface="Arial" panose="020B0604020202020204" pitchFamily="34" charset="0"/>
              </a:rPr>
              <a:t>http://www.cssp.org/reform/strengthening-families/2013/SF_All-5-Protective-Factors.pdf</a:t>
            </a:r>
          </a:p>
        </p:txBody>
      </p:sp>
    </p:spTree>
    <p:extLst>
      <p:ext uri="{BB962C8B-B14F-4D97-AF65-F5344CB8AC3E}">
        <p14:creationId xmlns:p14="http://schemas.microsoft.com/office/powerpoint/2010/main" val="24655972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5845"/>
                                        </p:tgtEl>
                                        <p:attrNameLst>
                                          <p:attrName>style.visibility</p:attrName>
                                        </p:attrNameLst>
                                      </p:cBhvr>
                                      <p:to>
                                        <p:strVal val="visible"/>
                                      </p:to>
                                    </p:set>
                                    <p:animEffect transition="in" filter="fade">
                                      <p:cBhvr>
                                        <p:cTn id="7" dur="1000"/>
                                        <p:tgtEl>
                                          <p:spTgt spid="35845"/>
                                        </p:tgtEl>
                                      </p:cBhvr>
                                    </p:animEffect>
                                    <p:anim calcmode="lin" valueType="num">
                                      <p:cBhvr>
                                        <p:cTn id="8" dur="1000" fill="hold"/>
                                        <p:tgtEl>
                                          <p:spTgt spid="35845"/>
                                        </p:tgtEl>
                                        <p:attrNameLst>
                                          <p:attrName>ppt_x</p:attrName>
                                        </p:attrNameLst>
                                      </p:cBhvr>
                                      <p:tavLst>
                                        <p:tav tm="0">
                                          <p:val>
                                            <p:strVal val="#ppt_x"/>
                                          </p:val>
                                        </p:tav>
                                        <p:tav tm="100000">
                                          <p:val>
                                            <p:strVal val="#ppt_x"/>
                                          </p:val>
                                        </p:tav>
                                      </p:tavLst>
                                    </p:anim>
                                    <p:anim calcmode="lin" valueType="num">
                                      <p:cBhvr>
                                        <p:cTn id="9" dur="1000" fill="hold"/>
                                        <p:tgtEl>
                                          <p:spTgt spid="3584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35847"/>
                                        </p:tgtEl>
                                        <p:attrNameLst>
                                          <p:attrName>style.visibility</p:attrName>
                                        </p:attrNameLst>
                                      </p:cBhvr>
                                      <p:to>
                                        <p:strVal val="visible"/>
                                      </p:to>
                                    </p:set>
                                    <p:animEffect transition="in" filter="fade">
                                      <p:cBhvr>
                                        <p:cTn id="13" dur="1000"/>
                                        <p:tgtEl>
                                          <p:spTgt spid="35847"/>
                                        </p:tgtEl>
                                      </p:cBhvr>
                                    </p:animEffect>
                                    <p:anim calcmode="lin" valueType="num">
                                      <p:cBhvr>
                                        <p:cTn id="14" dur="1000" fill="hold"/>
                                        <p:tgtEl>
                                          <p:spTgt spid="35847"/>
                                        </p:tgtEl>
                                        <p:attrNameLst>
                                          <p:attrName>ppt_x</p:attrName>
                                        </p:attrNameLst>
                                      </p:cBhvr>
                                      <p:tavLst>
                                        <p:tav tm="0">
                                          <p:val>
                                            <p:strVal val="#ppt_x"/>
                                          </p:val>
                                        </p:tav>
                                        <p:tav tm="100000">
                                          <p:val>
                                            <p:strVal val="#ppt_x"/>
                                          </p:val>
                                        </p:tav>
                                      </p:tavLst>
                                    </p:anim>
                                    <p:anim calcmode="lin" valueType="num">
                                      <p:cBhvr>
                                        <p:cTn id="15" dur="1000" fill="hold"/>
                                        <p:tgtEl>
                                          <p:spTgt spid="35847"/>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35848"/>
                                        </p:tgtEl>
                                        <p:attrNameLst>
                                          <p:attrName>style.visibility</p:attrName>
                                        </p:attrNameLst>
                                      </p:cBhvr>
                                      <p:to>
                                        <p:strVal val="visible"/>
                                      </p:to>
                                    </p:set>
                                    <p:animEffect transition="in" filter="fade">
                                      <p:cBhvr>
                                        <p:cTn id="19" dur="1000"/>
                                        <p:tgtEl>
                                          <p:spTgt spid="35848"/>
                                        </p:tgtEl>
                                      </p:cBhvr>
                                    </p:animEffect>
                                    <p:anim calcmode="lin" valueType="num">
                                      <p:cBhvr>
                                        <p:cTn id="20" dur="1000" fill="hold"/>
                                        <p:tgtEl>
                                          <p:spTgt spid="35848"/>
                                        </p:tgtEl>
                                        <p:attrNameLst>
                                          <p:attrName>ppt_x</p:attrName>
                                        </p:attrNameLst>
                                      </p:cBhvr>
                                      <p:tavLst>
                                        <p:tav tm="0">
                                          <p:val>
                                            <p:strVal val="#ppt_x"/>
                                          </p:val>
                                        </p:tav>
                                        <p:tav tm="100000">
                                          <p:val>
                                            <p:strVal val="#ppt_x"/>
                                          </p:val>
                                        </p:tav>
                                      </p:tavLst>
                                    </p:anim>
                                    <p:anim calcmode="lin" valueType="num">
                                      <p:cBhvr>
                                        <p:cTn id="21" dur="1000" fill="hold"/>
                                        <p:tgtEl>
                                          <p:spTgt spid="35848"/>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nodeType="afterEffect">
                                  <p:stCondLst>
                                    <p:cond delay="0"/>
                                  </p:stCondLst>
                                  <p:childTnLst>
                                    <p:set>
                                      <p:cBhvr>
                                        <p:cTn id="24" dur="1" fill="hold">
                                          <p:stCondLst>
                                            <p:cond delay="0"/>
                                          </p:stCondLst>
                                        </p:cTn>
                                        <p:tgtEl>
                                          <p:spTgt spid="35849"/>
                                        </p:tgtEl>
                                        <p:attrNameLst>
                                          <p:attrName>style.visibility</p:attrName>
                                        </p:attrNameLst>
                                      </p:cBhvr>
                                      <p:to>
                                        <p:strVal val="visible"/>
                                      </p:to>
                                    </p:set>
                                    <p:animEffect transition="in" filter="fade">
                                      <p:cBhvr>
                                        <p:cTn id="25" dur="1000"/>
                                        <p:tgtEl>
                                          <p:spTgt spid="35849"/>
                                        </p:tgtEl>
                                      </p:cBhvr>
                                    </p:animEffect>
                                    <p:anim calcmode="lin" valueType="num">
                                      <p:cBhvr>
                                        <p:cTn id="26" dur="1000" fill="hold"/>
                                        <p:tgtEl>
                                          <p:spTgt spid="35849"/>
                                        </p:tgtEl>
                                        <p:attrNameLst>
                                          <p:attrName>ppt_x</p:attrName>
                                        </p:attrNameLst>
                                      </p:cBhvr>
                                      <p:tavLst>
                                        <p:tav tm="0">
                                          <p:val>
                                            <p:strVal val="#ppt_x"/>
                                          </p:val>
                                        </p:tav>
                                        <p:tav tm="100000">
                                          <p:val>
                                            <p:strVal val="#ppt_x"/>
                                          </p:val>
                                        </p:tav>
                                      </p:tavLst>
                                    </p:anim>
                                    <p:anim calcmode="lin" valueType="num">
                                      <p:cBhvr>
                                        <p:cTn id="27" dur="1000" fill="hold"/>
                                        <p:tgtEl>
                                          <p:spTgt spid="358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5181600" cy="1143000"/>
          </a:xfrm>
        </p:spPr>
        <p:txBody>
          <a:bodyPr>
            <a:normAutofit fontScale="90000"/>
          </a:bodyPr>
          <a:lstStyle/>
          <a:p>
            <a:r>
              <a:rPr lang="en-US" dirty="0" smtClean="0"/>
              <a:t>Core meanings of the </a:t>
            </a:r>
            <a:br>
              <a:rPr lang="en-US" dirty="0" smtClean="0"/>
            </a:br>
            <a:r>
              <a:rPr lang="en-US" dirty="0" smtClean="0"/>
              <a:t>protective factors</a:t>
            </a:r>
            <a:endParaRPr lang="en-US" dirty="0"/>
          </a:p>
        </p:txBody>
      </p:sp>
      <p:sp>
        <p:nvSpPr>
          <p:cNvPr id="3" name="Content Placeholder 2"/>
          <p:cNvSpPr>
            <a:spLocks noGrp="1"/>
          </p:cNvSpPr>
          <p:nvPr>
            <p:ph idx="1"/>
          </p:nvPr>
        </p:nvSpPr>
        <p:spPr>
          <a:xfrm>
            <a:off x="643467" y="1600202"/>
            <a:ext cx="6138333" cy="3395132"/>
          </a:xfrm>
        </p:spPr>
        <p:txBody>
          <a:bodyPr/>
          <a:lstStyle/>
          <a:p>
            <a:r>
              <a:rPr lang="en-US" dirty="0" smtClean="0"/>
              <a:t>Distills the information from the research briefs</a:t>
            </a:r>
          </a:p>
          <a:p>
            <a:r>
              <a:rPr lang="en-US" dirty="0" smtClean="0"/>
              <a:t>Concrete definition of each protective factor</a:t>
            </a:r>
          </a:p>
        </p:txBody>
      </p:sp>
      <p:pic>
        <p:nvPicPr>
          <p:cNvPr id="4" name="Picture 3"/>
          <p:cNvPicPr>
            <a:picLocks noChangeAspect="1"/>
          </p:cNvPicPr>
          <p:nvPr/>
        </p:nvPicPr>
        <p:blipFill>
          <a:blip r:embed="rId3"/>
          <a:stretch>
            <a:fillRect/>
          </a:stretch>
        </p:blipFill>
        <p:spPr>
          <a:xfrm rot="295591">
            <a:off x="7380308" y="717777"/>
            <a:ext cx="4101573" cy="5241952"/>
          </a:xfrm>
          <a:prstGeom prst="rect">
            <a:avLst/>
          </a:prstGeom>
          <a:ln>
            <a:solidFill>
              <a:srgbClr val="002663"/>
            </a:solidFill>
          </a:ln>
        </p:spPr>
      </p:pic>
      <p:sp>
        <p:nvSpPr>
          <p:cNvPr id="5" name="Rectangle 4"/>
          <p:cNvSpPr/>
          <p:nvPr/>
        </p:nvSpPr>
        <p:spPr>
          <a:xfrm>
            <a:off x="135465" y="5374902"/>
            <a:ext cx="7196668" cy="707886"/>
          </a:xfrm>
          <a:prstGeom prst="rect">
            <a:avLst/>
          </a:prstGeom>
        </p:spPr>
        <p:txBody>
          <a:bodyPr wrap="square">
            <a:spAutoFit/>
          </a:bodyPr>
          <a:lstStyle/>
          <a:p>
            <a:r>
              <a:rPr lang="en-US" sz="2000" dirty="0">
                <a:solidFill>
                  <a:srgbClr val="B64326"/>
                </a:solidFill>
                <a:latin typeface="Arial" panose="020B0604020202020204" pitchFamily="34" charset="0"/>
                <a:cs typeface="Arial" panose="020B0604020202020204" pitchFamily="34" charset="0"/>
              </a:rPr>
              <a:t>http://</a:t>
            </a:r>
            <a:r>
              <a:rPr lang="en-US" sz="2000" dirty="0" smtClean="0">
                <a:solidFill>
                  <a:srgbClr val="B64326"/>
                </a:solidFill>
                <a:latin typeface="Arial" panose="020B0604020202020204" pitchFamily="34" charset="0"/>
                <a:cs typeface="Arial" panose="020B0604020202020204" pitchFamily="34" charset="0"/>
              </a:rPr>
              <a:t>www.cssp.org/reform/strengthening-families/2013/</a:t>
            </a:r>
            <a:br>
              <a:rPr lang="en-US" sz="2000" dirty="0" smtClean="0">
                <a:solidFill>
                  <a:srgbClr val="B64326"/>
                </a:solidFill>
                <a:latin typeface="Arial" panose="020B0604020202020204" pitchFamily="34" charset="0"/>
                <a:cs typeface="Arial" panose="020B0604020202020204" pitchFamily="34" charset="0"/>
              </a:rPr>
            </a:br>
            <a:r>
              <a:rPr lang="en-US" sz="2000" dirty="0" smtClean="0">
                <a:solidFill>
                  <a:srgbClr val="B64326"/>
                </a:solidFill>
                <a:latin typeface="Arial" panose="020B0604020202020204" pitchFamily="34" charset="0"/>
                <a:cs typeface="Arial" panose="020B0604020202020204" pitchFamily="34" charset="0"/>
              </a:rPr>
              <a:t>Core-Meanings-of-the-SF-Protective-Factors.pdf</a:t>
            </a:r>
            <a:endParaRPr lang="en-US" sz="2000" dirty="0">
              <a:solidFill>
                <a:srgbClr val="B6432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45080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09600" y="274638"/>
            <a:ext cx="10972800" cy="641830"/>
          </a:xfrm>
        </p:spPr>
        <p:txBody>
          <a:bodyPr>
            <a:noAutofit/>
          </a:bodyPr>
          <a:lstStyle/>
          <a:p>
            <a:r>
              <a:rPr lang="en-US" sz="3600" dirty="0"/>
              <a:t>Core slides about the protective factors</a:t>
            </a:r>
          </a:p>
        </p:txBody>
      </p:sp>
      <p:pic>
        <p:nvPicPr>
          <p:cNvPr id="41987" name="Picture 4"/>
          <p:cNvPicPr>
            <a:picLocks noChangeAspect="1"/>
          </p:cNvPicPr>
          <p:nvPr/>
        </p:nvPicPr>
        <p:blipFill>
          <a:blip r:embed="rId3">
            <a:extLst>
              <a:ext uri="{28A0092B-C50C-407E-A947-70E740481C1C}">
                <a14:useLocalDpi xmlns:a14="http://schemas.microsoft.com/office/drawing/2010/main" val="0"/>
              </a:ext>
            </a:extLst>
          </a:blip>
          <a:srcRect l="12396" r="12445"/>
          <a:stretch>
            <a:fillRect/>
          </a:stretch>
        </p:blipFill>
        <p:spPr bwMode="auto">
          <a:xfrm>
            <a:off x="287867" y="1639707"/>
            <a:ext cx="5842795" cy="43694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l="12321" r="12471"/>
          <a:stretch>
            <a:fillRect/>
          </a:stretch>
        </p:blipFill>
        <p:spPr bwMode="auto">
          <a:xfrm rot="448497">
            <a:off x="5478197" y="1278088"/>
            <a:ext cx="5844820" cy="43694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89" name="TextBox 13"/>
          <p:cNvSpPr txBox="1">
            <a:spLocks noChangeArrowheads="1"/>
          </p:cNvSpPr>
          <p:nvPr/>
        </p:nvSpPr>
        <p:spPr bwMode="auto">
          <a:xfrm>
            <a:off x="6028268" y="5971689"/>
            <a:ext cx="60960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sz="2000" dirty="0">
                <a:solidFill>
                  <a:srgbClr val="B64326"/>
                </a:solidFill>
                <a:ea typeface="+mn-ea"/>
              </a:rPr>
              <a:t>http://www.cssp.org/reform/strengthening-families</a:t>
            </a:r>
            <a:r>
              <a:rPr lang="en-US" sz="2000" dirty="0" smtClean="0">
                <a:solidFill>
                  <a:srgbClr val="B64326"/>
                </a:solidFill>
                <a:ea typeface="+mn-ea"/>
              </a:rPr>
              <a:t>/</a:t>
            </a:r>
            <a:br>
              <a:rPr lang="en-US" sz="2000" dirty="0" smtClean="0">
                <a:solidFill>
                  <a:srgbClr val="B64326"/>
                </a:solidFill>
                <a:ea typeface="+mn-ea"/>
              </a:rPr>
            </a:br>
            <a:r>
              <a:rPr lang="en-US" sz="2000" dirty="0" smtClean="0">
                <a:solidFill>
                  <a:srgbClr val="B64326"/>
                </a:solidFill>
                <a:ea typeface="+mn-ea"/>
              </a:rPr>
              <a:t>2014/SFProtectiveFactorsExpanded.pptx</a:t>
            </a:r>
            <a:endParaRPr lang="en-US" sz="2000" dirty="0">
              <a:solidFill>
                <a:srgbClr val="B64326"/>
              </a:solidFill>
              <a:ea typeface="+mn-ea"/>
            </a:endParaRPr>
          </a:p>
        </p:txBody>
      </p:sp>
    </p:spTree>
    <p:extLst>
      <p:ext uri="{BB962C8B-B14F-4D97-AF65-F5344CB8AC3E}">
        <p14:creationId xmlns:p14="http://schemas.microsoft.com/office/powerpoint/2010/main" val="21122004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3954" y="156797"/>
            <a:ext cx="8861132" cy="6614120"/>
          </a:xfrm>
          <a:prstGeom prst="rect">
            <a:avLst/>
          </a:prstGeom>
        </p:spPr>
      </p:pic>
    </p:spTree>
    <p:extLst>
      <p:ext uri="{BB962C8B-B14F-4D97-AF65-F5344CB8AC3E}">
        <p14:creationId xmlns:p14="http://schemas.microsoft.com/office/powerpoint/2010/main" val="17697800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1089"/>
          <a:stretch/>
        </p:blipFill>
        <p:spPr>
          <a:xfrm>
            <a:off x="403860" y="83172"/>
            <a:ext cx="11582400" cy="6726190"/>
          </a:xfrm>
          <a:prstGeom prst="rect">
            <a:avLst/>
          </a:prstGeom>
        </p:spPr>
      </p:pic>
    </p:spTree>
    <p:extLst>
      <p:ext uri="{BB962C8B-B14F-4D97-AF65-F5344CB8AC3E}">
        <p14:creationId xmlns:p14="http://schemas.microsoft.com/office/powerpoint/2010/main" val="2321555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26545"/>
            <a:ext cx="10972800" cy="1143000"/>
          </a:xfrm>
        </p:spPr>
        <p:txBody>
          <a:bodyPr/>
          <a:lstStyle/>
          <a:p>
            <a:r>
              <a:rPr lang="en-US" dirty="0" smtClean="0"/>
              <a:t>The Toolkit for child welfare practitioners</a:t>
            </a:r>
            <a:endParaRPr lang="en-US" dirty="0"/>
          </a:p>
        </p:txBody>
      </p:sp>
      <p:sp>
        <p:nvSpPr>
          <p:cNvPr id="5" name="Content Placeholder 4"/>
          <p:cNvSpPr>
            <a:spLocks noGrp="1"/>
          </p:cNvSpPr>
          <p:nvPr>
            <p:ph sz="half" idx="2"/>
          </p:nvPr>
        </p:nvSpPr>
        <p:spPr>
          <a:xfrm>
            <a:off x="6197600" y="2549108"/>
            <a:ext cx="5384800" cy="4110486"/>
          </a:xfrm>
        </p:spPr>
        <p:txBody>
          <a:bodyPr/>
          <a:lstStyle/>
          <a:p>
            <a:r>
              <a:rPr lang="en-US" dirty="0" smtClean="0"/>
              <a:t>Scripted Curriculum</a:t>
            </a:r>
          </a:p>
          <a:p>
            <a:pPr marL="0" indent="0">
              <a:buNone/>
            </a:pPr>
            <a:endParaRPr lang="en-US" dirty="0" smtClean="0"/>
          </a:p>
          <a:p>
            <a:r>
              <a:rPr lang="en-US" dirty="0" smtClean="0"/>
              <a:t>Practice tools for workers</a:t>
            </a:r>
          </a:p>
          <a:p>
            <a:endParaRPr lang="en-US" dirty="0"/>
          </a:p>
          <a:p>
            <a:r>
              <a:rPr lang="en-US" dirty="0" smtClean="0"/>
              <a:t>Supervisors’ coaching tool</a:t>
            </a:r>
          </a:p>
          <a:p>
            <a:endParaRPr lang="en-US" dirty="0"/>
          </a:p>
          <a:p>
            <a:r>
              <a:rPr lang="en-US" dirty="0" smtClean="0"/>
              <a:t>Resources for families</a:t>
            </a:r>
            <a:endParaRPr lang="en-US" dirty="0"/>
          </a:p>
        </p:txBody>
      </p:sp>
      <p:pic>
        <p:nvPicPr>
          <p:cNvPr id="3" name="Picture 3" descr="MCj039773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75400"/>
            <a:ext cx="5486400" cy="289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984713451"/>
      </p:ext>
    </p:extLst>
  </p:cSld>
  <p:clrMapOvr>
    <a:masterClrMapping/>
  </p:clrMapOvr>
</p:sld>
</file>

<file path=ppt/theme/theme1.xml><?xml version="1.0" encoding="utf-8"?>
<a:theme xmlns:a="http://schemas.openxmlformats.org/drawingml/2006/main" name="SF new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inal Leading- new template [Compatibility Mode]" id="{D60C3BC9-DA73-4F4B-B870-01EEA8ADDA78}" vid="{F57C2F52-7737-475A-972A-90DF8093D52F}"/>
    </a:ext>
  </a:extLst>
</a:theme>
</file>

<file path=ppt/theme/theme2.xml><?xml version="1.0" encoding="utf-8"?>
<a:theme xmlns:a="http://schemas.openxmlformats.org/drawingml/2006/main" name="2_SF new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inal Leading- new template [Compatibility Mode]" id="{D60C3BC9-DA73-4F4B-B870-01EEA8ADDA78}" vid="{F57C2F52-7737-475A-972A-90DF8093D52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3482</TotalTime>
  <Words>5402</Words>
  <Application>Microsoft Office PowerPoint</Application>
  <PresentationFormat>Widescreen</PresentationFormat>
  <Paragraphs>369</Paragraphs>
  <Slides>36</Slides>
  <Notes>36</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36</vt:i4>
      </vt:variant>
    </vt:vector>
  </HeadingPairs>
  <TitlesOfParts>
    <vt:vector size="51" baseType="lpstr">
      <vt:lpstr>MS Mincho</vt:lpstr>
      <vt:lpstr>MS PGothic</vt:lpstr>
      <vt:lpstr>MS PGothic</vt:lpstr>
      <vt:lpstr>Arial</vt:lpstr>
      <vt:lpstr>Arial Narrow Bold</vt:lpstr>
      <vt:lpstr>Calibri</vt:lpstr>
      <vt:lpstr>Cambria</vt:lpstr>
      <vt:lpstr>Century Gothic</vt:lpstr>
      <vt:lpstr>Courier New</vt:lpstr>
      <vt:lpstr>Georgia</vt:lpstr>
      <vt:lpstr>Lucida Grande CE</vt:lpstr>
      <vt:lpstr>Verdana</vt:lpstr>
      <vt:lpstr>ヒラギノ角ゴ ProN W3</vt:lpstr>
      <vt:lpstr>SF new template</vt:lpstr>
      <vt:lpstr>2_SF new template</vt:lpstr>
      <vt:lpstr>Tools to Support  Strengthening Families  Implementation</vt:lpstr>
      <vt:lpstr>Materials Describing the Strengthening Families Approach and the Protective Factors</vt:lpstr>
      <vt:lpstr>The Strengthening Families Approach and Protective Factors Framework: Branching Out and Reaching Deeper</vt:lpstr>
      <vt:lpstr>Research briefs about the protective factors</vt:lpstr>
      <vt:lpstr>Core meanings of the  protective factors</vt:lpstr>
      <vt:lpstr>Core slides about the protective factors</vt:lpstr>
      <vt:lpstr>PowerPoint Presentation</vt:lpstr>
      <vt:lpstr>PowerPoint Presentation</vt:lpstr>
      <vt:lpstr>The Toolkit for child welfare practitioners</vt:lpstr>
      <vt:lpstr>PowerPoint Presentation</vt:lpstr>
      <vt:lpstr>Tools to support small but significant shifts in child welfare practice</vt:lpstr>
      <vt:lpstr>Practice Tools For Child Welfare Workers</vt:lpstr>
      <vt:lpstr>Practice Tools For Child Welfare Workers</vt:lpstr>
      <vt:lpstr>PowerPoint Presentation</vt:lpstr>
      <vt:lpstr>PowerPoint Presentation</vt:lpstr>
      <vt:lpstr>The Strengthening Families Self-Assessments  for Child- and Family-Serving Programs</vt:lpstr>
      <vt:lpstr>PowerPoint Presentation</vt:lpstr>
      <vt:lpstr>Four versions for different types of programs </vt:lpstr>
      <vt:lpstr>Organized around protective factors and the everyday actions that help families build them</vt:lpstr>
      <vt:lpstr>Online Strengthening Families  Data System</vt:lpstr>
      <vt:lpstr>Strengthening Families Evaluation Portal</vt:lpstr>
      <vt:lpstr>Parent and Staff Surveys</vt:lpstr>
      <vt:lpstr>Tools to Measure Protective Factors</vt:lpstr>
      <vt:lpstr>Parents’ Assessment of Protective Factors</vt:lpstr>
      <vt:lpstr>Parents’ Assessment of Protective Factors</vt:lpstr>
      <vt:lpstr>PowerPoint Presentation</vt:lpstr>
      <vt:lpstr>PowerPoint Presentation</vt:lpstr>
      <vt:lpstr>Online Training</vt:lpstr>
      <vt:lpstr>PowerPoint Presentation</vt:lpstr>
      <vt:lpstr>Café Conversations </vt:lpstr>
      <vt:lpstr>Taking a Parent-to-Parent Approach: Parent Café and Community Café </vt:lpstr>
      <vt:lpstr>The basis: World Café </vt:lpstr>
      <vt:lpstr>Parent Café </vt:lpstr>
      <vt:lpstr>Community Café </vt:lpstr>
      <vt:lpstr>Café overview and fidelity checklist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Families Tools</dc:title>
  <dc:creator>Lauren Lewis</dc:creator>
  <cp:lastModifiedBy>Cailin OConnor</cp:lastModifiedBy>
  <cp:revision>47</cp:revision>
  <dcterms:created xsi:type="dcterms:W3CDTF">2014-09-23T05:19:56Z</dcterms:created>
  <dcterms:modified xsi:type="dcterms:W3CDTF">2016-02-18T16:17:33Z</dcterms:modified>
</cp:coreProperties>
</file>