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7" r:id="rId2"/>
    <p:sldId id="262" r:id="rId3"/>
    <p:sldId id="283" r:id="rId4"/>
    <p:sldId id="271" r:id="rId5"/>
    <p:sldId id="263" r:id="rId6"/>
    <p:sldId id="284" r:id="rId7"/>
    <p:sldId id="264" r:id="rId8"/>
    <p:sldId id="265" r:id="rId9"/>
    <p:sldId id="266" r:id="rId10"/>
    <p:sldId id="268" r:id="rId11"/>
    <p:sldId id="267" r:id="rId12"/>
    <p:sldId id="269" r:id="rId13"/>
    <p:sldId id="258" r:id="rId14"/>
    <p:sldId id="260" r:id="rId15"/>
    <p:sldId id="261" r:id="rId16"/>
    <p:sldId id="281" r:id="rId17"/>
    <p:sldId id="272" r:id="rId18"/>
    <p:sldId id="273" r:id="rId19"/>
    <p:sldId id="274" r:id="rId20"/>
    <p:sldId id="275" r:id="rId21"/>
    <p:sldId id="276" r:id="rId22"/>
    <p:sldId id="277" r:id="rId23"/>
    <p:sldId id="278" r:id="rId24"/>
    <p:sldId id="290" r:id="rId25"/>
    <p:sldId id="291" r:id="rId26"/>
    <p:sldId id="292" r:id="rId27"/>
    <p:sldId id="293" r:id="rId28"/>
    <p:sldId id="294" r:id="rId29"/>
    <p:sldId id="295"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6" clrIdx="0">
    <p:extLst>
      <p:ext uri="{19B8F6BF-5375-455C-9EA6-DF929625EA0E}">
        <p15:presenceInfo xmlns:p15="http://schemas.microsoft.com/office/powerpoint/2012/main" userId="95ca7aefc6f5c1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C0504D"/>
    <a:srgbClr val="002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2352" autoAdjust="0"/>
  </p:normalViewPr>
  <p:slideViewPr>
    <p:cSldViewPr snapToGrid="0">
      <p:cViewPr>
        <p:scale>
          <a:sx n="50" d="100"/>
          <a:sy n="50" d="100"/>
        </p:scale>
        <p:origin x="12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CD6A3-339C-40CD-BA1D-84B60D1D6D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683EC2E-403D-45B6-9157-5CBD97EFE4B0}">
      <dgm:prSet phldrT="[Text]"/>
      <dgm:spPr/>
      <dgm:t>
        <a:bodyPr/>
        <a:lstStyle/>
        <a:p>
          <a:r>
            <a:rPr lang="en-US" dirty="0" smtClean="0"/>
            <a:t>Severe</a:t>
          </a:r>
          <a:endParaRPr lang="en-US" dirty="0"/>
        </a:p>
      </dgm:t>
    </dgm:pt>
    <dgm:pt modelId="{606AC870-B421-46A8-A424-BD670A5F5BA0}" type="parTrans" cxnId="{C365AE29-EA49-4798-A766-41E55FDB6482}">
      <dgm:prSet/>
      <dgm:spPr/>
      <dgm:t>
        <a:bodyPr/>
        <a:lstStyle/>
        <a:p>
          <a:endParaRPr lang="en-US"/>
        </a:p>
      </dgm:t>
    </dgm:pt>
    <dgm:pt modelId="{71D08450-15D0-42CE-9E05-024CE4963BE4}" type="sibTrans" cxnId="{C365AE29-EA49-4798-A766-41E55FDB6482}">
      <dgm:prSet/>
      <dgm:spPr/>
      <dgm:t>
        <a:bodyPr/>
        <a:lstStyle/>
        <a:p>
          <a:endParaRPr lang="en-US"/>
        </a:p>
      </dgm:t>
    </dgm:pt>
    <dgm:pt modelId="{5B5FA6EC-C287-421B-B1E3-BEE64FE3032B}">
      <dgm:prSet phldrT="[Text]"/>
      <dgm:spPr/>
      <dgm:t>
        <a:bodyPr/>
        <a:lstStyle/>
        <a:p>
          <a:r>
            <a:rPr lang="en-US" dirty="0" smtClean="0"/>
            <a:t>Repeated</a:t>
          </a:r>
          <a:endParaRPr lang="en-US" dirty="0"/>
        </a:p>
      </dgm:t>
    </dgm:pt>
    <dgm:pt modelId="{5989F823-A371-47F2-8CC2-C9F05BDCE843}" type="parTrans" cxnId="{EA097BD0-DEDD-43B4-959F-CABD8056F9AD}">
      <dgm:prSet/>
      <dgm:spPr/>
      <dgm:t>
        <a:bodyPr/>
        <a:lstStyle/>
        <a:p>
          <a:endParaRPr lang="en-US"/>
        </a:p>
      </dgm:t>
    </dgm:pt>
    <dgm:pt modelId="{AE0CF6D4-3658-4047-B777-F0BF84B30EF6}" type="sibTrans" cxnId="{EA097BD0-DEDD-43B4-959F-CABD8056F9AD}">
      <dgm:prSet/>
      <dgm:spPr/>
      <dgm:t>
        <a:bodyPr/>
        <a:lstStyle/>
        <a:p>
          <a:endParaRPr lang="en-US"/>
        </a:p>
      </dgm:t>
    </dgm:pt>
    <dgm:pt modelId="{3770B343-7AC9-47A1-908F-813EA3FDBBE9}">
      <dgm:prSet phldrT="[Text]"/>
      <dgm:spPr/>
      <dgm:t>
        <a:bodyPr/>
        <a:lstStyle/>
        <a:p>
          <a:r>
            <a:rPr lang="en-US" dirty="0" smtClean="0"/>
            <a:t>Unrelieved</a:t>
          </a:r>
          <a:endParaRPr lang="en-US" dirty="0"/>
        </a:p>
      </dgm:t>
    </dgm:pt>
    <dgm:pt modelId="{3C3E2933-40D3-4138-8E0E-352EEBA5FE9A}" type="parTrans" cxnId="{D483E661-3321-4A4A-A815-A09AF46FDE9C}">
      <dgm:prSet/>
      <dgm:spPr/>
      <dgm:t>
        <a:bodyPr/>
        <a:lstStyle/>
        <a:p>
          <a:endParaRPr lang="en-US"/>
        </a:p>
      </dgm:t>
    </dgm:pt>
    <dgm:pt modelId="{880FADC0-4B93-4A3D-8466-39D6FFCDB576}" type="sibTrans" cxnId="{D483E661-3321-4A4A-A815-A09AF46FDE9C}">
      <dgm:prSet/>
      <dgm:spPr/>
      <dgm:t>
        <a:bodyPr/>
        <a:lstStyle/>
        <a:p>
          <a:endParaRPr lang="en-US"/>
        </a:p>
      </dgm:t>
    </dgm:pt>
    <dgm:pt modelId="{05769830-EE22-4F7C-B8FA-A7134C8D86C8}" type="pres">
      <dgm:prSet presAssocID="{01ACD6A3-339C-40CD-BA1D-84B60D1D6DF5}" presName="Name0" presStyleCnt="0">
        <dgm:presLayoutVars>
          <dgm:chMax val="7"/>
          <dgm:chPref val="7"/>
          <dgm:dir/>
        </dgm:presLayoutVars>
      </dgm:prSet>
      <dgm:spPr/>
      <dgm:t>
        <a:bodyPr/>
        <a:lstStyle/>
        <a:p>
          <a:endParaRPr lang="en-US"/>
        </a:p>
      </dgm:t>
    </dgm:pt>
    <dgm:pt modelId="{CB62CE42-1DF0-4154-8121-2C39778465D3}" type="pres">
      <dgm:prSet presAssocID="{01ACD6A3-339C-40CD-BA1D-84B60D1D6DF5}" presName="Name1" presStyleCnt="0"/>
      <dgm:spPr/>
    </dgm:pt>
    <dgm:pt modelId="{2F0E81AD-2CD4-4236-9B83-C11332D513B6}" type="pres">
      <dgm:prSet presAssocID="{01ACD6A3-339C-40CD-BA1D-84B60D1D6DF5}" presName="cycle" presStyleCnt="0"/>
      <dgm:spPr/>
    </dgm:pt>
    <dgm:pt modelId="{454D218A-5AB1-4D20-9217-271EDE57AA7C}" type="pres">
      <dgm:prSet presAssocID="{01ACD6A3-339C-40CD-BA1D-84B60D1D6DF5}" presName="srcNode" presStyleLbl="node1" presStyleIdx="0" presStyleCnt="3"/>
      <dgm:spPr/>
    </dgm:pt>
    <dgm:pt modelId="{20512D9A-8DA5-4CC3-9F87-6B4C22C84121}" type="pres">
      <dgm:prSet presAssocID="{01ACD6A3-339C-40CD-BA1D-84B60D1D6DF5}" presName="conn" presStyleLbl="parChTrans1D2" presStyleIdx="0" presStyleCnt="1"/>
      <dgm:spPr/>
      <dgm:t>
        <a:bodyPr/>
        <a:lstStyle/>
        <a:p>
          <a:endParaRPr lang="en-US"/>
        </a:p>
      </dgm:t>
    </dgm:pt>
    <dgm:pt modelId="{C968DFE9-F2C8-4C1B-9738-2BABFA64A8E4}" type="pres">
      <dgm:prSet presAssocID="{01ACD6A3-339C-40CD-BA1D-84B60D1D6DF5}" presName="extraNode" presStyleLbl="node1" presStyleIdx="0" presStyleCnt="3"/>
      <dgm:spPr/>
    </dgm:pt>
    <dgm:pt modelId="{90A8C4CF-BD7B-4AC1-AD6C-5808303A2E07}" type="pres">
      <dgm:prSet presAssocID="{01ACD6A3-339C-40CD-BA1D-84B60D1D6DF5}" presName="dstNode" presStyleLbl="node1" presStyleIdx="0" presStyleCnt="3"/>
      <dgm:spPr/>
    </dgm:pt>
    <dgm:pt modelId="{13C5D77B-ECA4-44F2-B18F-B239B99F7BA7}" type="pres">
      <dgm:prSet presAssocID="{1683EC2E-403D-45B6-9157-5CBD97EFE4B0}" presName="text_1" presStyleLbl="node1" presStyleIdx="0" presStyleCnt="3">
        <dgm:presLayoutVars>
          <dgm:bulletEnabled val="1"/>
        </dgm:presLayoutVars>
      </dgm:prSet>
      <dgm:spPr/>
      <dgm:t>
        <a:bodyPr/>
        <a:lstStyle/>
        <a:p>
          <a:endParaRPr lang="en-US"/>
        </a:p>
      </dgm:t>
    </dgm:pt>
    <dgm:pt modelId="{10B2E811-BAC9-4CB6-9D42-960E809DE4E8}" type="pres">
      <dgm:prSet presAssocID="{1683EC2E-403D-45B6-9157-5CBD97EFE4B0}" presName="accent_1" presStyleCnt="0"/>
      <dgm:spPr/>
    </dgm:pt>
    <dgm:pt modelId="{05B7E9D1-E0B5-4B00-84DB-2761E60B3CC8}" type="pres">
      <dgm:prSet presAssocID="{1683EC2E-403D-45B6-9157-5CBD97EFE4B0}" presName="accentRepeatNode" presStyleLbl="solidFgAcc1" presStyleIdx="0" presStyleCnt="3"/>
      <dgm:spPr/>
    </dgm:pt>
    <dgm:pt modelId="{092B5D0F-DCEE-4B53-BAE4-58E8E8644A2A}" type="pres">
      <dgm:prSet presAssocID="{5B5FA6EC-C287-421B-B1E3-BEE64FE3032B}" presName="text_2" presStyleLbl="node1" presStyleIdx="1" presStyleCnt="3">
        <dgm:presLayoutVars>
          <dgm:bulletEnabled val="1"/>
        </dgm:presLayoutVars>
      </dgm:prSet>
      <dgm:spPr/>
      <dgm:t>
        <a:bodyPr/>
        <a:lstStyle/>
        <a:p>
          <a:endParaRPr lang="en-US"/>
        </a:p>
      </dgm:t>
    </dgm:pt>
    <dgm:pt modelId="{8359E8A4-AF36-4890-8589-766FDD9D85FA}" type="pres">
      <dgm:prSet presAssocID="{5B5FA6EC-C287-421B-B1E3-BEE64FE3032B}" presName="accent_2" presStyleCnt="0"/>
      <dgm:spPr/>
    </dgm:pt>
    <dgm:pt modelId="{77E33F58-A003-416C-9EEC-BBA6B559EF6B}" type="pres">
      <dgm:prSet presAssocID="{5B5FA6EC-C287-421B-B1E3-BEE64FE3032B}" presName="accentRepeatNode" presStyleLbl="solidFgAcc1" presStyleIdx="1" presStyleCnt="3"/>
      <dgm:spPr/>
    </dgm:pt>
    <dgm:pt modelId="{05F99954-2FCF-4F7E-A5E7-0A987A2A7B77}" type="pres">
      <dgm:prSet presAssocID="{3770B343-7AC9-47A1-908F-813EA3FDBBE9}" presName="text_3" presStyleLbl="node1" presStyleIdx="2" presStyleCnt="3">
        <dgm:presLayoutVars>
          <dgm:bulletEnabled val="1"/>
        </dgm:presLayoutVars>
      </dgm:prSet>
      <dgm:spPr/>
      <dgm:t>
        <a:bodyPr/>
        <a:lstStyle/>
        <a:p>
          <a:endParaRPr lang="en-US"/>
        </a:p>
      </dgm:t>
    </dgm:pt>
    <dgm:pt modelId="{9B643F0F-B774-4880-A546-463E7FD570D2}" type="pres">
      <dgm:prSet presAssocID="{3770B343-7AC9-47A1-908F-813EA3FDBBE9}" presName="accent_3" presStyleCnt="0"/>
      <dgm:spPr/>
    </dgm:pt>
    <dgm:pt modelId="{C3A32249-84D4-4116-91E4-F73B6250879C}" type="pres">
      <dgm:prSet presAssocID="{3770B343-7AC9-47A1-908F-813EA3FDBBE9}" presName="accentRepeatNode" presStyleLbl="solidFgAcc1" presStyleIdx="2" presStyleCnt="3"/>
      <dgm:spPr/>
    </dgm:pt>
  </dgm:ptLst>
  <dgm:cxnLst>
    <dgm:cxn modelId="{545E4AEB-8C9A-42DE-8AEB-DB62BD7F371A}" type="presOf" srcId="{01ACD6A3-339C-40CD-BA1D-84B60D1D6DF5}" destId="{05769830-EE22-4F7C-B8FA-A7134C8D86C8}" srcOrd="0" destOrd="0" presId="urn:microsoft.com/office/officeart/2008/layout/VerticalCurvedList"/>
    <dgm:cxn modelId="{0C36471D-A414-4DE5-8664-A8936F4AAC09}" type="presOf" srcId="{71D08450-15D0-42CE-9E05-024CE4963BE4}" destId="{20512D9A-8DA5-4CC3-9F87-6B4C22C84121}" srcOrd="0" destOrd="0" presId="urn:microsoft.com/office/officeart/2008/layout/VerticalCurvedList"/>
    <dgm:cxn modelId="{86DD6D20-3040-4860-9F4B-CB51D9E2FA3C}" type="presOf" srcId="{5B5FA6EC-C287-421B-B1E3-BEE64FE3032B}" destId="{092B5D0F-DCEE-4B53-BAE4-58E8E8644A2A}" srcOrd="0" destOrd="0" presId="urn:microsoft.com/office/officeart/2008/layout/VerticalCurvedList"/>
    <dgm:cxn modelId="{D483E661-3321-4A4A-A815-A09AF46FDE9C}" srcId="{01ACD6A3-339C-40CD-BA1D-84B60D1D6DF5}" destId="{3770B343-7AC9-47A1-908F-813EA3FDBBE9}" srcOrd="2" destOrd="0" parTransId="{3C3E2933-40D3-4138-8E0E-352EEBA5FE9A}" sibTransId="{880FADC0-4B93-4A3D-8466-39D6FFCDB576}"/>
    <dgm:cxn modelId="{77B1E399-034F-46E6-9C32-764E972F50BA}" type="presOf" srcId="{1683EC2E-403D-45B6-9157-5CBD97EFE4B0}" destId="{13C5D77B-ECA4-44F2-B18F-B239B99F7BA7}" srcOrd="0" destOrd="0" presId="urn:microsoft.com/office/officeart/2008/layout/VerticalCurvedList"/>
    <dgm:cxn modelId="{924F3168-1EEC-45F1-8D01-D88899B7088D}" type="presOf" srcId="{3770B343-7AC9-47A1-908F-813EA3FDBBE9}" destId="{05F99954-2FCF-4F7E-A5E7-0A987A2A7B77}" srcOrd="0" destOrd="0" presId="urn:microsoft.com/office/officeart/2008/layout/VerticalCurvedList"/>
    <dgm:cxn modelId="{EA097BD0-DEDD-43B4-959F-CABD8056F9AD}" srcId="{01ACD6A3-339C-40CD-BA1D-84B60D1D6DF5}" destId="{5B5FA6EC-C287-421B-B1E3-BEE64FE3032B}" srcOrd="1" destOrd="0" parTransId="{5989F823-A371-47F2-8CC2-C9F05BDCE843}" sibTransId="{AE0CF6D4-3658-4047-B777-F0BF84B30EF6}"/>
    <dgm:cxn modelId="{C365AE29-EA49-4798-A766-41E55FDB6482}" srcId="{01ACD6A3-339C-40CD-BA1D-84B60D1D6DF5}" destId="{1683EC2E-403D-45B6-9157-5CBD97EFE4B0}" srcOrd="0" destOrd="0" parTransId="{606AC870-B421-46A8-A424-BD670A5F5BA0}" sibTransId="{71D08450-15D0-42CE-9E05-024CE4963BE4}"/>
    <dgm:cxn modelId="{F3808620-3B5F-41B9-A75C-0FDF92F11069}" type="presParOf" srcId="{05769830-EE22-4F7C-B8FA-A7134C8D86C8}" destId="{CB62CE42-1DF0-4154-8121-2C39778465D3}" srcOrd="0" destOrd="0" presId="urn:microsoft.com/office/officeart/2008/layout/VerticalCurvedList"/>
    <dgm:cxn modelId="{1CF53CE4-4AC5-427B-89D7-70640DCBC6FD}" type="presParOf" srcId="{CB62CE42-1DF0-4154-8121-2C39778465D3}" destId="{2F0E81AD-2CD4-4236-9B83-C11332D513B6}" srcOrd="0" destOrd="0" presId="urn:microsoft.com/office/officeart/2008/layout/VerticalCurvedList"/>
    <dgm:cxn modelId="{A9DA9ED3-3A1D-4062-9D9D-5CD1EFFF08E0}" type="presParOf" srcId="{2F0E81AD-2CD4-4236-9B83-C11332D513B6}" destId="{454D218A-5AB1-4D20-9217-271EDE57AA7C}" srcOrd="0" destOrd="0" presId="urn:microsoft.com/office/officeart/2008/layout/VerticalCurvedList"/>
    <dgm:cxn modelId="{79FBC073-0BB6-4CE2-B572-8CB89D7260DE}" type="presParOf" srcId="{2F0E81AD-2CD4-4236-9B83-C11332D513B6}" destId="{20512D9A-8DA5-4CC3-9F87-6B4C22C84121}" srcOrd="1" destOrd="0" presId="urn:microsoft.com/office/officeart/2008/layout/VerticalCurvedList"/>
    <dgm:cxn modelId="{C15EE229-8082-4330-96DA-12FBD0A75F38}" type="presParOf" srcId="{2F0E81AD-2CD4-4236-9B83-C11332D513B6}" destId="{C968DFE9-F2C8-4C1B-9738-2BABFA64A8E4}" srcOrd="2" destOrd="0" presId="urn:microsoft.com/office/officeart/2008/layout/VerticalCurvedList"/>
    <dgm:cxn modelId="{FA6F0BF1-A251-41B2-8DC4-A3E3B4ECE078}" type="presParOf" srcId="{2F0E81AD-2CD4-4236-9B83-C11332D513B6}" destId="{90A8C4CF-BD7B-4AC1-AD6C-5808303A2E07}" srcOrd="3" destOrd="0" presId="urn:microsoft.com/office/officeart/2008/layout/VerticalCurvedList"/>
    <dgm:cxn modelId="{1D995D41-685D-4988-BCED-EA86CC1BD8CF}" type="presParOf" srcId="{CB62CE42-1DF0-4154-8121-2C39778465D3}" destId="{13C5D77B-ECA4-44F2-B18F-B239B99F7BA7}" srcOrd="1" destOrd="0" presId="urn:microsoft.com/office/officeart/2008/layout/VerticalCurvedList"/>
    <dgm:cxn modelId="{3FA0B927-3504-4379-A91A-B5FD071FC0F8}" type="presParOf" srcId="{CB62CE42-1DF0-4154-8121-2C39778465D3}" destId="{10B2E811-BAC9-4CB6-9D42-960E809DE4E8}" srcOrd="2" destOrd="0" presId="urn:microsoft.com/office/officeart/2008/layout/VerticalCurvedList"/>
    <dgm:cxn modelId="{2C4B42A8-21AC-4558-A854-E65E7366CAED}" type="presParOf" srcId="{10B2E811-BAC9-4CB6-9D42-960E809DE4E8}" destId="{05B7E9D1-E0B5-4B00-84DB-2761E60B3CC8}" srcOrd="0" destOrd="0" presId="urn:microsoft.com/office/officeart/2008/layout/VerticalCurvedList"/>
    <dgm:cxn modelId="{12B74C8A-88D0-488A-9C3D-81EBD93CA8AD}" type="presParOf" srcId="{CB62CE42-1DF0-4154-8121-2C39778465D3}" destId="{092B5D0F-DCEE-4B53-BAE4-58E8E8644A2A}" srcOrd="3" destOrd="0" presId="urn:microsoft.com/office/officeart/2008/layout/VerticalCurvedList"/>
    <dgm:cxn modelId="{BFF80B3B-8026-40AF-9617-4C21210F8A9C}" type="presParOf" srcId="{CB62CE42-1DF0-4154-8121-2C39778465D3}" destId="{8359E8A4-AF36-4890-8589-766FDD9D85FA}" srcOrd="4" destOrd="0" presId="urn:microsoft.com/office/officeart/2008/layout/VerticalCurvedList"/>
    <dgm:cxn modelId="{14E65182-EB21-4AC3-8768-752683A04944}" type="presParOf" srcId="{8359E8A4-AF36-4890-8589-766FDD9D85FA}" destId="{77E33F58-A003-416C-9EEC-BBA6B559EF6B}" srcOrd="0" destOrd="0" presId="urn:microsoft.com/office/officeart/2008/layout/VerticalCurvedList"/>
    <dgm:cxn modelId="{00692834-7914-4749-B0FB-DE82DCA822AD}" type="presParOf" srcId="{CB62CE42-1DF0-4154-8121-2C39778465D3}" destId="{05F99954-2FCF-4F7E-A5E7-0A987A2A7B77}" srcOrd="5" destOrd="0" presId="urn:microsoft.com/office/officeart/2008/layout/VerticalCurvedList"/>
    <dgm:cxn modelId="{564D06CC-9618-4950-9C8B-4E1388350EA4}" type="presParOf" srcId="{CB62CE42-1DF0-4154-8121-2C39778465D3}" destId="{9B643F0F-B774-4880-A546-463E7FD570D2}" srcOrd="6" destOrd="0" presId="urn:microsoft.com/office/officeart/2008/layout/VerticalCurvedList"/>
    <dgm:cxn modelId="{C51E0EC3-F18D-40C4-A1A6-ABF26E3231A4}" type="presParOf" srcId="{9B643F0F-B774-4880-A546-463E7FD570D2}" destId="{C3A32249-84D4-4116-91E4-F73B625087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AC134-7CD8-4E8C-80EC-CE8565CA29FC}"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US"/>
        </a:p>
      </dgm:t>
    </dgm:pt>
    <dgm:pt modelId="{D403736D-5D1B-4D58-8C29-31B9D5928A5E}">
      <dgm:prSet phldrT="[Text]"/>
      <dgm:spPr/>
      <dgm:t>
        <a:bodyPr/>
        <a:lstStyle/>
        <a:p>
          <a:r>
            <a:rPr lang="en-US" dirty="0" smtClean="0">
              <a:latin typeface="Arial" panose="020B0604020202020204" pitchFamily="34" charset="0"/>
              <a:cs typeface="Arial" panose="020B0604020202020204" pitchFamily="34" charset="0"/>
            </a:rPr>
            <a:t>Abusive/ Neglectful Parenting</a:t>
          </a:r>
          <a:endParaRPr lang="en-US" dirty="0">
            <a:latin typeface="Arial" panose="020B0604020202020204" pitchFamily="34" charset="0"/>
            <a:cs typeface="Arial" panose="020B0604020202020204" pitchFamily="34" charset="0"/>
          </a:endParaRPr>
        </a:p>
      </dgm:t>
    </dgm:pt>
    <dgm:pt modelId="{AEF18A47-F384-4675-8381-2D005E84D0EC}" type="parTrans" cxnId="{46764AEF-C7C9-40D9-875D-7F44FB8A8623}">
      <dgm:prSet/>
      <dgm:spPr/>
      <dgm:t>
        <a:bodyPr/>
        <a:lstStyle/>
        <a:p>
          <a:endParaRPr lang="en-US"/>
        </a:p>
      </dgm:t>
    </dgm:pt>
    <dgm:pt modelId="{6FFC92DC-E4D0-4C05-B5DB-B798A84E374B}" type="sibTrans" cxnId="{46764AEF-C7C9-40D9-875D-7F44FB8A8623}">
      <dgm:prSet/>
      <dgm:spPr/>
      <dgm:t>
        <a:bodyPr/>
        <a:lstStyle/>
        <a:p>
          <a:endParaRPr lang="en-US"/>
        </a:p>
      </dgm:t>
    </dgm:pt>
    <dgm:pt modelId="{8165C2CF-49ED-48C2-A860-0556A8F56E61}">
      <dgm:prSet phldrT="[Text]"/>
      <dgm:spPr/>
      <dgm:t>
        <a:bodyPr/>
        <a:lstStyle/>
        <a:p>
          <a:r>
            <a:rPr lang="en-US" dirty="0" smtClean="0">
              <a:latin typeface="Arial" panose="020B0604020202020204" pitchFamily="34" charset="0"/>
              <a:cs typeface="Arial" panose="020B0604020202020204" pitchFamily="34" charset="0"/>
            </a:rPr>
            <a:t>Challenging Behavior</a:t>
          </a:r>
          <a:endParaRPr lang="en-US" dirty="0">
            <a:latin typeface="Arial" panose="020B0604020202020204" pitchFamily="34" charset="0"/>
            <a:cs typeface="Arial" panose="020B0604020202020204" pitchFamily="34" charset="0"/>
          </a:endParaRPr>
        </a:p>
      </dgm:t>
    </dgm:pt>
    <dgm:pt modelId="{DE3029AD-4818-4EB1-A1BC-9E154E8FCA4A}" type="parTrans" cxnId="{FB0647F8-519B-4974-84E6-A9B85745A7B9}">
      <dgm:prSet/>
      <dgm:spPr/>
      <dgm:t>
        <a:bodyPr/>
        <a:lstStyle/>
        <a:p>
          <a:endParaRPr lang="en-US"/>
        </a:p>
      </dgm:t>
    </dgm:pt>
    <dgm:pt modelId="{DD2A0DE3-2F1A-4ABD-AFFE-D37391A7571A}" type="sibTrans" cxnId="{FB0647F8-519B-4974-84E6-A9B85745A7B9}">
      <dgm:prSet/>
      <dgm:spPr/>
      <dgm:t>
        <a:bodyPr/>
        <a:lstStyle/>
        <a:p>
          <a:endParaRPr lang="en-US"/>
        </a:p>
      </dgm:t>
    </dgm:pt>
    <dgm:pt modelId="{0A18FA4E-F5BF-4BE2-8B66-79E6B08E4DF9}">
      <dgm:prSet phldrT="[Text]"/>
      <dgm:spPr/>
      <dgm:t>
        <a:bodyPr/>
        <a:lstStyle/>
        <a:p>
          <a:r>
            <a:rPr lang="en-US" dirty="0" smtClean="0">
              <a:latin typeface="Arial" panose="020B0604020202020204" pitchFamily="34" charset="0"/>
              <a:cs typeface="Arial" panose="020B0604020202020204" pitchFamily="34" charset="0"/>
            </a:rPr>
            <a:t>Parental Frustration</a:t>
          </a:r>
          <a:endParaRPr lang="en-US" dirty="0">
            <a:latin typeface="Arial" panose="020B0604020202020204" pitchFamily="34" charset="0"/>
            <a:cs typeface="Arial" panose="020B0604020202020204" pitchFamily="34" charset="0"/>
          </a:endParaRPr>
        </a:p>
      </dgm:t>
    </dgm:pt>
    <dgm:pt modelId="{8F92F47C-8652-49BA-9F9C-4124DF668528}" type="parTrans" cxnId="{C4F94DC3-79CE-42A7-B295-F0D284E63235}">
      <dgm:prSet/>
      <dgm:spPr/>
      <dgm:t>
        <a:bodyPr/>
        <a:lstStyle/>
        <a:p>
          <a:endParaRPr lang="en-US"/>
        </a:p>
      </dgm:t>
    </dgm:pt>
    <dgm:pt modelId="{80FD65F3-DB6D-44A3-9831-BAFE13EAE433}" type="sibTrans" cxnId="{C4F94DC3-79CE-42A7-B295-F0D284E63235}">
      <dgm:prSet/>
      <dgm:spPr/>
      <dgm:t>
        <a:bodyPr/>
        <a:lstStyle/>
        <a:p>
          <a:endParaRPr lang="en-US"/>
        </a:p>
      </dgm:t>
    </dgm:pt>
    <dgm:pt modelId="{2BB68745-469A-4E68-A063-D138876D326B}">
      <dgm:prSet phldrT="[Text]"/>
      <dgm:spPr/>
      <dgm:t>
        <a:bodyPr/>
        <a:lstStyle/>
        <a:p>
          <a:r>
            <a:rPr lang="en-US" dirty="0" smtClean="0">
              <a:latin typeface="Arial" panose="020B0604020202020204" pitchFamily="34" charset="0"/>
              <a:cs typeface="Arial" panose="020B0604020202020204" pitchFamily="34" charset="0"/>
            </a:rPr>
            <a:t>Childhood Trauma</a:t>
          </a:r>
          <a:endParaRPr lang="en-US" dirty="0">
            <a:latin typeface="Arial" panose="020B0604020202020204" pitchFamily="34" charset="0"/>
            <a:cs typeface="Arial" panose="020B0604020202020204" pitchFamily="34" charset="0"/>
          </a:endParaRPr>
        </a:p>
      </dgm:t>
    </dgm:pt>
    <dgm:pt modelId="{4FD40A1B-BFB7-416F-B49A-E7E4E086E0A6}" type="parTrans" cxnId="{09F3F4DB-4EB5-4A5C-AA69-92FFD519CE78}">
      <dgm:prSet/>
      <dgm:spPr/>
      <dgm:t>
        <a:bodyPr/>
        <a:lstStyle/>
        <a:p>
          <a:endParaRPr lang="en-US"/>
        </a:p>
      </dgm:t>
    </dgm:pt>
    <dgm:pt modelId="{24EC06C8-49A9-4F00-85B3-100F6E9E23EC}" type="sibTrans" cxnId="{09F3F4DB-4EB5-4A5C-AA69-92FFD519CE78}">
      <dgm:prSet/>
      <dgm:spPr/>
      <dgm:t>
        <a:bodyPr/>
        <a:lstStyle/>
        <a:p>
          <a:endParaRPr lang="en-US"/>
        </a:p>
      </dgm:t>
    </dgm:pt>
    <dgm:pt modelId="{69AE6048-1B03-4CAF-A740-CE24D14EFEAC}" type="pres">
      <dgm:prSet presAssocID="{EC8AC134-7CD8-4E8C-80EC-CE8565CA29FC}" presName="cycle" presStyleCnt="0">
        <dgm:presLayoutVars>
          <dgm:dir/>
          <dgm:resizeHandles val="exact"/>
        </dgm:presLayoutVars>
      </dgm:prSet>
      <dgm:spPr/>
      <dgm:t>
        <a:bodyPr/>
        <a:lstStyle/>
        <a:p>
          <a:endParaRPr lang="en-US"/>
        </a:p>
      </dgm:t>
    </dgm:pt>
    <dgm:pt modelId="{1C0DEE5D-ED52-434C-A064-25486755868E}" type="pres">
      <dgm:prSet presAssocID="{D403736D-5D1B-4D58-8C29-31B9D5928A5E}" presName="node" presStyleLbl="node1" presStyleIdx="0" presStyleCnt="4">
        <dgm:presLayoutVars>
          <dgm:bulletEnabled val="1"/>
        </dgm:presLayoutVars>
      </dgm:prSet>
      <dgm:spPr/>
      <dgm:t>
        <a:bodyPr/>
        <a:lstStyle/>
        <a:p>
          <a:endParaRPr lang="en-US"/>
        </a:p>
      </dgm:t>
    </dgm:pt>
    <dgm:pt modelId="{9C4E5698-4288-4818-89AF-D7BEB589F010}" type="pres">
      <dgm:prSet presAssocID="{6FFC92DC-E4D0-4C05-B5DB-B798A84E374B}" presName="sibTrans" presStyleLbl="sibTrans2D1" presStyleIdx="0" presStyleCnt="4"/>
      <dgm:spPr/>
      <dgm:t>
        <a:bodyPr/>
        <a:lstStyle/>
        <a:p>
          <a:endParaRPr lang="en-US"/>
        </a:p>
      </dgm:t>
    </dgm:pt>
    <dgm:pt modelId="{FAB8F552-3B7E-47D6-B6A0-C35BC7CC0A67}" type="pres">
      <dgm:prSet presAssocID="{6FFC92DC-E4D0-4C05-B5DB-B798A84E374B}" presName="connectorText" presStyleLbl="sibTrans2D1" presStyleIdx="0" presStyleCnt="4"/>
      <dgm:spPr/>
      <dgm:t>
        <a:bodyPr/>
        <a:lstStyle/>
        <a:p>
          <a:endParaRPr lang="en-US"/>
        </a:p>
      </dgm:t>
    </dgm:pt>
    <dgm:pt modelId="{42FB538A-B175-4BB2-A67F-472224F58514}" type="pres">
      <dgm:prSet presAssocID="{2BB68745-469A-4E68-A063-D138876D326B}" presName="node" presStyleLbl="node1" presStyleIdx="1" presStyleCnt="4">
        <dgm:presLayoutVars>
          <dgm:bulletEnabled val="1"/>
        </dgm:presLayoutVars>
      </dgm:prSet>
      <dgm:spPr/>
      <dgm:t>
        <a:bodyPr/>
        <a:lstStyle/>
        <a:p>
          <a:endParaRPr lang="en-US"/>
        </a:p>
      </dgm:t>
    </dgm:pt>
    <dgm:pt modelId="{C2B8E0CC-CBB3-4A3B-A94A-3258F5DA86C9}" type="pres">
      <dgm:prSet presAssocID="{24EC06C8-49A9-4F00-85B3-100F6E9E23EC}" presName="sibTrans" presStyleLbl="sibTrans2D1" presStyleIdx="1" presStyleCnt="4"/>
      <dgm:spPr/>
      <dgm:t>
        <a:bodyPr/>
        <a:lstStyle/>
        <a:p>
          <a:endParaRPr lang="en-US"/>
        </a:p>
      </dgm:t>
    </dgm:pt>
    <dgm:pt modelId="{062E86FD-6E70-4846-BE62-7287EB423F51}" type="pres">
      <dgm:prSet presAssocID="{24EC06C8-49A9-4F00-85B3-100F6E9E23EC}" presName="connectorText" presStyleLbl="sibTrans2D1" presStyleIdx="1" presStyleCnt="4"/>
      <dgm:spPr/>
      <dgm:t>
        <a:bodyPr/>
        <a:lstStyle/>
        <a:p>
          <a:endParaRPr lang="en-US"/>
        </a:p>
      </dgm:t>
    </dgm:pt>
    <dgm:pt modelId="{81978369-1EEC-4752-8EC5-25AF914DC1D6}" type="pres">
      <dgm:prSet presAssocID="{8165C2CF-49ED-48C2-A860-0556A8F56E61}" presName="node" presStyleLbl="node1" presStyleIdx="2" presStyleCnt="4">
        <dgm:presLayoutVars>
          <dgm:bulletEnabled val="1"/>
        </dgm:presLayoutVars>
      </dgm:prSet>
      <dgm:spPr/>
      <dgm:t>
        <a:bodyPr/>
        <a:lstStyle/>
        <a:p>
          <a:endParaRPr lang="en-US"/>
        </a:p>
      </dgm:t>
    </dgm:pt>
    <dgm:pt modelId="{B43095E7-70B8-4319-AB16-A177EFD22D3B}" type="pres">
      <dgm:prSet presAssocID="{DD2A0DE3-2F1A-4ABD-AFFE-D37391A7571A}" presName="sibTrans" presStyleLbl="sibTrans2D1" presStyleIdx="2" presStyleCnt="4"/>
      <dgm:spPr/>
      <dgm:t>
        <a:bodyPr/>
        <a:lstStyle/>
        <a:p>
          <a:endParaRPr lang="en-US"/>
        </a:p>
      </dgm:t>
    </dgm:pt>
    <dgm:pt modelId="{BCA76878-0E8A-4966-986F-3E88644C6B63}" type="pres">
      <dgm:prSet presAssocID="{DD2A0DE3-2F1A-4ABD-AFFE-D37391A7571A}" presName="connectorText" presStyleLbl="sibTrans2D1" presStyleIdx="2" presStyleCnt="4"/>
      <dgm:spPr/>
      <dgm:t>
        <a:bodyPr/>
        <a:lstStyle/>
        <a:p>
          <a:endParaRPr lang="en-US"/>
        </a:p>
      </dgm:t>
    </dgm:pt>
    <dgm:pt modelId="{DC10F6F1-3139-49E3-9724-EA6601902FFA}" type="pres">
      <dgm:prSet presAssocID="{0A18FA4E-F5BF-4BE2-8B66-79E6B08E4DF9}" presName="node" presStyleLbl="node1" presStyleIdx="3" presStyleCnt="4">
        <dgm:presLayoutVars>
          <dgm:bulletEnabled val="1"/>
        </dgm:presLayoutVars>
      </dgm:prSet>
      <dgm:spPr/>
      <dgm:t>
        <a:bodyPr/>
        <a:lstStyle/>
        <a:p>
          <a:endParaRPr lang="en-US"/>
        </a:p>
      </dgm:t>
    </dgm:pt>
    <dgm:pt modelId="{D1322AAF-0481-49A9-BF75-C8FA4F6ED0CB}" type="pres">
      <dgm:prSet presAssocID="{80FD65F3-DB6D-44A3-9831-BAFE13EAE433}" presName="sibTrans" presStyleLbl="sibTrans2D1" presStyleIdx="3" presStyleCnt="4"/>
      <dgm:spPr/>
      <dgm:t>
        <a:bodyPr/>
        <a:lstStyle/>
        <a:p>
          <a:endParaRPr lang="en-US"/>
        </a:p>
      </dgm:t>
    </dgm:pt>
    <dgm:pt modelId="{05057DA5-9FAB-48C2-8D13-D5C5975FD17C}" type="pres">
      <dgm:prSet presAssocID="{80FD65F3-DB6D-44A3-9831-BAFE13EAE433}" presName="connectorText" presStyleLbl="sibTrans2D1" presStyleIdx="3" presStyleCnt="4"/>
      <dgm:spPr/>
      <dgm:t>
        <a:bodyPr/>
        <a:lstStyle/>
        <a:p>
          <a:endParaRPr lang="en-US"/>
        </a:p>
      </dgm:t>
    </dgm:pt>
  </dgm:ptLst>
  <dgm:cxnLst>
    <dgm:cxn modelId="{8E8F1052-F026-4652-8CE5-0BB9654098C9}" type="presOf" srcId="{DD2A0DE3-2F1A-4ABD-AFFE-D37391A7571A}" destId="{B43095E7-70B8-4319-AB16-A177EFD22D3B}" srcOrd="0" destOrd="0" presId="urn:microsoft.com/office/officeart/2005/8/layout/cycle2"/>
    <dgm:cxn modelId="{A7B87CCD-215C-47C5-BC6F-45BE491DCD87}" type="presOf" srcId="{DD2A0DE3-2F1A-4ABD-AFFE-D37391A7571A}" destId="{BCA76878-0E8A-4966-986F-3E88644C6B63}" srcOrd="1" destOrd="0" presId="urn:microsoft.com/office/officeart/2005/8/layout/cycle2"/>
    <dgm:cxn modelId="{46764AEF-C7C9-40D9-875D-7F44FB8A8623}" srcId="{EC8AC134-7CD8-4E8C-80EC-CE8565CA29FC}" destId="{D403736D-5D1B-4D58-8C29-31B9D5928A5E}" srcOrd="0" destOrd="0" parTransId="{AEF18A47-F384-4675-8381-2D005E84D0EC}" sibTransId="{6FFC92DC-E4D0-4C05-B5DB-B798A84E374B}"/>
    <dgm:cxn modelId="{29A6DBED-CE24-4D12-BCED-553D8BFE7320}" type="presOf" srcId="{6FFC92DC-E4D0-4C05-B5DB-B798A84E374B}" destId="{9C4E5698-4288-4818-89AF-D7BEB589F010}" srcOrd="0" destOrd="0" presId="urn:microsoft.com/office/officeart/2005/8/layout/cycle2"/>
    <dgm:cxn modelId="{8ED4B914-09F3-42EF-ADD6-6DF897DEE0A2}" type="presOf" srcId="{80FD65F3-DB6D-44A3-9831-BAFE13EAE433}" destId="{D1322AAF-0481-49A9-BF75-C8FA4F6ED0CB}" srcOrd="0" destOrd="0" presId="urn:microsoft.com/office/officeart/2005/8/layout/cycle2"/>
    <dgm:cxn modelId="{214FFE7C-1FCC-4DD5-838C-83D4492B1288}" type="presOf" srcId="{6FFC92DC-E4D0-4C05-B5DB-B798A84E374B}" destId="{FAB8F552-3B7E-47D6-B6A0-C35BC7CC0A67}" srcOrd="1" destOrd="0" presId="urn:microsoft.com/office/officeart/2005/8/layout/cycle2"/>
    <dgm:cxn modelId="{53BB41E8-2FE8-43D4-8288-CC47472FCC92}" type="presOf" srcId="{D403736D-5D1B-4D58-8C29-31B9D5928A5E}" destId="{1C0DEE5D-ED52-434C-A064-25486755868E}" srcOrd="0" destOrd="0" presId="urn:microsoft.com/office/officeart/2005/8/layout/cycle2"/>
    <dgm:cxn modelId="{FB0647F8-519B-4974-84E6-A9B85745A7B9}" srcId="{EC8AC134-7CD8-4E8C-80EC-CE8565CA29FC}" destId="{8165C2CF-49ED-48C2-A860-0556A8F56E61}" srcOrd="2" destOrd="0" parTransId="{DE3029AD-4818-4EB1-A1BC-9E154E8FCA4A}" sibTransId="{DD2A0DE3-2F1A-4ABD-AFFE-D37391A7571A}"/>
    <dgm:cxn modelId="{E6B94A3A-5322-4FDA-BC79-3A211609EF17}" type="presOf" srcId="{2BB68745-469A-4E68-A063-D138876D326B}" destId="{42FB538A-B175-4BB2-A67F-472224F58514}" srcOrd="0" destOrd="0" presId="urn:microsoft.com/office/officeart/2005/8/layout/cycle2"/>
    <dgm:cxn modelId="{D9ACAB9F-EF40-4405-A7A9-A09C4C5ED201}" type="presOf" srcId="{24EC06C8-49A9-4F00-85B3-100F6E9E23EC}" destId="{C2B8E0CC-CBB3-4A3B-A94A-3258F5DA86C9}" srcOrd="0" destOrd="0" presId="urn:microsoft.com/office/officeart/2005/8/layout/cycle2"/>
    <dgm:cxn modelId="{EF56852D-81E3-443B-9D04-E76ACF21E2E8}" type="presOf" srcId="{8165C2CF-49ED-48C2-A860-0556A8F56E61}" destId="{81978369-1EEC-4752-8EC5-25AF914DC1D6}" srcOrd="0" destOrd="0" presId="urn:microsoft.com/office/officeart/2005/8/layout/cycle2"/>
    <dgm:cxn modelId="{72066D07-A83E-406D-8EB3-D06B04747AA5}" type="presOf" srcId="{80FD65F3-DB6D-44A3-9831-BAFE13EAE433}" destId="{05057DA5-9FAB-48C2-8D13-D5C5975FD17C}" srcOrd="1" destOrd="0" presId="urn:microsoft.com/office/officeart/2005/8/layout/cycle2"/>
    <dgm:cxn modelId="{C4F94DC3-79CE-42A7-B295-F0D284E63235}" srcId="{EC8AC134-7CD8-4E8C-80EC-CE8565CA29FC}" destId="{0A18FA4E-F5BF-4BE2-8B66-79E6B08E4DF9}" srcOrd="3" destOrd="0" parTransId="{8F92F47C-8652-49BA-9F9C-4124DF668528}" sibTransId="{80FD65F3-DB6D-44A3-9831-BAFE13EAE433}"/>
    <dgm:cxn modelId="{93B9A7C4-FC14-48D0-AF51-B899613F473F}" type="presOf" srcId="{24EC06C8-49A9-4F00-85B3-100F6E9E23EC}" destId="{062E86FD-6E70-4846-BE62-7287EB423F51}" srcOrd="1" destOrd="0" presId="urn:microsoft.com/office/officeart/2005/8/layout/cycle2"/>
    <dgm:cxn modelId="{09F3F4DB-4EB5-4A5C-AA69-92FFD519CE78}" srcId="{EC8AC134-7CD8-4E8C-80EC-CE8565CA29FC}" destId="{2BB68745-469A-4E68-A063-D138876D326B}" srcOrd="1" destOrd="0" parTransId="{4FD40A1B-BFB7-416F-B49A-E7E4E086E0A6}" sibTransId="{24EC06C8-49A9-4F00-85B3-100F6E9E23EC}"/>
    <dgm:cxn modelId="{8946187A-DFD7-484E-AE6C-9354A27EC2F7}" type="presOf" srcId="{0A18FA4E-F5BF-4BE2-8B66-79E6B08E4DF9}" destId="{DC10F6F1-3139-49E3-9724-EA6601902FFA}" srcOrd="0" destOrd="0" presId="urn:microsoft.com/office/officeart/2005/8/layout/cycle2"/>
    <dgm:cxn modelId="{5C9AF6AC-A2FC-4DBF-9213-CAC7D66045BC}" type="presOf" srcId="{EC8AC134-7CD8-4E8C-80EC-CE8565CA29FC}" destId="{69AE6048-1B03-4CAF-A740-CE24D14EFEAC}" srcOrd="0" destOrd="0" presId="urn:microsoft.com/office/officeart/2005/8/layout/cycle2"/>
    <dgm:cxn modelId="{74C6892F-8B69-4B21-BA11-0F1AD46C7016}" type="presParOf" srcId="{69AE6048-1B03-4CAF-A740-CE24D14EFEAC}" destId="{1C0DEE5D-ED52-434C-A064-25486755868E}" srcOrd="0" destOrd="0" presId="urn:microsoft.com/office/officeart/2005/8/layout/cycle2"/>
    <dgm:cxn modelId="{4EA79EC4-1ECF-4BAA-8560-25A695D85A24}" type="presParOf" srcId="{69AE6048-1B03-4CAF-A740-CE24D14EFEAC}" destId="{9C4E5698-4288-4818-89AF-D7BEB589F010}" srcOrd="1" destOrd="0" presId="urn:microsoft.com/office/officeart/2005/8/layout/cycle2"/>
    <dgm:cxn modelId="{2CD96BF9-ABC4-4E2F-AF59-AFC6CCD57244}" type="presParOf" srcId="{9C4E5698-4288-4818-89AF-D7BEB589F010}" destId="{FAB8F552-3B7E-47D6-B6A0-C35BC7CC0A67}" srcOrd="0" destOrd="0" presId="urn:microsoft.com/office/officeart/2005/8/layout/cycle2"/>
    <dgm:cxn modelId="{856E542F-8649-4F2E-AE49-C5FC8623E430}" type="presParOf" srcId="{69AE6048-1B03-4CAF-A740-CE24D14EFEAC}" destId="{42FB538A-B175-4BB2-A67F-472224F58514}" srcOrd="2" destOrd="0" presId="urn:microsoft.com/office/officeart/2005/8/layout/cycle2"/>
    <dgm:cxn modelId="{9BC54424-BACB-4A73-AB2B-D18F783E3CAA}" type="presParOf" srcId="{69AE6048-1B03-4CAF-A740-CE24D14EFEAC}" destId="{C2B8E0CC-CBB3-4A3B-A94A-3258F5DA86C9}" srcOrd="3" destOrd="0" presId="urn:microsoft.com/office/officeart/2005/8/layout/cycle2"/>
    <dgm:cxn modelId="{462ADADF-B458-424C-9D54-8B16763C1D89}" type="presParOf" srcId="{C2B8E0CC-CBB3-4A3B-A94A-3258F5DA86C9}" destId="{062E86FD-6E70-4846-BE62-7287EB423F51}" srcOrd="0" destOrd="0" presId="urn:microsoft.com/office/officeart/2005/8/layout/cycle2"/>
    <dgm:cxn modelId="{E866642D-68D6-4980-BD43-E273E3BBC06E}" type="presParOf" srcId="{69AE6048-1B03-4CAF-A740-CE24D14EFEAC}" destId="{81978369-1EEC-4752-8EC5-25AF914DC1D6}" srcOrd="4" destOrd="0" presId="urn:microsoft.com/office/officeart/2005/8/layout/cycle2"/>
    <dgm:cxn modelId="{88FF597A-D15E-478C-8F6D-36B70AEE65FD}" type="presParOf" srcId="{69AE6048-1B03-4CAF-A740-CE24D14EFEAC}" destId="{B43095E7-70B8-4319-AB16-A177EFD22D3B}" srcOrd="5" destOrd="0" presId="urn:microsoft.com/office/officeart/2005/8/layout/cycle2"/>
    <dgm:cxn modelId="{D3329F81-78B5-478D-A934-BE3D3A87B1BD}" type="presParOf" srcId="{B43095E7-70B8-4319-AB16-A177EFD22D3B}" destId="{BCA76878-0E8A-4966-986F-3E88644C6B63}" srcOrd="0" destOrd="0" presId="urn:microsoft.com/office/officeart/2005/8/layout/cycle2"/>
    <dgm:cxn modelId="{62F12BED-2EED-40C4-822C-6044B202DC65}" type="presParOf" srcId="{69AE6048-1B03-4CAF-A740-CE24D14EFEAC}" destId="{DC10F6F1-3139-49E3-9724-EA6601902FFA}" srcOrd="6" destOrd="0" presId="urn:microsoft.com/office/officeart/2005/8/layout/cycle2"/>
    <dgm:cxn modelId="{78873262-17D5-424D-B352-518C65CDEEA1}" type="presParOf" srcId="{69AE6048-1B03-4CAF-A740-CE24D14EFEAC}" destId="{D1322AAF-0481-49A9-BF75-C8FA4F6ED0CB}" srcOrd="7" destOrd="0" presId="urn:microsoft.com/office/officeart/2005/8/layout/cycle2"/>
    <dgm:cxn modelId="{486F2C9F-6477-4693-8CB6-552F82CE3379}" type="presParOf" srcId="{D1322AAF-0481-49A9-BF75-C8FA4F6ED0CB}" destId="{05057DA5-9FAB-48C2-8D13-D5C5975FD17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12D9A-8DA5-4CC3-9F87-6B4C22C84121}">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5D77B-ECA4-44F2-B18F-B239B99F7BA7}">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lvl="0" algn="l" defTabSz="2089150">
            <a:lnSpc>
              <a:spcPct val="90000"/>
            </a:lnSpc>
            <a:spcBef>
              <a:spcPct val="0"/>
            </a:spcBef>
            <a:spcAft>
              <a:spcPct val="35000"/>
            </a:spcAft>
          </a:pPr>
          <a:r>
            <a:rPr lang="en-US" sz="4700" kern="1200" dirty="0" smtClean="0"/>
            <a:t>Severe</a:t>
          </a:r>
          <a:endParaRPr lang="en-US" sz="4700" kern="1200" dirty="0"/>
        </a:p>
      </dsp:txBody>
      <dsp:txXfrm>
        <a:off x="628203" y="452596"/>
        <a:ext cx="7538938" cy="905192"/>
      </dsp:txXfrm>
    </dsp:sp>
    <dsp:sp modelId="{05B7E9D1-E0B5-4B00-84DB-2761E60B3CC8}">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B5D0F-DCEE-4B53-BAE4-58E8E8644A2A}">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lvl="0" algn="l" defTabSz="2089150">
            <a:lnSpc>
              <a:spcPct val="90000"/>
            </a:lnSpc>
            <a:spcBef>
              <a:spcPct val="0"/>
            </a:spcBef>
            <a:spcAft>
              <a:spcPct val="35000"/>
            </a:spcAft>
          </a:pPr>
          <a:r>
            <a:rPr lang="en-US" sz="4700" kern="1200" dirty="0" smtClean="0"/>
            <a:t>Repeated</a:t>
          </a:r>
          <a:endParaRPr lang="en-US" sz="4700" kern="1200" dirty="0"/>
        </a:p>
      </dsp:txBody>
      <dsp:txXfrm>
        <a:off x="957241" y="1810385"/>
        <a:ext cx="7209900" cy="905192"/>
      </dsp:txXfrm>
    </dsp:sp>
    <dsp:sp modelId="{77E33F58-A003-416C-9EEC-BBA6B559EF6B}">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99954-2FCF-4F7E-A5E7-0A987A2A7B77}">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lvl="0" algn="l" defTabSz="2089150">
            <a:lnSpc>
              <a:spcPct val="90000"/>
            </a:lnSpc>
            <a:spcBef>
              <a:spcPct val="0"/>
            </a:spcBef>
            <a:spcAft>
              <a:spcPct val="35000"/>
            </a:spcAft>
          </a:pPr>
          <a:r>
            <a:rPr lang="en-US" sz="4700" kern="1200" dirty="0" smtClean="0"/>
            <a:t>Unrelieved</a:t>
          </a:r>
          <a:endParaRPr lang="en-US" sz="4700" kern="1200" dirty="0"/>
        </a:p>
      </dsp:txBody>
      <dsp:txXfrm>
        <a:off x="628203" y="3168174"/>
        <a:ext cx="7538938" cy="905192"/>
      </dsp:txXfrm>
    </dsp:sp>
    <dsp:sp modelId="{C3A32249-84D4-4116-91E4-F73B6250879C}">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DEE5D-ED52-434C-A064-25486755868E}">
      <dsp:nvSpPr>
        <dsp:cNvPr id="0" name=""/>
        <dsp:cNvSpPr/>
      </dsp:nvSpPr>
      <dsp:spPr>
        <a:xfrm>
          <a:off x="2685157" y="947"/>
          <a:ext cx="1716285" cy="17162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Abusive/ Neglectful Parenting</a:t>
          </a:r>
          <a:endParaRPr lang="en-US" sz="1700" kern="1200" dirty="0">
            <a:latin typeface="Arial" panose="020B0604020202020204" pitchFamily="34" charset="0"/>
            <a:cs typeface="Arial" panose="020B0604020202020204" pitchFamily="34" charset="0"/>
          </a:endParaRPr>
        </a:p>
      </dsp:txBody>
      <dsp:txXfrm>
        <a:off x="2936501" y="252291"/>
        <a:ext cx="1213597" cy="1213597"/>
      </dsp:txXfrm>
    </dsp:sp>
    <dsp:sp modelId="{9C4E5698-4288-4818-89AF-D7BEB589F010}">
      <dsp:nvSpPr>
        <dsp:cNvPr id="0" name=""/>
        <dsp:cNvSpPr/>
      </dsp:nvSpPr>
      <dsp:spPr>
        <a:xfrm rot="2700000">
          <a:off x="4217274" y="1471821"/>
          <a:ext cx="456761" cy="5792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37341" y="1539223"/>
        <a:ext cx="319733" cy="347548"/>
      </dsp:txXfrm>
    </dsp:sp>
    <dsp:sp modelId="{42FB538A-B175-4BB2-A67F-472224F58514}">
      <dsp:nvSpPr>
        <dsp:cNvPr id="0" name=""/>
        <dsp:cNvSpPr/>
      </dsp:nvSpPr>
      <dsp:spPr>
        <a:xfrm>
          <a:off x="4508148" y="1823939"/>
          <a:ext cx="1716285" cy="17162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Childhood Trauma</a:t>
          </a:r>
          <a:endParaRPr lang="en-US" sz="1700" kern="1200" dirty="0">
            <a:latin typeface="Arial" panose="020B0604020202020204" pitchFamily="34" charset="0"/>
            <a:cs typeface="Arial" panose="020B0604020202020204" pitchFamily="34" charset="0"/>
          </a:endParaRPr>
        </a:p>
      </dsp:txBody>
      <dsp:txXfrm>
        <a:off x="4759492" y="2075283"/>
        <a:ext cx="1213597" cy="1213597"/>
      </dsp:txXfrm>
    </dsp:sp>
    <dsp:sp modelId="{C2B8E0CC-CBB3-4A3B-A94A-3258F5DA86C9}">
      <dsp:nvSpPr>
        <dsp:cNvPr id="0" name=""/>
        <dsp:cNvSpPr/>
      </dsp:nvSpPr>
      <dsp:spPr>
        <a:xfrm rot="8100000">
          <a:off x="4235556" y="3294813"/>
          <a:ext cx="456761" cy="5792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352517" y="3362215"/>
        <a:ext cx="319733" cy="347548"/>
      </dsp:txXfrm>
    </dsp:sp>
    <dsp:sp modelId="{81978369-1EEC-4752-8EC5-25AF914DC1D6}">
      <dsp:nvSpPr>
        <dsp:cNvPr id="0" name=""/>
        <dsp:cNvSpPr/>
      </dsp:nvSpPr>
      <dsp:spPr>
        <a:xfrm>
          <a:off x="2685157" y="3646930"/>
          <a:ext cx="1716285" cy="17162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Challenging Behavior</a:t>
          </a:r>
          <a:endParaRPr lang="en-US" sz="1700" kern="1200" dirty="0">
            <a:latin typeface="Arial" panose="020B0604020202020204" pitchFamily="34" charset="0"/>
            <a:cs typeface="Arial" panose="020B0604020202020204" pitchFamily="34" charset="0"/>
          </a:endParaRPr>
        </a:p>
      </dsp:txBody>
      <dsp:txXfrm>
        <a:off x="2936501" y="3898274"/>
        <a:ext cx="1213597" cy="1213597"/>
      </dsp:txXfrm>
    </dsp:sp>
    <dsp:sp modelId="{B43095E7-70B8-4319-AB16-A177EFD22D3B}">
      <dsp:nvSpPr>
        <dsp:cNvPr id="0" name=""/>
        <dsp:cNvSpPr/>
      </dsp:nvSpPr>
      <dsp:spPr>
        <a:xfrm rot="13500000">
          <a:off x="2412564" y="3313095"/>
          <a:ext cx="456761" cy="5792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529525" y="3477391"/>
        <a:ext cx="319733" cy="347548"/>
      </dsp:txXfrm>
    </dsp:sp>
    <dsp:sp modelId="{DC10F6F1-3139-49E3-9724-EA6601902FFA}">
      <dsp:nvSpPr>
        <dsp:cNvPr id="0" name=""/>
        <dsp:cNvSpPr/>
      </dsp:nvSpPr>
      <dsp:spPr>
        <a:xfrm>
          <a:off x="862165" y="1823939"/>
          <a:ext cx="1716285" cy="171628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Parental Frustration</a:t>
          </a:r>
          <a:endParaRPr lang="en-US" sz="1700" kern="1200" dirty="0">
            <a:latin typeface="Arial" panose="020B0604020202020204" pitchFamily="34" charset="0"/>
            <a:cs typeface="Arial" panose="020B0604020202020204" pitchFamily="34" charset="0"/>
          </a:endParaRPr>
        </a:p>
      </dsp:txBody>
      <dsp:txXfrm>
        <a:off x="1113509" y="2075283"/>
        <a:ext cx="1213597" cy="1213597"/>
      </dsp:txXfrm>
    </dsp:sp>
    <dsp:sp modelId="{D1322AAF-0481-49A9-BF75-C8FA4F6ED0CB}">
      <dsp:nvSpPr>
        <dsp:cNvPr id="0" name=""/>
        <dsp:cNvSpPr/>
      </dsp:nvSpPr>
      <dsp:spPr>
        <a:xfrm rot="18900000">
          <a:off x="2394282" y="1490103"/>
          <a:ext cx="456761" cy="57924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14349" y="1654399"/>
        <a:ext cx="319733" cy="3475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65BB-8F7F-4F43-8802-3BFB8ED356F9}" type="datetimeFigureOut">
              <a:rPr lang="en-US" smtClean="0"/>
              <a:t>10/5/2015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926C-2800-4E8B-B326-A49B9EDD1388}" type="slidenum">
              <a:rPr lang="en-US" smtClean="0"/>
              <a:t>‹#›</a:t>
            </a:fld>
            <a:endParaRPr lang="en-US"/>
          </a:p>
        </p:txBody>
      </p:sp>
    </p:spTree>
    <p:extLst>
      <p:ext uri="{BB962C8B-B14F-4D97-AF65-F5344CB8AC3E}">
        <p14:creationId xmlns:p14="http://schemas.microsoft.com/office/powerpoint/2010/main" val="509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INTRODUCE: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Welcome back! In this section we will be covering trauma, toxic stress and their impact on development. New research in this area has truly revolutionized our understanding of children’s behaviors, brain development and response systems—particularly in the face of traumatic experiences. During this session, we will cover a variety of topics related to trauma-informed care. As you will see, these topics have important ramifications for children and families’ well-being.</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1</a:t>
            </a:fld>
            <a:endParaRPr lang="en-US"/>
          </a:p>
        </p:txBody>
      </p:sp>
    </p:spTree>
    <p:extLst>
      <p:ext uri="{BB962C8B-B14F-4D97-AF65-F5344CB8AC3E}">
        <p14:creationId xmlns:p14="http://schemas.microsoft.com/office/powerpoint/2010/main" val="244413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TRANSITION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When a child is under stress or experiences a traumatic event, the amygdala acts like an “alarm system,” overriding the hippocampus’ ability to process and the prefrontal cortex’s ability to think. When stress hormones suffuse our body we experience increased heart rate, hyper-vigilance, confusion, rapid breathing, numbness, chills, fear, terror — often described as "fight or flight". This allows us to react quickly and automatically in dangerous situation. However, this amygdala-hippocampus-prefrontal cortex system can fall apart when a child experiences extreme, repeated, or unrelieved stress or trauma.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ASK: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What happens when we hear an alarm go off? [Take a few quick answers.]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Now what happens when that same alarm just keeps on going off over and over again? [Take a few answers.]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Stress is like our body’s alarm system. It is supposed to help us respond quickly in ways that will help keep us safe. But when we experience too much stress without break—it’s like an alarm that keeps on going off—eventually we can’t respond to it the way we should.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10</a:t>
            </a:fld>
            <a:endParaRPr lang="en-US"/>
          </a:p>
        </p:txBody>
      </p:sp>
    </p:spTree>
    <p:extLst>
      <p:ext uri="{BB962C8B-B14F-4D97-AF65-F5344CB8AC3E}">
        <p14:creationId xmlns:p14="http://schemas.microsoft.com/office/powerpoint/2010/main" val="300878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586EE4-7FEA-44EA-8EC1-C09DC50D8D2C}" type="slidenum">
              <a:rPr lang="en-US" smtClean="0"/>
              <a:pPr>
                <a:spcBef>
                  <a:spcPct val="0"/>
                </a:spcBef>
              </a:pPr>
              <a:t>11</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Stress hormones—particularly dopamine, norepinephrine, and epinephrine—are released into the body in response to the traumatic event. If enough of these stress hormones are released for a long enough period of time, they cause the child to experience traumatic stress. Traumatic stress is marked by lasting changes to the body’s stress response system. This may include a consistent “alert” mode, whereby the child becomes hyper-vigilant and his or her resting heart rate remains heightened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even after the threat has been removed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In other cases, in response to prolonged exposure to stress hormones, the body adapts and becomes less responsive. Stress hormones also suppress the frontal brain region’s enduring ability to support memory, concentration, inhibition and rational thought.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SUMMARIZE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Over time, if a child is chronically exposed to toxic stress, this brain-neurotransmitter system becomes permanently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dysregulated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meaning that the system can be stuck perpetually in overdrive—leading to consistently over-activated feelings of stress, alarm, anxiety and fear.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defRPr/>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32388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It’s important to remember that chronic stress isn’t just caused by abuse or neglect. As this cartoon illustrates, chronic stress can also come from the environment. This is why children who are faced with continuous racism, oppression or environmental safety concerns, like war or violent gang activity, can also experience traumatic stress responses.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12</a:t>
            </a:fld>
            <a:endParaRPr lang="en-US"/>
          </a:p>
        </p:txBody>
      </p:sp>
    </p:spTree>
    <p:extLst>
      <p:ext uri="{BB962C8B-B14F-4D97-AF65-F5344CB8AC3E}">
        <p14:creationId xmlns:p14="http://schemas.microsoft.com/office/powerpoint/2010/main" val="61912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venir LT 65 Medium" pitchFamily="34" charset="0"/>
              </a:defRPr>
            </a:lvl1pPr>
            <a:lvl2pPr marL="742950" indent="-285750" eaLnBrk="0" hangingPunct="0">
              <a:defRPr sz="2600">
                <a:solidFill>
                  <a:schemeClr val="tx1"/>
                </a:solidFill>
                <a:latin typeface="Avenir LT 65 Medium" pitchFamily="34" charset="0"/>
              </a:defRPr>
            </a:lvl2pPr>
            <a:lvl3pPr marL="1143000" indent="-228600" eaLnBrk="0" hangingPunct="0">
              <a:defRPr sz="2600">
                <a:solidFill>
                  <a:schemeClr val="tx1"/>
                </a:solidFill>
                <a:latin typeface="Avenir LT 65 Medium" pitchFamily="34" charset="0"/>
              </a:defRPr>
            </a:lvl3pPr>
            <a:lvl4pPr marL="1600200" indent="-228600" eaLnBrk="0" hangingPunct="0">
              <a:defRPr sz="2600">
                <a:solidFill>
                  <a:schemeClr val="tx1"/>
                </a:solidFill>
                <a:latin typeface="Avenir LT 65 Medium" pitchFamily="34" charset="0"/>
              </a:defRPr>
            </a:lvl4pPr>
            <a:lvl5pPr marL="2057400" indent="-228600" eaLnBrk="0" hangingPunct="0">
              <a:defRPr sz="2600">
                <a:solidFill>
                  <a:schemeClr val="tx1"/>
                </a:solidFill>
                <a:latin typeface="Avenir LT 65 Medium" pitchFamily="34" charset="0"/>
              </a:defRPr>
            </a:lvl5pPr>
            <a:lvl6pPr marL="2514600" indent="-228600" eaLnBrk="0" fontAlgn="base" hangingPunct="0">
              <a:spcBef>
                <a:spcPct val="0"/>
              </a:spcBef>
              <a:spcAft>
                <a:spcPct val="0"/>
              </a:spcAft>
              <a:defRPr sz="2600">
                <a:solidFill>
                  <a:schemeClr val="tx1"/>
                </a:solidFill>
                <a:latin typeface="Avenir LT 65 Medium" pitchFamily="34" charset="0"/>
              </a:defRPr>
            </a:lvl6pPr>
            <a:lvl7pPr marL="2971800" indent="-228600" eaLnBrk="0" fontAlgn="base" hangingPunct="0">
              <a:spcBef>
                <a:spcPct val="0"/>
              </a:spcBef>
              <a:spcAft>
                <a:spcPct val="0"/>
              </a:spcAft>
              <a:defRPr sz="2600">
                <a:solidFill>
                  <a:schemeClr val="tx1"/>
                </a:solidFill>
                <a:latin typeface="Avenir LT 65 Medium" pitchFamily="34" charset="0"/>
              </a:defRPr>
            </a:lvl7pPr>
            <a:lvl8pPr marL="3429000" indent="-228600" eaLnBrk="0" fontAlgn="base" hangingPunct="0">
              <a:spcBef>
                <a:spcPct val="0"/>
              </a:spcBef>
              <a:spcAft>
                <a:spcPct val="0"/>
              </a:spcAft>
              <a:defRPr sz="2600">
                <a:solidFill>
                  <a:schemeClr val="tx1"/>
                </a:solidFill>
                <a:latin typeface="Avenir LT 65 Medium" pitchFamily="34" charset="0"/>
              </a:defRPr>
            </a:lvl8pPr>
            <a:lvl9pPr marL="3886200" indent="-228600" eaLnBrk="0" fontAlgn="base" hangingPunct="0">
              <a:spcBef>
                <a:spcPct val="0"/>
              </a:spcBef>
              <a:spcAft>
                <a:spcPct val="0"/>
              </a:spcAft>
              <a:defRPr sz="2600">
                <a:solidFill>
                  <a:schemeClr val="tx1"/>
                </a:solidFill>
                <a:latin typeface="Avenir LT 65 Medium" pitchFamily="34" charset="0"/>
              </a:defRPr>
            </a:lvl9pPr>
          </a:lstStyle>
          <a:p>
            <a:pPr eaLnBrk="1" hangingPunct="1"/>
            <a:fld id="{10917B91-7205-498F-A6BD-5D292A329862}" type="slidenum">
              <a:rPr lang="en-US" sz="1200">
                <a:latin typeface="Arial" panose="020B0604020202020204" pitchFamily="34" charset="0"/>
              </a:rPr>
              <a:pPr eaLnBrk="1" hangingPunct="1"/>
              <a:t>13</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TRANSITION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One study that really pinpoints the effects of toxic stress is the Adverse Childhood Experiences, or ACE, study conducted by the Centers for Disease Control and Prevention (CDC) and Kaiser Permanente. </a:t>
            </a:r>
          </a:p>
          <a:p>
            <a:pPr marL="0" marR="0">
              <a:lnSpc>
                <a:spcPct val="115000"/>
              </a:lnSpc>
              <a:spcBef>
                <a:spcPts val="300"/>
              </a:spcBef>
              <a:spcAft>
                <a:spcPts val="600"/>
              </a:spcAft>
            </a:pP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 ACE Study is one of the largest investigations ever conducted to assess associations between childhood maltreatment and later-life health and well-being. The study identified specific experiences that put children at risk for negative outcomes in adulthood. The specific experiences identified include things like domestic abuse, emotional abuse, sexual abuse, parental drug use, physical abuse and criminal behavior in the household. </a:t>
            </a:r>
          </a:p>
          <a:p>
            <a:pPr marL="0" marR="0">
              <a:lnSpc>
                <a:spcPct val="115000"/>
              </a:lnSpc>
              <a:spcBef>
                <a:spcPts val="300"/>
              </a:spcBef>
              <a:spcAft>
                <a:spcPts val="600"/>
              </a:spcAft>
            </a:pP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 ACE Study suggests that these identified experiences are major risk factors for the leading causes of later illness and death, as well as poor quality of life. In addition it showed a very strong correlation between the number of ACEs experienced in childhood, and adult outcomes. These outcomes were found across many domains, including:</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Physical health</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Mental health</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Risk behaviors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Socioeconomic status</a:t>
            </a:r>
          </a:p>
          <a:p>
            <a:pPr marL="0" marR="0" lvl="0" indent="0">
              <a:lnSpc>
                <a:spcPct val="115000"/>
              </a:lnSpc>
              <a:spcBef>
                <a:spcPts val="300"/>
              </a:spcBef>
              <a:spcAft>
                <a:spcPts val="600"/>
              </a:spcAft>
              <a:buFont typeface="Symbol" panose="05050102010706020507" pitchFamily="18" charset="2"/>
              <a:buNone/>
            </a:pP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It’s also important to note that when children experience three of more of these ACE factors together, their risk for issues in adulthood increases exponentially.</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smtClean="0">
              <a:solidFill>
                <a:srgbClr val="DCCCA4"/>
              </a:solidFill>
              <a:latin typeface="Arial" panose="020B0604020202020204" pitchFamily="34" charset="0"/>
            </a:endParaRPr>
          </a:p>
        </p:txBody>
      </p:sp>
    </p:spTree>
    <p:extLst>
      <p:ext uri="{BB962C8B-B14F-4D97-AF65-F5344CB8AC3E}">
        <p14:creationId xmlns:p14="http://schemas.microsoft.com/office/powerpoint/2010/main" val="331228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TRANSITION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One Interesting side bar to the ACE study is how common ACEs are. Both of the studies listed on this slide were of normal adult populations.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One thing to consider is—though the research shows that ACEs are associated with a host of negative outcomes, not all of the individuals who experience ACEs are destined to have these negative outcomes. Which brings us back to the question of what helps individuals to succeed despite difficult or stressful circumstances.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14</a:t>
            </a:fld>
            <a:endParaRPr lang="en-US"/>
          </a:p>
        </p:txBody>
      </p:sp>
    </p:spTree>
    <p:extLst>
      <p:ext uri="{BB962C8B-B14F-4D97-AF65-F5344CB8AC3E}">
        <p14:creationId xmlns:p14="http://schemas.microsoft.com/office/powerpoint/2010/main" val="63819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STATE: </a:t>
            </a:r>
            <a:r>
              <a:rPr lang="en-US" sz="1200"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The Harvard Center on the Developing Child states that “a </a:t>
            </a:r>
            <a:r>
              <a:rPr lang="en-US" sz="1200" b="1"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toxic stress response</a:t>
            </a:r>
            <a:r>
              <a:rPr lang="en-US" sz="1200"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 can occur when a child experiences strong, frequent, and/or prolonged adversity—such as physical or emotional abuse, chronic neglect, caregiver substance abuse or mental illness, exposure to violence, and/or the accumulated burdens of family economic hardship—</a:t>
            </a:r>
            <a:r>
              <a:rPr lang="en-US" sz="1200" b="1"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without adequate adult support.”</a:t>
            </a:r>
            <a:r>
              <a:rPr lang="en-US" sz="1200"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Why exactly are children so dependent on caregivers as stress buffers? Because their brains simply aren’t developed to the point where they can “take care of themselves,” or respond to stress with more “adult” coping mechanisms.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endParaRPr>
          </a:p>
          <a:p>
            <a:pPr marL="0" marR="0">
              <a:lnSpc>
                <a:spcPct val="115000"/>
              </a:lnSpc>
              <a:spcBef>
                <a:spcPts val="300"/>
              </a:spcBef>
              <a:spcAft>
                <a:spcPts val="600"/>
              </a:spcAft>
            </a:pPr>
            <a:r>
              <a:rPr lang="en-US" sz="1200" b="1"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EXPAND: </a:t>
            </a:r>
            <a:r>
              <a:rPr lang="en-US" sz="1200"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Our bodies and brains are designed to be resilient—to bounce back. When children are very young, however, the importance of relationships with primary caregivers as a mechanism for helping the body learn how to reset after stressful circumstances. Studies of infants show how touch and eye contact from a known caregiver can help to soothe the stress response systems.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endParaRPr>
          </a:p>
          <a:p>
            <a:pPr marL="0" marR="0">
              <a:lnSpc>
                <a:spcPct val="115000"/>
              </a:lnSpc>
              <a:spcBef>
                <a:spcPts val="300"/>
              </a:spcBef>
              <a:spcAft>
                <a:spcPts val="600"/>
              </a:spcAft>
            </a:pPr>
            <a:r>
              <a:rPr lang="en-US" sz="1200" dirty="0" smtClean="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Even when stress is severe or repeated, research shows that, responsive relationships with caring adults as early in life as possible can prevent or reverse the damaging effects of toxic stress response.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15</a:t>
            </a:fld>
            <a:endParaRPr lang="en-US"/>
          </a:p>
        </p:txBody>
      </p:sp>
    </p:spTree>
    <p:extLst>
      <p:ext uri="{BB962C8B-B14F-4D97-AF65-F5344CB8AC3E}">
        <p14:creationId xmlns:p14="http://schemas.microsoft.com/office/powerpoint/2010/main" val="57004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When working with children that have been touched by child abuse and neglect we have a two-fold agenda.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know the children have experienced trauma and we want to help them heal from that trauma. This means: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742950" marR="0" lvl="1" indent="-285750">
              <a:lnSpc>
                <a:spcPct val="115000"/>
              </a:lnSpc>
              <a:spcBef>
                <a:spcPts val="300"/>
              </a:spcBef>
              <a:spcAft>
                <a:spcPts val="600"/>
              </a:spcAft>
              <a:buFont typeface="Courier New" panose="02070309020205020404" pitchFamily="49" charset="0"/>
              <a:buChar char="o"/>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Specific therapeutic interventions as well as a focus on the child’s own protective factors. We focus on their social and emotional competence when they are young, and expand to a fuller set of protective factors as they grow older. In a later module we will learn more about Youth Thrive—CSSP’s new initiative focused on building protective factors for children from 11 to 25.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742950" marR="0" lvl="1" indent="-285750">
              <a:lnSpc>
                <a:spcPct val="115000"/>
              </a:lnSpc>
              <a:spcBef>
                <a:spcPts val="300"/>
              </a:spcBef>
              <a:spcAft>
                <a:spcPts val="600"/>
              </a:spcAft>
              <a:buFont typeface="Courier New" panose="02070309020205020404" pitchFamily="49" charset="0"/>
              <a:buChar char="o"/>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also want to support their caregivers in building and developing their own protective factors as a way of supporting their ability to provide nurturing and supportive care to the child—because consistent nurturing care is one of the best pathways for young children to recover from toxic stress.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8C08A-3BD8-41A6-93F4-2B3A95B83A90}" type="slidenum">
              <a:rPr lang="en-US">
                <a:solidFill>
                  <a:prstClr val="black"/>
                </a:solidFill>
                <a:ea typeface="ＭＳ Ｐゴシック" panose="020B0600070205080204" pitchFamily="34" charset="-128"/>
              </a:rPr>
              <a:pPr>
                <a:spcBef>
                  <a:spcPct val="0"/>
                </a:spcBef>
              </a:pPr>
              <a:t>16</a:t>
            </a:fld>
            <a:endParaRPr 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9361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It is important that we continually work to support children involved in child welfare with a trauma-informed approach. This means providing safe, reliable, consistent, developmentally appropriate supports for all children—</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their families and caregivers.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2139" indent="-293131">
              <a:defRPr>
                <a:solidFill>
                  <a:schemeClr val="tx1"/>
                </a:solidFill>
                <a:latin typeface="Arial" panose="020B0604020202020204" pitchFamily="34" charset="0"/>
                <a:ea typeface="ＭＳ Ｐゴシック" panose="020B0600070205080204" pitchFamily="34" charset="-128"/>
              </a:defRPr>
            </a:lvl2pPr>
            <a:lvl3pPr marL="1172523" indent="-234505">
              <a:defRPr>
                <a:solidFill>
                  <a:schemeClr val="tx1"/>
                </a:solidFill>
                <a:latin typeface="Arial" panose="020B0604020202020204" pitchFamily="34" charset="0"/>
                <a:ea typeface="ＭＳ Ｐゴシック" panose="020B0600070205080204" pitchFamily="34" charset="-128"/>
              </a:defRPr>
            </a:lvl3pPr>
            <a:lvl4pPr marL="1641531" indent="-234505">
              <a:defRPr>
                <a:solidFill>
                  <a:schemeClr val="tx1"/>
                </a:solidFill>
                <a:latin typeface="Arial" panose="020B0604020202020204" pitchFamily="34" charset="0"/>
                <a:ea typeface="ＭＳ Ｐゴシック" panose="020B0600070205080204" pitchFamily="34" charset="-128"/>
              </a:defRPr>
            </a:lvl4pPr>
            <a:lvl5pPr marL="2110539" indent="-234505">
              <a:defRPr>
                <a:solidFill>
                  <a:schemeClr val="tx1"/>
                </a:solidFill>
                <a:latin typeface="Arial" panose="020B0604020202020204" pitchFamily="34" charset="0"/>
                <a:ea typeface="ＭＳ Ｐゴシック" panose="020B0600070205080204" pitchFamily="34" charset="-128"/>
              </a:defRPr>
            </a:lvl5pPr>
            <a:lvl6pPr marL="2579549"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55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1756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86575"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46BCA6-3388-4BB4-A27B-729EFA82CD2E}"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02343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It is important to note the cascading, cyclical pattern of impact that child abuse and neglect can have on an individual’s relationships across the lifespan.</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As we alluded to earlier, abuse and neglect experienced in childhood can lead to insecure attachments, emotional dysregulation, negative internal working models, externalizing behaviors, anxiety and a wide range of other negative symptoms.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These symptoms of trauma can lead a child to develop maladaptive coping strategies, subsequently increasing the likelihood of entering into disturbed peer relationships or exhibiting poor social functioning.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Because the child is less likely to develop positive relationships and social supports, he or she becomes more likely to feel isolated, unsupported or stigmatized by peers… Leading to psychological distress.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This distress can carry over into adulthood, where it manifests itself in continued adult peer dysfunction.</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This adult dysfunction can carry over into parental dysfunction—leading to an intergenerational cycle of trauma, whereby families can find themselves “stuck” in abusive, neglectful cycles.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to begin slide animation]</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But, we know that with the right kind of interventions and supports, these impacts can be avoided or ameliorated. If we can identify children, youth or parents struggling with these issues, we can disrupt this chain of events. Trauma-informed care, therapeutic supports and increases in protective factors can put a child or a family on a healthier trajectory.</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13C8100-A0C5-4857-92A6-470A2D16897A}" type="slidenum">
              <a:rPr lang="en-US" smtClean="0"/>
              <a:pPr/>
              <a:t>18</a:t>
            </a:fld>
            <a:endParaRPr lang="en-US"/>
          </a:p>
        </p:txBody>
      </p:sp>
    </p:spTree>
    <p:extLst>
      <p:ext uri="{BB962C8B-B14F-4D97-AF65-F5344CB8AC3E}">
        <p14:creationId xmlns:p14="http://schemas.microsoft.com/office/powerpoint/2010/main" val="219620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This endless circle of trauma can also compound within one family unit’s experiences. While this cycle can begin at any stage of the wheel shown, let’s walk through one example starting with a child’s exposure to abuse or neglect.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When a child is exposed to abuse or neglect, he or she is likely to become traumatized.</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In response to the trauma, the child subsequently becomes more likely to present challenging behaviors.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child’s acting out often serves to frustrate and escalate the parent.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Once frustrated, the parent then becomes more likely to respond to the child’s challenging behavior with abusive/neglectful parenting—further traumatizing the child.</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As you can see, the circle continues—becoming increasingly problematic with each cycle.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Sadly, for children involved in the child welfare system, we often see this cycle perpetuated not just within the family unit, but in foster care and kinship care placements. When children are removed from home, they may exhibit challenging behaviors that frustrate their new caregivers, which can then result in further traumatization through abuse, neglect, and/or removal to a new placement where the cycle begins again with the child carrying an even greater trauma burden.</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to animate the slide and add arrows pointing out of the cycle]</a:t>
            </a:r>
          </a:p>
          <a:p>
            <a:pPr marL="0" marR="0">
              <a:lnSpc>
                <a:spcPct val="115000"/>
              </a:lnSpc>
              <a:spcBef>
                <a:spcPts val="300"/>
              </a:spcBef>
              <a:spcAft>
                <a:spcPts val="600"/>
              </a:spcAft>
            </a:pP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Once again, though, we know that we can break this cycle. We can help parents and other caregivers to understand children’s trauma responses and respond in healing ways, rather than punishing what they see as misbehavior – and exit this vicious cycle. We can help parents develop strategies to manage their own frustration and respond in supportive ways. We can get children the social-emotional supports they need to heal from trauma and reduce their challenging behaviors. There are many ways out of this vicious circle, most of which start with a greater understanding of children’s trauma responses.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19</a:t>
            </a:fld>
            <a:endParaRPr lang="en-US"/>
          </a:p>
        </p:txBody>
      </p:sp>
    </p:spTree>
    <p:extLst>
      <p:ext uri="{BB962C8B-B14F-4D97-AF65-F5344CB8AC3E}">
        <p14:creationId xmlns:p14="http://schemas.microsoft.com/office/powerpoint/2010/main" val="131398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By the end of today’s training, you will be familiar with:</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Early childhood brain development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The significance of a nurturing adult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Adolescent brain development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How stress affects children and youth</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The cascading impact of child abuse and neglect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Signs and symptoms of trauma</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S Mincho" panose="02020609040205080304" pitchFamily="49" charset="-128"/>
                <a:cs typeface="Times New Roman" panose="02020603050405020304" pitchFamily="18" charset="0"/>
              </a:rPr>
              <a:t>A protective factors approach for caregivers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186515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In order to end these cycles, it is crucial that we identify trauma early on. We must work to break cycles of trauma before they are solidly cemented into lifelong—or even inter-generational—patterns of harm.</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To break these cycles through early identification and intervention, it is important to know and recognize symptoms of possible trauma in individuals of all ages. On this slide you can see some common signs of trauma exhibited by children under the age of three. These signs are: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LIST ON SLIDE]</a:t>
            </a: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NOTE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While these signs do not always signify that trauma definitely happened, it is important to be aware of them as common indicators. More generally, it is important to be aware that strange or unexplained changes in children’s behavior may be indicative of a trauma experience—particularly if the changes entail one of the listed symptoms.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E384BE0-7BF2-418F-95B4-F64A0331578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816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Moving to the next stage, for children between the age of five and seven, common signs and symptoms of trauma include: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LIST ON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384BE0-7BF2-418F-95B4-F64A0331578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8422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For children between the age of six and twelve, common signs and symptoms of trauma include: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LIST ON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22</a:t>
            </a:fld>
            <a:endParaRPr lang="en-US"/>
          </a:p>
        </p:txBody>
      </p:sp>
    </p:spTree>
    <p:extLst>
      <p:ext uri="{BB962C8B-B14F-4D97-AF65-F5344CB8AC3E}">
        <p14:creationId xmlns:p14="http://schemas.microsoft.com/office/powerpoint/2010/main" val="64950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Finally, for individuals between the age of thirteen and 26, common signs and symptoms of trauma include: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LIST ON SLIDE]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TRANSITION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Again, knowing these signs and symptoms is an important part of developing a trauma-informed view of care. Without being able to identify a child’s trauma experience, adults can view a child who acts out as: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Having anger management problems,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Being willful, naughty or uncontrollable,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Trying to be manipulative,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Purposefully “pushing buttons,” or,</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In need of punitive consequences to motivate better behavior.</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With a trauma-informed view, however, we can better recognize that a child acting out may in fact be responding to trauma, and, as such, is probably:</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Emotionally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dysregulated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Scared,</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In perpetual flight, fight, freeze mode as a result of chronic stress,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Employing adaptive coping patterns,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Seeking to get needs met the only way he or she knows how,</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Lacking positive coping and self-regulation skills, or,</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Acting from a negative worldview, or “learned helplessness.”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23</a:t>
            </a:fld>
            <a:endParaRPr lang="en-US"/>
          </a:p>
        </p:txBody>
      </p:sp>
    </p:spTree>
    <p:extLst>
      <p:ext uri="{BB962C8B-B14F-4D97-AF65-F5344CB8AC3E}">
        <p14:creationId xmlns:p14="http://schemas.microsoft.com/office/powerpoint/2010/main" val="1312059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 trauma-informed lens to care can help us to help caregivers respond to a child’s trauma signs and symptoms. Whether they are in a parenting role or another caregiving role, adults who care for children who have experienced trauma are likely to face specific challenges. The Protective Factors Framework can help us to understand what those challenges are and identify potential supports.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TRANSITION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Let’s take a look at how a child’s manifestation of trauma can impact the presence or strength of each individual protective factor, and the caregiver’s ability to build each protective factor, both in their own lives and the lives of their children. For each protective factor, we will also look at what we can do to support these caregivers to provide the best possible care for their children.</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24</a:t>
            </a:fld>
            <a:endParaRPr lang="en-US"/>
          </a:p>
        </p:txBody>
      </p:sp>
    </p:spTree>
    <p:extLst>
      <p:ext uri="{BB962C8B-B14F-4D97-AF65-F5344CB8AC3E}">
        <p14:creationId xmlns:p14="http://schemas.microsoft.com/office/powerpoint/2010/main" val="981230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There is an important concept in child development called serve and return – it is about the interaction between children and their caregivers. When a caregiver smiles, a baby smiles back, which elicits a response from the caregiver. We’ve discussed how trauma can impact a child’s affect and responsiveness. This means that a traumatized child might not always give a caregiver the positive, loving feedback that helps build parental resilience. This stress can undermine personal resilience as well, since it’s often hard to feel good on a personal level when you’re not receiving positive feedback from a loved one.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NOTE: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Some of the caregivers we work with feel responsible for the trauma their child experienced, which presents additional challenges for the parent – and for us, if we are concerned about the child. Often, we need to provide support to a parent or other extended member who could have protected or buffered the child but didn’t for whatever reason. In the child welfare system, we will often be working with parents who have been reunited with their children after abusing or neglecting them. These parents may be especially lacking in their sense of being an effective parent – which is only compounded if the child’s behavior becomes more challenging after the traumatic experience. These parents need special support to build that resilience up at the same time as we help them build the other protective factors that will help them make better decisions in the future.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As support providers, we must recognize that parenting a child who has experienced trauma can be extremely difficult and stressful for caregivers. However, it is incredibly important that caregivers don’t “give up” on their child at a time when the child needs them most. To prevent caregiver burnout, we need to provide caregivers with extra support in effectively building their confidence around their parenting skills. It is also helpful to assist caregivers in developing self-care strategies to help them remain personally resilient in the face of the child’s challenging post-traumatic behavior.</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25</a:t>
            </a:fld>
            <a:endParaRPr lang="en-US"/>
          </a:p>
        </p:txBody>
      </p:sp>
    </p:spTree>
    <p:extLst>
      <p:ext uri="{BB962C8B-B14F-4D97-AF65-F5344CB8AC3E}">
        <p14:creationId xmlns:p14="http://schemas.microsoft.com/office/powerpoint/2010/main" val="1142368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When children’s post-traumatic behavior becomes particularly challenging, caregivers may have subsequent difficulties with their own social relationships. The caregiver can feel isolated because other parents might not understand the child’s behavior or might not appreciate trauma-informed caregiving strategies. All of this can impede the caregiver from engaging in and/or maintaining a positive social network with supportive peers.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To prevent these experiences of social isolation, it’s important to help caregivers understand how to frame the child’s trauma and create empathy for the child’s behavior when communicating with other adults. By bridging the trauma-knowledge gap, a caregiver becomes more likely to build positive, supporting social connections with others.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In addition, caregivers of children who have experienced trauma can often benefit from connecting with others who are in similar circumstances. We can support them in finding and building relationships with others, through support groups or informal introductions, and encourage them to find ways to support each other in their parenting.</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26</a:t>
            </a:fld>
            <a:endParaRPr lang="en-US"/>
          </a:p>
        </p:txBody>
      </p:sp>
    </p:spTree>
    <p:extLst>
      <p:ext uri="{BB962C8B-B14F-4D97-AF65-F5344CB8AC3E}">
        <p14:creationId xmlns:p14="http://schemas.microsoft.com/office/powerpoint/2010/main" val="1418100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As mentioned earlier, in terms of knowledge of parenting and child development, caregivers that are not aware of trauma and its impact may misinterpret the behavior of traumatized children. These caregivers are unlikely to find solutions if they turn to standard parenting advice or rely on their past parenting and child care experiences.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In addition to more universal knowledge about child development, caregivers in these cases may need extra support in understanding how trauma impacts a child. Specifically, caregivers need to be taught how to appropriately interpret children’s symptoms and be prepared to provide sensitive, nurturing care.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27</a:t>
            </a:fld>
            <a:endParaRPr lang="en-US"/>
          </a:p>
        </p:txBody>
      </p:sp>
    </p:spTree>
    <p:extLst>
      <p:ext uri="{BB962C8B-B14F-4D97-AF65-F5344CB8AC3E}">
        <p14:creationId xmlns:p14="http://schemas.microsoft.com/office/powerpoint/2010/main" val="4027123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Caregivers may need additional concrete supports to help their child with healing, as well as to other supports to address issues like externalizing behaviors. We can support the caregiver by referring them to a trusted agency and making a warm hand-off between the caregiver and provider at the time of the referral.</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CONTINUE: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Another concrete support many caregivers may need is respite care arrangements. As mentioned in the context of social connections, a parent’s typical social supports may not be equipped to provide the right kind of care to the child – or may not be willing to care for a child who is acting out. Through mutual support networks or formal programs, caregivers should have at least one trusted alternate caregiver so that they can get a regular break, accomplish things they need to do and take care of themselves.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This is particularly true when the child’s manifestations of trauma disrupt the caregiver’s daily routine. For example, a child’s behavior problems can make it difficult to find or maintain child care; frequent calls from the school and need for therapy and medical appointments can make it difficult for the caregiver to work on a regular schedule. Additional concrete supports may be needed for the caregiver in these circumstances.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28</a:t>
            </a:fld>
            <a:endParaRPr lang="en-US"/>
          </a:p>
        </p:txBody>
      </p:sp>
    </p:spTree>
    <p:extLst>
      <p:ext uri="{BB962C8B-B14F-4D97-AF65-F5344CB8AC3E}">
        <p14:creationId xmlns:p14="http://schemas.microsoft.com/office/powerpoint/2010/main" val="2804920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Supporting children’s social and emotional development is more complex and challenging in cases where the child has experienced trauma.</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Young children who have experienced trauma will need extra support for their social and emotional development. It is key that caregivers understand how trauma impacts this development and are prepared to respond accordingly. We can work with the caregivers to educate them about trauma and its impact on children’s social and emotional development.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29</a:t>
            </a:fld>
            <a:endParaRPr lang="en-US"/>
          </a:p>
        </p:txBody>
      </p:sp>
    </p:spTree>
    <p:extLst>
      <p:ext uri="{BB962C8B-B14F-4D97-AF65-F5344CB8AC3E}">
        <p14:creationId xmlns:p14="http://schemas.microsoft.com/office/powerpoint/2010/main" val="67758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 growing body of neuroscience informs our work in a number of ways. First we have become increasingly aware that the majority of brain growth and synaptic development takes place before a child turns three years old. We also know and will talk more about the fact that early experiences can have a profound experience on brain architecture. While the early years are important for establishing a strong foundation for development, we also need to remember that our brains continue to develop and be shaped throughout our life, and that in adolescence in particular we see specific changes in the brain which profoundly impact behavior.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7824BABB-10FC-4118-B136-A29525E32E77}" type="slidenum">
              <a:rPr lang="en-US" smtClean="0"/>
              <a:pPr/>
              <a:t>3</a:t>
            </a:fld>
            <a:endParaRPr lang="en-US" smtClean="0"/>
          </a:p>
        </p:txBody>
      </p:sp>
    </p:spTree>
    <p:extLst>
      <p:ext uri="{BB962C8B-B14F-4D97-AF65-F5344CB8AC3E}">
        <p14:creationId xmlns:p14="http://schemas.microsoft.com/office/powerpoint/2010/main" val="93422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Today we have talked a lot about how a trauma-informed lens can help us to help caregivers respond to a child’s trauma signs and symptoms. It is also important for us, as service</a:t>
            </a:r>
            <a:r>
              <a:rPr lang="en-US" sz="1200" baseline="0" dirty="0" smtClean="0">
                <a:effectLst/>
                <a:latin typeface="Century Gothic" panose="020B0502020202020204" pitchFamily="34" charset="0"/>
                <a:ea typeface="Meiryo" panose="020B0604030504040204" pitchFamily="34" charset="-128"/>
                <a:cs typeface="Times New Roman" panose="02020603050405020304" pitchFamily="18" charset="0"/>
              </a:rPr>
              <a:t> providers and as individuals, to reflect on our own experiences of trauma and adversity. I encourage you to take some time, maybe tonight or in the coming weeks, to think about how the experiences you had as a child have shaped your development and your life today. You might want to talk through this with a partner, sibling or friend. If some of the topics we covered today made you uncomfortable or brought up issues you don’t feel ready to handle on your own, find a professional you can talk to. Just as you would advise a parent you’re working with to seek help – please do the same for yourself when you need to.</a:t>
            </a:r>
          </a:p>
          <a:p>
            <a:pPr marL="0" marR="0">
              <a:lnSpc>
                <a:spcPct val="115000"/>
              </a:lnSpc>
              <a:spcBef>
                <a:spcPts val="300"/>
              </a:spcBef>
              <a:spcAft>
                <a:spcPts val="600"/>
              </a:spcAft>
            </a:pPr>
            <a:endParaRPr lang="en-US" sz="1200" baseline="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PROMPT:</a:t>
            </a:r>
            <a:r>
              <a:rPr lang="en-US" sz="1200" b="1" baseline="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To wrap up this module, let’s take a few minutes to discuss these questions with others at your table: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What have you learned about brain development and how it is affected by trauma?</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What have you learned about how a family’s</a:t>
            </a:r>
            <a:r>
              <a:rPr lang="en-US" sz="1200" baseline="0" dirty="0" smtClean="0">
                <a:effectLst/>
                <a:latin typeface="Century Gothic" panose="020B0502020202020204" pitchFamily="34" charset="0"/>
                <a:ea typeface="Meiryo" panose="020B0604030504040204" pitchFamily="34" charset="-128"/>
                <a:cs typeface="Times New Roman" panose="02020603050405020304" pitchFamily="18" charset="0"/>
              </a:rPr>
              <a:t> protective factors may be affected by a child’s experience of trauma?</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How can you apply this knowledge?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30</a:t>
            </a:fld>
            <a:endParaRPr lang="en-US"/>
          </a:p>
        </p:txBody>
      </p:sp>
    </p:spTree>
    <p:extLst>
      <p:ext uri="{BB962C8B-B14F-4D97-AF65-F5344CB8AC3E}">
        <p14:creationId xmlns:p14="http://schemas.microsoft.com/office/powerpoint/2010/main" val="394806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2139" indent="-293131">
              <a:defRPr>
                <a:solidFill>
                  <a:schemeClr val="tx1"/>
                </a:solidFill>
                <a:latin typeface="Arial" panose="020B0604020202020204" pitchFamily="34" charset="0"/>
                <a:ea typeface="ＭＳ Ｐゴシック" panose="020B0600070205080204" pitchFamily="34" charset="-128"/>
              </a:defRPr>
            </a:lvl2pPr>
            <a:lvl3pPr marL="1172523" indent="-234505">
              <a:defRPr>
                <a:solidFill>
                  <a:schemeClr val="tx1"/>
                </a:solidFill>
                <a:latin typeface="Arial" panose="020B0604020202020204" pitchFamily="34" charset="0"/>
                <a:ea typeface="ＭＳ Ｐゴシック" panose="020B0600070205080204" pitchFamily="34" charset="-128"/>
              </a:defRPr>
            </a:lvl3pPr>
            <a:lvl4pPr marL="1641531" indent="-234505">
              <a:defRPr>
                <a:solidFill>
                  <a:schemeClr val="tx1"/>
                </a:solidFill>
                <a:latin typeface="Arial" panose="020B0604020202020204" pitchFamily="34" charset="0"/>
                <a:ea typeface="ＭＳ Ｐゴシック" panose="020B0600070205080204" pitchFamily="34" charset="-128"/>
              </a:defRPr>
            </a:lvl4pPr>
            <a:lvl5pPr marL="2110539" indent="-234505">
              <a:defRPr>
                <a:solidFill>
                  <a:schemeClr val="tx1"/>
                </a:solidFill>
                <a:latin typeface="Arial" panose="020B0604020202020204" pitchFamily="34" charset="0"/>
                <a:ea typeface="ＭＳ Ｐゴシック" panose="020B0600070205080204" pitchFamily="34" charset="-128"/>
              </a:defRPr>
            </a:lvl5pPr>
            <a:lvl6pPr marL="2579549"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55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1756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86575"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CBE85A-DD9D-4F01-A1F6-323A4D631087}" type="slidenum">
              <a:rPr lang="en-US" altLang="en-US">
                <a:latin typeface="Calibri" panose="020F0502020204030204" pitchFamily="34" charset="0"/>
              </a:rPr>
              <a:pPr/>
              <a:t>4</a:t>
            </a:fld>
            <a:endParaRPr lang="en-US" altLang="en-US">
              <a:latin typeface="Calibri" panose="020F0502020204030204" pitchFamily="34" charset="0"/>
            </a:endParaRPr>
          </a:p>
        </p:txBody>
      </p:sp>
      <p:sp>
        <p:nvSpPr>
          <p:cNvPr id="54275" name="Rectangle 2"/>
          <p:cNvSpPr>
            <a:spLocks noGrp="1" noRot="1" noChangeAspect="1" noChangeArrowheads="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It is important to continue to guide our work based on what the research tells us about children in child welfare systems.. Some key points to consider are that: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Children under age four experience the highest rates of child maltreatment, and, even more specifically, infants under age one account for a full 20% of the child welfare population in the United States.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Infants are particularly vulnerable to child abuse and neglect, and are the age group most likely to be killed as a result.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Many children who are removed from their families experience “double trauma,” not only because of the abuse or neglect they brings them into the child welfare system, but also from the often terrifying transition of being removed from their home.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Children who experience trauma are also more likely to have parents who have experienced trauma themselves—making trauma an “intergenerational issue.”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Most children who are removed from their parents’ custody are actually returned to their biological families at a later point.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SUMMARIZE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Clearly, we can’t just assume that removing a child from his or her home will “solve” the problem of traumatic experiences.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lnSpc>
                <a:spcPct val="80000"/>
              </a:lnSpc>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6299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When we talk about promoting healthy brain development, it is crucial that we look at preventative efforts focused on early childhood.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READ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As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Brazelton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and Greenspan wrote in 2000, “Early childhood is both the most critical and the most vulnerable time in any child’s development. In the first few years, the ingredients for intellectual, emotional and moral growth are laid down. We cannot fail children in these early years.”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INTRODUCE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For children, optimal brain development is highly dependent on access to a nurturing caregiver. Early brain development has a reciprocal relationship with certain experiences based in caregivers’ ability to provide: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Consistent attention,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Nurturing care, and</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Reinforcement of learning.</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However, when children do not have these supports, or are consistently exposed to neglect or abuse, they can develop lasting cognitive and emotional deficits.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SHOW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the linked video from the Harvard Center on the Developing Child – or encourage participants to watch it on their own later</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a:spcBef>
                <a:spcPts val="655"/>
              </a:spcBef>
              <a:buClr>
                <a:srgbClr val="28486D"/>
              </a:buClr>
              <a:buSzPct val="117000"/>
              <a:defRPr/>
            </a:pPr>
            <a:endParaRPr lang="en-US" dirty="0" smtClean="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2139" indent="-293131">
              <a:defRPr>
                <a:solidFill>
                  <a:schemeClr val="tx1"/>
                </a:solidFill>
                <a:latin typeface="Arial" panose="020B0604020202020204" pitchFamily="34" charset="0"/>
                <a:ea typeface="ＭＳ Ｐゴシック" panose="020B0600070205080204" pitchFamily="34" charset="-128"/>
              </a:defRPr>
            </a:lvl2pPr>
            <a:lvl3pPr marL="1172523" indent="-234505">
              <a:defRPr>
                <a:solidFill>
                  <a:schemeClr val="tx1"/>
                </a:solidFill>
                <a:latin typeface="Arial" panose="020B0604020202020204" pitchFamily="34" charset="0"/>
                <a:ea typeface="ＭＳ Ｐゴシック" panose="020B0600070205080204" pitchFamily="34" charset="-128"/>
              </a:defRPr>
            </a:lvl3pPr>
            <a:lvl4pPr marL="1641531" indent="-234505">
              <a:defRPr>
                <a:solidFill>
                  <a:schemeClr val="tx1"/>
                </a:solidFill>
                <a:latin typeface="Arial" panose="020B0604020202020204" pitchFamily="34" charset="0"/>
                <a:ea typeface="ＭＳ Ｐゴシック" panose="020B0600070205080204" pitchFamily="34" charset="-128"/>
              </a:defRPr>
            </a:lvl4pPr>
            <a:lvl5pPr marL="2110539" indent="-234505">
              <a:defRPr>
                <a:solidFill>
                  <a:schemeClr val="tx1"/>
                </a:solidFill>
                <a:latin typeface="Arial" panose="020B0604020202020204" pitchFamily="34" charset="0"/>
                <a:ea typeface="ＭＳ Ｐゴシック" panose="020B0600070205080204" pitchFamily="34" charset="-128"/>
              </a:defRPr>
            </a:lvl5pPr>
            <a:lvl6pPr marL="2579549"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55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1756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86575"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7E893B-E6A4-46A2-8CCE-7E87A859129B}"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17159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lnSpc>
                <a:spcPct val="115000"/>
              </a:lnSpc>
              <a:spcBef>
                <a:spcPts val="300"/>
              </a:spcBef>
              <a:spcAft>
                <a:spcPts val="600"/>
              </a:spcAft>
            </a:pPr>
            <a:r>
              <a:rPr lang="en-US" sz="8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One of the key takeaways from the research is that adolescence represents the second great wave—after the first few years of life—of brain growth and development. Contrary to long standing belief—the brain is not fully cooked at age 3. While early experiences affect the quality of the brain’s architecture, adolescence presents another period where experiences and support can help with the rewiring of the brain and the creation of new neural pathways. It’s a period of remarkable opportunity.</a:t>
            </a:r>
          </a:p>
          <a:p>
            <a:pPr marL="0" marR="0">
              <a:lnSpc>
                <a:spcPct val="115000"/>
              </a:lnSpc>
              <a:spcBef>
                <a:spcPts val="300"/>
              </a:spcBef>
              <a:spcAft>
                <a:spcPts val="600"/>
              </a:spcAft>
            </a:pPr>
            <a:endParaRPr lang="en-US" sz="105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So, if you’ve ever wondered why adolescents act the way they do—this</a:t>
            </a:r>
            <a:r>
              <a:rPr lang="en-US" sz="800" baseline="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slide is your answer! It’s all about the brain! The prefrontal cortex, which controls such things as impulse control, setting priorities, decision making, self-control, self-regulation—matures gradually and isn’t fully developed until around age 26. At the same time there are rapid changes in limbic system which controls such thing as:</a:t>
            </a:r>
            <a:endParaRPr lang="en-US" sz="105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emotionality</a:t>
            </a:r>
            <a:endParaRPr lang="en-US" sz="105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reward/pleasure seeking</a:t>
            </a:r>
            <a:endParaRPr lang="en-US" sz="105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processing social information</a:t>
            </a:r>
            <a:endParaRPr lang="en-US" sz="105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8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800" dirty="0" smtClean="0">
                <a:effectLst/>
                <a:latin typeface="Century Gothic" panose="020B0502020202020204" pitchFamily="34" charset="0"/>
                <a:ea typeface="Meiryo" panose="020B0604030504040204" pitchFamily="34" charset="-128"/>
                <a:cs typeface="Times New Roman" panose="02020603050405020304" pitchFamily="18" charset="0"/>
              </a:rPr>
              <a:t>So this gap in timing of gradual prefrontal cortex maturation and more rapidly developing limbic system is responsible for the kind of bewildering and often infuriating behavior that has vexed parents since the beginning of time.</a:t>
            </a:r>
            <a:endParaRPr lang="en-US" sz="105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lgn="l" defTabSz="914400" rtl="0" eaLnBrk="1" fontAlgn="auto" latinLnBrk="0" hangingPunct="1">
              <a:lnSpc>
                <a:spcPct val="80000"/>
              </a:lnSpc>
              <a:spcBef>
                <a:spcPts val="0"/>
              </a:spcBef>
              <a:spcAft>
                <a:spcPts val="0"/>
              </a:spcAft>
              <a:buClr>
                <a:srgbClr val="387067"/>
              </a:buClr>
              <a:buSzTx/>
              <a:buFontTx/>
              <a:buNone/>
              <a:tabLst/>
              <a:defRPr/>
            </a:pPr>
            <a:endParaRPr lang="en-US" sz="800" dirty="0" smtClean="0">
              <a:latin typeface="Arial" pitchFamily="34" charset="0"/>
              <a:ea typeface="ＭＳ Ｐゴシック" pitchFamily="34" charset="-128"/>
              <a:cs typeface="Arial" pitchFamily="34" charset="0"/>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DD647A33-333B-47C9-9E87-BF41049C43C6}" type="slidenum">
              <a:rPr lang="en-US" smtClean="0"/>
              <a:pPr/>
              <a:t>6</a:t>
            </a:fld>
            <a:endParaRPr lang="en-US" smtClean="0"/>
          </a:p>
        </p:txBody>
      </p:sp>
    </p:spTree>
    <p:extLst>
      <p:ext uri="{BB962C8B-B14F-4D97-AF65-F5344CB8AC3E}">
        <p14:creationId xmlns:p14="http://schemas.microsoft.com/office/powerpoint/2010/main" val="79173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While media and other attention tends to focus on the problem of abuse, what the research shows is that chronic neglect can have more lasting and harmful effects than physical abuse. This is because the interaction between a child and a caregiver is such a fundamental developmental building block. The good news, however, is that the impact of neglect can be mitigated by a combination of therapeutic interventions and highly supportive care.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7</a:t>
            </a:fld>
            <a:endParaRPr lang="en-US"/>
          </a:p>
        </p:txBody>
      </p:sp>
    </p:spTree>
    <p:extLst>
      <p:ext uri="{BB962C8B-B14F-4D97-AF65-F5344CB8AC3E}">
        <p14:creationId xmlns:p14="http://schemas.microsoft.com/office/powerpoint/2010/main" val="162622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EXPLAIN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As you can see, a relationship with a caring adult is incredibly important. Infants and young children can’t buffer themselves from stress or other environmental concerns—they need nurturing, consistent care.</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8</a:t>
            </a:fld>
            <a:endParaRPr lang="en-US"/>
          </a:p>
        </p:txBody>
      </p:sp>
    </p:spTree>
    <p:extLst>
      <p:ext uri="{BB962C8B-B14F-4D97-AF65-F5344CB8AC3E}">
        <p14:creationId xmlns:p14="http://schemas.microsoft.com/office/powerpoint/2010/main" val="284058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286"/>
          <p:cNvSpPr>
            <a:spLocks noGrp="1" noRot="1" noChangeAspect="1" noTextEdit="1"/>
          </p:cNvSpPr>
          <p:nvPr>
            <p:ph type="sldImg" idx="2"/>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Shape 287"/>
          <p:cNvSpPr txBox="1">
            <a:spLocks noGrp="1"/>
          </p:cNvSpPr>
          <p:nvPr>
            <p:ph type="body" idx="1"/>
          </p:nvPr>
        </p:nvSpPr>
        <p:spPr bwMode="auto"/>
        <p:txBody>
          <a:bodyPr wrap="square" tIns="46881" bIns="46881" numCol="1" anchor="t" compatLnSpc="1">
            <a:prstTxWarp prst="textNoShape">
              <a:avLst/>
            </a:prstTxWarp>
            <a:normAutofit fontScale="70000" lnSpcReduction="20000"/>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INTRODUCE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 stress response refers to how stress influences the body and the brain: moving from basic body signals of "fight or flight", to feelings, thinking, and actions. </a:t>
            </a:r>
          </a:p>
          <a:p>
            <a:pPr marL="0" marR="0">
              <a:lnSpc>
                <a:spcPct val="115000"/>
              </a:lnSpc>
              <a:spcBef>
                <a:spcPts val="300"/>
              </a:spcBef>
              <a:spcAft>
                <a:spcPts val="600"/>
              </a:spcAft>
            </a:pP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This slide illustrates the areas of the child’s brain that are responsible for responding to stress. </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amygdala stores charged emotional memories, such as fear or terror, and has been shown to become very active when there is a traumatic threat.</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hippocampus is a small area of the brain in the cerebral cortex and part of the limbic system. The hippocampus plays a critical role in learning and memory.</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prefrontal cortex is very important because it plays a major role in the brain’s “executive functioning” and is associated with judgment, organization, planning, inhibition of aggressive behavior, decision-making and empathy.</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Normally, the amygdala, hippocampus, and prefrontal cortex work together to help the body handle stress. A healthy, normal level of stress is actually positive— it allows the child to learn how to process and respond to events and builds these brain areas.</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SHOW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the linked video from the Harvard Center on the Developing Child – or encourage participants to watch it on their own later</a:t>
            </a:r>
            <a:endParaRPr lang="en-US" sz="1800" dirty="0" smtClean="0">
              <a:effectLst/>
              <a:latin typeface="Cambria" panose="02040503050406030204" pitchFamily="18" charset="0"/>
              <a:ea typeface="MS Mincho" panose="02020609040205080304" pitchFamily="49" charset="-128"/>
              <a:cs typeface="Times New Roman" panose="02020603050405020304" pitchFamily="18" charset="0"/>
            </a:endParaRPr>
          </a:p>
          <a:p>
            <a:pPr eaLnBrk="1" fontAlgn="auto" hangingPunct="1">
              <a:defRPr/>
            </a:pPr>
            <a:endParaRPr lang="en-US" dirty="0" smtClean="0"/>
          </a:p>
        </p:txBody>
      </p:sp>
      <p:sp>
        <p:nvSpPr>
          <p:cNvPr id="50180" name="Shape 288"/>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46881" bIns="46881"/>
          <a:lstStyle>
            <a:lvl1pPr>
              <a:defRPr>
                <a:solidFill>
                  <a:schemeClr val="tx1"/>
                </a:solidFill>
                <a:latin typeface="Arial" panose="020B0604020202020204" pitchFamily="34" charset="0"/>
                <a:ea typeface="ＭＳ Ｐゴシック" panose="020B0600070205080204" pitchFamily="34" charset="-128"/>
              </a:defRPr>
            </a:lvl1pPr>
            <a:lvl2pPr marL="762139" indent="-293131">
              <a:defRPr>
                <a:solidFill>
                  <a:schemeClr val="tx1"/>
                </a:solidFill>
                <a:latin typeface="Arial" panose="020B0604020202020204" pitchFamily="34" charset="0"/>
                <a:ea typeface="ＭＳ Ｐゴシック" panose="020B0600070205080204" pitchFamily="34" charset="-128"/>
              </a:defRPr>
            </a:lvl2pPr>
            <a:lvl3pPr marL="1172523" indent="-234505">
              <a:defRPr>
                <a:solidFill>
                  <a:schemeClr val="tx1"/>
                </a:solidFill>
                <a:latin typeface="Arial" panose="020B0604020202020204" pitchFamily="34" charset="0"/>
                <a:ea typeface="ＭＳ Ｐゴシック" panose="020B0600070205080204" pitchFamily="34" charset="-128"/>
              </a:defRPr>
            </a:lvl3pPr>
            <a:lvl4pPr marL="1641531" indent="-234505">
              <a:defRPr>
                <a:solidFill>
                  <a:schemeClr val="tx1"/>
                </a:solidFill>
                <a:latin typeface="Arial" panose="020B0604020202020204" pitchFamily="34" charset="0"/>
                <a:ea typeface="ＭＳ Ｐゴシック" panose="020B0600070205080204" pitchFamily="34" charset="-128"/>
              </a:defRPr>
            </a:lvl4pPr>
            <a:lvl5pPr marL="2110539" indent="-234505">
              <a:defRPr>
                <a:solidFill>
                  <a:schemeClr val="tx1"/>
                </a:solidFill>
                <a:latin typeface="Arial" panose="020B0604020202020204" pitchFamily="34" charset="0"/>
                <a:ea typeface="ＭＳ Ｐゴシック" panose="020B0600070205080204" pitchFamily="34" charset="-128"/>
              </a:defRPr>
            </a:lvl5pPr>
            <a:lvl6pPr marL="2579549"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55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17567"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86575" indent="-23450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25000"/>
            </a:pPr>
            <a:r>
              <a:rPr lang="en-US" altLang="en-US">
                <a:latin typeface="Calibri" panose="020F0502020204030204" pitchFamily="34" charset="0"/>
              </a:rPr>
              <a:t> </a:t>
            </a:r>
          </a:p>
        </p:txBody>
      </p:sp>
    </p:spTree>
    <p:extLst>
      <p:ext uri="{BB962C8B-B14F-4D97-AF65-F5344CB8AC3E}">
        <p14:creationId xmlns:p14="http://schemas.microsoft.com/office/powerpoint/2010/main" val="451016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28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E7B6BA-9C56-46D4-8A0F-F8DF43D1D7B5}" type="datetimeFigureOut">
              <a:rPr lang="en-US" smtClean="0"/>
              <a:t>10/5/2015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11396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E7B6BA-9C56-46D4-8A0F-F8DF43D1D7B5}" type="datetimeFigureOut">
              <a:rPr lang="en-US" smtClean="0"/>
              <a:t>10/5/2015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51859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13" y="4626781"/>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343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571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Title 7"/>
          <p:cNvSpPr>
            <a:spLocks noGrp="1"/>
          </p:cNvSpPr>
          <p:nvPr>
            <p:ph type="title"/>
          </p:nvPr>
        </p:nvSpPr>
        <p:spPr/>
        <p:txBody>
          <a:bodyPr/>
          <a:lstStyle>
            <a:lvl1pPr>
              <a:defRPr baseline="0">
                <a:solidFill>
                  <a:srgbClr val="B64326"/>
                </a:solidFill>
                <a:latin typeface="Georgia" panose="02040502050405020303" pitchFamily="18" charset="0"/>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6143627"/>
            <a:ext cx="3810000" cy="638175"/>
          </a:xfrm>
          <a:prstGeom prst="rect">
            <a:avLst/>
          </a:prstGeom>
        </p:spPr>
      </p:pic>
    </p:spTree>
    <p:extLst>
      <p:ext uri="{BB962C8B-B14F-4D97-AF65-F5344CB8AC3E}">
        <p14:creationId xmlns:p14="http://schemas.microsoft.com/office/powerpoint/2010/main" val="369621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1" y="6276977"/>
            <a:ext cx="3835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95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897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6260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3900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3096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4939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10/5/2015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587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10/5/2015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2699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1FE7B6BA-9C56-46D4-8A0F-F8DF43D1D7B5}" type="datetimeFigureOut">
              <a:rPr lang="en-US" smtClean="0"/>
              <a:t>10/5/2015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79939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1" r:id="rId12"/>
    <p:sldLayoutId id="2147483692" r:id="rId13"/>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youtube.com/watch?v=VNNsN9IJkw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VwFkcOZHJw"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5952"/>
            <a:ext cx="9144000" cy="2209798"/>
          </a:xfrm>
        </p:spPr>
        <p:txBody>
          <a:bodyPr/>
          <a:lstStyle/>
          <a:p>
            <a:r>
              <a:rPr lang="en-US" dirty="0" smtClean="0">
                <a:solidFill>
                  <a:srgbClr val="B64326"/>
                </a:solidFill>
              </a:rPr>
              <a:t/>
            </a:r>
            <a:br>
              <a:rPr lang="en-US" dirty="0" smtClean="0">
                <a:solidFill>
                  <a:srgbClr val="B64326"/>
                </a:solidFill>
              </a:rPr>
            </a:br>
            <a:r>
              <a:rPr lang="en-US" b="1" dirty="0" smtClean="0">
                <a:solidFill>
                  <a:srgbClr val="B64326"/>
                </a:solidFill>
              </a:rPr>
              <a:t>Trauma and Brain Development: </a:t>
            </a:r>
            <a:br>
              <a:rPr lang="en-US" b="1" dirty="0" smtClean="0">
                <a:solidFill>
                  <a:srgbClr val="B64326"/>
                </a:solidFill>
              </a:rPr>
            </a:br>
            <a:r>
              <a:rPr lang="en-US" b="1" dirty="0" smtClean="0">
                <a:solidFill>
                  <a:srgbClr val="B64326"/>
                </a:solidFill>
              </a:rPr>
              <a:t>A Protective Factors Approach</a:t>
            </a:r>
            <a:r>
              <a:rPr lang="en-US" dirty="0">
                <a:solidFill>
                  <a:srgbClr val="B64326"/>
                </a:solidFill>
              </a:rPr>
              <a:t/>
            </a:r>
            <a:br>
              <a:rPr lang="en-US" dirty="0">
                <a:solidFill>
                  <a:srgbClr val="B64326"/>
                </a:solidFill>
              </a:rPr>
            </a:br>
            <a:endParaRPr lang="en-US" dirty="0">
              <a:solidFill>
                <a:srgbClr val="B64326"/>
              </a:solidFill>
            </a:endParaRPr>
          </a:p>
        </p:txBody>
      </p:sp>
    </p:spTree>
    <p:extLst>
      <p:ext uri="{BB962C8B-B14F-4D97-AF65-F5344CB8AC3E}">
        <p14:creationId xmlns:p14="http://schemas.microsoft.com/office/powerpoint/2010/main" val="4069159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body’s alarm system</a:t>
            </a:r>
            <a:endParaRPr lang="en-US" dirty="0"/>
          </a:p>
        </p:txBody>
      </p:sp>
      <p:pic>
        <p:nvPicPr>
          <p:cNvPr id="3" name="Picture 2" descr="defining ECMHC"/>
          <p:cNvPicPr/>
          <p:nvPr/>
        </p:nvPicPr>
        <p:blipFill>
          <a:blip r:embed="rId3">
            <a:extLst>
              <a:ext uri="{28A0092B-C50C-407E-A947-70E740481C1C}">
                <a14:useLocalDpi xmlns:a14="http://schemas.microsoft.com/office/drawing/2010/main" val="0"/>
              </a:ext>
            </a:extLst>
          </a:blip>
          <a:srcRect/>
          <a:stretch>
            <a:fillRect/>
          </a:stretch>
        </p:blipFill>
        <p:spPr bwMode="auto">
          <a:xfrm>
            <a:off x="1769180" y="1930399"/>
            <a:ext cx="8653640" cy="4280039"/>
          </a:xfrm>
          <a:prstGeom prst="rect">
            <a:avLst/>
          </a:prstGeom>
          <a:noFill/>
          <a:ln>
            <a:noFill/>
          </a:ln>
        </p:spPr>
      </p:pic>
    </p:spTree>
    <p:extLst>
      <p:ext uri="{BB962C8B-B14F-4D97-AF65-F5344CB8AC3E}">
        <p14:creationId xmlns:p14="http://schemas.microsoft.com/office/powerpoint/2010/main" val="970595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619476" y="275089"/>
            <a:ext cx="8763000" cy="800100"/>
          </a:xfrm>
          <a:prstGeom prst="rect">
            <a:avLst/>
          </a:prstGeom>
          <a:noFill/>
          <a:ln w="9525">
            <a:noFill/>
            <a:miter lim="800000"/>
            <a:headEnd/>
            <a:tailEnd/>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95000"/>
              </a:lnSpc>
              <a:spcBef>
                <a:spcPct val="0"/>
              </a:spcBef>
              <a:spcAft>
                <a:spcPct val="0"/>
              </a:spcAft>
              <a:defRPr/>
            </a:pPr>
            <a:r>
              <a:rPr lang="en-US" sz="4000" dirty="0">
                <a:solidFill>
                  <a:srgbClr val="B64326"/>
                </a:solidFill>
                <a:latin typeface="Georgia" panose="02040502050405020303" pitchFamily="18" charset="0"/>
                <a:ea typeface="+mj-ea"/>
                <a:cs typeface="+mj-cs"/>
              </a:rPr>
              <a:t>Toxic Stress and Brain </a:t>
            </a:r>
            <a:r>
              <a:rPr lang="en-US" sz="4000" dirty="0" smtClean="0">
                <a:solidFill>
                  <a:srgbClr val="B64326"/>
                </a:solidFill>
                <a:latin typeface="Georgia" panose="02040502050405020303" pitchFamily="18" charset="0"/>
                <a:ea typeface="+mj-ea"/>
                <a:cs typeface="+mj-cs"/>
              </a:rPr>
              <a:t>Architecture</a:t>
            </a:r>
            <a:endParaRPr lang="en-US" sz="4000" dirty="0">
              <a:solidFill>
                <a:srgbClr val="B64326"/>
              </a:solidFill>
              <a:latin typeface="Georgia" panose="02040502050405020303" pitchFamily="18" charset="0"/>
              <a:ea typeface="+mj-ea"/>
              <a:cs typeface="+mj-cs"/>
            </a:endParaRPr>
          </a:p>
        </p:txBody>
      </p:sp>
      <p:sp>
        <p:nvSpPr>
          <p:cNvPr id="7" name="Text Box 3"/>
          <p:cNvSpPr txBox="1">
            <a:spLocks noChangeArrowheads="1"/>
          </p:cNvSpPr>
          <p:nvPr/>
        </p:nvSpPr>
        <p:spPr bwMode="auto">
          <a:xfrm>
            <a:off x="8286976" y="6002790"/>
            <a:ext cx="2286000" cy="244475"/>
          </a:xfrm>
          <a:prstGeom prst="rect">
            <a:avLst/>
          </a:prstGeom>
          <a:noFill/>
          <a:ln w="952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defRPr/>
            </a:pPr>
            <a:r>
              <a:rPr lang="en-US" sz="1000">
                <a:effectLst>
                  <a:outerShdw blurRad="38100" dist="38100" dir="2700000" algn="tl">
                    <a:srgbClr val="C0C0C0"/>
                  </a:outerShdw>
                </a:effectLst>
                <a:latin typeface="Arial" panose="020B0604020202020204" pitchFamily="34" charset="0"/>
                <a:cs typeface="Arial" panose="020B0604020202020204" pitchFamily="34" charset="0"/>
              </a:rPr>
              <a:t>Source: C. Nelson (2008) </a:t>
            </a:r>
          </a:p>
        </p:txBody>
      </p:sp>
      <p:sp>
        <p:nvSpPr>
          <p:cNvPr id="76805" name="Rectangle 7"/>
          <p:cNvSpPr>
            <a:spLocks noChangeArrowheads="1"/>
          </p:cNvSpPr>
          <p:nvPr/>
        </p:nvSpPr>
        <p:spPr bwMode="auto">
          <a:xfrm>
            <a:off x="6000976" y="3183389"/>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sz="1800"/>
          </a:p>
        </p:txBody>
      </p:sp>
      <p:pic>
        <p:nvPicPr>
          <p:cNvPr id="76806" name="Picture 8" descr="EWEN A P4"/>
          <p:cNvPicPr>
            <a:picLocks noChangeAspect="1" noChangeArrowheads="1"/>
          </p:cNvPicPr>
          <p:nvPr/>
        </p:nvPicPr>
        <p:blipFill>
          <a:blip r:embed="rId3">
            <a:extLst>
              <a:ext uri="{28A0092B-C50C-407E-A947-70E740481C1C}">
                <a14:useLocalDpi xmlns:a14="http://schemas.microsoft.com/office/drawing/2010/main" val="0"/>
              </a:ext>
            </a:extLst>
          </a:blip>
          <a:srcRect r="2296"/>
          <a:stretch>
            <a:fillRect/>
          </a:stretch>
        </p:blipFill>
        <p:spPr bwMode="auto">
          <a:xfrm>
            <a:off x="3183164" y="1278389"/>
            <a:ext cx="20939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9" descr="EWEN B P4"/>
          <p:cNvPicPr>
            <a:picLocks noChangeAspect="1" noChangeArrowheads="1"/>
          </p:cNvPicPr>
          <p:nvPr/>
        </p:nvPicPr>
        <p:blipFill>
          <a:blip r:embed="rId4">
            <a:extLst>
              <a:ext uri="{28A0092B-C50C-407E-A947-70E740481C1C}">
                <a14:useLocalDpi xmlns:a14="http://schemas.microsoft.com/office/drawing/2010/main" val="0"/>
              </a:ext>
            </a:extLst>
          </a:blip>
          <a:srcRect r="2296" b="1047"/>
          <a:stretch>
            <a:fillRect/>
          </a:stretch>
        </p:blipFill>
        <p:spPr bwMode="auto">
          <a:xfrm>
            <a:off x="3183164" y="3438976"/>
            <a:ext cx="20939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Rectangle 10"/>
          <p:cNvSpPr>
            <a:spLocks noChangeArrowheads="1"/>
          </p:cNvSpPr>
          <p:nvPr/>
        </p:nvSpPr>
        <p:spPr bwMode="auto">
          <a:xfrm>
            <a:off x="3199039" y="3577090"/>
            <a:ext cx="327025" cy="306387"/>
          </a:xfrm>
          <a:prstGeom prst="rect">
            <a:avLst/>
          </a:prstGeom>
          <a:solidFill>
            <a:srgbClr val="020217"/>
          </a:solidFill>
          <a:ln w="28575">
            <a:solidFill>
              <a:srgbClr val="020217"/>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sz="1800"/>
          </a:p>
        </p:txBody>
      </p:sp>
      <p:sp>
        <p:nvSpPr>
          <p:cNvPr id="76809" name="Rectangle 11"/>
          <p:cNvSpPr>
            <a:spLocks noChangeArrowheads="1"/>
          </p:cNvSpPr>
          <p:nvPr/>
        </p:nvSpPr>
        <p:spPr bwMode="auto">
          <a:xfrm>
            <a:off x="3197452" y="1324426"/>
            <a:ext cx="327025" cy="306388"/>
          </a:xfrm>
          <a:prstGeom prst="rect">
            <a:avLst/>
          </a:prstGeom>
          <a:solidFill>
            <a:srgbClr val="020217"/>
          </a:solidFill>
          <a:ln w="28575">
            <a:solidFill>
              <a:srgbClr val="020217"/>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sz="1800"/>
          </a:p>
        </p:txBody>
      </p:sp>
      <p:sp>
        <p:nvSpPr>
          <p:cNvPr id="13" name="Text Box 28"/>
          <p:cNvSpPr txBox="1">
            <a:spLocks noChangeArrowheads="1"/>
          </p:cNvSpPr>
          <p:nvPr/>
        </p:nvSpPr>
        <p:spPr bwMode="auto">
          <a:xfrm>
            <a:off x="1809977" y="1887989"/>
            <a:ext cx="1470025" cy="366712"/>
          </a:xfrm>
          <a:prstGeom prst="rect">
            <a:avLst/>
          </a:prstGeom>
          <a:noFill/>
          <a:ln w="2857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fr-FR" dirty="0">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rPr>
              <a:t>Normal</a:t>
            </a:r>
            <a:endParaRPr lang="en-US" dirty="0">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endParaRPr>
          </a:p>
        </p:txBody>
      </p:sp>
      <p:sp>
        <p:nvSpPr>
          <p:cNvPr id="14" name="Text Box 29"/>
          <p:cNvSpPr txBox="1">
            <a:spLocks noChangeArrowheads="1"/>
          </p:cNvSpPr>
          <p:nvPr/>
        </p:nvSpPr>
        <p:spPr bwMode="auto">
          <a:xfrm>
            <a:off x="1809977" y="4021589"/>
            <a:ext cx="1584325" cy="1128712"/>
          </a:xfrm>
          <a:prstGeom prst="rect">
            <a:avLst/>
          </a:prstGeom>
          <a:noFill/>
          <a:ln w="2857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fr-FR">
                <a:solidFill>
                  <a:srgbClr val="BF2F37"/>
                </a:solidFill>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rPr>
              <a:t>Chronic </a:t>
            </a:r>
          </a:p>
          <a:p>
            <a:pPr eaLnBrk="0" hangingPunct="0">
              <a:defRPr/>
            </a:pPr>
            <a:r>
              <a:rPr lang="fr-FR">
                <a:solidFill>
                  <a:srgbClr val="BF2F37"/>
                </a:solidFill>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rPr>
              <a:t>stress</a:t>
            </a:r>
          </a:p>
          <a:p>
            <a:pPr eaLnBrk="0" hangingPunct="0">
              <a:defRPr/>
            </a:pPr>
            <a:endParaRPr lang="en-US" sz="3200" b="1">
              <a:solidFill>
                <a:srgbClr val="BF2F37"/>
              </a:solidFill>
              <a:latin typeface="Arial" panose="020B0604020202020204" pitchFamily="34" charset="0"/>
              <a:ea typeface="ＭＳ Ｐゴシック" pitchFamily="48" charset="-128"/>
              <a:cs typeface="Arial" panose="020B0604020202020204" pitchFamily="34" charset="0"/>
            </a:endParaRPr>
          </a:p>
        </p:txBody>
      </p:sp>
      <p:sp>
        <p:nvSpPr>
          <p:cNvPr id="15" name="Text Box 51"/>
          <p:cNvSpPr txBox="1">
            <a:spLocks noChangeArrowheads="1"/>
          </p:cNvSpPr>
          <p:nvPr/>
        </p:nvSpPr>
        <p:spPr bwMode="auto">
          <a:xfrm>
            <a:off x="2724376" y="5605915"/>
            <a:ext cx="2971800" cy="701675"/>
          </a:xfrm>
          <a:prstGeom prst="rect">
            <a:avLst/>
          </a:prstGeom>
          <a:noFill/>
          <a:ln w="2857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US" sz="2000">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rPr>
              <a:t>Prefrontal Cortex and</a:t>
            </a:r>
          </a:p>
          <a:p>
            <a:pPr eaLnBrk="0" hangingPunct="0">
              <a:defRPr/>
            </a:pPr>
            <a:r>
              <a:rPr lang="en-US" sz="2000">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rPr>
              <a:t>Hippocampus</a:t>
            </a:r>
            <a:endParaRPr lang="en-US">
              <a:effectLst>
                <a:outerShdw blurRad="38100" dist="38100" dir="2700000" algn="tl">
                  <a:srgbClr val="C0C0C0"/>
                </a:outerShdw>
              </a:effectLst>
              <a:latin typeface="Arial" panose="020B0604020202020204" pitchFamily="34" charset="0"/>
              <a:ea typeface="ＭＳ Ｐゴシック" pitchFamily="48" charset="-128"/>
              <a:cs typeface="Arial" panose="020B0604020202020204" pitchFamily="34" charset="0"/>
            </a:endParaRPr>
          </a:p>
        </p:txBody>
      </p:sp>
      <p:sp>
        <p:nvSpPr>
          <p:cNvPr id="76813" name="Oval 15"/>
          <p:cNvSpPr>
            <a:spLocks noChangeArrowheads="1"/>
          </p:cNvSpPr>
          <p:nvPr/>
        </p:nvSpPr>
        <p:spPr bwMode="auto">
          <a:xfrm>
            <a:off x="3714976" y="1964189"/>
            <a:ext cx="1066800" cy="990600"/>
          </a:xfrm>
          <a:prstGeom prst="ellipse">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sz="1800"/>
          </a:p>
        </p:txBody>
      </p:sp>
      <p:sp>
        <p:nvSpPr>
          <p:cNvPr id="76814" name="Oval 16"/>
          <p:cNvSpPr>
            <a:spLocks noChangeArrowheads="1"/>
          </p:cNvSpPr>
          <p:nvPr/>
        </p:nvSpPr>
        <p:spPr bwMode="auto">
          <a:xfrm>
            <a:off x="3791176" y="4173989"/>
            <a:ext cx="1066800" cy="990600"/>
          </a:xfrm>
          <a:prstGeom prst="ellipse">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sz="1800"/>
          </a:p>
        </p:txBody>
      </p:sp>
      <p:sp>
        <p:nvSpPr>
          <p:cNvPr id="76815" name="Text Box 58"/>
          <p:cNvSpPr txBox="1">
            <a:spLocks noChangeArrowheads="1"/>
          </p:cNvSpPr>
          <p:nvPr/>
        </p:nvSpPr>
        <p:spPr bwMode="auto">
          <a:xfrm>
            <a:off x="8279039" y="6205990"/>
            <a:ext cx="2090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000">
                <a:latin typeface="Arial" panose="020B0604020202020204" pitchFamily="34" charset="0"/>
                <a:cs typeface="Arial" panose="020B0604020202020204" pitchFamily="34" charset="0"/>
              </a:rPr>
              <a:t>Bock et al Cer Cort 15:802 (2005)</a:t>
            </a:r>
          </a:p>
        </p:txBody>
      </p:sp>
      <p:pic>
        <p:nvPicPr>
          <p:cNvPr id="76816" name="Picture 18"/>
          <p:cNvPicPr>
            <a:picLocks noChangeAspect="1" noChangeArrowheads="1"/>
          </p:cNvPicPr>
          <p:nvPr/>
        </p:nvPicPr>
        <p:blipFill>
          <a:blip r:embed="rId5">
            <a:extLst>
              <a:ext uri="{28A0092B-C50C-407E-A947-70E740481C1C}">
                <a14:useLocalDpi xmlns:a14="http://schemas.microsoft.com/office/drawing/2010/main" val="0"/>
              </a:ext>
            </a:extLst>
          </a:blip>
          <a:srcRect r="55141"/>
          <a:stretch>
            <a:fillRect/>
          </a:stretch>
        </p:blipFill>
        <p:spPr bwMode="auto">
          <a:xfrm>
            <a:off x="6991576" y="1278389"/>
            <a:ext cx="84296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7" name="Text Box 75"/>
          <p:cNvSpPr txBox="1">
            <a:spLocks noChangeArrowheads="1"/>
          </p:cNvSpPr>
          <p:nvPr/>
        </p:nvSpPr>
        <p:spPr bwMode="auto">
          <a:xfrm>
            <a:off x="5467577" y="1811790"/>
            <a:ext cx="1539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1000">
                <a:latin typeface="Arial" panose="020B0604020202020204" pitchFamily="34" charset="0"/>
                <a:cs typeface="Arial" panose="020B0604020202020204" pitchFamily="34" charset="0"/>
              </a:rPr>
              <a:t>Typical -</a:t>
            </a:r>
          </a:p>
          <a:p>
            <a:pPr algn="ctr" eaLnBrk="1" hangingPunct="1">
              <a:spcBef>
                <a:spcPct val="0"/>
              </a:spcBef>
              <a:buFontTx/>
              <a:buNone/>
            </a:pPr>
            <a:r>
              <a:rPr lang="en-US" sz="1000">
                <a:latin typeface="Arial" panose="020B0604020202020204" pitchFamily="34" charset="0"/>
                <a:cs typeface="Arial" panose="020B0604020202020204" pitchFamily="34" charset="0"/>
              </a:rPr>
              <a:t>neuron with many connections</a:t>
            </a:r>
          </a:p>
        </p:txBody>
      </p:sp>
      <p:sp>
        <p:nvSpPr>
          <p:cNvPr id="76818" name="Line 76"/>
          <p:cNvSpPr>
            <a:spLocks noChangeShapeType="1"/>
          </p:cNvSpPr>
          <p:nvPr/>
        </p:nvSpPr>
        <p:spPr bwMode="auto">
          <a:xfrm>
            <a:off x="4476976" y="2040389"/>
            <a:ext cx="2514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Line 77"/>
          <p:cNvSpPr>
            <a:spLocks noChangeShapeType="1"/>
          </p:cNvSpPr>
          <p:nvPr/>
        </p:nvSpPr>
        <p:spPr bwMode="auto">
          <a:xfrm flipV="1">
            <a:off x="4413476" y="1303789"/>
            <a:ext cx="2590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6820" name="Picture 22"/>
          <p:cNvPicPr>
            <a:picLocks noChangeAspect="1" noChangeArrowheads="1"/>
          </p:cNvPicPr>
          <p:nvPr/>
        </p:nvPicPr>
        <p:blipFill>
          <a:blip r:embed="rId5">
            <a:extLst>
              <a:ext uri="{28A0092B-C50C-407E-A947-70E740481C1C}">
                <a14:useLocalDpi xmlns:a14="http://schemas.microsoft.com/office/drawing/2010/main" val="0"/>
              </a:ext>
            </a:extLst>
          </a:blip>
          <a:srcRect l="56563"/>
          <a:stretch>
            <a:fillRect/>
          </a:stretch>
        </p:blipFill>
        <p:spPr bwMode="auto">
          <a:xfrm>
            <a:off x="7028088" y="3564389"/>
            <a:ext cx="806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1" name="Text Box 79"/>
          <p:cNvSpPr txBox="1">
            <a:spLocks noChangeArrowheads="1"/>
          </p:cNvSpPr>
          <p:nvPr/>
        </p:nvSpPr>
        <p:spPr bwMode="auto">
          <a:xfrm>
            <a:off x="5277076" y="4199390"/>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1000">
                <a:solidFill>
                  <a:srgbClr val="BF2F37"/>
                </a:solidFill>
                <a:latin typeface="Arial" panose="020B0604020202020204" pitchFamily="34" charset="0"/>
                <a:cs typeface="Arial" panose="020B0604020202020204" pitchFamily="34" charset="0"/>
              </a:rPr>
              <a:t>Neuron damaged by toxic stress – fewer connections</a:t>
            </a:r>
          </a:p>
        </p:txBody>
      </p:sp>
      <p:sp>
        <p:nvSpPr>
          <p:cNvPr id="76822" name="Line 80"/>
          <p:cNvSpPr>
            <a:spLocks noChangeShapeType="1"/>
          </p:cNvSpPr>
          <p:nvPr/>
        </p:nvSpPr>
        <p:spPr bwMode="auto">
          <a:xfrm flipV="1">
            <a:off x="4629376" y="3577089"/>
            <a:ext cx="2400300" cy="596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3" name="Line 81"/>
          <p:cNvSpPr>
            <a:spLocks noChangeShapeType="1"/>
          </p:cNvSpPr>
          <p:nvPr/>
        </p:nvSpPr>
        <p:spPr bwMode="auto">
          <a:xfrm>
            <a:off x="4502376" y="4275589"/>
            <a:ext cx="2514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76305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11871" t="18477"/>
          <a:stretch/>
        </p:blipFill>
        <p:spPr bwMode="auto">
          <a:xfrm>
            <a:off x="2646947" y="1299410"/>
            <a:ext cx="7943880" cy="5421869"/>
          </a:xfrm>
          <a:prstGeom prst="rect">
            <a:avLst/>
          </a:prstGeom>
          <a:noFill/>
          <a:ln>
            <a:noFill/>
          </a:ln>
        </p:spPr>
      </p:pic>
      <p:sp>
        <p:nvSpPr>
          <p:cNvPr id="2" name="Title 1"/>
          <p:cNvSpPr>
            <a:spLocks noGrp="1"/>
          </p:cNvSpPr>
          <p:nvPr>
            <p:ph type="title"/>
          </p:nvPr>
        </p:nvSpPr>
        <p:spPr/>
        <p:txBody>
          <a:bodyPr/>
          <a:lstStyle/>
          <a:p>
            <a:r>
              <a:rPr lang="en-US" dirty="0" smtClean="0"/>
              <a:t>Chronic Environmental Stress</a:t>
            </a:r>
            <a:endParaRPr lang="en-US" dirty="0"/>
          </a:p>
        </p:txBody>
      </p:sp>
    </p:spTree>
    <p:extLst>
      <p:ext uri="{BB962C8B-B14F-4D97-AF65-F5344CB8AC3E}">
        <p14:creationId xmlns:p14="http://schemas.microsoft.com/office/powerpoint/2010/main" val="398788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81200" y="96256"/>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cs typeface="+mj-cs"/>
              </a:rPr>
              <a:t>ACE </a:t>
            </a:r>
            <a:r>
              <a:rPr lang="en-US" dirty="0" smtClean="0">
                <a:cs typeface="+mj-cs"/>
              </a:rPr>
              <a:t>Study: Findings</a:t>
            </a:r>
            <a:endParaRPr lang="en-US" dirty="0">
              <a:cs typeface="+mj-cs"/>
            </a:endParaRPr>
          </a:p>
        </p:txBody>
      </p:sp>
      <p:sp>
        <p:nvSpPr>
          <p:cNvPr id="8195" name="Rectangle 4"/>
          <p:cNvSpPr>
            <a:spLocks noChangeArrowheads="1"/>
          </p:cNvSpPr>
          <p:nvPr/>
        </p:nvSpPr>
        <p:spPr bwMode="auto">
          <a:xfrm>
            <a:off x="890338" y="888418"/>
            <a:ext cx="105396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venir LT 65 Medium" pitchFamily="34" charset="0"/>
              </a:defRPr>
            </a:lvl1pPr>
            <a:lvl2pPr eaLnBrk="0" hangingPunct="0">
              <a:defRPr sz="2600">
                <a:solidFill>
                  <a:schemeClr val="tx1"/>
                </a:solidFill>
                <a:latin typeface="Avenir LT 65 Medium" pitchFamily="34" charset="0"/>
              </a:defRPr>
            </a:lvl2pPr>
            <a:lvl3pPr marL="1143000" indent="-228600" eaLnBrk="0" hangingPunct="0">
              <a:defRPr sz="2600">
                <a:solidFill>
                  <a:schemeClr val="tx1"/>
                </a:solidFill>
                <a:latin typeface="Avenir LT 65 Medium" pitchFamily="34" charset="0"/>
              </a:defRPr>
            </a:lvl3pPr>
            <a:lvl4pPr marL="1600200" indent="-228600" eaLnBrk="0" hangingPunct="0">
              <a:defRPr sz="2600">
                <a:solidFill>
                  <a:schemeClr val="tx1"/>
                </a:solidFill>
                <a:latin typeface="Avenir LT 65 Medium" pitchFamily="34" charset="0"/>
              </a:defRPr>
            </a:lvl4pPr>
            <a:lvl5pPr marL="2057400" indent="-228600" eaLnBrk="0" hangingPunct="0">
              <a:defRPr sz="2600">
                <a:solidFill>
                  <a:schemeClr val="tx1"/>
                </a:solidFill>
                <a:latin typeface="Avenir LT 65 Medium" pitchFamily="34" charset="0"/>
              </a:defRPr>
            </a:lvl5pPr>
            <a:lvl6pPr marL="2514600" indent="-228600" eaLnBrk="0" fontAlgn="base" hangingPunct="0">
              <a:spcBef>
                <a:spcPct val="0"/>
              </a:spcBef>
              <a:spcAft>
                <a:spcPct val="0"/>
              </a:spcAft>
              <a:defRPr sz="2600">
                <a:solidFill>
                  <a:schemeClr val="tx1"/>
                </a:solidFill>
                <a:latin typeface="Avenir LT 65 Medium" pitchFamily="34" charset="0"/>
              </a:defRPr>
            </a:lvl6pPr>
            <a:lvl7pPr marL="2971800" indent="-228600" eaLnBrk="0" fontAlgn="base" hangingPunct="0">
              <a:spcBef>
                <a:spcPct val="0"/>
              </a:spcBef>
              <a:spcAft>
                <a:spcPct val="0"/>
              </a:spcAft>
              <a:defRPr sz="2600">
                <a:solidFill>
                  <a:schemeClr val="tx1"/>
                </a:solidFill>
                <a:latin typeface="Avenir LT 65 Medium" pitchFamily="34" charset="0"/>
              </a:defRPr>
            </a:lvl7pPr>
            <a:lvl8pPr marL="3429000" indent="-228600" eaLnBrk="0" fontAlgn="base" hangingPunct="0">
              <a:spcBef>
                <a:spcPct val="0"/>
              </a:spcBef>
              <a:spcAft>
                <a:spcPct val="0"/>
              </a:spcAft>
              <a:defRPr sz="2600">
                <a:solidFill>
                  <a:schemeClr val="tx1"/>
                </a:solidFill>
                <a:latin typeface="Avenir LT 65 Medium" pitchFamily="34" charset="0"/>
              </a:defRPr>
            </a:lvl8pPr>
            <a:lvl9pPr marL="3886200" indent="-228600" eaLnBrk="0" fontAlgn="base" hangingPunct="0">
              <a:spcBef>
                <a:spcPct val="0"/>
              </a:spcBef>
              <a:spcAft>
                <a:spcPct val="0"/>
              </a:spcAft>
              <a:defRPr sz="2600">
                <a:solidFill>
                  <a:schemeClr val="tx1"/>
                </a:solidFill>
                <a:latin typeface="Avenir LT 65 Medium" pitchFamily="34" charset="0"/>
              </a:defRPr>
            </a:lvl9pPr>
          </a:lstStyle>
          <a:p>
            <a:pPr eaLnBrk="1" hangingPunct="1"/>
            <a:r>
              <a:rPr lang="en-US" sz="2800" dirty="0" smtClean="0">
                <a:latin typeface="Arial" panose="020B0604020202020204" pitchFamily="34" charset="0"/>
                <a:cs typeface="Arial" panose="020B0604020202020204" pitchFamily="34" charset="0"/>
              </a:rPr>
              <a:t>Adverse </a:t>
            </a:r>
            <a:r>
              <a:rPr lang="en-US" sz="2800" dirty="0">
                <a:latin typeface="Arial" panose="020B0604020202020204" pitchFamily="34" charset="0"/>
                <a:cs typeface="Arial" panose="020B0604020202020204" pitchFamily="34" charset="0"/>
              </a:rPr>
              <a:t>childhood experiences are much more common than had been previously recognized.</a:t>
            </a:r>
          </a:p>
          <a:p>
            <a:pPr eaLnBrk="1" hangingPunct="1"/>
            <a:endParaRPr lang="en-US" sz="28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As the number of adverse childhood experiences increase, the risk for health and behavioral problems in adolescence and adulthood increases, for example:</a:t>
            </a:r>
          </a:p>
          <a:p>
            <a:pPr lvl="1"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Alcohol and other substance abuse, dependence, or addiction</a:t>
            </a:r>
          </a:p>
          <a:p>
            <a:pPr lvl="1"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Depression; anxiety disorders; </a:t>
            </a:r>
            <a:r>
              <a:rPr lang="en-US" sz="2800" dirty="0" err="1">
                <a:latin typeface="Arial" panose="020B0604020202020204" pitchFamily="34" charset="0"/>
                <a:cs typeface="Arial" panose="020B0604020202020204" pitchFamily="34" charset="0"/>
              </a:rPr>
              <a:t>suicidality</a:t>
            </a:r>
            <a:endParaRPr lang="en-US" sz="28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Heart </a:t>
            </a:r>
            <a:r>
              <a:rPr lang="en-US" sz="2800" dirty="0" smtClean="0">
                <a:latin typeface="Arial" panose="020B0604020202020204" pitchFamily="34" charset="0"/>
                <a:cs typeface="Arial" panose="020B0604020202020204" pitchFamily="34" charset="0"/>
              </a:rPr>
              <a:t>disease</a:t>
            </a:r>
            <a:r>
              <a:rPr lang="en-US" sz="2800" dirty="0">
                <a:latin typeface="Arial" panose="020B0604020202020204" pitchFamily="34" charset="0"/>
                <a:cs typeface="Arial" panose="020B0604020202020204" pitchFamily="34" charset="0"/>
              </a:rPr>
              <a:t>; pulmonary disease; liver disease</a:t>
            </a:r>
          </a:p>
          <a:p>
            <a:pPr lvl="1"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Perpetrating or experiencing intimate family violence</a:t>
            </a:r>
          </a:p>
          <a:p>
            <a:pPr lvl="1"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Sexual promiscuity and unintended </a:t>
            </a:r>
            <a:r>
              <a:rPr lang="en-US" sz="2800" dirty="0" smtClean="0">
                <a:latin typeface="Arial" panose="020B0604020202020204" pitchFamily="34" charset="0"/>
                <a:cs typeface="Arial" panose="020B0604020202020204" pitchFamily="34" charset="0"/>
              </a:rPr>
              <a:t>pregnancies</a:t>
            </a:r>
          </a:p>
        </p:txBody>
      </p:sp>
      <p:sp>
        <p:nvSpPr>
          <p:cNvPr id="2" name="Rectangle 1"/>
          <p:cNvSpPr/>
          <p:nvPr/>
        </p:nvSpPr>
        <p:spPr>
          <a:xfrm>
            <a:off x="4331368" y="6145629"/>
            <a:ext cx="7820526" cy="677108"/>
          </a:xfrm>
          <a:prstGeom prst="rect">
            <a:avLst/>
          </a:prstGeom>
        </p:spPr>
        <p:txBody>
          <a:bodyPr wrap="square">
            <a:spAutoFit/>
          </a:bodyPr>
          <a:lstStyle/>
          <a:p>
            <a:endParaRPr lang="en-US" sz="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Felitti</a:t>
            </a:r>
            <a:r>
              <a:rPr lang="en-US" sz="1600" dirty="0">
                <a:latin typeface="Arial" panose="020B0604020202020204" pitchFamily="34" charset="0"/>
                <a:cs typeface="Arial" panose="020B0604020202020204" pitchFamily="34" charset="0"/>
              </a:rPr>
              <a:t>, V. J. (Winter, 2002). The relation between adverse childhood experiences and adult health: Turning gold into lead. </a:t>
            </a:r>
            <a:r>
              <a:rPr lang="en-US" sz="1600" i="1" dirty="0">
                <a:latin typeface="Arial" panose="020B0604020202020204" pitchFamily="34" charset="0"/>
                <a:cs typeface="Arial" panose="020B0604020202020204" pitchFamily="34" charset="0"/>
              </a:rPr>
              <a:t>The Permanente Journal, 6</a:t>
            </a:r>
            <a:r>
              <a:rPr lang="en-US" sz="1600" dirty="0">
                <a:latin typeface="Arial" panose="020B0604020202020204" pitchFamily="34" charset="0"/>
                <a:cs typeface="Arial" panose="020B0604020202020204" pitchFamily="34" charset="0"/>
              </a:rPr>
              <a:t>(1), 44-47.</a:t>
            </a:r>
          </a:p>
        </p:txBody>
      </p:sp>
    </p:spTree>
    <p:extLst>
      <p:ext uri="{BB962C8B-B14F-4D97-AF65-F5344CB8AC3E}">
        <p14:creationId xmlns:p14="http://schemas.microsoft.com/office/powerpoint/2010/main" val="1768498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are very prevalent</a:t>
            </a:r>
            <a:endParaRPr lang="en-US" dirty="0"/>
          </a:p>
        </p:txBody>
      </p:sp>
      <p:sp>
        <p:nvSpPr>
          <p:cNvPr id="3" name="Content Placeholder 2"/>
          <p:cNvSpPr>
            <a:spLocks noGrp="1"/>
          </p:cNvSpPr>
          <p:nvPr>
            <p:ph idx="1"/>
          </p:nvPr>
        </p:nvSpPr>
        <p:spPr>
          <a:xfrm>
            <a:off x="1981200" y="1186543"/>
            <a:ext cx="8229600" cy="4525963"/>
          </a:xfrm>
        </p:spPr>
        <p:txBody>
          <a:bodyPr/>
          <a:lstStyle/>
          <a:p>
            <a:r>
              <a:rPr lang="en-US" dirty="0" smtClean="0"/>
              <a:t>Original Kaiser Study – 17,000 individuals</a:t>
            </a:r>
          </a:p>
          <a:p>
            <a:pPr lvl="1"/>
            <a:r>
              <a:rPr lang="en-US" dirty="0"/>
              <a:t>Almost two-thirds of </a:t>
            </a:r>
            <a:r>
              <a:rPr lang="en-US" dirty="0" smtClean="0"/>
              <a:t>study </a:t>
            </a:r>
            <a:r>
              <a:rPr lang="en-US" dirty="0"/>
              <a:t>participants reported at least one </a:t>
            </a:r>
            <a:r>
              <a:rPr lang="en-US" dirty="0" smtClean="0"/>
              <a:t>ACE</a:t>
            </a:r>
          </a:p>
          <a:p>
            <a:pPr lvl="1"/>
            <a:r>
              <a:rPr lang="en-US" dirty="0"/>
              <a:t>M</a:t>
            </a:r>
            <a:r>
              <a:rPr lang="en-US" dirty="0" smtClean="0"/>
              <a:t>ore </a:t>
            </a:r>
            <a:r>
              <a:rPr lang="en-US" dirty="0"/>
              <a:t>than one of five reported three or more </a:t>
            </a:r>
            <a:r>
              <a:rPr lang="en-US" dirty="0" smtClean="0"/>
              <a:t>ACEs</a:t>
            </a:r>
          </a:p>
          <a:p>
            <a:r>
              <a:rPr lang="en-US" dirty="0" smtClean="0"/>
              <a:t>2009 BRFSS Studies – 26,229 adults from 5 states</a:t>
            </a:r>
          </a:p>
          <a:p>
            <a:pPr lvl="1"/>
            <a:r>
              <a:rPr lang="en-US" dirty="0"/>
              <a:t>59.4% of respondents reported having at least one </a:t>
            </a:r>
            <a:r>
              <a:rPr lang="en-US" dirty="0" smtClean="0"/>
              <a:t>ACE</a:t>
            </a:r>
          </a:p>
          <a:p>
            <a:pPr lvl="1"/>
            <a:r>
              <a:rPr lang="en-US" dirty="0" smtClean="0"/>
              <a:t>8.7</a:t>
            </a:r>
            <a:r>
              <a:rPr lang="en-US" dirty="0"/>
              <a:t>% reported five or more </a:t>
            </a:r>
            <a:r>
              <a:rPr lang="en-US" dirty="0" smtClean="0"/>
              <a:t>ACEs</a:t>
            </a:r>
            <a:endParaRPr lang="en-US" b="1" dirty="0"/>
          </a:p>
          <a:p>
            <a:pPr lvl="1"/>
            <a:endParaRPr lang="en-US" dirty="0"/>
          </a:p>
        </p:txBody>
      </p:sp>
    </p:spTree>
    <p:extLst>
      <p:ext uri="{BB962C8B-B14F-4D97-AF65-F5344CB8AC3E}">
        <p14:creationId xmlns:p14="http://schemas.microsoft.com/office/powerpoint/2010/main" val="265087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defines toxic stress?  </a:t>
            </a:r>
            <a:endParaRPr lang="en-US"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551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1905000" y="381000"/>
            <a:ext cx="8382000" cy="1143000"/>
          </a:xfrm>
          <a:prstGeom prst="rect">
            <a:avLst/>
          </a:prstGeom>
        </p:spPr>
        <p:txBody>
          <a:bodyPr/>
          <a:lstStyle/>
          <a:p>
            <a:pPr eaLnBrk="0" fontAlgn="base" hangingPunct="0">
              <a:spcBef>
                <a:spcPct val="0"/>
              </a:spcBef>
              <a:spcAft>
                <a:spcPct val="0"/>
              </a:spcAft>
              <a:defRPr/>
            </a:pPr>
            <a:r>
              <a:rPr lang="en-US" sz="6700" b="1" dirty="0">
                <a:solidFill>
                  <a:srgbClr val="B64326"/>
                </a:solidFill>
                <a:latin typeface="EucrosiaUPC" pitchFamily="18" charset="-34"/>
                <a:ea typeface="+mj-ea"/>
                <a:cs typeface="EucrosiaUPC" pitchFamily="18" charset="-34"/>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9" y="41346"/>
            <a:ext cx="8747591" cy="6759502"/>
          </a:xfrm>
          <a:prstGeom prst="rect">
            <a:avLst/>
          </a:prstGeom>
        </p:spPr>
      </p:pic>
      <p:sp>
        <p:nvSpPr>
          <p:cNvPr id="12" name="Title 1"/>
          <p:cNvSpPr txBox="1">
            <a:spLocks/>
          </p:cNvSpPr>
          <p:nvPr/>
        </p:nvSpPr>
        <p:spPr>
          <a:xfrm>
            <a:off x="7228114" y="119750"/>
            <a:ext cx="4833259" cy="1621964"/>
          </a:xfrm>
          <a:prstGeom prst="rect">
            <a:avLst/>
          </a:prstGeom>
        </p:spPr>
        <p:txBody>
          <a:bodyPr/>
          <a:lstStyle/>
          <a:p>
            <a:pPr algn="ctr" eaLnBrk="0" fontAlgn="base" hangingPunct="0">
              <a:spcBef>
                <a:spcPct val="0"/>
              </a:spcBef>
              <a:spcAft>
                <a:spcPct val="0"/>
              </a:spcAft>
              <a:defRPr/>
            </a:pPr>
            <a:r>
              <a:rPr lang="en-US" sz="3200" dirty="0" smtClean="0">
                <a:solidFill>
                  <a:srgbClr val="B64326"/>
                </a:solidFill>
                <a:latin typeface="Georgia" panose="02040502050405020303" pitchFamily="18" charset="0"/>
                <a:ea typeface="+mj-ea"/>
                <a:cs typeface="+mj-cs"/>
              </a:rPr>
              <a:t>A </a:t>
            </a:r>
            <a:r>
              <a:rPr lang="en-US" sz="3200" dirty="0">
                <a:solidFill>
                  <a:srgbClr val="B64326"/>
                </a:solidFill>
                <a:latin typeface="Georgia" panose="02040502050405020303" pitchFamily="18" charset="0"/>
                <a:ea typeface="+mj-ea"/>
                <a:cs typeface="+mj-cs"/>
              </a:rPr>
              <a:t>Protective/Promotive Factors Frame Across Development</a:t>
            </a:r>
          </a:p>
        </p:txBody>
      </p:sp>
    </p:spTree>
    <p:extLst>
      <p:ext uri="{BB962C8B-B14F-4D97-AF65-F5344CB8AC3E}">
        <p14:creationId xmlns:p14="http://schemas.microsoft.com/office/powerpoint/2010/main" val="2669848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4294967295"/>
          </p:nvPr>
        </p:nvSpPr>
        <p:spPr>
          <a:xfrm>
            <a:off x="1401097" y="1981200"/>
            <a:ext cx="9497961" cy="3352800"/>
          </a:xfrm>
        </p:spPr>
        <p:txBody>
          <a:bodyPr>
            <a:noAutofit/>
          </a:bodyPr>
          <a:lstStyle/>
          <a:p>
            <a:pPr marL="342900" lvl="1" indent="-342900">
              <a:buFont typeface="Arial" panose="020B0604020202020204" pitchFamily="34" charset="0"/>
              <a:buChar char="•"/>
              <a:defRPr/>
            </a:pPr>
            <a:r>
              <a:rPr lang="en-US" sz="3200" dirty="0"/>
              <a:t>Meet their developmental needs</a:t>
            </a:r>
          </a:p>
          <a:p>
            <a:pPr marL="342900" lvl="1" indent="-342900">
              <a:buFont typeface="Arial" panose="020B0604020202020204" pitchFamily="34" charset="0"/>
              <a:buChar char="•"/>
              <a:defRPr/>
            </a:pPr>
            <a:r>
              <a:rPr lang="en-US" sz="3200" dirty="0"/>
              <a:t>Have developmental supports for them that are informed by an understanding of the impact of trauma on development</a:t>
            </a:r>
          </a:p>
          <a:p>
            <a:pPr marL="342900" lvl="1" indent="-342900">
              <a:buFont typeface="Arial" panose="020B0604020202020204" pitchFamily="34" charset="0"/>
              <a:buChar char="•"/>
              <a:defRPr/>
            </a:pPr>
            <a:r>
              <a:rPr lang="en-US" sz="3200" dirty="0"/>
              <a:t>Be intentional about how to support the capacity of families and caregivers to keep children safe and support their early development</a:t>
            </a:r>
          </a:p>
        </p:txBody>
      </p:sp>
      <p:sp>
        <p:nvSpPr>
          <p:cNvPr id="2" name="Title 1"/>
          <p:cNvSpPr>
            <a:spLocks noGrp="1"/>
          </p:cNvSpPr>
          <p:nvPr>
            <p:ph type="title"/>
          </p:nvPr>
        </p:nvSpPr>
        <p:spPr/>
        <p:txBody>
          <a:bodyPr>
            <a:normAutofit fontScale="90000"/>
          </a:bodyPr>
          <a:lstStyle/>
          <a:p>
            <a:r>
              <a:rPr lang="en-US" dirty="0"/>
              <a:t>For children involved with the child welfare system it is important to: </a:t>
            </a:r>
          </a:p>
        </p:txBody>
      </p:sp>
    </p:spTree>
    <p:extLst>
      <p:ext uri="{BB962C8B-B14F-4D97-AF65-F5344CB8AC3E}">
        <p14:creationId xmlns:p14="http://schemas.microsoft.com/office/powerpoint/2010/main" val="815749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851" y="1873028"/>
            <a:ext cx="4066539" cy="1938992"/>
          </a:xfrm>
          <a:prstGeom prst="rect">
            <a:avLst/>
          </a:prstGeom>
        </p:spPr>
        <p:txBody>
          <a:bodyPr wrap="square">
            <a:spAutoFit/>
          </a:bodyPr>
          <a:lstStyle/>
          <a:p>
            <a:r>
              <a:rPr lang="en-US" sz="4000" dirty="0">
                <a:solidFill>
                  <a:srgbClr val="B64326"/>
                </a:solidFill>
                <a:latin typeface="Georgia" panose="02040502050405020303" pitchFamily="18" charset="0"/>
              </a:rPr>
              <a:t>Cascading Impact of CAN on </a:t>
            </a:r>
            <a:r>
              <a:rPr lang="en-US" sz="4000" dirty="0" smtClean="0">
                <a:solidFill>
                  <a:srgbClr val="B64326"/>
                </a:solidFill>
                <a:latin typeface="Georgia" panose="02040502050405020303" pitchFamily="18" charset="0"/>
              </a:rPr>
              <a:t>Relationships  </a:t>
            </a:r>
            <a:endParaRPr lang="en-US" sz="4000" dirty="0">
              <a:solidFill>
                <a:srgbClr val="B64326"/>
              </a:solidFill>
              <a:latin typeface="Georgia" panose="02040502050405020303" pitchFamily="18" charset="0"/>
            </a:endParaRPr>
          </a:p>
        </p:txBody>
      </p:sp>
      <p:sp>
        <p:nvSpPr>
          <p:cNvPr id="6" name="Rounded Rectangle 5"/>
          <p:cNvSpPr/>
          <p:nvPr/>
        </p:nvSpPr>
        <p:spPr>
          <a:xfrm>
            <a:off x="4815840" y="457200"/>
            <a:ext cx="2766060" cy="1524000"/>
          </a:xfrm>
          <a:prstGeom prst="roundRect">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Abusive or Neglectful Parenting</a:t>
            </a:r>
          </a:p>
        </p:txBody>
      </p:sp>
      <p:sp>
        <p:nvSpPr>
          <p:cNvPr id="9" name="Right Arrow 8"/>
          <p:cNvSpPr/>
          <p:nvPr/>
        </p:nvSpPr>
        <p:spPr>
          <a:xfrm flipV="1">
            <a:off x="7810500" y="990600"/>
            <a:ext cx="400050" cy="457200"/>
          </a:xfrm>
          <a:prstGeom prst="rightArrow">
            <a:avLst/>
          </a:prstGeom>
          <a:solidFill>
            <a:srgbClr val="B64326"/>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382000" y="457200"/>
            <a:ext cx="3322320" cy="1524000"/>
          </a:xfrm>
          <a:prstGeom prst="roundRect">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Insecure Attachments, Emotional </a:t>
            </a:r>
            <a:r>
              <a:rPr lang="en-US" sz="1700" dirty="0" err="1">
                <a:latin typeface="Arial" panose="020B0604020202020204" pitchFamily="34" charset="0"/>
                <a:cs typeface="Arial" panose="020B0604020202020204" pitchFamily="34" charset="0"/>
              </a:rPr>
              <a:t>Dysregulation</a:t>
            </a:r>
            <a:r>
              <a:rPr lang="en-US" sz="1700" dirty="0">
                <a:latin typeface="Arial" panose="020B0604020202020204" pitchFamily="34" charset="0"/>
                <a:cs typeface="Arial" panose="020B0604020202020204" pitchFamily="34" charset="0"/>
              </a:rPr>
              <a:t>, Negative Internal Working Models</a:t>
            </a:r>
          </a:p>
        </p:txBody>
      </p:sp>
      <p:sp>
        <p:nvSpPr>
          <p:cNvPr id="13" name="Rounded Rectangle 12"/>
          <p:cNvSpPr/>
          <p:nvPr/>
        </p:nvSpPr>
        <p:spPr>
          <a:xfrm>
            <a:off x="8382000" y="2743200"/>
            <a:ext cx="3322320" cy="1524000"/>
          </a:xfrm>
          <a:prstGeom prst="roundRect">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Maladaptive Coping Strategies</a:t>
            </a:r>
          </a:p>
        </p:txBody>
      </p:sp>
      <p:sp>
        <p:nvSpPr>
          <p:cNvPr id="14" name="Rounded Rectangle 13"/>
          <p:cNvSpPr/>
          <p:nvPr/>
        </p:nvSpPr>
        <p:spPr>
          <a:xfrm>
            <a:off x="4815840" y="2743200"/>
            <a:ext cx="2766060" cy="1524000"/>
          </a:xfrm>
          <a:prstGeom prst="roundRect">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Poor Social Functioning, Disturbed Peer Relationships</a:t>
            </a:r>
          </a:p>
        </p:txBody>
      </p:sp>
      <p:sp>
        <p:nvSpPr>
          <p:cNvPr id="15" name="Rounded Rectangle 14"/>
          <p:cNvSpPr/>
          <p:nvPr/>
        </p:nvSpPr>
        <p:spPr>
          <a:xfrm>
            <a:off x="4815840" y="5029200"/>
            <a:ext cx="2766060" cy="1524000"/>
          </a:xfrm>
          <a:prstGeom prst="roundRect">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Psychological Distress</a:t>
            </a:r>
          </a:p>
        </p:txBody>
      </p:sp>
      <p:sp>
        <p:nvSpPr>
          <p:cNvPr id="16" name="Rounded Rectangle 15"/>
          <p:cNvSpPr/>
          <p:nvPr/>
        </p:nvSpPr>
        <p:spPr>
          <a:xfrm>
            <a:off x="8382000" y="5029200"/>
            <a:ext cx="3322320" cy="1524000"/>
          </a:xfrm>
          <a:prstGeom prst="roundRect">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Adult Peer Dysfunction</a:t>
            </a:r>
          </a:p>
        </p:txBody>
      </p:sp>
      <p:sp>
        <p:nvSpPr>
          <p:cNvPr id="17" name="Right Arrow 16"/>
          <p:cNvSpPr/>
          <p:nvPr/>
        </p:nvSpPr>
        <p:spPr>
          <a:xfrm flipV="1">
            <a:off x="7810500" y="5638800"/>
            <a:ext cx="400050" cy="457200"/>
          </a:xfrm>
          <a:prstGeom prst="rightArrow">
            <a:avLst/>
          </a:prstGeom>
          <a:solidFill>
            <a:srgbClr val="B64326"/>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flipV="1">
            <a:off x="7753350" y="3276600"/>
            <a:ext cx="400050" cy="457200"/>
          </a:xfrm>
          <a:prstGeom prst="rightArrow">
            <a:avLst/>
          </a:prstGeom>
          <a:solidFill>
            <a:srgbClr val="B64326"/>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flipV="1">
            <a:off x="9001125" y="2190750"/>
            <a:ext cx="533400" cy="342900"/>
          </a:xfrm>
          <a:prstGeom prst="rightArrow">
            <a:avLst/>
          </a:prstGeom>
          <a:solidFill>
            <a:srgbClr val="B64326"/>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flipV="1">
            <a:off x="6400800" y="4514850"/>
            <a:ext cx="533400" cy="342900"/>
          </a:xfrm>
          <a:prstGeom prst="rightArrow">
            <a:avLst/>
          </a:prstGeom>
          <a:solidFill>
            <a:srgbClr val="B64326"/>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0050" y="3809137"/>
            <a:ext cx="4092576" cy="2585323"/>
          </a:xfrm>
          <a:prstGeom prst="rect">
            <a:avLst/>
          </a:prstGeom>
        </p:spPr>
        <p:txBody>
          <a:bodyPr wrap="square">
            <a:spAutoFit/>
          </a:bodyPr>
          <a:lstStyle/>
          <a:p>
            <a:pPr defTabSz="938018">
              <a:defRPr/>
            </a:pPr>
            <a:r>
              <a:rPr lang="en-US" dirty="0"/>
              <a:t>Samuels, B. (2012). </a:t>
            </a:r>
            <a:r>
              <a:rPr lang="en-US" i="1" dirty="0"/>
              <a:t>Looking the future: An agenda for the Children’s Bureau’s next 100 years</a:t>
            </a:r>
            <a:r>
              <a:rPr lang="en-US" dirty="0"/>
              <a:t>. Presentation from 18</a:t>
            </a:r>
            <a:r>
              <a:rPr lang="en-US" baseline="30000" dirty="0"/>
              <a:t>th</a:t>
            </a:r>
            <a:r>
              <a:rPr lang="en-US" dirty="0"/>
              <a:t> National Conference on Child Abuse and Neglect.  Washington, DC: Children’s Bureau, Administration on Children, Youth and Families, Administration for Children and Families, U.S. Department of Health and Human Services.</a:t>
            </a:r>
          </a:p>
        </p:txBody>
      </p:sp>
      <p:sp>
        <p:nvSpPr>
          <p:cNvPr id="21" name="TextBox 20"/>
          <p:cNvSpPr txBox="1"/>
          <p:nvPr/>
        </p:nvSpPr>
        <p:spPr>
          <a:xfrm rot="21390684">
            <a:off x="294968" y="1238864"/>
            <a:ext cx="4349422" cy="646331"/>
          </a:xfrm>
          <a:prstGeom prst="rect">
            <a:avLst/>
          </a:prstGeom>
          <a:noFill/>
        </p:spPr>
        <p:txBody>
          <a:bodyPr wrap="square" rtlCol="0">
            <a:spAutoFit/>
          </a:bodyPr>
          <a:lstStyle/>
          <a:p>
            <a:r>
              <a:rPr lang="en-US" sz="3600" dirty="0" smtClean="0">
                <a:solidFill>
                  <a:srgbClr val="002663"/>
                </a:solidFill>
                <a:latin typeface="Georgia" panose="02040502050405020303" pitchFamily="18" charset="0"/>
              </a:rPr>
              <a:t>DISRUPTING THE</a:t>
            </a:r>
            <a:endParaRPr lang="en-US" sz="3600" dirty="0">
              <a:solidFill>
                <a:srgbClr val="002663"/>
              </a:solidFill>
              <a:latin typeface="Georgia" panose="02040502050405020303" pitchFamily="18" charset="0"/>
            </a:endParaRPr>
          </a:p>
        </p:txBody>
      </p:sp>
    </p:spTree>
    <p:extLst>
      <p:ext uri="{BB962C8B-B14F-4D97-AF65-F5344CB8AC3E}">
        <p14:creationId xmlns:p14="http://schemas.microsoft.com/office/powerpoint/2010/main" val="22128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xit" presetSubtype="4" fill="hold" grpId="0" nodeType="afterEffect">
                                  <p:stCondLst>
                                    <p:cond delay="500"/>
                                  </p:stCondLst>
                                  <p:childTnLst>
                                    <p:animEffect transition="out" filter="wipe(down)">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22" presetClass="exit" presetSubtype="4" fill="hold" grpId="0" nodeType="withEffect">
                                  <p:stCondLst>
                                    <p:cond delay="500"/>
                                  </p:stCondLst>
                                  <p:childTnLst>
                                    <p:animEffect transition="out" filter="wipe(down)">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par>
                          <p:cTn id="15" fill="hold">
                            <p:stCondLst>
                              <p:cond delay="1500"/>
                            </p:stCondLst>
                            <p:childTnLst>
                              <p:par>
                                <p:cTn id="16" presetID="22" presetClass="exit" presetSubtype="4" fill="hold" grpId="0" nodeType="afterEffect">
                                  <p:stCondLst>
                                    <p:cond delay="500"/>
                                  </p:stCondLst>
                                  <p:childTnLst>
                                    <p:animEffect transition="out" filter="wipe(down)">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22" presetClass="exit" presetSubtype="4" fill="hold" grpId="0" nodeType="withEffect">
                                  <p:stCondLst>
                                    <p:cond delay="500"/>
                                  </p:stCondLst>
                                  <p:childTnLst>
                                    <p:animEffect transition="out" filter="wipe(down)">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2500"/>
                            </p:stCondLst>
                            <p:childTnLst>
                              <p:par>
                                <p:cTn id="23" presetID="22" presetClass="exit" presetSubtype="4" fill="hold" grpId="0" nodeType="afterEffect">
                                  <p:stCondLst>
                                    <p:cond delay="50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22" presetClass="exit" presetSubtype="4" fill="hold" grpId="0" nodeType="withEffect">
                                  <p:stCondLst>
                                    <p:cond delay="500"/>
                                  </p:stCondLst>
                                  <p:childTnLst>
                                    <p:animEffect transition="out" filter="wipe(dow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3500"/>
                            </p:stCondLst>
                            <p:childTnLst>
                              <p:par>
                                <p:cTn id="30" presetID="22" presetClass="exit" presetSubtype="4" fill="hold" grpId="0" nodeType="afterEffect">
                                  <p:stCondLst>
                                    <p:cond delay="500"/>
                                  </p:stCondLst>
                                  <p:childTnLst>
                                    <p:animEffect transition="out" filter="wipe(down)">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22" presetClass="exit" presetSubtype="4" fill="hold" grpId="0" nodeType="withEffect">
                                  <p:stCondLst>
                                    <p:cond delay="500"/>
                                  </p:stCondLst>
                                  <p:childTnLst>
                                    <p:animEffect transition="out" filter="wipe(down)">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4500"/>
                            </p:stCondLst>
                            <p:childTnLst>
                              <p:par>
                                <p:cTn id="37" presetID="22" presetClass="exit" presetSubtype="4" fill="hold" grpId="0" nodeType="afterEffect">
                                  <p:stCondLst>
                                    <p:cond delay="500"/>
                                  </p:stCondLst>
                                  <p:childTnLst>
                                    <p:animEffect transition="out" filter="wipe(down)">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22" presetClass="exit" presetSubtype="4" fill="hold" grpId="0" nodeType="withEffect">
                                  <p:stCondLst>
                                    <p:cond delay="50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5500"/>
                            </p:stCondLst>
                            <p:childTnLst>
                              <p:par>
                                <p:cTn id="44" presetID="22" presetClass="exit" presetSubtype="4" fill="hold" grpId="0" nodeType="afterEffect">
                                  <p:stCondLst>
                                    <p:cond delay="500"/>
                                  </p:stCondLst>
                                  <p:childTnLst>
                                    <p:animEffect transition="out" filter="wipe(down)">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Vicious Circle of Trauma and CAN </a:t>
            </a:r>
            <a:endParaRPr lang="en-US" dirty="0"/>
          </a:p>
        </p:txBody>
      </p:sp>
      <p:graphicFrame>
        <p:nvGraphicFramePr>
          <p:cNvPr id="4" name="Content Placeholder 3"/>
          <p:cNvGraphicFramePr>
            <a:graphicFrameLocks noGrp="1"/>
          </p:cNvGraphicFramePr>
          <p:nvPr>
            <p:ph idx="1"/>
            <p:extLst/>
          </p:nvPr>
        </p:nvGraphicFramePr>
        <p:xfrm>
          <a:off x="2495550" y="1295400"/>
          <a:ext cx="7086600" cy="5364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18828199">
            <a:off x="7043254" y="1843625"/>
            <a:ext cx="579246" cy="456761"/>
            <a:chOff x="4156032" y="1533063"/>
            <a:chExt cx="579246" cy="456761"/>
          </a:xfrm>
        </p:grpSpPr>
        <p:sp>
          <p:nvSpPr>
            <p:cNvPr id="7" name="Right Arrow 6"/>
            <p:cNvSpPr/>
            <p:nvPr/>
          </p:nvSpPr>
          <p:spPr>
            <a:xfrm rot="2700000">
              <a:off x="4217274" y="1471821"/>
              <a:ext cx="456761" cy="579246"/>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ight Arrow 6"/>
            <p:cNvSpPr/>
            <p:nvPr/>
          </p:nvSpPr>
          <p:spPr>
            <a:xfrm rot="2700000">
              <a:off x="4237341" y="1539223"/>
              <a:ext cx="319733" cy="347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1" name="Group 10"/>
          <p:cNvGrpSpPr/>
          <p:nvPr/>
        </p:nvGrpSpPr>
        <p:grpSpPr>
          <a:xfrm rot="13570654">
            <a:off x="8918755" y="3706103"/>
            <a:ext cx="456761" cy="579246"/>
            <a:chOff x="4235556" y="3294813"/>
            <a:chExt cx="456761" cy="579246"/>
          </a:xfrm>
        </p:grpSpPr>
        <p:sp>
          <p:nvSpPr>
            <p:cNvPr id="18" name="Right Arrow 17"/>
            <p:cNvSpPr/>
            <p:nvPr/>
          </p:nvSpPr>
          <p:spPr>
            <a:xfrm rot="8100000">
              <a:off x="4235556" y="3294813"/>
              <a:ext cx="456761" cy="579246"/>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Right Arrow 4"/>
            <p:cNvSpPr/>
            <p:nvPr/>
          </p:nvSpPr>
          <p:spPr>
            <a:xfrm rot="18900000">
              <a:off x="4352517" y="3362215"/>
              <a:ext cx="319733" cy="347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2" name="Group 11"/>
          <p:cNvGrpSpPr/>
          <p:nvPr/>
        </p:nvGrpSpPr>
        <p:grpSpPr>
          <a:xfrm rot="19065904">
            <a:off x="4483050" y="5565340"/>
            <a:ext cx="579246" cy="456761"/>
            <a:chOff x="2351322" y="3374337"/>
            <a:chExt cx="579246" cy="456761"/>
          </a:xfrm>
        </p:grpSpPr>
        <p:sp>
          <p:nvSpPr>
            <p:cNvPr id="16" name="Right Arrow 15"/>
            <p:cNvSpPr/>
            <p:nvPr/>
          </p:nvSpPr>
          <p:spPr>
            <a:xfrm rot="13500000">
              <a:off x="2412564" y="3313095"/>
              <a:ext cx="456761" cy="579246"/>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Right Arrow 6"/>
            <p:cNvSpPr/>
            <p:nvPr/>
          </p:nvSpPr>
          <p:spPr>
            <a:xfrm rot="24300000">
              <a:off x="2529525" y="3477391"/>
              <a:ext cx="319733" cy="347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3" name="Group 12"/>
          <p:cNvGrpSpPr/>
          <p:nvPr/>
        </p:nvGrpSpPr>
        <p:grpSpPr>
          <a:xfrm rot="13450954">
            <a:off x="2726705" y="3704695"/>
            <a:ext cx="456761" cy="579246"/>
            <a:chOff x="2394282" y="1490103"/>
            <a:chExt cx="456761" cy="579246"/>
          </a:xfrm>
        </p:grpSpPr>
        <p:sp>
          <p:nvSpPr>
            <p:cNvPr id="14" name="Right Arrow 13"/>
            <p:cNvSpPr/>
            <p:nvPr/>
          </p:nvSpPr>
          <p:spPr>
            <a:xfrm rot="18900000">
              <a:off x="2394282" y="1490103"/>
              <a:ext cx="456761" cy="579246"/>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ight Arrow 8"/>
            <p:cNvSpPr/>
            <p:nvPr/>
          </p:nvSpPr>
          <p:spPr>
            <a:xfrm rot="18900000">
              <a:off x="2414349" y="1654399"/>
              <a:ext cx="319733" cy="347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Tree>
    <p:extLst>
      <p:ext uri="{BB962C8B-B14F-4D97-AF65-F5344CB8AC3E}">
        <p14:creationId xmlns:p14="http://schemas.microsoft.com/office/powerpoint/2010/main" val="428911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par>
                          <p:cTn id="18" fill="hold">
                            <p:stCondLst>
                              <p:cond delay="2500"/>
                            </p:stCondLst>
                            <p:childTnLst>
                              <p:par>
                                <p:cTn id="19" presetID="31" presetClass="entr" presetSubtype="0" fill="hold" nodeType="after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4000"/>
                            </p:stCondLst>
                            <p:childTnLst>
                              <p:par>
                                <p:cTn id="26" presetID="31" presetClass="entr" presetSubtype="0" fill="hold" nodeType="after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75736"/>
          </a:xfrm>
        </p:spPr>
        <p:txBody>
          <a:bodyPr/>
          <a:lstStyle/>
          <a:p>
            <a:r>
              <a:rPr lang="en-US" dirty="0" smtClean="0"/>
              <a:t>Learning Objectives</a:t>
            </a:r>
            <a:endParaRPr lang="en-US" dirty="0"/>
          </a:p>
        </p:txBody>
      </p:sp>
      <p:sp>
        <p:nvSpPr>
          <p:cNvPr id="3" name="Content Placeholder 2"/>
          <p:cNvSpPr>
            <a:spLocks noGrp="1"/>
          </p:cNvSpPr>
          <p:nvPr>
            <p:ph idx="1"/>
          </p:nvPr>
        </p:nvSpPr>
        <p:spPr>
          <a:xfrm>
            <a:off x="609600" y="1358647"/>
            <a:ext cx="10972800" cy="4708526"/>
          </a:xfrm>
        </p:spPr>
        <p:txBody>
          <a:bodyPr/>
          <a:lstStyle/>
          <a:p>
            <a:pPr marL="0" indent="0">
              <a:buNone/>
            </a:pPr>
            <a:r>
              <a:rPr lang="en-US" dirty="0" smtClean="0"/>
              <a:t>In this </a:t>
            </a:r>
            <a:r>
              <a:rPr lang="en-US" dirty="0"/>
              <a:t>module </a:t>
            </a:r>
            <a:r>
              <a:rPr lang="en-US" dirty="0" smtClean="0"/>
              <a:t>we will learn about:</a:t>
            </a:r>
          </a:p>
          <a:p>
            <a:r>
              <a:rPr lang="en-US" dirty="0" smtClean="0"/>
              <a:t>Early childhood brain development</a:t>
            </a:r>
          </a:p>
          <a:p>
            <a:r>
              <a:rPr lang="en-US" dirty="0" smtClean="0"/>
              <a:t>The significance of a nurturing adult</a:t>
            </a:r>
          </a:p>
          <a:p>
            <a:r>
              <a:rPr lang="en-US" dirty="0" smtClean="0"/>
              <a:t>Adolescent brain development </a:t>
            </a:r>
          </a:p>
          <a:p>
            <a:r>
              <a:rPr lang="en-US" dirty="0" smtClean="0"/>
              <a:t>How stress affects children and youth</a:t>
            </a:r>
          </a:p>
          <a:p>
            <a:r>
              <a:rPr lang="en-US" dirty="0" smtClean="0"/>
              <a:t>The cascading impact of child abuse and neglect</a:t>
            </a:r>
          </a:p>
          <a:p>
            <a:r>
              <a:rPr lang="en-US" dirty="0" smtClean="0"/>
              <a:t>Signs and symptoms of trauma</a:t>
            </a:r>
          </a:p>
          <a:p>
            <a:r>
              <a:rPr lang="en-US" dirty="0"/>
              <a:t>A protective factors approach for caregivers</a:t>
            </a:r>
          </a:p>
          <a:p>
            <a:pPr lvl="0"/>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74561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3200" u="sng" dirty="0"/>
              <a:t>SIGNS AND SYMPTOMS OF TRAUMA :</a:t>
            </a:r>
            <a:br>
              <a:rPr lang="en-US" sz="3200" u="sng" dirty="0"/>
            </a:br>
            <a:r>
              <a:rPr lang="en-US" sz="3200" dirty="0"/>
              <a:t>BIRTH TO 3 YRS OF AGE</a:t>
            </a:r>
          </a:p>
        </p:txBody>
      </p:sp>
      <p:sp>
        <p:nvSpPr>
          <p:cNvPr id="11" name="Subtitle 2"/>
          <p:cNvSpPr>
            <a:spLocks noGrp="1"/>
          </p:cNvSpPr>
          <p:nvPr>
            <p:ph idx="1"/>
          </p:nvPr>
        </p:nvSpPr>
        <p:spPr/>
        <p:txBody>
          <a:bodyPr>
            <a:normAutofit/>
          </a:bodyPr>
          <a:lstStyle/>
          <a:p>
            <a:endParaRPr lang="en-US" sz="1200" dirty="0"/>
          </a:p>
          <a:p>
            <a:endParaRPr lang="en-US" sz="100" dirty="0"/>
          </a:p>
        </p:txBody>
      </p:sp>
      <p:sp>
        <p:nvSpPr>
          <p:cNvPr id="3" name="Rectangle 2"/>
          <p:cNvSpPr/>
          <p:nvPr/>
        </p:nvSpPr>
        <p:spPr>
          <a:xfrm>
            <a:off x="2895600" y="1447801"/>
            <a:ext cx="9062720" cy="4524315"/>
          </a:xfrm>
          <a:prstGeom prst="rect">
            <a:avLst/>
          </a:prstGeom>
        </p:spPr>
        <p:txBody>
          <a:bodyPr wrap="square">
            <a:spAutoFit/>
          </a:bodyPr>
          <a:lstStyle/>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Eating disturbance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Sleep disturbances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Somatic complaints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Clingy/separation anxiety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Feeling helpless/passive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Irritable/difficult to soothe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Constricted play, exploration, mood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Repetitive/post-traumatic play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Developmental regression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General fearfulness/new fears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Easily startled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Language delay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20" y="2133600"/>
            <a:ext cx="480035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773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3200" u="sng" dirty="0"/>
              <a:t>SIGNS AND SYMPTOMS OF TRAUMA :</a:t>
            </a:r>
            <a:br>
              <a:rPr lang="en-US" sz="3200" u="sng" dirty="0"/>
            </a:br>
            <a:r>
              <a:rPr lang="en-US" sz="3200" dirty="0"/>
              <a:t>3 – 5 YRS OF AGE</a:t>
            </a:r>
          </a:p>
        </p:txBody>
      </p:sp>
      <p:sp>
        <p:nvSpPr>
          <p:cNvPr id="11" name="Subtitle 2"/>
          <p:cNvSpPr>
            <a:spLocks noGrp="1"/>
          </p:cNvSpPr>
          <p:nvPr>
            <p:ph idx="1"/>
          </p:nvPr>
        </p:nvSpPr>
        <p:spPr/>
        <p:txBody>
          <a:bodyPr>
            <a:normAutofit/>
          </a:bodyPr>
          <a:lstStyle/>
          <a:p>
            <a:endParaRPr lang="en-US" sz="1200" dirty="0"/>
          </a:p>
          <a:p>
            <a:endParaRPr lang="en-US" sz="100" dirty="0"/>
          </a:p>
        </p:txBody>
      </p:sp>
      <p:sp>
        <p:nvSpPr>
          <p:cNvPr id="3" name="Rectangle 2"/>
          <p:cNvSpPr/>
          <p:nvPr/>
        </p:nvSpPr>
        <p:spPr>
          <a:xfrm>
            <a:off x="2895599" y="1447801"/>
            <a:ext cx="9015663" cy="4154984"/>
          </a:xfrm>
          <a:prstGeom prst="rect">
            <a:avLst/>
          </a:prstGeom>
        </p:spPr>
        <p:txBody>
          <a:bodyPr wrap="square">
            <a:spAutoFit/>
          </a:bodyPr>
          <a:lstStyle/>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Avoidant, anxious, clingy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General fearfulness/new fears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Helplessness, passive, low frustration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Restless, impulsive, hyperactive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Physical symptoms (headache, etc.)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Difficulty identifying what is bothering them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Inattention, difficulty problem solving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Daydreaming or dissociation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Irritability </a:t>
            </a:r>
          </a:p>
          <a:p>
            <a:pPr marL="3486150" lvl="7" indent="-285750">
              <a:buFont typeface="Arial" pitchFamily="34" charset="0"/>
              <a:buChar char="•"/>
            </a:pPr>
            <a:r>
              <a:rPr lang="en-US" sz="2400" dirty="0">
                <a:solidFill>
                  <a:schemeClr val="tx1">
                    <a:lumMod val="90000"/>
                    <a:lumOff val="10000"/>
                  </a:schemeClr>
                </a:solidFill>
                <a:latin typeface="Arial" pitchFamily="34" charset="0"/>
                <a:cs typeface="Arial" pitchFamily="34" charset="0"/>
              </a:rPr>
              <a:t>Aggressive behavior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221" y="1600201"/>
            <a:ext cx="2595305" cy="394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37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
          <p:cNvPicPr/>
          <p:nvPr/>
        </p:nvPicPr>
        <p:blipFill rotWithShape="1">
          <a:blip r:embed="rId3">
            <a:extLst>
              <a:ext uri="{28A0092B-C50C-407E-A947-70E740481C1C}">
                <a14:useLocalDpi xmlns:a14="http://schemas.microsoft.com/office/drawing/2010/main" val="0"/>
              </a:ext>
            </a:extLst>
          </a:blip>
          <a:srcRect l="12653" t="20014" r="51388" b="8063"/>
          <a:stretch/>
        </p:blipFill>
        <p:spPr bwMode="auto">
          <a:xfrm>
            <a:off x="1949115" y="1447801"/>
            <a:ext cx="3898232" cy="4596063"/>
          </a:xfrm>
          <a:prstGeom prst="rect">
            <a:avLst/>
          </a:prstGeom>
          <a:noFill/>
          <a:ln w="6350" cmpd="sng">
            <a:noFill/>
            <a:miter lim="800000"/>
            <a:headEnd/>
            <a:tailEnd/>
          </a:ln>
          <a:effectLst/>
        </p:spPr>
      </p:pic>
      <p:sp>
        <p:nvSpPr>
          <p:cNvPr id="4" name="Title 1"/>
          <p:cNvSpPr txBox="1">
            <a:spLocks/>
          </p:cNvSpPr>
          <p:nvPr/>
        </p:nvSpPr>
        <p:spPr>
          <a:xfrm>
            <a:off x="609600" y="274638"/>
            <a:ext cx="10972800" cy="1143000"/>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u="sng" dirty="0">
                <a:solidFill>
                  <a:srgbClr val="B64326"/>
                </a:solidFill>
                <a:cs typeface="Arial" panose="020B0604020202020204" pitchFamily="34" charset="0"/>
              </a:rPr>
              <a:t>SIGNS AND SYMPTOMS OF TRAUMA :</a:t>
            </a:r>
            <a:br>
              <a:rPr lang="en-US" sz="3200" u="sng" dirty="0">
                <a:solidFill>
                  <a:srgbClr val="B64326"/>
                </a:solidFill>
                <a:cs typeface="Arial" panose="020B0604020202020204" pitchFamily="34" charset="0"/>
              </a:rPr>
            </a:br>
            <a:r>
              <a:rPr lang="en-US" sz="3200" dirty="0" smtClean="0">
                <a:solidFill>
                  <a:srgbClr val="B64326"/>
                </a:solidFill>
                <a:cs typeface="Arial" panose="020B0604020202020204" pitchFamily="34" charset="0"/>
              </a:rPr>
              <a:t>6 to 12 YEARS OF AGE</a:t>
            </a:r>
            <a:endParaRPr lang="en-US" sz="3200" dirty="0">
              <a:solidFill>
                <a:srgbClr val="B64326"/>
              </a:solidFill>
              <a:cs typeface="Arial" panose="020B0604020202020204" pitchFamily="34" charset="0"/>
            </a:endParaRPr>
          </a:p>
        </p:txBody>
      </p:sp>
      <p:sp>
        <p:nvSpPr>
          <p:cNvPr id="5" name="Rectangle 4"/>
          <p:cNvSpPr/>
          <p:nvPr/>
        </p:nvSpPr>
        <p:spPr>
          <a:xfrm>
            <a:off x="2895600" y="1447801"/>
            <a:ext cx="9296400" cy="4524315"/>
          </a:xfrm>
          <a:prstGeom prst="rect">
            <a:avLst/>
          </a:prstGeom>
        </p:spPr>
        <p:txBody>
          <a:bodyPr wrap="square">
            <a:spAutoFit/>
          </a:bodyPr>
          <a:lstStyle/>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Anxious or fearful</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Worry about own/other’s safety</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Emotional swings, moody</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Easily startled</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Sad or angry</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Difficulty sleeping, nightmares</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Learning problems</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Changes in school performance</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Attention seeking, clingy</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Revert to younger behavior</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Re-enact trauma in play</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Say have no feelings about event</a:t>
            </a:r>
            <a:endParaRPr lang="en-US" sz="2400" dirty="0">
              <a:solidFill>
                <a:schemeClr val="tx1">
                  <a:lumMod val="90000"/>
                  <a:lumOff val="10000"/>
                </a:schemeClr>
              </a:solidFill>
              <a:latin typeface="Arial" pitchFamily="34" charset="0"/>
              <a:cs typeface="Arial" pitchFamily="34" charset="0"/>
            </a:endParaRPr>
          </a:p>
        </p:txBody>
      </p:sp>
    </p:spTree>
    <p:extLst>
      <p:ext uri="{BB962C8B-B14F-4D97-AF65-F5344CB8AC3E}">
        <p14:creationId xmlns:p14="http://schemas.microsoft.com/office/powerpoint/2010/main" val="3927256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47040"/>
            <a:ext cx="955040" cy="83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lide51"/>
          <p:cNvPicPr/>
          <p:nvPr/>
        </p:nvPicPr>
        <p:blipFill rotWithShape="1">
          <a:blip r:embed="rId3">
            <a:extLst>
              <a:ext uri="{28A0092B-C50C-407E-A947-70E740481C1C}">
                <a14:useLocalDpi xmlns:a14="http://schemas.microsoft.com/office/drawing/2010/main" val="0"/>
              </a:ext>
            </a:extLst>
          </a:blip>
          <a:srcRect l="8649" t="21062" r="56166" b="15939"/>
          <a:stretch/>
        </p:blipFill>
        <p:spPr bwMode="auto">
          <a:xfrm>
            <a:off x="1179097" y="1447801"/>
            <a:ext cx="3850105" cy="4038599"/>
          </a:xfrm>
          <a:prstGeom prst="rect">
            <a:avLst/>
          </a:prstGeom>
          <a:noFill/>
          <a:ln w="6350" cmpd="sng">
            <a:noFill/>
            <a:miter lim="800000"/>
            <a:headEnd/>
            <a:tailEnd/>
          </a:ln>
          <a:effectLst/>
        </p:spPr>
      </p:pic>
      <p:sp>
        <p:nvSpPr>
          <p:cNvPr id="6" name="Rectangle 5"/>
          <p:cNvSpPr/>
          <p:nvPr/>
        </p:nvSpPr>
        <p:spPr>
          <a:xfrm>
            <a:off x="2029328" y="1447801"/>
            <a:ext cx="10162671" cy="5262979"/>
          </a:xfrm>
          <a:prstGeom prst="rect">
            <a:avLst/>
          </a:prstGeom>
        </p:spPr>
        <p:txBody>
          <a:bodyPr wrap="square">
            <a:spAutoFit/>
          </a:bodyPr>
          <a:lstStyle/>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Feel depressed</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Difficulty imagining future or planning </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Eating disorders</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Self-harm behavior, e.g. cutting</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Over or under estimate danger</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Inappropriate aggression</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Learning or school problems</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Reckless or self-destructive behavior</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Drug or alcohol abuse</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Act out sexually</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Sleep disturbances</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Pull away from activities, relationships</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Feel numb, shut down or separated from life</a:t>
            </a:r>
          </a:p>
          <a:p>
            <a:pPr marL="3486150" lvl="7" indent="-285750">
              <a:buFont typeface="Arial" pitchFamily="34" charset="0"/>
              <a:buChar char="•"/>
            </a:pPr>
            <a:r>
              <a:rPr lang="en-US" sz="2400" dirty="0" smtClean="0">
                <a:solidFill>
                  <a:schemeClr val="tx1">
                    <a:lumMod val="90000"/>
                    <a:lumOff val="10000"/>
                  </a:schemeClr>
                </a:solidFill>
                <a:latin typeface="Arial" pitchFamily="34" charset="0"/>
                <a:cs typeface="Arial" pitchFamily="34" charset="0"/>
              </a:rPr>
              <a:t>Discuss traumatic events in detail</a:t>
            </a:r>
            <a:endParaRPr lang="en-US" sz="2400" dirty="0">
              <a:solidFill>
                <a:schemeClr val="tx1">
                  <a:lumMod val="90000"/>
                  <a:lumOff val="10000"/>
                </a:schemeClr>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z="3200" u="sng" dirty="0" smtClean="0"/>
              <a:t>SIGNS AND SYMPTOMS OF TRAUMA</a:t>
            </a:r>
            <a:r>
              <a:rPr lang="en-US" sz="3200" dirty="0" smtClean="0"/>
              <a:t/>
            </a:r>
            <a:br>
              <a:rPr lang="en-US" sz="3200" dirty="0" smtClean="0"/>
            </a:br>
            <a:r>
              <a:rPr lang="en-US" sz="3200" dirty="0" smtClean="0"/>
              <a:t>13 to 26 YEARS OF AGE</a:t>
            </a:r>
            <a:endParaRPr lang="en-US" sz="3200" dirty="0"/>
          </a:p>
        </p:txBody>
      </p:sp>
    </p:spTree>
    <p:extLst>
      <p:ext uri="{BB962C8B-B14F-4D97-AF65-F5344CB8AC3E}">
        <p14:creationId xmlns:p14="http://schemas.microsoft.com/office/powerpoint/2010/main" val="3790632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3600" dirty="0"/>
              <a:t>A protective factors approach for </a:t>
            </a:r>
            <a:r>
              <a:rPr lang="en-US" sz="3600" dirty="0" smtClean="0"/>
              <a:t>caregivers of </a:t>
            </a:r>
            <a:r>
              <a:rPr lang="en-US" sz="3600" dirty="0"/>
              <a:t>young children who have experienced trauma</a:t>
            </a:r>
          </a:p>
        </p:txBody>
      </p:sp>
      <p:sp>
        <p:nvSpPr>
          <p:cNvPr id="2" name="Content Placeholder 1"/>
          <p:cNvSpPr>
            <a:spLocks noGrp="1"/>
          </p:cNvSpPr>
          <p:nvPr>
            <p:ph idx="1"/>
          </p:nvPr>
        </p:nvSpPr>
        <p:spPr/>
        <p:txBody>
          <a:bodyPr/>
          <a:lstStyle/>
          <a:p>
            <a:r>
              <a:rPr lang="en-US" sz="2800" dirty="0" smtClean="0"/>
              <a:t>Caregivers may experience specific challenges when parenting children who have experienced trauma</a:t>
            </a:r>
          </a:p>
          <a:p>
            <a:pPr lvl="1"/>
            <a:r>
              <a:rPr lang="en-US" sz="2400" dirty="0" smtClean="0"/>
              <a:t>More externalizing behaviors and “testing” of caregivers</a:t>
            </a:r>
          </a:p>
          <a:p>
            <a:pPr lvl="1"/>
            <a:r>
              <a:rPr lang="en-US" sz="2400" dirty="0"/>
              <a:t>Fewer positive responses to caregivers</a:t>
            </a:r>
          </a:p>
          <a:p>
            <a:pPr lvl="1"/>
            <a:r>
              <a:rPr lang="en-US" sz="2400" dirty="0" smtClean="0"/>
              <a:t>May not respond well to typical disciplinary approaches</a:t>
            </a:r>
          </a:p>
          <a:p>
            <a:r>
              <a:rPr lang="en-US" sz="2800" dirty="0" smtClean="0"/>
              <a:t>Seeing these challenges through a protective factors lens can help us to identify necessary supports</a:t>
            </a:r>
          </a:p>
          <a:p>
            <a:endParaRPr lang="en-US" sz="2400" i="1" dirty="0" smtClean="0"/>
          </a:p>
          <a:p>
            <a:pPr marL="0" indent="0">
              <a:buNone/>
            </a:pPr>
            <a:r>
              <a:rPr lang="en-US" sz="2400" i="1" dirty="0" smtClean="0"/>
              <a:t>NOTE: Caregivers may include birth parents, </a:t>
            </a:r>
            <a:r>
              <a:rPr lang="en-US" sz="2400" i="1" dirty="0"/>
              <a:t>foster </a:t>
            </a:r>
            <a:r>
              <a:rPr lang="en-US" sz="2400" i="1" dirty="0" smtClean="0"/>
              <a:t>parents, adoptive parents, </a:t>
            </a:r>
            <a:r>
              <a:rPr lang="en-US" sz="2400" i="1" dirty="0"/>
              <a:t>kinship </a:t>
            </a:r>
            <a:r>
              <a:rPr lang="en-US" sz="2400" i="1" dirty="0" smtClean="0"/>
              <a:t>caregivers and other adults (e.g., child </a:t>
            </a:r>
            <a:r>
              <a:rPr lang="en-US" sz="2400" i="1" dirty="0"/>
              <a:t>care provider, </a:t>
            </a:r>
            <a:r>
              <a:rPr lang="en-US" sz="2400" i="1" dirty="0" smtClean="0"/>
              <a:t>grandparent)</a:t>
            </a:r>
            <a:endParaRPr lang="en-US" sz="2400" i="1" dirty="0"/>
          </a:p>
        </p:txBody>
      </p:sp>
    </p:spTree>
    <p:extLst>
      <p:ext uri="{BB962C8B-B14F-4D97-AF65-F5344CB8AC3E}">
        <p14:creationId xmlns:p14="http://schemas.microsoft.com/office/powerpoint/2010/main" val="4029134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265477"/>
            <a:ext cx="11321845" cy="1143000"/>
          </a:xfrm>
        </p:spPr>
        <p:txBody>
          <a:bodyPr/>
          <a:lstStyle/>
          <a:p>
            <a:r>
              <a:rPr lang="en-US" dirty="0" smtClean="0"/>
              <a:t>Parental resilience </a:t>
            </a:r>
            <a:r>
              <a:rPr lang="en-US" dirty="0"/>
              <a:t>– Through a trauma lens</a:t>
            </a:r>
          </a:p>
        </p:txBody>
      </p:sp>
      <p:sp>
        <p:nvSpPr>
          <p:cNvPr id="3" name="Content Placeholder 2"/>
          <p:cNvSpPr>
            <a:spLocks noGrp="1"/>
          </p:cNvSpPr>
          <p:nvPr>
            <p:ph idx="1"/>
          </p:nvPr>
        </p:nvSpPr>
        <p:spPr>
          <a:xfrm>
            <a:off x="609600" y="1408477"/>
            <a:ext cx="10972800" cy="4525963"/>
          </a:xfrm>
        </p:spPr>
        <p:txBody>
          <a:bodyPr/>
          <a:lstStyle/>
          <a:p>
            <a:r>
              <a:rPr lang="en-US" sz="2800" dirty="0"/>
              <a:t>Because trauma can impact a child’s affect and </a:t>
            </a:r>
            <a:r>
              <a:rPr lang="en-US" sz="2800" dirty="0" smtClean="0"/>
              <a:t>responsiveness, caregivers </a:t>
            </a:r>
            <a:r>
              <a:rPr lang="en-US" sz="2800" dirty="0"/>
              <a:t>may not get the positive feedback which helps to build parental </a:t>
            </a:r>
            <a:r>
              <a:rPr lang="en-US" sz="2800" dirty="0" smtClean="0"/>
              <a:t>resilience  </a:t>
            </a:r>
          </a:p>
          <a:p>
            <a:r>
              <a:rPr lang="en-US" sz="2800" dirty="0" smtClean="0"/>
              <a:t>Stress </a:t>
            </a:r>
            <a:r>
              <a:rPr lang="en-US" sz="2800" dirty="0"/>
              <a:t>in the parenting relationship may undermine personal resilience as </a:t>
            </a:r>
            <a:r>
              <a:rPr lang="en-US" sz="2800" dirty="0" smtClean="0"/>
              <a:t>well</a:t>
            </a:r>
            <a:endParaRPr lang="en-US" sz="2800" dirty="0"/>
          </a:p>
          <a:p>
            <a:r>
              <a:rPr lang="en-US" sz="2800" dirty="0" smtClean="0"/>
              <a:t>Particularly </a:t>
            </a:r>
            <a:r>
              <a:rPr lang="en-US" sz="2800" dirty="0"/>
              <a:t>for caregivers who feel some responsibility for the trauma their children have experienced, resilience is </a:t>
            </a:r>
            <a:r>
              <a:rPr lang="en-US" sz="2800" dirty="0" smtClean="0"/>
              <a:t>challenged</a:t>
            </a:r>
          </a:p>
          <a:p>
            <a:r>
              <a:rPr lang="en-US" sz="2800" dirty="0"/>
              <a:t>Caregivers may need extra support building confidence in their parenting skills and focusing on self-care in the face of children’s post-traumatic </a:t>
            </a:r>
            <a:r>
              <a:rPr lang="en-US" sz="2800" dirty="0" smtClean="0"/>
              <a:t>behavior</a:t>
            </a:r>
            <a:endParaRPr lang="en-US" sz="2800" dirty="0"/>
          </a:p>
        </p:txBody>
      </p:sp>
    </p:spTree>
    <p:extLst>
      <p:ext uri="{BB962C8B-B14F-4D97-AF65-F5344CB8AC3E}">
        <p14:creationId xmlns:p14="http://schemas.microsoft.com/office/powerpoint/2010/main" val="3980378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171401"/>
            <a:ext cx="11410335" cy="1143000"/>
          </a:xfrm>
        </p:spPr>
        <p:txBody>
          <a:bodyPr/>
          <a:lstStyle/>
          <a:p>
            <a:r>
              <a:rPr lang="en-US" dirty="0" smtClean="0"/>
              <a:t>Social connections </a:t>
            </a:r>
            <a:r>
              <a:rPr lang="en-US" dirty="0"/>
              <a:t>– Through a trauma lens</a:t>
            </a:r>
          </a:p>
        </p:txBody>
      </p:sp>
      <p:sp>
        <p:nvSpPr>
          <p:cNvPr id="3" name="Content Placeholder 2"/>
          <p:cNvSpPr>
            <a:spLocks noGrp="1"/>
          </p:cNvSpPr>
          <p:nvPr>
            <p:ph idx="1"/>
          </p:nvPr>
        </p:nvSpPr>
        <p:spPr>
          <a:xfrm>
            <a:off x="609600" y="1202005"/>
            <a:ext cx="10972800" cy="5272537"/>
          </a:xfrm>
        </p:spPr>
        <p:txBody>
          <a:bodyPr/>
          <a:lstStyle/>
          <a:p>
            <a:r>
              <a:rPr lang="en-US" sz="2800" dirty="0"/>
              <a:t>Caregiver may have difficulty engaging social network when </a:t>
            </a:r>
            <a:r>
              <a:rPr lang="en-US" sz="2800" dirty="0" smtClean="0"/>
              <a:t>others </a:t>
            </a:r>
            <a:r>
              <a:rPr lang="en-US" sz="2800" dirty="0"/>
              <a:t>don’t understand trauma and its impacts on behavior</a:t>
            </a:r>
          </a:p>
          <a:p>
            <a:r>
              <a:rPr lang="en-US" sz="2800" dirty="0" smtClean="0"/>
              <a:t>Caregiver </a:t>
            </a:r>
            <a:r>
              <a:rPr lang="en-US" sz="2800" dirty="0"/>
              <a:t>may have difficulty making or keeping relationships with parenting peers or others who could support their caregiving </a:t>
            </a:r>
            <a:r>
              <a:rPr lang="en-US" sz="2800" dirty="0" smtClean="0"/>
              <a:t>because </a:t>
            </a:r>
            <a:r>
              <a:rPr lang="en-US" sz="2800" dirty="0"/>
              <a:t>of </a:t>
            </a:r>
            <a:r>
              <a:rPr lang="en-US" sz="2800" dirty="0" smtClean="0"/>
              <a:t>children’s </a:t>
            </a:r>
            <a:r>
              <a:rPr lang="en-US" sz="2800" dirty="0"/>
              <a:t>externalizing and internalizing </a:t>
            </a:r>
            <a:r>
              <a:rPr lang="en-US" sz="2800" dirty="0" smtClean="0"/>
              <a:t>behaviors </a:t>
            </a:r>
            <a:endParaRPr lang="en-US" sz="2800" dirty="0"/>
          </a:p>
          <a:p>
            <a:r>
              <a:rPr lang="en-US" sz="2800" dirty="0" smtClean="0"/>
              <a:t>Caregivers </a:t>
            </a:r>
            <a:r>
              <a:rPr lang="en-US" sz="2800" dirty="0"/>
              <a:t>may need support to develop new social connections and mutual support networks among parenting peers in similar </a:t>
            </a:r>
            <a:r>
              <a:rPr lang="en-US" sz="2800" dirty="0" smtClean="0"/>
              <a:t>situations</a:t>
            </a:r>
          </a:p>
          <a:p>
            <a:r>
              <a:rPr lang="en-US" sz="2800" dirty="0" smtClean="0"/>
              <a:t>Caregivers may need tools for educating their extended family and other social connections about trauma</a:t>
            </a:r>
            <a:endParaRPr lang="en-US" sz="2800" dirty="0"/>
          </a:p>
        </p:txBody>
      </p:sp>
    </p:spTree>
    <p:extLst>
      <p:ext uri="{BB962C8B-B14F-4D97-AF65-F5344CB8AC3E}">
        <p14:creationId xmlns:p14="http://schemas.microsoft.com/office/powerpoint/2010/main" val="4050907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394"/>
            <a:ext cx="10972800" cy="1143000"/>
          </a:xfrm>
        </p:spPr>
        <p:txBody>
          <a:bodyPr/>
          <a:lstStyle/>
          <a:p>
            <a:r>
              <a:rPr lang="en-US" dirty="0" smtClean="0"/>
              <a:t>Knowledge of parenting and children development – Through a trauma lens</a:t>
            </a:r>
            <a:endParaRPr lang="en-US" dirty="0"/>
          </a:p>
        </p:txBody>
      </p:sp>
      <p:sp>
        <p:nvSpPr>
          <p:cNvPr id="3" name="Content Placeholder 2"/>
          <p:cNvSpPr>
            <a:spLocks noGrp="1"/>
          </p:cNvSpPr>
          <p:nvPr>
            <p:ph idx="1"/>
          </p:nvPr>
        </p:nvSpPr>
        <p:spPr>
          <a:xfrm>
            <a:off x="609600" y="1533832"/>
            <a:ext cx="10972800" cy="4940710"/>
          </a:xfrm>
        </p:spPr>
        <p:txBody>
          <a:bodyPr/>
          <a:lstStyle/>
          <a:p>
            <a:r>
              <a:rPr lang="en-US" sz="2800" dirty="0" smtClean="0"/>
              <a:t>Caregivers who are </a:t>
            </a:r>
            <a:r>
              <a:rPr lang="en-US" sz="2800" dirty="0"/>
              <a:t>not aware of trauma and its impacts may misinterpret child’s </a:t>
            </a:r>
            <a:r>
              <a:rPr lang="en-US" sz="2800" dirty="0" smtClean="0"/>
              <a:t>behavior and respond in unproductive ways</a:t>
            </a:r>
          </a:p>
          <a:p>
            <a:r>
              <a:rPr lang="en-US" sz="2800" dirty="0"/>
              <a:t>Advice available about typical child development and behavior is unlikely to help</a:t>
            </a:r>
          </a:p>
          <a:p>
            <a:r>
              <a:rPr lang="en-US" sz="2800" dirty="0"/>
              <a:t>Caregivers may not be able to draw on their own past parenting experiences to help them with this particular child</a:t>
            </a:r>
          </a:p>
          <a:p>
            <a:r>
              <a:rPr lang="en-US" sz="2800" dirty="0" smtClean="0"/>
              <a:t>In </a:t>
            </a:r>
            <a:r>
              <a:rPr lang="en-US" sz="2800" dirty="0"/>
              <a:t>addition to more universal knowledge about child development, caregivers may need extra support understanding how trauma impacts development and the extra nurturing children need when they have experienced </a:t>
            </a:r>
            <a:r>
              <a:rPr lang="en-US" sz="2800" dirty="0" smtClean="0"/>
              <a:t>trauma</a:t>
            </a:r>
            <a:endParaRPr lang="en-US" sz="2800" dirty="0"/>
          </a:p>
        </p:txBody>
      </p:sp>
    </p:spTree>
    <p:extLst>
      <p:ext uri="{BB962C8B-B14F-4D97-AF65-F5344CB8AC3E}">
        <p14:creationId xmlns:p14="http://schemas.microsoft.com/office/powerpoint/2010/main" val="4115381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394"/>
            <a:ext cx="10972800" cy="1143000"/>
          </a:xfrm>
        </p:spPr>
        <p:txBody>
          <a:bodyPr/>
          <a:lstStyle/>
          <a:p>
            <a:r>
              <a:rPr lang="en-US" dirty="0" smtClean="0"/>
              <a:t>Concrete support in times of need – Through a trauma lens</a:t>
            </a:r>
            <a:endParaRPr lang="en-US" dirty="0"/>
          </a:p>
        </p:txBody>
      </p:sp>
      <p:sp>
        <p:nvSpPr>
          <p:cNvPr id="3" name="Content Placeholder 2"/>
          <p:cNvSpPr>
            <a:spLocks noGrp="1"/>
          </p:cNvSpPr>
          <p:nvPr>
            <p:ph idx="1"/>
          </p:nvPr>
        </p:nvSpPr>
        <p:spPr>
          <a:xfrm>
            <a:off x="609600" y="1637070"/>
            <a:ext cx="10972800" cy="4837471"/>
          </a:xfrm>
        </p:spPr>
        <p:txBody>
          <a:bodyPr/>
          <a:lstStyle/>
          <a:p>
            <a:r>
              <a:rPr lang="en-US" sz="2800" dirty="0" smtClean="0"/>
              <a:t>Caregiver </a:t>
            </a:r>
            <a:r>
              <a:rPr lang="en-US" sz="2800" dirty="0"/>
              <a:t>may need access to specific therapeutic supports </a:t>
            </a:r>
            <a:r>
              <a:rPr lang="en-US" sz="2800" dirty="0" smtClean="0"/>
              <a:t>to </a:t>
            </a:r>
            <a:r>
              <a:rPr lang="en-US" sz="2800" dirty="0"/>
              <a:t>help the child with </a:t>
            </a:r>
            <a:r>
              <a:rPr lang="en-US" sz="2800" dirty="0" smtClean="0"/>
              <a:t>healing</a:t>
            </a:r>
          </a:p>
          <a:p>
            <a:r>
              <a:rPr lang="en-US" sz="2800" dirty="0" smtClean="0"/>
              <a:t>Caregiver may need formal or informal respite care arrangements that can accommodate the child’s special needs</a:t>
            </a:r>
          </a:p>
          <a:p>
            <a:r>
              <a:rPr lang="en-US" sz="2800" dirty="0" smtClean="0"/>
              <a:t>Manifestations </a:t>
            </a:r>
            <a:r>
              <a:rPr lang="en-US" sz="2800" dirty="0"/>
              <a:t>of trauma may disrupt daily events and have negative impacts on ability to work, get child care, etc</a:t>
            </a:r>
            <a:r>
              <a:rPr lang="en-US" sz="2800" dirty="0" smtClean="0"/>
              <a:t>.</a:t>
            </a:r>
          </a:p>
          <a:p>
            <a:endParaRPr lang="en-US" sz="2800" dirty="0"/>
          </a:p>
        </p:txBody>
      </p:sp>
    </p:spTree>
    <p:extLst>
      <p:ext uri="{BB962C8B-B14F-4D97-AF65-F5344CB8AC3E}">
        <p14:creationId xmlns:p14="http://schemas.microsoft.com/office/powerpoint/2010/main" val="4081384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394"/>
            <a:ext cx="10972800" cy="1143000"/>
          </a:xfrm>
        </p:spPr>
        <p:txBody>
          <a:bodyPr/>
          <a:lstStyle/>
          <a:p>
            <a:r>
              <a:rPr lang="en-US" dirty="0" smtClean="0"/>
              <a:t>Social and emotional competence of children– Through a trauma lens</a:t>
            </a:r>
            <a:endParaRPr lang="en-US" dirty="0"/>
          </a:p>
        </p:txBody>
      </p:sp>
      <p:sp>
        <p:nvSpPr>
          <p:cNvPr id="3" name="Content Placeholder 2"/>
          <p:cNvSpPr>
            <a:spLocks noGrp="1"/>
          </p:cNvSpPr>
          <p:nvPr>
            <p:ph idx="1"/>
          </p:nvPr>
        </p:nvSpPr>
        <p:spPr>
          <a:xfrm>
            <a:off x="609600" y="1666568"/>
            <a:ext cx="10972800" cy="4807974"/>
          </a:xfrm>
        </p:spPr>
        <p:txBody>
          <a:bodyPr/>
          <a:lstStyle/>
          <a:p>
            <a:r>
              <a:rPr lang="en-US" sz="2800" dirty="0"/>
              <a:t>Supporting children’s social </a:t>
            </a:r>
            <a:r>
              <a:rPr lang="en-US" sz="2800" dirty="0" smtClean="0"/>
              <a:t>and emotional </a:t>
            </a:r>
            <a:r>
              <a:rPr lang="en-US" sz="2800" dirty="0"/>
              <a:t>development is more </a:t>
            </a:r>
            <a:r>
              <a:rPr lang="en-US" sz="2800" dirty="0" smtClean="0"/>
              <a:t>complex and challenging </a:t>
            </a:r>
            <a:r>
              <a:rPr lang="en-US" sz="2800" dirty="0"/>
              <a:t>for children who have experienced </a:t>
            </a:r>
            <a:r>
              <a:rPr lang="en-US" sz="2800" dirty="0" smtClean="0"/>
              <a:t>trauma</a:t>
            </a:r>
            <a:endParaRPr lang="en-US" sz="2800" dirty="0"/>
          </a:p>
          <a:p>
            <a:r>
              <a:rPr lang="en-US" sz="2800" dirty="0" smtClean="0"/>
              <a:t>Young </a:t>
            </a:r>
            <a:r>
              <a:rPr lang="en-US" sz="2800" dirty="0"/>
              <a:t>children who have experienced trauma will need extra support for their social </a:t>
            </a:r>
            <a:r>
              <a:rPr lang="en-US" sz="2800" dirty="0" smtClean="0"/>
              <a:t>and emotional development</a:t>
            </a:r>
          </a:p>
          <a:p>
            <a:r>
              <a:rPr lang="en-US" sz="2800" dirty="0" smtClean="0"/>
              <a:t>Caregivers </a:t>
            </a:r>
            <a:r>
              <a:rPr lang="en-US" sz="2800" dirty="0"/>
              <a:t>must understand how trauma impacts social </a:t>
            </a:r>
            <a:r>
              <a:rPr lang="en-US" sz="2800" dirty="0" smtClean="0"/>
              <a:t>and emotional </a:t>
            </a:r>
            <a:r>
              <a:rPr lang="en-US" sz="2800" dirty="0"/>
              <a:t>behavior and </a:t>
            </a:r>
            <a:r>
              <a:rPr lang="en-US" sz="2800" dirty="0" smtClean="0"/>
              <a:t>be equipped with appropriate strategies</a:t>
            </a:r>
            <a:endParaRPr lang="en-US" sz="2800" dirty="0"/>
          </a:p>
          <a:p>
            <a:endParaRPr lang="en-US" sz="2800" dirty="0"/>
          </a:p>
        </p:txBody>
      </p:sp>
    </p:spTree>
    <p:extLst>
      <p:ext uri="{BB962C8B-B14F-4D97-AF65-F5344CB8AC3E}">
        <p14:creationId xmlns:p14="http://schemas.microsoft.com/office/powerpoint/2010/main" val="342945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1524000" y="304800"/>
            <a:ext cx="9144000" cy="1371600"/>
          </a:xfrm>
          <a:prstGeom prst="rect">
            <a:avLst/>
          </a:prstGeom>
        </p:spPr>
        <p:txBody>
          <a:bodyPr/>
          <a:lstStyle/>
          <a:p>
            <a:pPr algn="ctr">
              <a:defRPr/>
            </a:pPr>
            <a:r>
              <a:rPr lang="en-US" sz="4000" dirty="0">
                <a:solidFill>
                  <a:srgbClr val="B64326"/>
                </a:solidFill>
                <a:latin typeface="Georgia" pitchFamily="18" charset="0"/>
                <a:ea typeface="+mj-ea"/>
                <a:cs typeface="Arial" pitchFamily="34" charset="0"/>
              </a:rPr>
              <a:t>Key Understandings in </a:t>
            </a:r>
          </a:p>
          <a:p>
            <a:pPr algn="ctr">
              <a:defRPr/>
            </a:pPr>
            <a:r>
              <a:rPr lang="en-US" sz="4000" dirty="0">
                <a:solidFill>
                  <a:srgbClr val="B64326"/>
                </a:solidFill>
                <a:latin typeface="Georgia" pitchFamily="18" charset="0"/>
                <a:ea typeface="+mj-ea"/>
                <a:cs typeface="Arial" pitchFamily="34" charset="0"/>
              </a:rPr>
              <a:t>Developmental Neuroscience</a:t>
            </a:r>
          </a:p>
        </p:txBody>
      </p:sp>
      <p:sp>
        <p:nvSpPr>
          <p:cNvPr id="5" name="Rectangle 4"/>
          <p:cNvSpPr/>
          <p:nvPr/>
        </p:nvSpPr>
        <p:spPr>
          <a:xfrm>
            <a:off x="1524001" y="1905000"/>
            <a:ext cx="9404554" cy="4327338"/>
          </a:xfrm>
          <a:prstGeom prst="rect">
            <a:avLst/>
          </a:prstGeom>
        </p:spPr>
        <p:txBody>
          <a:bodyPr wrap="square">
            <a:spAutoFit/>
          </a:bodyPr>
          <a:lstStyle/>
          <a:p>
            <a:pPr marL="342900" indent="-342900" fontAlgn="base">
              <a:spcBef>
                <a:spcPct val="20000"/>
              </a:spcBef>
              <a:spcAft>
                <a:spcPct val="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Much evidence points to the central importance of prenatal and early postnatal (</a:t>
            </a:r>
            <a:r>
              <a:rPr lang="en-US" sz="3200" dirty="0" smtClean="0">
                <a:latin typeface="Arial" panose="020B0604020202020204" pitchFamily="34" charset="0"/>
                <a:cs typeface="Arial" panose="020B0604020202020204" pitchFamily="34" charset="0"/>
              </a:rPr>
              <a:t>birth-3 years of age) </a:t>
            </a:r>
            <a:r>
              <a:rPr lang="en-US" sz="3200" dirty="0">
                <a:latin typeface="Arial" panose="020B0604020202020204" pitchFamily="34" charset="0"/>
                <a:cs typeface="Arial" panose="020B0604020202020204" pitchFamily="34" charset="0"/>
              </a:rPr>
              <a:t>brain development</a:t>
            </a:r>
          </a:p>
          <a:p>
            <a:pPr marL="342900" indent="-342900" fontAlgn="base">
              <a:spcBef>
                <a:spcPct val="20000"/>
              </a:spcBef>
              <a:spcAft>
                <a:spcPct val="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Early experiences affect the quality of brain architecture</a:t>
            </a:r>
          </a:p>
          <a:p>
            <a:pPr marL="342900" indent="-342900" fontAlgn="base">
              <a:spcBef>
                <a:spcPct val="20000"/>
              </a:spcBef>
              <a:spcAft>
                <a:spcPct val="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Brain development is life-long</a:t>
            </a:r>
          </a:p>
          <a:p>
            <a:pPr marL="342900" indent="-342900" fontAlgn="base">
              <a:spcBef>
                <a:spcPct val="20000"/>
              </a:spcBef>
              <a:spcAft>
                <a:spcPct val="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Adolescence is a time of profound change in brain structure and function</a:t>
            </a:r>
          </a:p>
        </p:txBody>
      </p:sp>
      <p:pic>
        <p:nvPicPr>
          <p:cNvPr id="34821" name="Picture 12" descr="CSSP Color PNG.png"/>
          <p:cNvPicPr>
            <a:picLocks noChangeAspect="1"/>
          </p:cNvPicPr>
          <p:nvPr/>
        </p:nvPicPr>
        <p:blipFill>
          <a:blip r:embed="rId3" cstate="print"/>
          <a:srcRect/>
          <a:stretch>
            <a:fillRect/>
          </a:stretch>
        </p:blipFill>
        <p:spPr bwMode="auto">
          <a:xfrm>
            <a:off x="10668000" y="5636578"/>
            <a:ext cx="912813" cy="914400"/>
          </a:xfrm>
          <a:prstGeom prst="rect">
            <a:avLst/>
          </a:prstGeom>
          <a:noFill/>
          <a:ln w="9525">
            <a:noFill/>
            <a:miter lim="800000"/>
            <a:headEnd/>
            <a:tailEnd/>
          </a:ln>
        </p:spPr>
      </p:pic>
    </p:spTree>
    <p:extLst>
      <p:ext uri="{BB962C8B-B14F-4D97-AF65-F5344CB8AC3E}">
        <p14:creationId xmlns:p14="http://schemas.microsoft.com/office/powerpoint/2010/main" val="2547455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MPj040111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589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239000" y="685800"/>
            <a:ext cx="4343400" cy="4906962"/>
          </a:xfrm>
        </p:spPr>
        <p:txBody>
          <a:bodyPr/>
          <a:lstStyle/>
          <a:p>
            <a:r>
              <a:rPr lang="en-US" dirty="0" smtClean="0"/>
              <a:t>Reflections</a:t>
            </a:r>
            <a:endParaRPr lang="en-US" dirty="0"/>
          </a:p>
        </p:txBody>
      </p:sp>
    </p:spTree>
    <p:extLst>
      <p:ext uri="{BB962C8B-B14F-4D97-AF65-F5344CB8AC3E}">
        <p14:creationId xmlns:p14="http://schemas.microsoft.com/office/powerpoint/2010/main" val="2158282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143750" cy="1143000"/>
          </a:xfrm>
        </p:spPr>
        <p:txBody>
          <a:bodyPr>
            <a:normAutofit fontScale="90000"/>
          </a:bodyPr>
          <a:lstStyle/>
          <a:p>
            <a:r>
              <a:rPr lang="en-US" dirty="0" smtClean="0"/>
              <a:t>Early childhood: What </a:t>
            </a:r>
            <a:r>
              <a:rPr lang="en-US" dirty="0"/>
              <a:t>we know </a:t>
            </a:r>
            <a:r>
              <a:rPr lang="en-US" dirty="0" smtClean="0"/>
              <a:t>and </a:t>
            </a:r>
            <a:r>
              <a:rPr lang="en-US" dirty="0"/>
              <a:t>see in child </a:t>
            </a:r>
            <a:r>
              <a:rPr lang="en-US" dirty="0" smtClean="0"/>
              <a:t>welfare</a:t>
            </a:r>
            <a:endParaRPr lang="en-US" dirty="0"/>
          </a:p>
        </p:txBody>
      </p:sp>
      <p:sp>
        <p:nvSpPr>
          <p:cNvPr id="53250" name="Rectangle 4"/>
          <p:cNvSpPr>
            <a:spLocks noGrp="1" noChangeArrowheads="1"/>
          </p:cNvSpPr>
          <p:nvPr>
            <p:ph idx="4294967295"/>
          </p:nvPr>
        </p:nvSpPr>
        <p:spPr>
          <a:xfrm>
            <a:off x="711200" y="1524000"/>
            <a:ext cx="9842500" cy="4572000"/>
          </a:xfrm>
        </p:spPr>
        <p:txBody>
          <a:bodyPr>
            <a:normAutofit fontScale="92500" lnSpcReduction="20000"/>
          </a:bodyPr>
          <a:lstStyle/>
          <a:p>
            <a:pPr>
              <a:spcBef>
                <a:spcPts val="1200"/>
              </a:spcBef>
            </a:pPr>
            <a:r>
              <a:rPr lang="en-US" altLang="en-US" dirty="0" smtClean="0">
                <a:latin typeface="Arial" panose="020B0604020202020204" pitchFamily="34" charset="0"/>
                <a:cs typeface="Arial" panose="020B0604020202020204" pitchFamily="34" charset="0"/>
              </a:rPr>
              <a:t>Highest </a:t>
            </a:r>
            <a:r>
              <a:rPr lang="en-US" altLang="en-US" dirty="0">
                <a:latin typeface="Arial" panose="020B0604020202020204" pitchFamily="34" charset="0"/>
                <a:cs typeface="Arial" panose="020B0604020202020204" pitchFamily="34" charset="0"/>
              </a:rPr>
              <a:t>rates of abuse and neglect for children under </a:t>
            </a:r>
            <a:r>
              <a:rPr lang="en-US" altLang="en-US" dirty="0" smtClean="0">
                <a:latin typeface="Arial" panose="020B0604020202020204" pitchFamily="34" charset="0"/>
                <a:cs typeface="Arial" panose="020B0604020202020204" pitchFamily="34" charset="0"/>
              </a:rPr>
              <a:t>4</a:t>
            </a:r>
            <a:endParaRPr lang="en-US" altLang="en-US" dirty="0">
              <a:latin typeface="Arial" panose="020B0604020202020204" pitchFamily="34" charset="0"/>
              <a:cs typeface="Arial" panose="020B0604020202020204" pitchFamily="34" charset="0"/>
            </a:endParaRPr>
          </a:p>
          <a:p>
            <a:pPr>
              <a:spcBef>
                <a:spcPts val="1200"/>
              </a:spcBef>
            </a:pPr>
            <a:r>
              <a:rPr lang="en-US" altLang="en-US" dirty="0">
                <a:latin typeface="Arial" panose="020B0604020202020204" pitchFamily="34" charset="0"/>
                <a:cs typeface="Arial" panose="020B0604020202020204" pitchFamily="34" charset="0"/>
              </a:rPr>
              <a:t>Children </a:t>
            </a:r>
            <a:r>
              <a:rPr lang="en-US" altLang="en-US" dirty="0" smtClean="0">
                <a:latin typeface="Arial" panose="020B0604020202020204" pitchFamily="34" charset="0"/>
                <a:cs typeface="Arial" panose="020B0604020202020204" pitchFamily="34" charset="0"/>
              </a:rPr>
              <a:t>under age 1 are 20% of the child welfare population and most </a:t>
            </a:r>
            <a:r>
              <a:rPr lang="en-US" altLang="en-US" dirty="0">
                <a:latin typeface="Arial" panose="020B0604020202020204" pitchFamily="34" charset="0"/>
                <a:cs typeface="Arial" panose="020B0604020202020204" pitchFamily="34" charset="0"/>
              </a:rPr>
              <a:t>likely </a:t>
            </a:r>
            <a:r>
              <a:rPr lang="en-US" altLang="en-US" dirty="0" smtClean="0">
                <a:latin typeface="Arial" panose="020B0604020202020204" pitchFamily="34" charset="0"/>
                <a:cs typeface="Arial" panose="020B0604020202020204" pitchFamily="34" charset="0"/>
              </a:rPr>
              <a:t>age group to </a:t>
            </a:r>
            <a:r>
              <a:rPr lang="en-US" altLang="en-US" dirty="0">
                <a:latin typeface="Arial" panose="020B0604020202020204" pitchFamily="34" charset="0"/>
                <a:cs typeface="Arial" panose="020B0604020202020204" pitchFamily="34" charset="0"/>
              </a:rPr>
              <a:t>die from abuse or </a:t>
            </a:r>
            <a:r>
              <a:rPr lang="en-US" altLang="en-US" dirty="0" smtClean="0">
                <a:latin typeface="Arial" panose="020B0604020202020204" pitchFamily="34" charset="0"/>
                <a:cs typeface="Arial" panose="020B0604020202020204" pitchFamily="34" charset="0"/>
              </a:rPr>
              <a:t>neglect</a:t>
            </a:r>
            <a:endParaRPr lang="en-US" altLang="ja-JP" dirty="0">
              <a:latin typeface="Arial" panose="020B0604020202020204" pitchFamily="34" charset="0"/>
              <a:cs typeface="Arial" panose="020B0604020202020204" pitchFamily="34" charset="0"/>
            </a:endParaRPr>
          </a:p>
          <a:p>
            <a:pPr>
              <a:spcBef>
                <a:spcPts val="1200"/>
              </a:spcBef>
            </a:pPr>
            <a:r>
              <a:rPr lang="en-US" altLang="en-US" dirty="0" smtClean="0">
                <a:latin typeface="Arial" panose="020B0604020202020204" pitchFamily="34" charset="0"/>
                <a:cs typeface="Arial" panose="020B0604020202020204" pitchFamily="34" charset="0"/>
              </a:rPr>
              <a:t>High rates of adverse childhood experiences – compounded by removal from families in this critical stage of development</a:t>
            </a:r>
            <a:endParaRPr lang="en-US" altLang="en-US" dirty="0">
              <a:latin typeface="Arial" panose="020B0604020202020204" pitchFamily="34" charset="0"/>
              <a:cs typeface="Arial" panose="020B0604020202020204" pitchFamily="34" charset="0"/>
            </a:endParaRPr>
          </a:p>
          <a:p>
            <a:pPr>
              <a:spcBef>
                <a:spcPts val="1200"/>
              </a:spcBef>
            </a:pPr>
            <a:r>
              <a:rPr lang="en-US" altLang="en-US" dirty="0" smtClean="0">
                <a:latin typeface="Arial" panose="020B0604020202020204" pitchFamily="34" charset="0"/>
                <a:cs typeface="Arial" panose="020B0604020202020204" pitchFamily="34" charset="0"/>
              </a:rPr>
              <a:t>Multigenerational </a:t>
            </a:r>
            <a:r>
              <a:rPr lang="en-US" altLang="en-US" dirty="0">
                <a:latin typeface="Arial" panose="020B0604020202020204" pitchFamily="34" charset="0"/>
                <a:cs typeface="Arial" panose="020B0604020202020204" pitchFamily="34" charset="0"/>
              </a:rPr>
              <a:t>trauma is an underlying issue</a:t>
            </a:r>
          </a:p>
          <a:p>
            <a:pPr>
              <a:spcBef>
                <a:spcPts val="1200"/>
              </a:spcBef>
            </a:pPr>
            <a:r>
              <a:rPr lang="en-US" altLang="en-US" dirty="0">
                <a:latin typeface="Arial" panose="020B0604020202020204" pitchFamily="34" charset="0"/>
                <a:cs typeface="Arial" panose="020B0604020202020204" pitchFamily="34" charset="0"/>
              </a:rPr>
              <a:t>Most children in child welfare will return or stay with their biological families</a:t>
            </a:r>
          </a:p>
        </p:txBody>
      </p:sp>
    </p:spTree>
    <p:extLst>
      <p:ext uri="{BB962C8B-B14F-4D97-AF65-F5344CB8AC3E}">
        <p14:creationId xmlns:p14="http://schemas.microsoft.com/office/powerpoint/2010/main" val="3656600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5"/>
          <p:cNvSpPr>
            <a:spLocks noChangeArrowheads="1"/>
          </p:cNvSpPr>
          <p:nvPr/>
        </p:nvSpPr>
        <p:spPr bwMode="auto">
          <a:xfrm>
            <a:off x="1673826" y="1286391"/>
            <a:ext cx="5657850"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dirty="0">
                <a:latin typeface="Georgia" panose="02040502050405020303" pitchFamily="18" charset="0"/>
                <a:cs typeface="Times New Roman" panose="02020603050405020304" pitchFamily="18" charset="0"/>
              </a:rPr>
              <a:t>“Early childhood is both the most critical and the most vulnerable time in any child’s development. In the first few years, the ingredients for intellectual, emotional, and moral growth are laid down. We cannot fail children in these early years.”</a:t>
            </a:r>
          </a:p>
          <a:p>
            <a:pPr>
              <a:spcBef>
                <a:spcPct val="0"/>
              </a:spcBef>
              <a:buFontTx/>
              <a:buNone/>
            </a:pPr>
            <a:endParaRPr lang="en-US" altLang="en-US" sz="2000" dirty="0">
              <a:latin typeface="Georgia" panose="02040502050405020303" pitchFamily="18" charset="0"/>
              <a:cs typeface="Times New Roman" panose="02020603050405020304" pitchFamily="18" charset="0"/>
            </a:endParaRPr>
          </a:p>
          <a:p>
            <a:pPr>
              <a:spcBef>
                <a:spcPct val="0"/>
              </a:spcBef>
              <a:buFontTx/>
              <a:buNone/>
            </a:pPr>
            <a:r>
              <a:rPr lang="en-US" altLang="en-US" sz="1600" dirty="0" err="1">
                <a:latin typeface="Arial" panose="020B0604020202020204" pitchFamily="34" charset="0"/>
                <a:cs typeface="Arial" panose="020B0604020202020204" pitchFamily="34" charset="0"/>
              </a:rPr>
              <a:t>Brazelton</a:t>
            </a:r>
            <a:r>
              <a:rPr lang="en-US" altLang="en-US" sz="1600" dirty="0">
                <a:latin typeface="Arial" panose="020B0604020202020204" pitchFamily="34" charset="0"/>
                <a:cs typeface="Arial" panose="020B0604020202020204" pitchFamily="34" charset="0"/>
              </a:rPr>
              <a:t>, T. B., &amp; Greenspan, S. (2000). </a:t>
            </a:r>
            <a:r>
              <a:rPr lang="en-US" altLang="en-US" sz="1600" i="1" dirty="0">
                <a:latin typeface="Arial" panose="020B0604020202020204" pitchFamily="34" charset="0"/>
                <a:cs typeface="Arial" panose="020B0604020202020204" pitchFamily="34" charset="0"/>
              </a:rPr>
              <a:t>The irreducible needs of children: What every child must have to grow, learn, and flourish. </a:t>
            </a:r>
            <a:r>
              <a:rPr lang="en-US" altLang="en-US" sz="1600" dirty="0">
                <a:latin typeface="Arial" panose="020B0604020202020204" pitchFamily="34" charset="0"/>
                <a:cs typeface="Arial" panose="020B0604020202020204" pitchFamily="34" charset="0"/>
              </a:rPr>
              <a:t>Cambridge, MA: Perseus Books.</a:t>
            </a:r>
          </a:p>
        </p:txBody>
      </p:sp>
      <p:sp>
        <p:nvSpPr>
          <p:cNvPr id="47109" name="Shape 276"/>
          <p:cNvSpPr>
            <a:spLocks noChangeArrowheads="1"/>
          </p:cNvSpPr>
          <p:nvPr/>
        </p:nvSpPr>
        <p:spPr bwMode="auto">
          <a:xfrm>
            <a:off x="7677665" y="1857891"/>
            <a:ext cx="3558746" cy="2581096"/>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7111" name="Rectangle 6"/>
          <p:cNvSpPr>
            <a:spLocks noChangeArrowheads="1"/>
          </p:cNvSpPr>
          <p:nvPr/>
        </p:nvSpPr>
        <p:spPr bwMode="auto">
          <a:xfrm>
            <a:off x="1647825" y="5068133"/>
            <a:ext cx="889635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n-US" altLang="en-US" sz="2800" dirty="0">
                <a:solidFill>
                  <a:srgbClr val="B64326"/>
                </a:solidFill>
                <a:latin typeface="Arial" panose="020B0604020202020204" pitchFamily="34" charset="0"/>
                <a:cs typeface="Arial" panose="020B0604020202020204" pitchFamily="34" charset="0"/>
                <a:sym typeface="Times New Roman" panose="02020603050405020304" pitchFamily="18" charset="0"/>
              </a:rPr>
              <a:t>Video: </a:t>
            </a:r>
            <a:r>
              <a:rPr lang="en-US" altLang="en-US" sz="2800" dirty="0" smtClean="0">
                <a:solidFill>
                  <a:srgbClr val="B64326"/>
                </a:solidFill>
                <a:latin typeface="Arial" panose="020B0604020202020204" pitchFamily="34" charset="0"/>
                <a:cs typeface="Arial" panose="020B0604020202020204" pitchFamily="34" charset="0"/>
                <a:sym typeface="Times New Roman" panose="02020603050405020304" pitchFamily="18" charset="0"/>
              </a:rPr>
              <a:t>“Experiences Build Brain Architecture” </a:t>
            </a:r>
            <a:endParaRPr lang="en-US" altLang="en-US" sz="2800" dirty="0" smtClean="0">
              <a:solidFill>
                <a:srgbClr val="B64326"/>
              </a:solidFill>
              <a:latin typeface="Arial" panose="020B0604020202020204" pitchFamily="34" charset="0"/>
              <a:cs typeface="Arial" panose="020B0604020202020204" pitchFamily="34" charset="0"/>
              <a:hlinkClick r:id="rId4"/>
            </a:endParaRPr>
          </a:p>
          <a:p>
            <a:pPr algn="ctr">
              <a:spcBef>
                <a:spcPct val="0"/>
              </a:spcBef>
              <a:buFontTx/>
              <a:buNone/>
            </a:pPr>
            <a:r>
              <a:rPr lang="en-US" altLang="en-US" sz="2800" dirty="0" smtClean="0">
                <a:latin typeface="Arial" panose="020B0604020202020204" pitchFamily="34" charset="0"/>
                <a:cs typeface="Arial" panose="020B0604020202020204" pitchFamily="34" charset="0"/>
                <a:hlinkClick r:id="rId4"/>
              </a:rPr>
              <a:t>http</a:t>
            </a:r>
            <a:r>
              <a:rPr lang="en-US" altLang="en-US" sz="2800" dirty="0">
                <a:latin typeface="Arial" panose="020B0604020202020204" pitchFamily="34" charset="0"/>
                <a:cs typeface="Arial" panose="020B0604020202020204" pitchFamily="34" charset="0"/>
                <a:hlinkClick r:id="rId4"/>
              </a:rPr>
              <a:t>://www.youtube.com/watch?v=VNNsN9IJkws</a:t>
            </a:r>
            <a:endParaRPr lang="en-US"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The importance of starting early</a:t>
            </a:r>
            <a:endParaRPr lang="en-US" dirty="0"/>
          </a:p>
        </p:txBody>
      </p:sp>
    </p:spTree>
    <p:extLst>
      <p:ext uri="{BB962C8B-B14F-4D97-AF65-F5344CB8AC3E}">
        <p14:creationId xmlns:p14="http://schemas.microsoft.com/office/powerpoint/2010/main" val="3027776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1524000" y="228600"/>
            <a:ext cx="9144000" cy="1371600"/>
          </a:xfrm>
          <a:prstGeom prst="rect">
            <a:avLst/>
          </a:prstGeom>
        </p:spPr>
        <p:txBody>
          <a:bodyPr/>
          <a:lstStyle/>
          <a:p>
            <a:pPr algn="ctr">
              <a:defRPr/>
            </a:pPr>
            <a:r>
              <a:rPr lang="en-US" sz="4000" dirty="0">
                <a:solidFill>
                  <a:srgbClr val="B64326"/>
                </a:solidFill>
                <a:latin typeface="Cambria" pitchFamily="18" charset="0"/>
                <a:ea typeface="+mj-ea"/>
                <a:cs typeface="Arial" pitchFamily="34" charset="0"/>
              </a:rPr>
              <a:t>Adolescent Brain Development</a:t>
            </a:r>
          </a:p>
        </p:txBody>
      </p:sp>
      <p:sp>
        <p:nvSpPr>
          <p:cNvPr id="35844" name="TextBox 5"/>
          <p:cNvSpPr txBox="1">
            <a:spLocks noChangeArrowheads="1"/>
          </p:cNvSpPr>
          <p:nvPr/>
        </p:nvSpPr>
        <p:spPr bwMode="auto">
          <a:xfrm>
            <a:off x="1524000" y="1371601"/>
            <a:ext cx="9144000" cy="1076325"/>
          </a:xfrm>
          <a:prstGeom prst="rect">
            <a:avLst/>
          </a:prstGeom>
          <a:noFill/>
          <a:ln w="9525">
            <a:noFill/>
            <a:miter lim="800000"/>
            <a:headEnd/>
            <a:tailEnd/>
          </a:ln>
        </p:spPr>
        <p:txBody>
          <a:bodyPr>
            <a:spAutoFit/>
          </a:bodyPr>
          <a:lstStyle/>
          <a:p>
            <a:pPr marL="231775" indent="-231775" algn="ctr"/>
            <a:r>
              <a:rPr lang="en-US" sz="3200" b="1" dirty="0">
                <a:latin typeface="Arial" panose="020B0604020202020204" pitchFamily="34" charset="0"/>
                <a:cs typeface="Arial" panose="020B0604020202020204" pitchFamily="34" charset="0"/>
              </a:rPr>
              <a:t>Major Gap in Timing </a:t>
            </a:r>
          </a:p>
          <a:p>
            <a:pPr marL="231775" indent="-231775" algn="ctr"/>
            <a:endParaRPr lang="en-US" sz="3200" b="1" dirty="0"/>
          </a:p>
        </p:txBody>
      </p:sp>
      <p:grpSp>
        <p:nvGrpSpPr>
          <p:cNvPr id="3" name="Group 15"/>
          <p:cNvGrpSpPr>
            <a:grpSpLocks/>
          </p:cNvGrpSpPr>
          <p:nvPr/>
        </p:nvGrpSpPr>
        <p:grpSpPr bwMode="auto">
          <a:xfrm>
            <a:off x="3581400" y="2209800"/>
            <a:ext cx="5029200" cy="4114800"/>
            <a:chOff x="2057400" y="2286000"/>
            <a:chExt cx="4984786" cy="4114800"/>
          </a:xfrm>
        </p:grpSpPr>
        <p:pic>
          <p:nvPicPr>
            <p:cNvPr id="35847" name="Picture 12" descr="http://images.sodahead.com/polls/002281275/235608602_slow_and_steady_wins_the_race_xlarge.jpeg"/>
            <p:cNvPicPr>
              <a:picLocks noChangeAspect="1" noChangeArrowheads="1"/>
            </p:cNvPicPr>
            <p:nvPr/>
          </p:nvPicPr>
          <p:blipFill>
            <a:blip r:embed="rId3" cstate="print"/>
            <a:srcRect/>
            <a:stretch>
              <a:fillRect/>
            </a:stretch>
          </p:blipFill>
          <p:spPr bwMode="auto">
            <a:xfrm>
              <a:off x="2057400" y="2286000"/>
              <a:ext cx="4984786" cy="4114800"/>
            </a:xfrm>
            <a:prstGeom prst="rect">
              <a:avLst/>
            </a:prstGeom>
            <a:noFill/>
            <a:ln w="12700">
              <a:solidFill>
                <a:schemeClr val="tx1"/>
              </a:solidFill>
              <a:miter lim="800000"/>
              <a:headEnd/>
              <a:tailEnd/>
            </a:ln>
          </p:spPr>
        </p:pic>
        <p:sp>
          <p:nvSpPr>
            <p:cNvPr id="35848" name="TextBox 13"/>
            <p:cNvSpPr txBox="1">
              <a:spLocks noChangeArrowheads="1"/>
            </p:cNvSpPr>
            <p:nvPr/>
          </p:nvSpPr>
          <p:spPr bwMode="auto">
            <a:xfrm rot="-1364139">
              <a:off x="3896712" y="4982459"/>
              <a:ext cx="1524000" cy="584775"/>
            </a:xfrm>
            <a:prstGeom prst="rect">
              <a:avLst/>
            </a:prstGeom>
            <a:noFill/>
            <a:ln w="9525">
              <a:noFill/>
              <a:miter lim="800000"/>
              <a:headEnd/>
              <a:tailEnd/>
            </a:ln>
          </p:spPr>
          <p:txBody>
            <a:bodyPr>
              <a:spAutoFit/>
            </a:bodyPr>
            <a:lstStyle/>
            <a:p>
              <a:pPr algn="ctr"/>
              <a:r>
                <a:rPr lang="en-US" sz="1600">
                  <a:solidFill>
                    <a:schemeClr val="bg1"/>
                  </a:solidFill>
                  <a:latin typeface="Arial Black" pitchFamily="34" charset="0"/>
                </a:rPr>
                <a:t>Prefrontal </a:t>
              </a:r>
            </a:p>
            <a:p>
              <a:pPr algn="ctr"/>
              <a:r>
                <a:rPr lang="en-US" sz="1600">
                  <a:solidFill>
                    <a:schemeClr val="bg1"/>
                  </a:solidFill>
                  <a:latin typeface="Arial Black" pitchFamily="34" charset="0"/>
                </a:rPr>
                <a:t>Cortex</a:t>
              </a:r>
            </a:p>
          </p:txBody>
        </p:sp>
        <p:sp>
          <p:nvSpPr>
            <p:cNvPr id="35849" name="TextBox 14"/>
            <p:cNvSpPr txBox="1">
              <a:spLocks noChangeArrowheads="1"/>
            </p:cNvSpPr>
            <p:nvPr/>
          </p:nvSpPr>
          <p:spPr bwMode="auto">
            <a:xfrm rot="-1301012">
              <a:off x="5387987" y="4376171"/>
              <a:ext cx="1524000" cy="584775"/>
            </a:xfrm>
            <a:prstGeom prst="rect">
              <a:avLst/>
            </a:prstGeom>
            <a:noFill/>
            <a:ln w="9525">
              <a:noFill/>
              <a:miter lim="800000"/>
              <a:headEnd/>
              <a:tailEnd/>
            </a:ln>
          </p:spPr>
          <p:txBody>
            <a:bodyPr>
              <a:spAutoFit/>
            </a:bodyPr>
            <a:lstStyle/>
            <a:p>
              <a:pPr algn="ctr"/>
              <a:r>
                <a:rPr lang="en-US" sz="1600">
                  <a:solidFill>
                    <a:schemeClr val="bg1"/>
                  </a:solidFill>
                  <a:latin typeface="Arial Black" pitchFamily="34" charset="0"/>
                </a:rPr>
                <a:t>Limbic System</a:t>
              </a:r>
            </a:p>
          </p:txBody>
        </p:sp>
      </p:grpSp>
      <p:pic>
        <p:nvPicPr>
          <p:cNvPr id="35846" name="Picture 12" descr="CSSP Color PNG.png"/>
          <p:cNvPicPr>
            <a:picLocks noChangeAspect="1"/>
          </p:cNvPicPr>
          <p:nvPr/>
        </p:nvPicPr>
        <p:blipFill>
          <a:blip r:embed="rId4" cstate="print"/>
          <a:srcRect/>
          <a:stretch>
            <a:fillRect/>
          </a:stretch>
        </p:blipFill>
        <p:spPr bwMode="auto">
          <a:xfrm>
            <a:off x="9525001" y="5715000"/>
            <a:ext cx="912813" cy="914400"/>
          </a:xfrm>
          <a:prstGeom prst="rect">
            <a:avLst/>
          </a:prstGeom>
          <a:noFill/>
          <a:ln w="9525">
            <a:noFill/>
            <a:miter lim="800000"/>
            <a:headEnd/>
            <a:tailEnd/>
          </a:ln>
        </p:spPr>
      </p:pic>
    </p:spTree>
    <p:extLst>
      <p:ext uri="{BB962C8B-B14F-4D97-AF65-F5344CB8AC3E}">
        <p14:creationId xmlns:p14="http://schemas.microsoft.com/office/powerpoint/2010/main" val="211692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Neglect</a:t>
            </a:r>
            <a:endParaRPr lang="en-US" dirty="0"/>
          </a:p>
        </p:txBody>
      </p:sp>
      <p:sp>
        <p:nvSpPr>
          <p:cNvPr id="3" name="Content Placeholder 2"/>
          <p:cNvSpPr>
            <a:spLocks noGrp="1"/>
          </p:cNvSpPr>
          <p:nvPr>
            <p:ph idx="1"/>
          </p:nvPr>
        </p:nvSpPr>
        <p:spPr>
          <a:xfrm>
            <a:off x="609600" y="1364233"/>
            <a:ext cx="10972800" cy="4525963"/>
          </a:xfrm>
        </p:spPr>
        <p:txBody>
          <a:bodyPr/>
          <a:lstStyle/>
          <a:p>
            <a:pPr marL="514350" indent="-514350">
              <a:buFont typeface="+mj-lt"/>
              <a:buAutoNum type="arabicPeriod"/>
            </a:pPr>
            <a:r>
              <a:rPr lang="en-US" dirty="0" smtClean="0"/>
              <a:t>Because </a:t>
            </a:r>
            <a:r>
              <a:rPr lang="en-US" dirty="0"/>
              <a:t>responsive relationships are </a:t>
            </a:r>
            <a:r>
              <a:rPr lang="en-US" dirty="0" smtClean="0"/>
              <a:t>both expected </a:t>
            </a:r>
            <a:r>
              <a:rPr lang="en-US" dirty="0"/>
              <a:t>and essential, their absence is </a:t>
            </a:r>
            <a:r>
              <a:rPr lang="en-US" dirty="0" smtClean="0"/>
              <a:t>a serious </a:t>
            </a:r>
            <a:r>
              <a:rPr lang="en-US" dirty="0"/>
              <a:t>threat to a child’s development and wellbeing</a:t>
            </a:r>
            <a:r>
              <a:rPr lang="en-US" dirty="0" smtClean="0"/>
              <a:t>.</a:t>
            </a:r>
          </a:p>
          <a:p>
            <a:pPr marL="514350" indent="-514350">
              <a:buFont typeface="+mj-lt"/>
              <a:buAutoNum type="arabicPeriod"/>
            </a:pPr>
            <a:r>
              <a:rPr lang="en-US" dirty="0" smtClean="0"/>
              <a:t>Chronic </a:t>
            </a:r>
            <a:r>
              <a:rPr lang="en-US" dirty="0"/>
              <a:t>neglect is associated with a wider </a:t>
            </a:r>
            <a:r>
              <a:rPr lang="en-US" dirty="0" smtClean="0"/>
              <a:t>range of </a:t>
            </a:r>
            <a:r>
              <a:rPr lang="en-US" dirty="0"/>
              <a:t>damage than active abuse, but it </a:t>
            </a:r>
            <a:r>
              <a:rPr lang="en-US" dirty="0" smtClean="0"/>
              <a:t>receives less </a:t>
            </a:r>
            <a:r>
              <a:rPr lang="en-US" dirty="0"/>
              <a:t>attention in policy and practice</a:t>
            </a:r>
            <a:r>
              <a:rPr lang="en-US" dirty="0" smtClean="0"/>
              <a:t>.</a:t>
            </a:r>
          </a:p>
          <a:p>
            <a:pPr marL="514350" indent="-514350">
              <a:buFont typeface="+mj-lt"/>
              <a:buAutoNum type="arabicPeriod"/>
            </a:pPr>
            <a:r>
              <a:rPr lang="en-US" dirty="0" smtClean="0"/>
              <a:t>The </a:t>
            </a:r>
            <a:r>
              <a:rPr lang="en-US" dirty="0"/>
              <a:t>negative consequences of deprivation </a:t>
            </a:r>
            <a:r>
              <a:rPr lang="en-US" dirty="0" smtClean="0"/>
              <a:t>and neglect </a:t>
            </a:r>
            <a:r>
              <a:rPr lang="en-US" dirty="0"/>
              <a:t>can be reversed or reduced </a:t>
            </a:r>
            <a:r>
              <a:rPr lang="en-US" dirty="0" smtClean="0"/>
              <a:t>through appropriate </a:t>
            </a:r>
            <a:r>
              <a:rPr lang="en-US" dirty="0"/>
              <a:t>and timely </a:t>
            </a:r>
            <a:r>
              <a:rPr lang="en-US" dirty="0" smtClean="0"/>
              <a:t>interventions.</a:t>
            </a:r>
            <a:endParaRPr lang="en-US" dirty="0"/>
          </a:p>
        </p:txBody>
      </p:sp>
      <p:sp>
        <p:nvSpPr>
          <p:cNvPr id="4" name="TextBox 3"/>
          <p:cNvSpPr txBox="1"/>
          <p:nvPr/>
        </p:nvSpPr>
        <p:spPr>
          <a:xfrm>
            <a:off x="6604000" y="5985561"/>
            <a:ext cx="4693920" cy="646331"/>
          </a:xfrm>
          <a:prstGeom prst="rect">
            <a:avLst/>
          </a:prstGeom>
          <a:noFill/>
        </p:spPr>
        <p:txBody>
          <a:bodyPr wrap="square" rtlCol="0">
            <a:spAutoFit/>
          </a:bodyPr>
          <a:lstStyle/>
          <a:p>
            <a:r>
              <a:rPr lang="en-US" i="1" dirty="0" smtClean="0"/>
              <a:t>The Science of Neglect; </a:t>
            </a:r>
            <a:r>
              <a:rPr lang="en-US" dirty="0" smtClean="0"/>
              <a:t>Harvard Center on the Developing Child</a:t>
            </a:r>
            <a:endParaRPr lang="en-US" dirty="0"/>
          </a:p>
        </p:txBody>
      </p:sp>
    </p:spTree>
    <p:extLst>
      <p:ext uri="{BB962C8B-B14F-4D97-AF65-F5344CB8AC3E}">
        <p14:creationId xmlns:p14="http://schemas.microsoft.com/office/powerpoint/2010/main" val="352594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Neglect; cont.</a:t>
            </a:r>
            <a:endParaRPr lang="en-US" dirty="0"/>
          </a:p>
        </p:txBody>
      </p:sp>
      <p:sp>
        <p:nvSpPr>
          <p:cNvPr id="3" name="Content Placeholder 2"/>
          <p:cNvSpPr>
            <a:spLocks noGrp="1"/>
          </p:cNvSpPr>
          <p:nvPr>
            <p:ph idx="1"/>
          </p:nvPr>
        </p:nvSpPr>
        <p:spPr/>
        <p:txBody>
          <a:bodyPr/>
          <a:lstStyle/>
          <a:p>
            <a:pPr marL="0" indent="0">
              <a:buNone/>
            </a:pPr>
            <a:r>
              <a:rPr lang="en-US" b="1" dirty="0" smtClean="0"/>
              <a:t>Studies </a:t>
            </a:r>
            <a:r>
              <a:rPr lang="en-US" b="1" dirty="0"/>
              <a:t>on children in a variety of settings show conclusively that severe deprivation or neglect: </a:t>
            </a:r>
            <a:endParaRPr lang="en-US" dirty="0"/>
          </a:p>
          <a:p>
            <a:r>
              <a:rPr lang="en-US" sz="2800" dirty="0" smtClean="0"/>
              <a:t>Disrupts </a:t>
            </a:r>
            <a:r>
              <a:rPr lang="en-US" sz="2800" dirty="0"/>
              <a:t>the ways in which children’s brains develop and process </a:t>
            </a:r>
            <a:r>
              <a:rPr lang="en-US" sz="2800" dirty="0" smtClean="0"/>
              <a:t>information</a:t>
            </a:r>
            <a:endParaRPr lang="en-US" sz="2800" dirty="0"/>
          </a:p>
          <a:p>
            <a:r>
              <a:rPr lang="en-US" sz="2800" dirty="0"/>
              <a:t>A</a:t>
            </a:r>
            <a:r>
              <a:rPr lang="en-US" sz="2800" dirty="0" smtClean="0"/>
              <a:t>lters </a:t>
            </a:r>
            <a:r>
              <a:rPr lang="en-US" sz="2800" dirty="0"/>
              <a:t>the development of biological stress-response </a:t>
            </a:r>
            <a:r>
              <a:rPr lang="en-US" sz="2800" dirty="0" smtClean="0"/>
              <a:t>systems</a:t>
            </a:r>
            <a:endParaRPr lang="en-US" sz="2800" dirty="0"/>
          </a:p>
          <a:p>
            <a:r>
              <a:rPr lang="en-US" sz="2800" dirty="0"/>
              <a:t>I</a:t>
            </a:r>
            <a:r>
              <a:rPr lang="en-US" sz="2800" dirty="0" smtClean="0"/>
              <a:t>s </a:t>
            </a:r>
            <a:r>
              <a:rPr lang="en-US" sz="2800" dirty="0"/>
              <a:t>associated with significant risk for emotional and interpersonal </a:t>
            </a:r>
            <a:r>
              <a:rPr lang="en-US" sz="2800" dirty="0" smtClean="0"/>
              <a:t>difficulties</a:t>
            </a:r>
          </a:p>
          <a:p>
            <a:r>
              <a:rPr lang="en-US" sz="2800" dirty="0"/>
              <a:t>I</a:t>
            </a:r>
            <a:r>
              <a:rPr lang="en-US" sz="2800" dirty="0" smtClean="0"/>
              <a:t>s </a:t>
            </a:r>
            <a:r>
              <a:rPr lang="en-US" sz="2800" dirty="0"/>
              <a:t>associated with significant risk for learning difficulties and poor school </a:t>
            </a:r>
            <a:r>
              <a:rPr lang="en-US" sz="2800" dirty="0" smtClean="0"/>
              <a:t>achievement </a:t>
            </a:r>
            <a:endParaRPr lang="en-US" sz="2800" dirty="0"/>
          </a:p>
        </p:txBody>
      </p:sp>
      <p:sp>
        <p:nvSpPr>
          <p:cNvPr id="4" name="TextBox 3"/>
          <p:cNvSpPr txBox="1"/>
          <p:nvPr/>
        </p:nvSpPr>
        <p:spPr>
          <a:xfrm>
            <a:off x="6604000" y="5985561"/>
            <a:ext cx="4693920" cy="646331"/>
          </a:xfrm>
          <a:prstGeom prst="rect">
            <a:avLst/>
          </a:prstGeom>
          <a:noFill/>
        </p:spPr>
        <p:txBody>
          <a:bodyPr wrap="square" rtlCol="0">
            <a:spAutoFit/>
          </a:bodyPr>
          <a:lstStyle/>
          <a:p>
            <a:r>
              <a:rPr lang="en-US" i="1" dirty="0" smtClean="0"/>
              <a:t>The Science of Neglect; </a:t>
            </a:r>
            <a:r>
              <a:rPr lang="en-US" dirty="0" smtClean="0"/>
              <a:t>Harvard Center on the Developing Child</a:t>
            </a:r>
            <a:endParaRPr lang="en-US" dirty="0"/>
          </a:p>
        </p:txBody>
      </p:sp>
    </p:spTree>
    <p:extLst>
      <p:ext uri="{BB962C8B-B14F-4D97-AF65-F5344CB8AC3E}">
        <p14:creationId xmlns:p14="http://schemas.microsoft.com/office/powerpoint/2010/main" val="4201424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Stress and Young Children</a:t>
            </a:r>
            <a:endParaRPr lang="en-US" dirty="0"/>
          </a:p>
        </p:txBody>
      </p:sp>
      <p:sp>
        <p:nvSpPr>
          <p:cNvPr id="49155" name="Shape 282"/>
          <p:cNvSpPr>
            <a:spLocks noGrp="1"/>
          </p:cNvSpPr>
          <p:nvPr>
            <p:ph type="body" idx="4294967295"/>
          </p:nvPr>
        </p:nvSpPr>
        <p:spPr>
          <a:xfrm>
            <a:off x="990600" y="4762500"/>
            <a:ext cx="10591800" cy="1714500"/>
          </a:xfrm>
        </p:spPr>
        <p:txBody>
          <a:bodyPr vert="horz" wrap="square" lIns="91440" tIns="45700" rIns="91440" bIns="45700" numCol="1" anchor="t" anchorCtr="0" compatLnSpc="1">
            <a:prstTxWarp prst="textNoShape">
              <a:avLst/>
            </a:prstTxWarp>
            <a:normAutofit fontScale="92500"/>
          </a:bodyPr>
          <a:lstStyle/>
          <a:p>
            <a:pPr marL="114300" indent="0">
              <a:spcBef>
                <a:spcPts val="638"/>
              </a:spcBef>
              <a:buClr>
                <a:srgbClr val="000000"/>
              </a:buClr>
              <a:buNone/>
            </a:pPr>
            <a:r>
              <a:rPr lang="en-US" altLang="en-US" sz="3900" dirty="0" smtClean="0">
                <a:solidFill>
                  <a:srgbClr val="B64326"/>
                </a:solidFill>
                <a:ea typeface="ＭＳ Ｐゴシック" panose="020B0600070205080204" pitchFamily="34" charset="-128"/>
                <a:cs typeface="Times New Roman" panose="02020603050405020304" pitchFamily="18" charset="0"/>
                <a:sym typeface="Times New Roman" panose="02020603050405020304" pitchFamily="18" charset="0"/>
              </a:rPr>
              <a:t>Video: “Toxic Stress Derails Healthy Development” </a:t>
            </a:r>
            <a:endParaRPr lang="en-US" altLang="en-US" sz="3900" dirty="0">
              <a:solidFill>
                <a:srgbClr val="B64326"/>
              </a:solidFill>
              <a:ea typeface="ＭＳ Ｐゴシック" panose="020B0600070205080204" pitchFamily="34" charset="-128"/>
              <a:cs typeface="Times New Roman" panose="02020603050405020304" pitchFamily="18" charset="0"/>
              <a:sym typeface="Times New Roman" panose="02020603050405020304" pitchFamily="18" charset="0"/>
            </a:endParaRPr>
          </a:p>
          <a:p>
            <a:pPr indent="-222250" algn="ctr">
              <a:spcBef>
                <a:spcPts val="638"/>
              </a:spcBef>
              <a:buClr>
                <a:srgbClr val="000000"/>
              </a:buClr>
              <a:buNone/>
            </a:pPr>
            <a:r>
              <a:rPr lang="en-US" altLang="en-US" sz="3000" b="1" dirty="0" smtClean="0">
                <a:solidFill>
                  <a:srgbClr val="8A0000"/>
                </a:solidFill>
                <a:ea typeface="ＭＳ Ｐゴシック" panose="020B0600070205080204" pitchFamily="34" charset="-128"/>
                <a:cs typeface="Times New Roman" panose="02020603050405020304" pitchFamily="18" charset="0"/>
                <a:sym typeface="Times New Roman" panose="02020603050405020304" pitchFamily="18" charset="0"/>
                <a:hlinkClick r:id="rId3"/>
              </a:rPr>
              <a:t>www.youtube.com/watch?v=rVwFkcOZHJw</a:t>
            </a:r>
            <a:r>
              <a:rPr lang="en-US" altLang="en-US" b="1" dirty="0" smtClean="0">
                <a:solidFill>
                  <a:srgbClr val="8A0000"/>
                </a:solidFill>
                <a:ea typeface="ＭＳ Ｐゴシック" panose="020B0600070205080204" pitchFamily="34" charset="-128"/>
                <a:cs typeface="Times New Roman" panose="02020603050405020304" pitchFamily="18" charset="0"/>
                <a:sym typeface="Times New Roman" panose="02020603050405020304" pitchFamily="18" charset="0"/>
              </a:rPr>
              <a:t/>
            </a:r>
            <a:br>
              <a:rPr lang="en-US" altLang="en-US" b="1" dirty="0" smtClean="0">
                <a:solidFill>
                  <a:srgbClr val="8A0000"/>
                </a:solidFill>
                <a:ea typeface="ＭＳ Ｐゴシック" panose="020B0600070205080204" pitchFamily="34" charset="-128"/>
                <a:cs typeface="Times New Roman" panose="02020603050405020304" pitchFamily="18" charset="0"/>
                <a:sym typeface="Times New Roman" panose="02020603050405020304" pitchFamily="18" charset="0"/>
              </a:rPr>
            </a:br>
            <a:endParaRPr lang="en-US" altLang="en-US" dirty="0" smtClean="0">
              <a:solidFill>
                <a:srgbClr val="000000"/>
              </a:solidFill>
              <a:latin typeface="Verdana" panose="020B0604030504040204" pitchFamily="34" charset="0"/>
              <a:ea typeface="ＭＳ Ｐゴシック" panose="020B0600070205080204" pitchFamily="34" charset="-128"/>
              <a:sym typeface="Verdana" panose="020B0604030504040204" pitchFamily="34" charset="0"/>
            </a:endParaRPr>
          </a:p>
        </p:txBody>
      </p:sp>
      <p:sp>
        <p:nvSpPr>
          <p:cNvPr id="49156" name="Shape 283"/>
          <p:cNvSpPr>
            <a:spLocks noChangeArrowheads="1"/>
          </p:cNvSpPr>
          <p:nvPr/>
        </p:nvSpPr>
        <p:spPr bwMode="auto">
          <a:xfrm>
            <a:off x="4224339" y="1417638"/>
            <a:ext cx="3743325" cy="2913856"/>
          </a:xfrm>
          <a:prstGeom prst="rect">
            <a:avLst/>
          </a:pr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54831141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24025</TotalTime>
  <Words>6189</Words>
  <Application>Microsoft Office PowerPoint</Application>
  <PresentationFormat>Widescreen</PresentationFormat>
  <Paragraphs>391</Paragraphs>
  <Slides>30</Slides>
  <Notes>30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Meiryo</vt:lpstr>
      <vt:lpstr>MS Mincho</vt:lpstr>
      <vt:lpstr>MS PGothic</vt:lpstr>
      <vt:lpstr>MS PGothic</vt:lpstr>
      <vt:lpstr>Arial</vt:lpstr>
      <vt:lpstr>Arial Black</vt:lpstr>
      <vt:lpstr>Calibri</vt:lpstr>
      <vt:lpstr>Cambria</vt:lpstr>
      <vt:lpstr>Century Gothic</vt:lpstr>
      <vt:lpstr>Courier New</vt:lpstr>
      <vt:lpstr>EucrosiaUPC</vt:lpstr>
      <vt:lpstr>Georgia</vt:lpstr>
      <vt:lpstr>Symbol</vt:lpstr>
      <vt:lpstr>Times New Roman</vt:lpstr>
      <vt:lpstr>Verdana</vt:lpstr>
      <vt:lpstr>Wingdings</vt:lpstr>
      <vt:lpstr>SF new template</vt:lpstr>
      <vt:lpstr> Trauma and Brain Development:  A Protective Factors Approach </vt:lpstr>
      <vt:lpstr>Learning Objectives</vt:lpstr>
      <vt:lpstr>PowerPoint Presentation</vt:lpstr>
      <vt:lpstr>Early childhood: What we know and see in child welfare</vt:lpstr>
      <vt:lpstr>The importance of starting early</vt:lpstr>
      <vt:lpstr>PowerPoint Presentation</vt:lpstr>
      <vt:lpstr>The Science of Neglect</vt:lpstr>
      <vt:lpstr>The Science of Neglect; cont.</vt:lpstr>
      <vt:lpstr>Stress and Young Children</vt:lpstr>
      <vt:lpstr>The body’s alarm system</vt:lpstr>
      <vt:lpstr>PowerPoint Presentation</vt:lpstr>
      <vt:lpstr>Chronic Environmental Stress</vt:lpstr>
      <vt:lpstr>ACE Study: Findings</vt:lpstr>
      <vt:lpstr>ACES are very prevalent</vt:lpstr>
      <vt:lpstr>What defines toxic stress?  </vt:lpstr>
      <vt:lpstr>PowerPoint Presentation</vt:lpstr>
      <vt:lpstr>For children involved with the child welfare system it is important to: </vt:lpstr>
      <vt:lpstr>PowerPoint Presentation</vt:lpstr>
      <vt:lpstr>The Vicious Circle of Trauma and CAN </vt:lpstr>
      <vt:lpstr>SIGNS AND SYMPTOMS OF TRAUMA : BIRTH TO 3 YRS OF AGE</vt:lpstr>
      <vt:lpstr>SIGNS AND SYMPTOMS OF TRAUMA : 3 – 5 YRS OF AGE</vt:lpstr>
      <vt:lpstr>PowerPoint Presentation</vt:lpstr>
      <vt:lpstr>SIGNS AND SYMPTOMS OF TRAUMA 13 to 26 YEARS OF AGE</vt:lpstr>
      <vt:lpstr>A protective factors approach for caregivers of young children who have experienced trauma</vt:lpstr>
      <vt:lpstr>Parental resilience – Through a trauma lens</vt:lpstr>
      <vt:lpstr>Social connections – Through a trauma lens</vt:lpstr>
      <vt:lpstr>Knowledge of parenting and children development – Through a trauma lens</vt:lpstr>
      <vt:lpstr>Concrete support in times of need – Through a trauma lens</vt:lpstr>
      <vt:lpstr>Social and emotional competence of children– Through a trauma lens</vt:lpstr>
      <vt:lpstr>Reflections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STRENGTHENING FAMILIES</dc:title>
  <dc:creator>Lauren Lewis</dc:creator>
  <cp:lastModifiedBy>Cailin OConnor</cp:lastModifiedBy>
  <cp:revision>111</cp:revision>
  <dcterms:created xsi:type="dcterms:W3CDTF">2014-01-16T06:34:53Z</dcterms:created>
  <dcterms:modified xsi:type="dcterms:W3CDTF">2015-10-05T17:15:47Z</dcterms:modified>
</cp:coreProperties>
</file>