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4" r:id="rId5"/>
    <p:sldId id="477" r:id="rId6"/>
    <p:sldId id="476" r:id="rId7"/>
    <p:sldId id="428" r:id="rId8"/>
    <p:sldId id="429" r:id="rId9"/>
    <p:sldId id="431" r:id="rId10"/>
    <p:sldId id="432" r:id="rId11"/>
    <p:sldId id="433" r:id="rId12"/>
    <p:sldId id="443" r:id="rId13"/>
    <p:sldId id="434" r:id="rId14"/>
    <p:sldId id="435" r:id="rId15"/>
    <p:sldId id="439" r:id="rId16"/>
    <p:sldId id="441" r:id="rId17"/>
    <p:sldId id="444" r:id="rId18"/>
    <p:sldId id="442" r:id="rId19"/>
    <p:sldId id="436" r:id="rId20"/>
    <p:sldId id="438" r:id="rId21"/>
    <p:sldId id="445" r:id="rId22"/>
    <p:sldId id="311" r:id="rId23"/>
  </p:sldIdLst>
  <p:sldSz cx="13004800" cy="9753600"/>
  <p:notesSz cx="7077075" cy="9363075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7A"/>
    <a:srgbClr val="261973"/>
    <a:srgbClr val="F06F1E"/>
    <a:srgbClr val="23B0AB"/>
    <a:srgbClr val="E82929"/>
    <a:srgbClr val="CD0920"/>
    <a:srgbClr val="47AF38"/>
    <a:srgbClr val="118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92" autoAdjust="0"/>
    <p:restoredTop sz="92243" autoAdjust="0"/>
  </p:normalViewPr>
  <p:slideViewPr>
    <p:cSldViewPr snapToGrid="0" snapToObjects="1">
      <p:cViewPr varScale="1">
        <p:scale>
          <a:sx n="104" d="100"/>
          <a:sy n="104" d="100"/>
        </p:scale>
        <p:origin x="1554" y="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4DE28F7-88FF-7C44-BF0B-56390D6EE05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A03328E-19CF-F54D-9250-434B11CB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9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</p:spPr>
        <p:txBody>
          <a:bodyPr lIns="93936" tIns="46968" rIns="93936" bIns="46968"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6" tIns="46968" rIns="93936" bIns="46968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500764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7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Best Start Lancaster is committed to be the best environment for children and families to safely grow and thrive where all community members are valued and respected.</a:t>
            </a:r>
          </a:p>
          <a:p>
            <a:endParaRPr lang="en-US" sz="1000" dirty="0">
              <a:solidFill>
                <a:srgbClr val="E4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Start Lancaster se ha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comprometido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proveer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que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puedan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crecer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sanamente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prosperar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valorados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respetados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0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Best Start Lancaster is committed to be the best environment for children and families to safely grow and thrive where all community members are valued and respected.</a:t>
            </a:r>
          </a:p>
          <a:p>
            <a:endParaRPr lang="en-US" sz="1000" dirty="0">
              <a:solidFill>
                <a:srgbClr val="E4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Start Lancaster se ha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comprometido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proveer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que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puedan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crecer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sanamente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prosperar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valorados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0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respetados</a:t>
            </a:r>
            <a:r>
              <a:rPr lang="en-US" sz="10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5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8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3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5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 reading at par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" name="Shape 6"/>
          <p:cNvSpPr/>
          <p:nvPr/>
        </p:nvSpPr>
        <p:spPr>
          <a:xfrm>
            <a:off x="4008409" y="5054574"/>
            <a:ext cx="4064725" cy="4064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Shape 7"/>
          <p:cNvSpPr/>
          <p:nvPr/>
        </p:nvSpPr>
        <p:spPr>
          <a:xfrm>
            <a:off x="324353" y="355504"/>
            <a:ext cx="5977070" cy="5977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2860" y="6287007"/>
            <a:ext cx="2996766" cy="147382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7387" y="3593249"/>
            <a:ext cx="4788997" cy="6880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500" b="1" i="0">
                <a:solidFill>
                  <a:srgbClr val="F2F2F2"/>
                </a:solidFill>
                <a:latin typeface="Arial"/>
                <a:cs typeface="Arial"/>
              </a:defRPr>
            </a:lvl1pPr>
            <a:lvl2pPr marL="444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2pPr>
            <a:lvl3pPr marL="889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3pPr>
            <a:lvl4pPr marL="1333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4pPr>
            <a:lvl5pPr marL="1778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By: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67387" y="4420982"/>
            <a:ext cx="4040947" cy="6880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500" b="1" i="0">
                <a:solidFill>
                  <a:srgbClr val="F2F2F2"/>
                </a:solidFill>
                <a:latin typeface="Arial"/>
                <a:cs typeface="Arial"/>
              </a:defRPr>
            </a:lvl1pPr>
            <a:lvl2pPr marL="444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2pPr>
            <a:lvl3pPr marL="889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3pPr>
            <a:lvl4pPr marL="1333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4pPr>
            <a:lvl5pPr marL="1778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67388" y="1758539"/>
            <a:ext cx="4788996" cy="160342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lnSpc>
                <a:spcPct val="80000"/>
              </a:lnSpc>
              <a:buFontTx/>
              <a:buNone/>
              <a:defRPr sz="5400" b="1" i="0" baseline="0">
                <a:solidFill>
                  <a:srgbClr val="F2F2F2"/>
                </a:solidFill>
                <a:latin typeface="Arial"/>
                <a:cs typeface="Arial"/>
              </a:defRPr>
            </a:lvl1pPr>
            <a:lvl2pPr marL="444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2pPr>
            <a:lvl3pPr marL="889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3pPr>
            <a:lvl4pPr marL="1333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4pPr>
            <a:lvl5pPr marL="1778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Presentation Name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26197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81460" y="972749"/>
            <a:ext cx="9387476" cy="173845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lnSpc>
                <a:spcPct val="80000"/>
              </a:lnSpc>
              <a:buFontTx/>
              <a:buNone/>
              <a:defRPr sz="5400" b="1" i="0" baseline="0">
                <a:solidFill>
                  <a:srgbClr val="F2F2F2"/>
                </a:solidFill>
                <a:latin typeface="Arial"/>
                <a:cs typeface="Arial"/>
              </a:defRPr>
            </a:lvl1pPr>
            <a:lvl2pPr marL="444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2pPr>
            <a:lvl3pPr marL="889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3pPr>
            <a:lvl4pPr marL="1333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4pPr>
            <a:lvl5pPr marL="1778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81461" y="2863601"/>
            <a:ext cx="4165600" cy="6880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500" b="1" i="0">
                <a:solidFill>
                  <a:srgbClr val="F2F2F2"/>
                </a:solidFill>
                <a:latin typeface="Arial"/>
                <a:cs typeface="Arial"/>
              </a:defRPr>
            </a:lvl1pPr>
            <a:lvl2pPr marL="444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2pPr>
            <a:lvl3pPr marL="889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3pPr>
            <a:lvl4pPr marL="1333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4pPr>
            <a:lvl5pPr marL="1778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By: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81461" y="3691334"/>
            <a:ext cx="4165600" cy="6880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500" b="1" i="0">
                <a:solidFill>
                  <a:srgbClr val="F2F2F2"/>
                </a:solidFill>
                <a:latin typeface="Arial"/>
                <a:cs typeface="Arial"/>
              </a:defRPr>
            </a:lvl1pPr>
            <a:lvl2pPr marL="444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2pPr>
            <a:lvl3pPr marL="889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3pPr>
            <a:lvl4pPr marL="1333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4pPr>
            <a:lvl5pPr marL="1778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Date: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439861" y="3691334"/>
            <a:ext cx="4895709" cy="4895709"/>
            <a:chOff x="4935704" y="5048011"/>
            <a:chExt cx="4064725" cy="4064725"/>
          </a:xfrm>
        </p:grpSpPr>
        <p:sp>
          <p:nvSpPr>
            <p:cNvPr id="10" name="Shape 6"/>
            <p:cNvSpPr/>
            <p:nvPr userDrawn="1"/>
          </p:nvSpPr>
          <p:spPr>
            <a:xfrm>
              <a:off x="4935704" y="5048011"/>
              <a:ext cx="4064725" cy="406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2317" y="6094344"/>
              <a:ext cx="3263763" cy="160513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9806573" y="7154687"/>
            <a:ext cx="2150334" cy="2150334"/>
            <a:chOff x="9779208" y="992741"/>
            <a:chExt cx="1718864" cy="1718864"/>
          </a:xfrm>
        </p:grpSpPr>
        <p:sp>
          <p:nvSpPr>
            <p:cNvPr id="13" name="Oval 12"/>
            <p:cNvSpPr/>
            <p:nvPr userDrawn="1"/>
          </p:nvSpPr>
          <p:spPr>
            <a:xfrm>
              <a:off x="9779208" y="992741"/>
              <a:ext cx="1718864" cy="1718864"/>
            </a:xfrm>
            <a:prstGeom prst="ellipse">
              <a:avLst/>
            </a:prstGeom>
            <a:solidFill>
              <a:srgbClr val="E4007A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Shape 8"/>
            <p:cNvSpPr/>
            <p:nvPr/>
          </p:nvSpPr>
          <p:spPr>
            <a:xfrm>
              <a:off x="9977452" y="1677767"/>
              <a:ext cx="1322377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 dirty="0">
                  <a:solidFill>
                    <a:schemeClr val="bg1"/>
                  </a:solidFill>
                </a:rPr>
                <a:t>First5LA.org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8121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935704" y="5048011"/>
            <a:ext cx="4064725" cy="4064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1045" y="9278814"/>
            <a:ext cx="1052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B0AB"/>
                </a:solidFill>
                <a:latin typeface="Arial"/>
                <a:cs typeface="Arial"/>
              </a:defRPr>
            </a:lvl1pPr>
          </a:lstStyle>
          <a:p>
            <a:fld id="{401DEF64-6C68-EF43-9473-FE34F6D47C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19"/>
          <p:cNvSpPr>
            <a:spLocks noGrp="1"/>
          </p:cNvSpPr>
          <p:nvPr>
            <p:ph type="title"/>
          </p:nvPr>
        </p:nvSpPr>
        <p:spPr>
          <a:xfrm>
            <a:off x="401769" y="153929"/>
            <a:ext cx="11260947" cy="92333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6000" b="1" i="0">
                <a:solidFill>
                  <a:srgbClr val="E4007A"/>
                </a:solidFill>
                <a:latin typeface="Arial"/>
                <a:cs typeface="Arial"/>
              </a:defRPr>
            </a:lvl1pPr>
          </a:lstStyle>
          <a:p>
            <a:pPr lvl="0">
              <a:defRPr sz="1800"/>
            </a:pPr>
            <a:r>
              <a:rPr sz="6000" dirty="0"/>
              <a:t>Title Text</a:t>
            </a:r>
          </a:p>
        </p:txBody>
      </p:sp>
      <p:sp>
        <p:nvSpPr>
          <p:cNvPr id="8" name="Shape 20"/>
          <p:cNvSpPr>
            <a:spLocks noGrp="1"/>
          </p:cNvSpPr>
          <p:nvPr>
            <p:ph type="body" idx="1"/>
          </p:nvPr>
        </p:nvSpPr>
        <p:spPr>
          <a:xfrm>
            <a:off x="952500" y="1979758"/>
            <a:ext cx="5677124" cy="64242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 algn="l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cs typeface="Arial"/>
              </a:defRPr>
            </a:lvl1pPr>
            <a:lvl2pPr marL="457200" indent="-457200" algn="l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cs typeface="Arial"/>
              </a:defRPr>
            </a:lvl2pPr>
            <a:lvl3pPr marL="457200" indent="-457200" algn="l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cs typeface="Arial"/>
              </a:defRPr>
            </a:lvl3pPr>
            <a:lvl4pPr marL="457200" indent="-457200" algn="l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cs typeface="Arial"/>
              </a:defRPr>
            </a:lvl4pPr>
            <a:lvl5pPr marL="457200" indent="-457200" algn="l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cs typeface="Arial"/>
              </a:defRPr>
            </a:lvl5pPr>
          </a:lstStyle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6927850" y="1979613"/>
            <a:ext cx="5726113" cy="6424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617870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1045" y="9278814"/>
            <a:ext cx="1052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B0AB"/>
                </a:solidFill>
                <a:latin typeface="Arial"/>
                <a:cs typeface="Arial"/>
              </a:defRPr>
            </a:lvl1pPr>
          </a:lstStyle>
          <a:p>
            <a:fld id="{401DEF64-6C68-EF43-9473-FE34F6D47C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20"/>
          <p:cNvSpPr>
            <a:spLocks noGrp="1"/>
          </p:cNvSpPr>
          <p:nvPr>
            <p:ph type="body" idx="1"/>
          </p:nvPr>
        </p:nvSpPr>
        <p:spPr>
          <a:xfrm>
            <a:off x="952499" y="1979758"/>
            <a:ext cx="11260947" cy="64242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 algn="l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cs typeface="Arial"/>
              </a:defRPr>
            </a:lvl1pPr>
            <a:lvl2pPr marL="457200" indent="-457200" algn="l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cs typeface="Arial"/>
              </a:defRPr>
            </a:lvl2pPr>
            <a:lvl3pPr marL="457200" indent="-457200" algn="l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cs typeface="Arial"/>
              </a:defRPr>
            </a:lvl3pPr>
            <a:lvl4pPr marL="457200" indent="-457200" algn="l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cs typeface="Arial"/>
              </a:defRPr>
            </a:lvl4pPr>
            <a:lvl5pPr marL="457200" indent="-457200" algn="l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cs typeface="Arial"/>
              </a:defRPr>
            </a:lvl5pPr>
          </a:lstStyle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  <p:sp>
        <p:nvSpPr>
          <p:cNvPr id="9" name="Shape 19"/>
          <p:cNvSpPr>
            <a:spLocks noGrp="1"/>
          </p:cNvSpPr>
          <p:nvPr>
            <p:ph type="title"/>
          </p:nvPr>
        </p:nvSpPr>
        <p:spPr>
          <a:xfrm>
            <a:off x="401769" y="153929"/>
            <a:ext cx="11260947" cy="92333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6000" b="1" i="0">
                <a:solidFill>
                  <a:srgbClr val="E4007A"/>
                </a:solidFill>
                <a:latin typeface="Arial"/>
                <a:cs typeface="Arial"/>
              </a:defRPr>
            </a:lvl1pPr>
          </a:lstStyle>
          <a:p>
            <a:pPr lvl="0">
              <a:defRPr sz="1800"/>
            </a:pPr>
            <a:r>
              <a:rPr sz="6000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7043174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1045" y="9278814"/>
            <a:ext cx="1052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B0AB"/>
                </a:solidFill>
                <a:latin typeface="Arial"/>
                <a:cs typeface="Arial"/>
              </a:defRPr>
            </a:lvl1pPr>
          </a:lstStyle>
          <a:p>
            <a:fld id="{401DEF64-6C68-EF43-9473-FE34F6D47C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hape 19"/>
          <p:cNvSpPr>
            <a:spLocks noGrp="1"/>
          </p:cNvSpPr>
          <p:nvPr>
            <p:ph type="title"/>
          </p:nvPr>
        </p:nvSpPr>
        <p:spPr>
          <a:xfrm>
            <a:off x="401769" y="153929"/>
            <a:ext cx="11260947" cy="92333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6000" b="1" i="0">
                <a:solidFill>
                  <a:srgbClr val="E4007A"/>
                </a:solidFill>
                <a:latin typeface="Arial"/>
                <a:cs typeface="Arial"/>
              </a:defRPr>
            </a:lvl1pPr>
          </a:lstStyle>
          <a:p>
            <a:pPr lvl="0">
              <a:defRPr sz="1800"/>
            </a:pPr>
            <a:r>
              <a:rPr sz="6000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8364417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m kissing baby ar par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Shape 7"/>
          <p:cNvSpPr/>
          <p:nvPr userDrawn="1"/>
        </p:nvSpPr>
        <p:spPr>
          <a:xfrm>
            <a:off x="402632" y="550730"/>
            <a:ext cx="5977070" cy="5977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6F1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Shape 22"/>
          <p:cNvSpPr>
            <a:spLocks noGrp="1"/>
          </p:cNvSpPr>
          <p:nvPr>
            <p:ph type="title" hasCustomPrompt="1"/>
          </p:nvPr>
        </p:nvSpPr>
        <p:spPr>
          <a:xfrm>
            <a:off x="1494001" y="1994617"/>
            <a:ext cx="4239223" cy="29732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>
              <a:defRPr sz="1800"/>
            </a:pPr>
            <a:r>
              <a:rPr lang="en-US" sz="8000" dirty="0"/>
              <a:t>Section</a:t>
            </a:r>
            <a:br>
              <a:rPr lang="en-US" sz="8000" dirty="0"/>
            </a:br>
            <a:r>
              <a:rPr lang="en-US" sz="8000" dirty="0"/>
              <a:t>Break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20676999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37976" y="1083214"/>
            <a:ext cx="10065821" cy="758250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>
              <a:lnSpc>
                <a:spcPct val="80000"/>
              </a:lnSpc>
              <a:defRPr sz="150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</a:t>
            </a:r>
            <a:br>
              <a:rPr lang="en-US" dirty="0"/>
            </a:br>
            <a:r>
              <a:rPr lang="en-US" dirty="0"/>
              <a:t>large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835777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m and daughter readi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" name="Shape 6"/>
          <p:cNvSpPr/>
          <p:nvPr/>
        </p:nvSpPr>
        <p:spPr>
          <a:xfrm>
            <a:off x="2668589" y="5306490"/>
            <a:ext cx="4064725" cy="4064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Shape 7"/>
          <p:cNvSpPr/>
          <p:nvPr/>
        </p:nvSpPr>
        <p:spPr>
          <a:xfrm>
            <a:off x="459391" y="243207"/>
            <a:ext cx="5977070" cy="5977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292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4889" y="6712656"/>
            <a:ext cx="2996766" cy="1473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19935" y="1194976"/>
            <a:ext cx="3887991" cy="394535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lnSpc>
                <a:spcPct val="80000"/>
              </a:lnSpc>
              <a:buFontTx/>
              <a:buNone/>
              <a:defRPr sz="5400" b="1" i="0" baseline="0">
                <a:solidFill>
                  <a:srgbClr val="F2F2F2"/>
                </a:solidFill>
                <a:latin typeface="Arial"/>
                <a:cs typeface="Arial"/>
              </a:defRPr>
            </a:lvl1pPr>
            <a:lvl2pPr marL="444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2pPr>
            <a:lvl3pPr marL="889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3pPr>
            <a:lvl4pPr marL="13335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4pPr>
            <a:lvl5pPr marL="1778000" indent="0" algn="l">
              <a:buFontTx/>
              <a:buNone/>
              <a:defRPr sz="4000" b="1" i="0">
                <a:solidFill>
                  <a:srgbClr val="F2F2F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Last words</a:t>
            </a:r>
          </a:p>
        </p:txBody>
      </p:sp>
    </p:spTree>
    <p:extLst>
      <p:ext uri="{BB962C8B-B14F-4D97-AF65-F5344CB8AC3E}">
        <p14:creationId xmlns:p14="http://schemas.microsoft.com/office/powerpoint/2010/main" val="943105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1135" y="9278814"/>
            <a:ext cx="1052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B0AB"/>
                </a:solidFill>
                <a:latin typeface="Arial"/>
                <a:cs typeface="Arial"/>
              </a:defRPr>
            </a:lvl1pPr>
          </a:lstStyle>
          <a:p>
            <a:fld id="{401DEF64-6C68-EF43-9473-FE34F6D47C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hape 11"/>
          <p:cNvSpPr/>
          <p:nvPr userDrawn="1"/>
        </p:nvSpPr>
        <p:spPr>
          <a:xfrm flipV="1">
            <a:off x="401769" y="1184917"/>
            <a:ext cx="12252062" cy="1"/>
          </a:xfrm>
          <a:prstGeom prst="line">
            <a:avLst/>
          </a:prstGeom>
          <a:ln w="25400" cap="rnd">
            <a:solidFill>
              <a:srgbClr val="22BCB9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8941" y="9060459"/>
            <a:ext cx="1164246" cy="572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7" r:id="rId3"/>
    <p:sldLayoutId id="2147483669" r:id="rId4"/>
    <p:sldLayoutId id="2147483670" r:id="rId5"/>
    <p:sldLayoutId id="2147483668" r:id="rId6"/>
    <p:sldLayoutId id="2147483666" r:id="rId7"/>
    <p:sldLayoutId id="2147483671" r:id="rId8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67388" y="3593249"/>
            <a:ext cx="4788997" cy="688025"/>
          </a:xfrm>
        </p:spPr>
        <p:txBody>
          <a:bodyPr/>
          <a:lstStyle/>
          <a:p>
            <a:r>
              <a:rPr lang="en-US" dirty="0"/>
              <a:t>Partnership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14,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Best Start Lancaster</a:t>
            </a:r>
          </a:p>
        </p:txBody>
      </p:sp>
    </p:spTree>
    <p:extLst>
      <p:ext uri="{BB962C8B-B14F-4D97-AF65-F5344CB8AC3E}">
        <p14:creationId xmlns:p14="http://schemas.microsoft.com/office/powerpoint/2010/main" val="51920692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01769" y="1610436"/>
            <a:ext cx="6635655" cy="69467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Nominations</a:t>
            </a:r>
            <a:r>
              <a:rPr lang="en-US" sz="2800" dirty="0"/>
              <a:t> must be submitted 2 weeks prior to election to verify qualifications.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Before voting takes place for each category (parents, community), </a:t>
            </a:r>
            <a:r>
              <a:rPr lang="en-US" sz="2800" b="1" dirty="0"/>
              <a:t>all candidates </a:t>
            </a:r>
            <a:r>
              <a:rPr lang="en-US" sz="2800" dirty="0"/>
              <a:t>within that category must </a:t>
            </a:r>
            <a:r>
              <a:rPr lang="en-US" sz="2800" b="1" dirty="0"/>
              <a:t>make a</a:t>
            </a:r>
            <a:r>
              <a:rPr lang="en-US" sz="2800" dirty="0"/>
              <a:t> </a:t>
            </a:r>
            <a:r>
              <a:rPr lang="en-US" sz="2800" b="1" dirty="0"/>
              <a:t>1-minute speech</a:t>
            </a:r>
            <a:r>
              <a:rPr lang="en-US" sz="2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CP members vote</a:t>
            </a:r>
            <a:r>
              <a:rPr lang="en-US" sz="2800" dirty="0"/>
              <a:t>. (Must have attended 2 meetings in last 3 months).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Election Committee counts ballots</a:t>
            </a:r>
            <a:r>
              <a:rPr lang="en-US" sz="2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Candidates receiving most votes win</a:t>
            </a:r>
            <a:r>
              <a:rPr lang="en-US" sz="2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Facilitator announces results</a:t>
            </a:r>
            <a:r>
              <a:rPr lang="en-US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261973"/>
                </a:solidFill>
              </a:rPr>
              <a:t>Election Process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534" y="5222717"/>
            <a:ext cx="4878318" cy="3252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66" y="1696872"/>
            <a:ext cx="4878318" cy="29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70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7177" y="1460310"/>
            <a:ext cx="7436664" cy="709683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s-MX" sz="2800" b="1" dirty="0">
                <a:solidFill>
                  <a:srgbClr val="E4007A"/>
                </a:solidFill>
              </a:rPr>
              <a:t>Las nominaciones </a:t>
            </a:r>
            <a:r>
              <a:rPr lang="es-MX" sz="2800" dirty="0">
                <a:solidFill>
                  <a:srgbClr val="E4007A"/>
                </a:solidFill>
              </a:rPr>
              <a:t>tienen que entregarse dos semanas antes de la elección para verificarlas. </a:t>
            </a:r>
            <a:endParaRPr lang="en-US" sz="2800" dirty="0">
              <a:solidFill>
                <a:srgbClr val="E4007A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E4007A"/>
                </a:solidFill>
              </a:rPr>
              <a:t>Antes de </a:t>
            </a:r>
            <a:r>
              <a:rPr lang="en-US" sz="2800" dirty="0" err="1">
                <a:solidFill>
                  <a:srgbClr val="E4007A"/>
                </a:solidFill>
              </a:rPr>
              <a:t>votar</a:t>
            </a:r>
            <a:r>
              <a:rPr lang="en-US" sz="2800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por</a:t>
            </a:r>
            <a:r>
              <a:rPr lang="en-US" sz="2800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miembros</a:t>
            </a:r>
            <a:r>
              <a:rPr lang="en-US" sz="2800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en</a:t>
            </a:r>
            <a:r>
              <a:rPr lang="en-US" sz="2800" dirty="0">
                <a:solidFill>
                  <a:srgbClr val="E4007A"/>
                </a:solidFill>
              </a:rPr>
              <a:t>  </a:t>
            </a:r>
            <a:r>
              <a:rPr lang="en-US" sz="2800" dirty="0" err="1">
                <a:solidFill>
                  <a:srgbClr val="E4007A"/>
                </a:solidFill>
              </a:rPr>
              <a:t>cada</a:t>
            </a:r>
            <a:r>
              <a:rPr lang="en-US" sz="2800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categoría</a:t>
            </a:r>
            <a:r>
              <a:rPr lang="en-US" sz="2800" dirty="0">
                <a:solidFill>
                  <a:srgbClr val="E4007A"/>
                </a:solidFill>
              </a:rPr>
              <a:t> (</a:t>
            </a:r>
            <a:r>
              <a:rPr lang="en-US" sz="2800" dirty="0" err="1">
                <a:solidFill>
                  <a:srgbClr val="E4007A"/>
                </a:solidFill>
              </a:rPr>
              <a:t>padrets</a:t>
            </a:r>
            <a:r>
              <a:rPr lang="en-US" sz="2800" dirty="0">
                <a:solidFill>
                  <a:srgbClr val="E4007A"/>
                </a:solidFill>
              </a:rPr>
              <a:t>, </a:t>
            </a:r>
            <a:r>
              <a:rPr lang="en-US" sz="2800" dirty="0" err="1">
                <a:solidFill>
                  <a:srgbClr val="E4007A"/>
                </a:solidFill>
              </a:rPr>
              <a:t>comunidad</a:t>
            </a:r>
            <a:r>
              <a:rPr lang="en-US" sz="2800" dirty="0">
                <a:solidFill>
                  <a:srgbClr val="E4007A"/>
                </a:solidFill>
              </a:rPr>
              <a:t>), </a:t>
            </a:r>
            <a:r>
              <a:rPr lang="en-US" sz="2800" b="1" dirty="0" err="1">
                <a:solidFill>
                  <a:srgbClr val="E4007A"/>
                </a:solidFill>
              </a:rPr>
              <a:t>todos</a:t>
            </a:r>
            <a:r>
              <a:rPr lang="en-US" sz="2800" b="1" dirty="0">
                <a:solidFill>
                  <a:srgbClr val="E4007A"/>
                </a:solidFill>
              </a:rPr>
              <a:t> </a:t>
            </a:r>
            <a:r>
              <a:rPr lang="en-US" sz="2800" b="1" dirty="0" err="1">
                <a:solidFill>
                  <a:srgbClr val="E4007A"/>
                </a:solidFill>
              </a:rPr>
              <a:t>los</a:t>
            </a:r>
            <a:r>
              <a:rPr lang="en-US" sz="2800" b="1" dirty="0">
                <a:solidFill>
                  <a:srgbClr val="E4007A"/>
                </a:solidFill>
              </a:rPr>
              <a:t> </a:t>
            </a:r>
            <a:r>
              <a:rPr lang="en-US" sz="2800" b="1" dirty="0" err="1">
                <a:solidFill>
                  <a:srgbClr val="E4007A"/>
                </a:solidFill>
              </a:rPr>
              <a:t>candidatos</a:t>
            </a:r>
            <a:r>
              <a:rPr lang="en-US" sz="2800" b="1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dentro</a:t>
            </a:r>
            <a:r>
              <a:rPr lang="en-US" sz="2800" dirty="0">
                <a:solidFill>
                  <a:srgbClr val="E4007A"/>
                </a:solidFill>
              </a:rPr>
              <a:t> de </a:t>
            </a:r>
            <a:r>
              <a:rPr lang="en-US" sz="2800" dirty="0" err="1">
                <a:solidFill>
                  <a:srgbClr val="E4007A"/>
                </a:solidFill>
              </a:rPr>
              <a:t>esa</a:t>
            </a:r>
            <a:r>
              <a:rPr lang="en-US" sz="2800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categoría</a:t>
            </a:r>
            <a:r>
              <a:rPr lang="en-US" sz="2800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tienen</a:t>
            </a:r>
            <a:r>
              <a:rPr lang="en-US" sz="2800" dirty="0">
                <a:solidFill>
                  <a:srgbClr val="E4007A"/>
                </a:solidFill>
              </a:rPr>
              <a:t> que </a:t>
            </a:r>
            <a:r>
              <a:rPr lang="en-US" sz="2800" dirty="0" err="1">
                <a:solidFill>
                  <a:srgbClr val="E4007A"/>
                </a:solidFill>
              </a:rPr>
              <a:t>dar</a:t>
            </a:r>
            <a:r>
              <a:rPr lang="en-US" sz="2800" dirty="0">
                <a:solidFill>
                  <a:srgbClr val="E4007A"/>
                </a:solidFill>
              </a:rPr>
              <a:t> un </a:t>
            </a:r>
            <a:r>
              <a:rPr lang="en-US" sz="2800" b="1" dirty="0" err="1">
                <a:solidFill>
                  <a:srgbClr val="E4007A"/>
                </a:solidFill>
              </a:rPr>
              <a:t>discurso</a:t>
            </a:r>
            <a:r>
              <a:rPr lang="en-US" sz="2800" b="1" dirty="0">
                <a:solidFill>
                  <a:srgbClr val="E4007A"/>
                </a:solidFill>
              </a:rPr>
              <a:t> de un </a:t>
            </a:r>
            <a:r>
              <a:rPr lang="en-US" sz="2800" b="1" dirty="0" err="1">
                <a:solidFill>
                  <a:srgbClr val="E4007A"/>
                </a:solidFill>
              </a:rPr>
              <a:t>minuto</a:t>
            </a:r>
            <a:r>
              <a:rPr lang="en-US" sz="2800" dirty="0">
                <a:solidFill>
                  <a:srgbClr val="E4007A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E4007A"/>
                </a:solidFill>
              </a:rPr>
              <a:t>Los </a:t>
            </a:r>
            <a:r>
              <a:rPr lang="en-US" sz="2800" b="1" dirty="0" err="1">
                <a:solidFill>
                  <a:srgbClr val="E4007A"/>
                </a:solidFill>
              </a:rPr>
              <a:t>miembros</a:t>
            </a:r>
            <a:r>
              <a:rPr lang="en-US" sz="2800" b="1" dirty="0">
                <a:solidFill>
                  <a:srgbClr val="E4007A"/>
                </a:solidFill>
              </a:rPr>
              <a:t> AC </a:t>
            </a:r>
            <a:r>
              <a:rPr lang="en-US" sz="2800" b="1" dirty="0" err="1">
                <a:solidFill>
                  <a:srgbClr val="E4007A"/>
                </a:solidFill>
              </a:rPr>
              <a:t>votan</a:t>
            </a:r>
            <a:r>
              <a:rPr lang="en-US" sz="2800" dirty="0">
                <a:solidFill>
                  <a:srgbClr val="E4007A"/>
                </a:solidFill>
              </a:rPr>
              <a:t>. (</a:t>
            </a:r>
            <a:r>
              <a:rPr lang="en-US" sz="2800" dirty="0" err="1">
                <a:solidFill>
                  <a:srgbClr val="E4007A"/>
                </a:solidFill>
              </a:rPr>
              <a:t>Tienen</a:t>
            </a:r>
            <a:r>
              <a:rPr lang="en-US" sz="2800" dirty="0">
                <a:solidFill>
                  <a:srgbClr val="E4007A"/>
                </a:solidFill>
              </a:rPr>
              <a:t> que </a:t>
            </a:r>
            <a:r>
              <a:rPr lang="en-US" sz="2800" dirty="0" err="1">
                <a:solidFill>
                  <a:srgbClr val="E4007A"/>
                </a:solidFill>
              </a:rPr>
              <a:t>haber</a:t>
            </a:r>
            <a:r>
              <a:rPr lang="en-US" sz="2800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asistido</a:t>
            </a:r>
            <a:r>
              <a:rPr lang="en-US" sz="2800" dirty="0">
                <a:solidFill>
                  <a:srgbClr val="E4007A"/>
                </a:solidFill>
              </a:rPr>
              <a:t> a 2 </a:t>
            </a:r>
            <a:r>
              <a:rPr lang="en-US" sz="2800" dirty="0" err="1">
                <a:solidFill>
                  <a:srgbClr val="E4007A"/>
                </a:solidFill>
              </a:rPr>
              <a:t>reuniones</a:t>
            </a:r>
            <a:r>
              <a:rPr lang="en-US" sz="2800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en</a:t>
            </a:r>
            <a:r>
              <a:rPr lang="en-US" sz="2800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los</a:t>
            </a:r>
            <a:r>
              <a:rPr lang="en-US" sz="2800" dirty="0">
                <a:solidFill>
                  <a:srgbClr val="E4007A"/>
                </a:solidFill>
              </a:rPr>
              <a:t> </a:t>
            </a:r>
            <a:r>
              <a:rPr lang="en-US" sz="2800" dirty="0" err="1">
                <a:solidFill>
                  <a:srgbClr val="E4007A"/>
                </a:solidFill>
              </a:rPr>
              <a:t>ultimos</a:t>
            </a:r>
            <a:r>
              <a:rPr lang="en-US" sz="2800" dirty="0">
                <a:solidFill>
                  <a:srgbClr val="E4007A"/>
                </a:solidFill>
              </a:rPr>
              <a:t> 3 </a:t>
            </a:r>
            <a:r>
              <a:rPr lang="en-US" sz="2800" dirty="0" err="1">
                <a:solidFill>
                  <a:srgbClr val="E4007A"/>
                </a:solidFill>
              </a:rPr>
              <a:t>meses</a:t>
            </a:r>
            <a:r>
              <a:rPr lang="en-US" sz="2800" dirty="0">
                <a:solidFill>
                  <a:srgbClr val="E4007A"/>
                </a:solidFill>
              </a:rPr>
              <a:t>.)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E4007A"/>
                </a:solidFill>
              </a:rPr>
              <a:t>El </a:t>
            </a:r>
            <a:r>
              <a:rPr lang="en-US" sz="2800" b="1" dirty="0" err="1">
                <a:solidFill>
                  <a:srgbClr val="E4007A"/>
                </a:solidFill>
              </a:rPr>
              <a:t>Comité</a:t>
            </a:r>
            <a:r>
              <a:rPr lang="en-US" sz="2800" b="1" dirty="0">
                <a:solidFill>
                  <a:srgbClr val="E4007A"/>
                </a:solidFill>
              </a:rPr>
              <a:t> de </a:t>
            </a:r>
            <a:r>
              <a:rPr lang="en-US" sz="2800" b="1" dirty="0" err="1">
                <a:solidFill>
                  <a:srgbClr val="E4007A"/>
                </a:solidFill>
              </a:rPr>
              <a:t>Elecciones</a:t>
            </a:r>
            <a:r>
              <a:rPr lang="en-US" sz="2800" b="1" dirty="0">
                <a:solidFill>
                  <a:srgbClr val="E4007A"/>
                </a:solidFill>
              </a:rPr>
              <a:t> </a:t>
            </a:r>
            <a:r>
              <a:rPr lang="en-US" sz="2800" b="1" dirty="0" err="1">
                <a:solidFill>
                  <a:srgbClr val="E4007A"/>
                </a:solidFill>
              </a:rPr>
              <a:t>cuenta</a:t>
            </a:r>
            <a:r>
              <a:rPr lang="en-US" sz="2800" b="1" dirty="0">
                <a:solidFill>
                  <a:srgbClr val="E4007A"/>
                </a:solidFill>
              </a:rPr>
              <a:t> las </a:t>
            </a:r>
            <a:r>
              <a:rPr lang="en-US" sz="2800" b="1" dirty="0" err="1">
                <a:solidFill>
                  <a:srgbClr val="E4007A"/>
                </a:solidFill>
              </a:rPr>
              <a:t>balotas</a:t>
            </a:r>
            <a:r>
              <a:rPr lang="en-US" sz="2800" dirty="0">
                <a:solidFill>
                  <a:srgbClr val="E4007A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E4007A"/>
                </a:solidFill>
              </a:rPr>
              <a:t>Los </a:t>
            </a:r>
            <a:r>
              <a:rPr lang="en-US" sz="2800" b="1" dirty="0" err="1">
                <a:solidFill>
                  <a:srgbClr val="E4007A"/>
                </a:solidFill>
              </a:rPr>
              <a:t>candidatos</a:t>
            </a:r>
            <a:r>
              <a:rPr lang="en-US" sz="2800" b="1" dirty="0">
                <a:solidFill>
                  <a:srgbClr val="E4007A"/>
                </a:solidFill>
              </a:rPr>
              <a:t> que </a:t>
            </a:r>
            <a:r>
              <a:rPr lang="en-US" sz="2800" b="1" dirty="0" err="1">
                <a:solidFill>
                  <a:srgbClr val="E4007A"/>
                </a:solidFill>
              </a:rPr>
              <a:t>reciban</a:t>
            </a:r>
            <a:r>
              <a:rPr lang="en-US" sz="2800" b="1" dirty="0">
                <a:solidFill>
                  <a:srgbClr val="E4007A"/>
                </a:solidFill>
              </a:rPr>
              <a:t> </a:t>
            </a:r>
            <a:r>
              <a:rPr lang="en-US" sz="2800" b="1" dirty="0" err="1">
                <a:solidFill>
                  <a:srgbClr val="E4007A"/>
                </a:solidFill>
              </a:rPr>
              <a:t>más</a:t>
            </a:r>
            <a:r>
              <a:rPr lang="en-US" sz="2800" b="1" dirty="0">
                <a:solidFill>
                  <a:srgbClr val="E4007A"/>
                </a:solidFill>
              </a:rPr>
              <a:t> </a:t>
            </a:r>
            <a:r>
              <a:rPr lang="en-US" sz="2800" b="1" dirty="0" err="1">
                <a:solidFill>
                  <a:srgbClr val="E4007A"/>
                </a:solidFill>
              </a:rPr>
              <a:t>votos</a:t>
            </a:r>
            <a:r>
              <a:rPr lang="en-US" sz="2800" b="1" dirty="0">
                <a:solidFill>
                  <a:srgbClr val="E4007A"/>
                </a:solidFill>
              </a:rPr>
              <a:t> </a:t>
            </a:r>
            <a:r>
              <a:rPr lang="en-US" sz="2800" b="1" dirty="0" err="1">
                <a:solidFill>
                  <a:srgbClr val="E4007A"/>
                </a:solidFill>
              </a:rPr>
              <a:t>ganan</a:t>
            </a:r>
            <a:r>
              <a:rPr lang="en-US" sz="2800" b="1" dirty="0">
                <a:solidFill>
                  <a:srgbClr val="E4007A"/>
                </a:solidFill>
              </a:rPr>
              <a:t>.</a:t>
            </a:r>
            <a:endParaRPr lang="en-US" sz="2800" dirty="0">
              <a:solidFill>
                <a:srgbClr val="E4007A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E4007A"/>
                </a:solidFill>
              </a:rPr>
              <a:t>El facilitator </a:t>
            </a:r>
            <a:r>
              <a:rPr lang="en-US" sz="2800" b="1" dirty="0" err="1">
                <a:solidFill>
                  <a:srgbClr val="E4007A"/>
                </a:solidFill>
              </a:rPr>
              <a:t>anuncia</a:t>
            </a:r>
            <a:r>
              <a:rPr lang="en-US" sz="2800" b="1" dirty="0">
                <a:solidFill>
                  <a:srgbClr val="E4007A"/>
                </a:solidFill>
              </a:rPr>
              <a:t> </a:t>
            </a:r>
            <a:r>
              <a:rPr lang="en-US" sz="2800" b="1" dirty="0" err="1">
                <a:solidFill>
                  <a:srgbClr val="E4007A"/>
                </a:solidFill>
              </a:rPr>
              <a:t>los</a:t>
            </a:r>
            <a:r>
              <a:rPr lang="en-US" sz="2800" b="1" dirty="0">
                <a:solidFill>
                  <a:srgbClr val="E4007A"/>
                </a:solidFill>
              </a:rPr>
              <a:t> </a:t>
            </a:r>
            <a:r>
              <a:rPr lang="en-US" sz="2800" b="1" dirty="0" err="1">
                <a:solidFill>
                  <a:srgbClr val="E4007A"/>
                </a:solidFill>
              </a:rPr>
              <a:t>resultados</a:t>
            </a:r>
            <a:r>
              <a:rPr lang="en-US" sz="2800" dirty="0">
                <a:solidFill>
                  <a:srgbClr val="E4007A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err="1"/>
              <a:t>Proceso</a:t>
            </a:r>
            <a:r>
              <a:rPr lang="en-US" sz="5000" dirty="0"/>
              <a:t> de </a:t>
            </a:r>
            <a:r>
              <a:rPr lang="en-US" sz="5000" dirty="0" err="1"/>
              <a:t>Elección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6" y="5222717"/>
            <a:ext cx="4878318" cy="3252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6" y="1696872"/>
            <a:ext cx="4878318" cy="29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080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88653" y="3334879"/>
            <a:ext cx="9402619" cy="25579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E4007A"/>
                </a:solidFill>
              </a:rPr>
              <a:t>Alberto </a:t>
            </a:r>
            <a:r>
              <a:rPr lang="en-US" sz="5000" dirty="0" err="1">
                <a:solidFill>
                  <a:srgbClr val="E4007A"/>
                </a:solidFill>
              </a:rPr>
              <a:t>Arreguin</a:t>
            </a:r>
            <a:endParaRPr lang="en-US" sz="5000" dirty="0">
              <a:solidFill>
                <a:srgbClr val="E4007A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CP member for 8 or 9 years GB member continuously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Has served as Co-Chair of GB and represented BSL in many meetings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Attendance: 14 Meetings / 3 </a:t>
            </a:r>
            <a:r>
              <a:rPr lang="en-US" sz="4000" dirty="0" err="1"/>
              <a:t>mos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604" y="449492"/>
            <a:ext cx="9694087" cy="21115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261973"/>
                </a:solidFill>
              </a:rPr>
              <a:t>Meet the GB Candidates: Parents with children 0-5</a:t>
            </a:r>
            <a:br>
              <a:rPr lang="en-US" sz="4000" dirty="0">
                <a:solidFill>
                  <a:srgbClr val="261973"/>
                </a:solidFill>
              </a:rPr>
            </a:br>
            <a:r>
              <a:rPr lang="en-US" sz="4000" dirty="0" err="1"/>
              <a:t>Conozca</a:t>
            </a:r>
            <a:r>
              <a:rPr lang="en-US" sz="4000" dirty="0"/>
              <a:t> a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candidatos</a:t>
            </a:r>
            <a:r>
              <a:rPr lang="en-US" sz="4000" dirty="0"/>
              <a:t> OC: Padres con </a:t>
            </a:r>
            <a:r>
              <a:rPr lang="en-US" sz="4000" dirty="0" err="1"/>
              <a:t>niños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edades</a:t>
            </a:r>
            <a:r>
              <a:rPr lang="en-US" sz="4000" dirty="0"/>
              <a:t> de 0 a 5</a:t>
            </a:r>
          </a:p>
        </p:txBody>
      </p:sp>
    </p:spTree>
    <p:extLst>
      <p:ext uri="{BB962C8B-B14F-4D97-AF65-F5344CB8AC3E}">
        <p14:creationId xmlns:p14="http://schemas.microsoft.com/office/powerpoint/2010/main" val="35119458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1973"/>
                </a:solidFill>
              </a:rPr>
              <a:t>TIME TO VOTE! / </a:t>
            </a:r>
            <a:r>
              <a:rPr lang="en-US" dirty="0"/>
              <a:t>¡HORA DE VOTAR!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769" y="1574380"/>
            <a:ext cx="12222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261973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Put an “X” by the candidate(s) you want to vote for.</a:t>
            </a:r>
          </a:p>
          <a:p>
            <a:r>
              <a:rPr lang="es-MX" u="sng" dirty="0">
                <a:solidFill>
                  <a:srgbClr val="E4007A"/>
                </a:solidFill>
              </a:rPr>
              <a:t>Ponga una “X”  junto al nombre del candidato(s) por cual quiera votar.  </a:t>
            </a:r>
            <a:endParaRPr lang="en-US" dirty="0">
              <a:solidFill>
                <a:srgbClr val="E4007A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61973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78CF42-F8EC-4350-BA87-CF4EC068C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6" t="31361" r="27082" b="58523"/>
          <a:stretch/>
        </p:blipFill>
        <p:spPr>
          <a:xfrm>
            <a:off x="152387" y="3827879"/>
            <a:ext cx="12298231" cy="28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6253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80652" y="2142836"/>
            <a:ext cx="11610111" cy="698269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5700" dirty="0">
                <a:solidFill>
                  <a:srgbClr val="E4007A"/>
                </a:solidFill>
              </a:rPr>
              <a:t>Elena Chavez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New CP member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Attendance: 3 CP Meetings / 3 </a:t>
            </a:r>
            <a:r>
              <a:rPr lang="en-US" sz="6000" dirty="0" err="1"/>
              <a:t>mos</a:t>
            </a:r>
            <a:endParaRPr lang="en-US" sz="60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5700" dirty="0">
                <a:solidFill>
                  <a:srgbClr val="E4007A"/>
                </a:solidFill>
              </a:rPr>
              <a:t>Teri Harrison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CP member for 1 year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Has served as Community Information Ambassador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Co-Chair of AV Family Expo Committee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Attendance: 14 Meetings / 3 </a:t>
            </a:r>
            <a:r>
              <a:rPr lang="en-US" sz="6000" dirty="0" err="1"/>
              <a:t>mos</a:t>
            </a:r>
            <a:endParaRPr lang="en-US" sz="60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5700" dirty="0">
                <a:solidFill>
                  <a:srgbClr val="E4007A"/>
                </a:solidFill>
              </a:rPr>
              <a:t>Melissa Wallace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CP member for 4 years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Has represented BSL in many meetings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Attendance: 5 Meetings / 3 </a:t>
            </a:r>
            <a:r>
              <a:rPr lang="en-US" sz="6000" dirty="0" err="1"/>
              <a:t>mos</a:t>
            </a:r>
            <a:endParaRPr lang="en-US" sz="6000" dirty="0"/>
          </a:p>
          <a:p>
            <a:pPr marL="0" indent="0">
              <a:lnSpc>
                <a:spcPct val="200000"/>
              </a:lnSpc>
              <a:buNone/>
            </a:pPr>
            <a:endParaRPr lang="en-US" sz="5700" dirty="0">
              <a:solidFill>
                <a:srgbClr val="E4007A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518" y="153928"/>
            <a:ext cx="12331592" cy="21115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261973"/>
                </a:solidFill>
              </a:rPr>
              <a:t>Meet the GB Candidates: Parents with children 6 -17</a:t>
            </a:r>
            <a:br>
              <a:rPr lang="en-US" sz="4000" dirty="0">
                <a:solidFill>
                  <a:srgbClr val="261973"/>
                </a:solidFill>
              </a:rPr>
            </a:br>
            <a:r>
              <a:rPr lang="en-US" sz="4000" dirty="0" err="1"/>
              <a:t>Conozca</a:t>
            </a:r>
            <a:r>
              <a:rPr lang="en-US" sz="4000" dirty="0"/>
              <a:t> a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candidatos</a:t>
            </a:r>
            <a:r>
              <a:rPr lang="en-US" sz="4000" dirty="0"/>
              <a:t> OC: Padres con </a:t>
            </a:r>
            <a:r>
              <a:rPr lang="en-US" sz="4000" dirty="0" err="1"/>
              <a:t>niños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edades</a:t>
            </a:r>
            <a:r>
              <a:rPr lang="en-US" sz="4000" dirty="0"/>
              <a:t> de 6 a 17</a:t>
            </a:r>
          </a:p>
        </p:txBody>
      </p:sp>
    </p:spTree>
    <p:extLst>
      <p:ext uri="{BB962C8B-B14F-4D97-AF65-F5344CB8AC3E}">
        <p14:creationId xmlns:p14="http://schemas.microsoft.com/office/powerpoint/2010/main" val="10041256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1973"/>
                </a:solidFill>
              </a:rPr>
              <a:t>TIME TO VOTE! / </a:t>
            </a:r>
            <a:r>
              <a:rPr lang="en-US" dirty="0"/>
              <a:t>¡HORA DE VOTAR!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769" y="1574380"/>
            <a:ext cx="12222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261973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Put an “X” by the candidate(s) you want to vote for.</a:t>
            </a:r>
          </a:p>
          <a:p>
            <a:r>
              <a:rPr lang="es-MX" u="sng" dirty="0">
                <a:solidFill>
                  <a:srgbClr val="E4007A"/>
                </a:solidFill>
              </a:rPr>
              <a:t>Ponga una “X”  junto al nombre del candidato(s) por cual quiera votar.  </a:t>
            </a:r>
            <a:endParaRPr lang="en-US" dirty="0">
              <a:solidFill>
                <a:srgbClr val="E4007A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261973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261973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CFCEA-3821-44EF-82DC-6031B1778690}"/>
              </a:ext>
            </a:extLst>
          </p:cNvPr>
          <p:cNvSpPr txBox="1"/>
          <p:nvPr/>
        </p:nvSpPr>
        <p:spPr>
          <a:xfrm>
            <a:off x="10132292" y="7213600"/>
            <a:ext cx="2207491" cy="80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endParaRPr lang="en-US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9243A-F455-4CFE-B38D-F0943D416E25}"/>
              </a:ext>
            </a:extLst>
          </p:cNvPr>
          <p:cNvSpPr txBox="1"/>
          <p:nvPr/>
        </p:nvSpPr>
        <p:spPr>
          <a:xfrm>
            <a:off x="10002982" y="7215844"/>
            <a:ext cx="2207491" cy="803563"/>
          </a:xfrm>
          <a:prstGeom prst="rect">
            <a:avLst/>
          </a:prstGeom>
          <a:ln>
            <a:solidFill>
              <a:schemeClr val="bg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normAutofit fontScale="77500" lnSpcReduction="20000"/>
          </a:bodyPr>
          <a:lstStyle/>
          <a:p>
            <a:endParaRPr lang="en-US" sz="8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C099D8-BBBA-46E0-84F0-CB458524C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1" t="42519" r="24092" b="41288"/>
          <a:stretch/>
        </p:blipFill>
        <p:spPr>
          <a:xfrm>
            <a:off x="665017" y="3652980"/>
            <a:ext cx="11993419" cy="396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5417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35037" y="1905376"/>
            <a:ext cx="7228627" cy="631593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Suzette Da Silva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CP member for 8 or 9 years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GB member continuously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Has represented BS in many meetings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Attendance: 13 Meetings / 3 </a:t>
            </a:r>
            <a:r>
              <a:rPr lang="en-US" dirty="0" err="1"/>
              <a:t>mos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Tricia Hughes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CP member for 1 year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Has served as Community Information Ambassador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Member of AV Family Expo Committee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Attendance: 11 Meetings / 3 </a:t>
            </a:r>
            <a:r>
              <a:rPr lang="en-US" dirty="0" err="1"/>
              <a:t>mos</a:t>
            </a:r>
            <a:endParaRPr lang="en-US" dirty="0"/>
          </a:p>
          <a:p>
            <a:pPr>
              <a:lnSpc>
                <a:spcPct val="2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518" y="153928"/>
            <a:ext cx="12331592" cy="21115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261973"/>
                </a:solidFill>
              </a:rPr>
              <a:t>Meet the GB Candidates: Community Category</a:t>
            </a:r>
            <a:br>
              <a:rPr lang="en-US" sz="4000" dirty="0">
                <a:solidFill>
                  <a:srgbClr val="261973"/>
                </a:solidFill>
              </a:rPr>
            </a:br>
            <a:r>
              <a:rPr lang="en-US" sz="4000" dirty="0" err="1"/>
              <a:t>Conozca</a:t>
            </a:r>
            <a:r>
              <a:rPr lang="en-US" sz="4000" dirty="0"/>
              <a:t> a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candidatos</a:t>
            </a:r>
            <a:r>
              <a:rPr lang="en-US" sz="4000" dirty="0"/>
              <a:t> OC: </a:t>
            </a:r>
            <a:r>
              <a:rPr lang="en-US" sz="4000" dirty="0" err="1"/>
              <a:t>Categoría</a:t>
            </a:r>
            <a:r>
              <a:rPr lang="en-US" sz="4000" dirty="0"/>
              <a:t> </a:t>
            </a:r>
            <a:r>
              <a:rPr lang="en-US" sz="4000" dirty="0" err="1"/>
              <a:t>Comunidad</a:t>
            </a:r>
            <a:endParaRPr lang="en-US" sz="4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0D7DD77-0FD6-4650-A22C-B0584A8E8814}"/>
              </a:ext>
            </a:extLst>
          </p:cNvPr>
          <p:cNvSpPr txBox="1">
            <a:spLocks/>
          </p:cNvSpPr>
          <p:nvPr/>
        </p:nvSpPr>
        <p:spPr>
          <a:xfrm>
            <a:off x="7321983" y="1904825"/>
            <a:ext cx="5424200" cy="6315933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marL="457200" indent="-457200" algn="l" defTabSz="584200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ea typeface="+mn-ea"/>
                <a:cs typeface="Arial"/>
                <a:sym typeface="Helvetica Light"/>
              </a:defRPr>
            </a:lvl1pPr>
            <a:lvl2pPr marL="457200" indent="-457200" algn="l" defTabSz="584200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ea typeface="+mn-ea"/>
                <a:cs typeface="Arial"/>
                <a:sym typeface="Helvetica Light"/>
              </a:defRPr>
            </a:lvl2pPr>
            <a:lvl3pPr marL="457200" indent="-457200" algn="l" defTabSz="584200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ea typeface="+mn-ea"/>
                <a:cs typeface="Arial"/>
                <a:sym typeface="Helvetica Light"/>
              </a:defRPr>
            </a:lvl3pPr>
            <a:lvl4pPr marL="457200" indent="-457200" algn="l" defTabSz="584200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ea typeface="+mn-ea"/>
                <a:cs typeface="Arial"/>
                <a:sym typeface="Helvetica Light"/>
              </a:defRPr>
            </a:lvl4pPr>
            <a:lvl5pPr marL="457200" indent="-457200" algn="l" defTabSz="584200">
              <a:lnSpc>
                <a:spcPct val="130000"/>
              </a:lnSpc>
              <a:spcBef>
                <a:spcPts val="0"/>
              </a:spcBef>
              <a:buSzTx/>
              <a:buFont typeface="Arial"/>
              <a:buChar char="•"/>
              <a:defRPr sz="4400">
                <a:solidFill>
                  <a:srgbClr val="261973"/>
                </a:solidFill>
                <a:latin typeface="Arial"/>
                <a:ea typeface="+mn-ea"/>
                <a:cs typeface="Arial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</a:t>
            </a:r>
            <a:r>
              <a:rPr lang="en-US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Villaseñor</a:t>
            </a:r>
            <a:endParaRPr lang="en-US" dirty="0">
              <a:solidFill>
                <a:srgbClr val="E4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CP member for 8 or 9 years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GB member continuously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Has represented BSL in many meetings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Attendance: 15 Meetings / 3 </a:t>
            </a:r>
            <a:r>
              <a:rPr lang="en-US" dirty="0" err="1"/>
              <a:t>mos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Baird Whittington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CP member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Attendance: 6 Meetings / 3 </a:t>
            </a:r>
            <a:r>
              <a:rPr lang="en-US" dirty="0" err="1"/>
              <a:t>mos</a:t>
            </a:r>
            <a:endParaRPr lang="en-US" dirty="0"/>
          </a:p>
          <a:p>
            <a:pPr>
              <a:lnSpc>
                <a:spcPct val="2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954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1973"/>
                </a:solidFill>
              </a:rPr>
              <a:t>TIME TO VOTE! / </a:t>
            </a:r>
            <a:r>
              <a:rPr lang="en-US" dirty="0"/>
              <a:t>¡HORA DE VOTAR!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223" y="8137994"/>
            <a:ext cx="10713493" cy="1282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00" dirty="0">
                <a:solidFill>
                  <a:srgbClr val="261973"/>
                </a:solidFill>
              </a:rPr>
              <a:t>Please hand your ballot to a member volunteer. </a:t>
            </a:r>
          </a:p>
          <a:p>
            <a:r>
              <a:rPr lang="en-US" sz="3000" dirty="0">
                <a:solidFill>
                  <a:srgbClr val="E4007A"/>
                </a:solidFill>
              </a:rPr>
              <a:t>Por favor </a:t>
            </a:r>
            <a:r>
              <a:rPr lang="en-US" sz="3000" dirty="0" err="1">
                <a:solidFill>
                  <a:srgbClr val="E4007A"/>
                </a:solidFill>
              </a:rPr>
              <a:t>entrege</a:t>
            </a:r>
            <a:r>
              <a:rPr lang="en-US" sz="3000" dirty="0">
                <a:solidFill>
                  <a:srgbClr val="E4007A"/>
                </a:solidFill>
              </a:rPr>
              <a:t> </a:t>
            </a:r>
            <a:r>
              <a:rPr lang="en-US" sz="3000" dirty="0" err="1">
                <a:solidFill>
                  <a:srgbClr val="E4007A"/>
                </a:solidFill>
              </a:rPr>
              <a:t>su</a:t>
            </a:r>
            <a:r>
              <a:rPr lang="en-US" sz="3000" dirty="0">
                <a:solidFill>
                  <a:srgbClr val="E4007A"/>
                </a:solidFill>
              </a:rPr>
              <a:t> </a:t>
            </a:r>
            <a:r>
              <a:rPr lang="en-US" sz="3000" dirty="0" err="1">
                <a:solidFill>
                  <a:srgbClr val="E4007A"/>
                </a:solidFill>
              </a:rPr>
              <a:t>balota</a:t>
            </a:r>
            <a:r>
              <a:rPr lang="en-US" sz="3000" dirty="0">
                <a:solidFill>
                  <a:srgbClr val="E4007A"/>
                </a:solidFill>
              </a:rPr>
              <a:t> al </a:t>
            </a:r>
            <a:r>
              <a:rPr lang="en-US" sz="3000" dirty="0" err="1">
                <a:solidFill>
                  <a:srgbClr val="E4007A"/>
                </a:solidFill>
              </a:rPr>
              <a:t>miembro</a:t>
            </a:r>
            <a:r>
              <a:rPr lang="en-US" sz="3000" dirty="0">
                <a:solidFill>
                  <a:srgbClr val="E4007A"/>
                </a:solidFill>
              </a:rPr>
              <a:t> </a:t>
            </a:r>
            <a:r>
              <a:rPr lang="en-US" sz="3000" dirty="0" err="1">
                <a:solidFill>
                  <a:srgbClr val="E4007A"/>
                </a:solidFill>
              </a:rPr>
              <a:t>voluntario</a:t>
            </a:r>
            <a:r>
              <a:rPr lang="en-US" sz="3000" dirty="0">
                <a:solidFill>
                  <a:srgbClr val="E4007A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769" y="1574380"/>
            <a:ext cx="12222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261973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Put an “X” by the candidate(s) you want to vote for.</a:t>
            </a:r>
          </a:p>
          <a:p>
            <a:r>
              <a:rPr lang="es-MX" u="sng" dirty="0">
                <a:solidFill>
                  <a:srgbClr val="E4007A"/>
                </a:solidFill>
              </a:rPr>
              <a:t>Ponga una “X”  junto al nombre del candidato(s) por cual quiera votar.  </a:t>
            </a:r>
            <a:endParaRPr lang="en-US" dirty="0">
              <a:solidFill>
                <a:srgbClr val="E4007A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261973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261973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1628C-0F8F-44D3-9F34-5BA40F039F92}"/>
              </a:ext>
            </a:extLst>
          </p:cNvPr>
          <p:cNvSpPr txBox="1"/>
          <p:nvPr/>
        </p:nvSpPr>
        <p:spPr>
          <a:xfrm>
            <a:off x="2144767" y="3299627"/>
            <a:ext cx="3055306" cy="70315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endParaRPr lang="en-US" sz="8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8E4BB-5E5B-457F-91E8-7A6B3FE0C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6" t="60192" r="21501" b="17795"/>
          <a:stretch/>
        </p:blipFill>
        <p:spPr>
          <a:xfrm>
            <a:off x="1520324" y="3499636"/>
            <a:ext cx="10142392" cy="44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083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89828-2977-4B09-815C-069DD1F2B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1850449"/>
            <a:ext cx="8440883" cy="6424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n-lt"/>
              </a:rPr>
              <a:t>Do you promise to work to advance Best Start Lancaster’s mission and to behave according to our values and code of conduct?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B53895-2A34-4F5F-9A7A-9E0417B8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1973"/>
                </a:solidFill>
              </a:rPr>
              <a:t>Swearing In </a:t>
            </a:r>
            <a:r>
              <a:rPr lang="en-US" dirty="0"/>
              <a:t>| </a:t>
            </a:r>
            <a:r>
              <a:rPr lang="en-US" dirty="0" err="1"/>
              <a:t>Juramento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0518D-9C28-42BA-BA25-580AB66E3607}"/>
              </a:ext>
            </a:extLst>
          </p:cNvPr>
          <p:cNvSpPr/>
          <p:nvPr/>
        </p:nvSpPr>
        <p:spPr>
          <a:xfrm>
            <a:off x="849746" y="5560018"/>
            <a:ext cx="854363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s-MX" b="1" dirty="0">
                <a:solidFill>
                  <a:srgbClr val="E4007A"/>
                </a:solidFill>
                <a:cs typeface="Times New Roman" panose="02020603050405020304" pitchFamily="18" charset="0"/>
              </a:rPr>
              <a:t>¿</a:t>
            </a:r>
            <a:r>
              <a:rPr lang="es-MX" b="1" dirty="0">
                <a:solidFill>
                  <a:srgbClr val="E4007A"/>
                </a:solidFill>
              </a:rPr>
              <a:t>Promete trabajar para avanzar la misión de </a:t>
            </a:r>
            <a:r>
              <a:rPr lang="es-MX" b="1" dirty="0" err="1">
                <a:solidFill>
                  <a:srgbClr val="E4007A"/>
                </a:solidFill>
              </a:rPr>
              <a:t>Best</a:t>
            </a:r>
            <a:r>
              <a:rPr lang="es-MX" b="1" dirty="0">
                <a:solidFill>
                  <a:srgbClr val="E4007A"/>
                </a:solidFill>
              </a:rPr>
              <a:t> </a:t>
            </a:r>
            <a:r>
              <a:rPr lang="es-MX" b="1" dirty="0" err="1">
                <a:solidFill>
                  <a:srgbClr val="E4007A"/>
                </a:solidFill>
              </a:rPr>
              <a:t>Start</a:t>
            </a:r>
            <a:r>
              <a:rPr lang="es-MX" b="1" dirty="0">
                <a:solidFill>
                  <a:srgbClr val="E4007A"/>
                </a:solidFill>
              </a:rPr>
              <a:t> Lancaster, y comportarse de acuerdo a nuestros valores y código de conducta ?</a:t>
            </a:r>
            <a:endParaRPr lang="en-US" b="1" dirty="0">
              <a:solidFill>
                <a:srgbClr val="E4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379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7317" y="1194976"/>
            <a:ext cx="4770029" cy="3945352"/>
          </a:xfrm>
        </p:spPr>
        <p:txBody>
          <a:bodyPr/>
          <a:lstStyle/>
          <a:p>
            <a:r>
              <a:rPr lang="en-US" sz="4400" dirty="0"/>
              <a:t>Announcements</a:t>
            </a:r>
          </a:p>
          <a:p>
            <a:r>
              <a:rPr lang="en-US" sz="4400" i="1" dirty="0" err="1"/>
              <a:t>Anuncios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8449397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58084-A6BD-4B45-AEE7-934ACBF59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1459345"/>
            <a:ext cx="11260947" cy="7102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/>
              <a:t>BSL’s mission is to reduce child abuse in the Antelope Valley by increasing awareness, advocating for solutions, and supporting (educational, recreational, prevention, and/or intervention) programs for all families so that children grow healthy, happy, and resilient.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BSL es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infantil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Valle de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Antílope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medio de la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concientización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abogando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apoyando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educativos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recreativos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y/o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para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que lo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crezcan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sanos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felices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resilientes</a:t>
            </a:r>
            <a:r>
              <a:rPr lang="en-US" sz="3200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25143E-5BBD-4DAA-BDC8-0037F60B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1973"/>
                </a:solidFill>
              </a:rPr>
              <a:t>BSL Mission |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de BSL </a:t>
            </a:r>
          </a:p>
        </p:txBody>
      </p:sp>
    </p:spTree>
    <p:extLst>
      <p:ext uri="{BB962C8B-B14F-4D97-AF65-F5344CB8AC3E}">
        <p14:creationId xmlns:p14="http://schemas.microsoft.com/office/powerpoint/2010/main" val="28578987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55B1-8EAA-48E1-B0BC-0429D5DD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2409815"/>
            <a:ext cx="4313382" cy="2973229"/>
          </a:xfrm>
        </p:spPr>
        <p:txBody>
          <a:bodyPr>
            <a:normAutofit fontScale="90000"/>
          </a:bodyPr>
          <a:lstStyle/>
          <a:p>
            <a:r>
              <a:rPr lang="en-US" dirty="0"/>
              <a:t>Election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854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1973"/>
                </a:solidFill>
              </a:rPr>
              <a:t>Seats in GB | </a:t>
            </a:r>
            <a:r>
              <a:rPr lang="en-US" dirty="0" err="1"/>
              <a:t>Asientos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CO</a:t>
            </a: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4" y="1398440"/>
            <a:ext cx="3972578" cy="39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90754" y="1501122"/>
            <a:ext cx="8497839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17 Seats|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E4007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17 asientos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9 parents </a:t>
            </a:r>
            <a:r>
              <a:rPr lang="en-US" alt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| </a:t>
            </a:r>
            <a:r>
              <a:rPr lang="en-US" altLang="en-US" sz="3200" dirty="0">
                <a:solidFill>
                  <a:srgbClr val="E4007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padres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E4007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5 Parents of children ages 0 to 5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4 parents of children ages 6 to 17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8 community residents or agencies|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E4007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residentes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E4007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la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E4007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comunidad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E4007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E4007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agencias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E4007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Ethnic/Racial Diversity |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E4007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Diversidad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E4007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Racial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Desired Representation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Latino (38%):    6-7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White (36%):     6-7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African American (19%):   3-4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Asian or Pacific Islander (4%): 0-1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Other (4%):       0-1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524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96" y="153929"/>
            <a:ext cx="11260947" cy="923330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261973"/>
                </a:solidFill>
              </a:rPr>
              <a:t>Current GB Members / </a:t>
            </a:r>
            <a:r>
              <a:rPr lang="en-US" sz="5000" dirty="0"/>
              <a:t>Asientos </a:t>
            </a:r>
            <a:r>
              <a:rPr lang="en-US" sz="5000" dirty="0" err="1"/>
              <a:t>en</a:t>
            </a:r>
            <a:r>
              <a:rPr lang="en-US" sz="5000" dirty="0"/>
              <a:t> el CO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F0BED6-7F0E-4401-90FE-1D141E642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18755"/>
              </p:ext>
            </p:extLst>
          </p:nvPr>
        </p:nvGraphicFramePr>
        <p:xfrm>
          <a:off x="1982738" y="1353230"/>
          <a:ext cx="9488826" cy="804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4413">
                  <a:extLst>
                    <a:ext uri="{9D8B030D-6E8A-4147-A177-3AD203B41FA5}">
                      <a16:colId xmlns:a16="http://schemas.microsoft.com/office/drawing/2014/main" val="1279222356"/>
                    </a:ext>
                  </a:extLst>
                </a:gridCol>
                <a:gridCol w="4744413">
                  <a:extLst>
                    <a:ext uri="{9D8B030D-6E8A-4147-A177-3AD203B41FA5}">
                      <a16:colId xmlns:a16="http://schemas.microsoft.com/office/drawing/2014/main" val="1678357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Parents of Children Ages 0-5</a:t>
                      </a:r>
                    </a:p>
                    <a:p>
                      <a:endParaRPr lang="en-US" sz="2400" dirty="0"/>
                    </a:p>
                    <a:p>
                      <a:pPr marL="1025525" indent="-396875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dirty="0" err="1"/>
                        <a:t>Yesica</a:t>
                      </a:r>
                      <a:r>
                        <a:rPr lang="en-US" sz="2400" dirty="0"/>
                        <a:t> Garcia</a:t>
                      </a:r>
                    </a:p>
                    <a:p>
                      <a:pPr marL="1025525" indent="-396875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dirty="0"/>
                        <a:t>Maria Isabel Rico</a:t>
                      </a:r>
                    </a:p>
                    <a:p>
                      <a:pPr marL="1025525" indent="-396875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dirty="0"/>
                        <a:t>Van Roberts</a:t>
                      </a:r>
                    </a:p>
                    <a:p>
                      <a:pPr marL="1025525" indent="-396875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dirty="0"/>
                        <a:t>Angel Simmons</a:t>
                      </a:r>
                    </a:p>
                    <a:p>
                      <a:pPr marL="1025525" indent="-396875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dirty="0">
                          <a:solidFill>
                            <a:srgbClr val="E4007A"/>
                          </a:solidFill>
                        </a:rPr>
                        <a:t>Open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69963" indent="-969963"/>
                      <a:r>
                        <a:rPr lang="en-US" sz="2400" b="1" dirty="0"/>
                        <a:t>Community Residents or </a:t>
                      </a:r>
                    </a:p>
                    <a:p>
                      <a:pPr marL="969963" indent="-969963"/>
                      <a:r>
                        <a:rPr lang="en-US" sz="2400" b="1" dirty="0"/>
                        <a:t>Community Organizations</a:t>
                      </a:r>
                    </a:p>
                    <a:p>
                      <a:pPr marL="969963" indent="-508000"/>
                      <a:endParaRPr lang="en-US" sz="2400" dirty="0"/>
                    </a:p>
                    <a:p>
                      <a:pPr marL="969963" marR="0" lvl="0" indent="-508000" algn="l" defTabSz="5842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dirty="0"/>
                        <a:t>Mark Carter (Org)</a:t>
                      </a:r>
                    </a:p>
                    <a:p>
                      <a:pPr marL="969963" indent="-5080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/>
                        <a:t>Ronald </a:t>
                      </a:r>
                      <a:r>
                        <a:rPr lang="en-US" sz="2400" dirty="0" err="1"/>
                        <a:t>Faass</a:t>
                      </a:r>
                      <a:endParaRPr lang="en-US" sz="2400" dirty="0"/>
                    </a:p>
                    <a:p>
                      <a:pPr marL="969963" indent="-5080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/>
                        <a:t>Bernadine </a:t>
                      </a:r>
                      <a:r>
                        <a:rPr lang="en-US" sz="2400" dirty="0" err="1"/>
                        <a:t>Myvett</a:t>
                      </a:r>
                      <a:endParaRPr lang="en-US" sz="2400" dirty="0"/>
                    </a:p>
                    <a:p>
                      <a:pPr marL="969963" indent="-5080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/>
                        <a:t>Catherine Ortega</a:t>
                      </a:r>
                    </a:p>
                    <a:p>
                      <a:pPr marL="969963" indent="-5080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rgbClr val="E4007A"/>
                          </a:solidFill>
                        </a:rPr>
                        <a:t>Open</a:t>
                      </a:r>
                    </a:p>
                    <a:p>
                      <a:pPr marL="969963" indent="-5080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rgbClr val="E4007A"/>
                          </a:solidFill>
                        </a:rPr>
                        <a:t>Open</a:t>
                      </a:r>
                    </a:p>
                    <a:p>
                      <a:pPr marL="969963" indent="-5080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rgbClr val="E4007A"/>
                          </a:solidFill>
                        </a:rPr>
                        <a:t>Open</a:t>
                      </a:r>
                    </a:p>
                    <a:p>
                      <a:pPr marL="969963" indent="-5080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rgbClr val="E4007A"/>
                          </a:solidFill>
                        </a:rPr>
                        <a:t>Open</a:t>
                      </a:r>
                    </a:p>
                    <a:p>
                      <a:pPr marL="969963" indent="-508000">
                        <a:buFont typeface="+mj-lt"/>
                        <a:buNone/>
                      </a:pPr>
                      <a:endParaRPr lang="en-US" sz="2400" dirty="0"/>
                    </a:p>
                    <a:p>
                      <a:pPr marL="969963" indent="-508000">
                        <a:buFont typeface="+mj-lt"/>
                        <a:buNone/>
                      </a:pPr>
                      <a:endParaRPr lang="en-US" sz="2400" dirty="0"/>
                    </a:p>
                    <a:p>
                      <a:pPr marL="969963" indent="-508000">
                        <a:buFont typeface="+mj-lt"/>
                        <a:buNone/>
                      </a:pPr>
                      <a:r>
                        <a:rPr lang="en-US" sz="2400" dirty="0"/>
                        <a:t>Alternates:</a:t>
                      </a:r>
                    </a:p>
                    <a:p>
                      <a:pPr marL="969963" indent="-452438" algn="l"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rgbClr val="E4007A"/>
                          </a:solidFill>
                        </a:rPr>
                        <a:t>Open</a:t>
                      </a:r>
                    </a:p>
                    <a:p>
                      <a:pPr marL="969963" indent="-452438" algn="l"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rgbClr val="E4007A"/>
                          </a:solidFill>
                        </a:rPr>
                        <a:t>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37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Parents of Children Ages 6-17</a:t>
                      </a:r>
                    </a:p>
                    <a:p>
                      <a:endParaRPr lang="en-US" sz="2400" dirty="0"/>
                    </a:p>
                    <a:p>
                      <a:pPr marL="969963" indent="-341313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/>
                        <a:t>Rosalia Hernandez</a:t>
                      </a:r>
                    </a:p>
                    <a:p>
                      <a:pPr marL="969963" indent="-341313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/>
                        <a:t>M. Rosie </a:t>
                      </a:r>
                      <a:r>
                        <a:rPr lang="en-US" sz="2400" dirty="0" err="1"/>
                        <a:t>Mainella</a:t>
                      </a:r>
                      <a:endParaRPr lang="en-US" sz="2400" dirty="0"/>
                    </a:p>
                    <a:p>
                      <a:pPr marL="969963" indent="-341313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/>
                        <a:t>Randall </a:t>
                      </a:r>
                      <a:r>
                        <a:rPr lang="en-US" sz="2400" dirty="0" err="1"/>
                        <a:t>Manko</a:t>
                      </a:r>
                      <a:endParaRPr lang="en-US" sz="2400" dirty="0"/>
                    </a:p>
                    <a:p>
                      <a:pPr marL="969963" indent="-341313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rgbClr val="E4007A"/>
                          </a:solidFill>
                        </a:rPr>
                        <a:t>Open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00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2205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6715" y="2184473"/>
            <a:ext cx="11712623" cy="594959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/>
              <a:t>Primary liaison between First 5 LA, the Partnership, and Workgroups.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Works with First 5 LA staff/contractors to set meeting agendas and calendar.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Review the work and proposals of all Workgroups.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Assists with identifying tasks and decides on how best tasks can be completed, with the assistance, direction, and approval of the Partnership (e.g., workgroups, ad hoc committees, ongoing committees etc.)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Identifies the training and support needs of the Partnership.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Ensures that outreach is ongoing and that the Partnership and Guidance Body always reflect the broadest spectrum of the community—(e.g., parents, residents, underrepresented racial/ethnic groups, community-based organizations, faith-based leaders, etc.).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Ensures that new Partnership members</a:t>
            </a:r>
            <a:r>
              <a:rPr lang="en-US" sz="2800" i="1" dirty="0"/>
              <a:t> </a:t>
            </a:r>
            <a:r>
              <a:rPr lang="en-US" sz="2800" dirty="0"/>
              <a:t>are welcomed and oriented.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1973"/>
                </a:solidFill>
              </a:rPr>
              <a:t>The Role of GB Members  </a:t>
            </a:r>
            <a:br>
              <a:rPr lang="en-US" dirty="0">
                <a:solidFill>
                  <a:srgbClr val="261973"/>
                </a:solidFill>
              </a:rPr>
            </a:br>
            <a:r>
              <a:rPr lang="en-US" dirty="0">
                <a:solidFill>
                  <a:srgbClr val="261973"/>
                </a:solidFill>
              </a:rPr>
              <a:t>(GB Bylaws Section B)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519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6715" y="2020700"/>
            <a:ext cx="12081112" cy="563569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s-MX" sz="2800" dirty="0">
                <a:solidFill>
                  <a:srgbClr val="E4007A"/>
                </a:solidFill>
              </a:rPr>
              <a:t>Ser el enlace principal entre </a:t>
            </a:r>
            <a:r>
              <a:rPr lang="es-MX" sz="2800" dirty="0" err="1">
                <a:solidFill>
                  <a:srgbClr val="E4007A"/>
                </a:solidFill>
              </a:rPr>
              <a:t>First</a:t>
            </a:r>
            <a:r>
              <a:rPr lang="es-MX" sz="2800" dirty="0">
                <a:solidFill>
                  <a:srgbClr val="E4007A"/>
                </a:solidFill>
              </a:rPr>
              <a:t> 5 LA, la Asociación, y los grupos de trabajo</a:t>
            </a:r>
            <a:endParaRPr lang="en-US" sz="2800" dirty="0">
              <a:solidFill>
                <a:srgbClr val="E4007A"/>
              </a:solidFill>
            </a:endParaRPr>
          </a:p>
          <a:p>
            <a:pPr lvl="0">
              <a:lnSpc>
                <a:spcPct val="100000"/>
              </a:lnSpc>
            </a:pPr>
            <a:r>
              <a:rPr lang="es-MX" sz="2800" dirty="0">
                <a:solidFill>
                  <a:srgbClr val="E4007A"/>
                </a:solidFill>
              </a:rPr>
              <a:t>Trabajar con el personal y los contratistas de </a:t>
            </a:r>
            <a:r>
              <a:rPr lang="es-MX" sz="2800" dirty="0" err="1">
                <a:solidFill>
                  <a:srgbClr val="E4007A"/>
                </a:solidFill>
              </a:rPr>
              <a:t>First</a:t>
            </a:r>
            <a:r>
              <a:rPr lang="es-MX" sz="2800" dirty="0">
                <a:solidFill>
                  <a:srgbClr val="E4007A"/>
                </a:solidFill>
              </a:rPr>
              <a:t> 5 LA para establecer las agendas de las reuniones y el calendario</a:t>
            </a:r>
            <a:endParaRPr lang="en-US" sz="2800" dirty="0">
              <a:solidFill>
                <a:srgbClr val="E4007A"/>
              </a:solidFill>
            </a:endParaRPr>
          </a:p>
          <a:p>
            <a:pPr lvl="0">
              <a:lnSpc>
                <a:spcPct val="100000"/>
              </a:lnSpc>
            </a:pPr>
            <a:r>
              <a:rPr lang="es-MX" sz="2800" dirty="0">
                <a:solidFill>
                  <a:srgbClr val="E4007A"/>
                </a:solidFill>
              </a:rPr>
              <a:t>Repasar el trabajo y las propuestas de todos los grupos de trabajo</a:t>
            </a:r>
            <a:endParaRPr lang="en-US" sz="2800" dirty="0">
              <a:solidFill>
                <a:srgbClr val="E4007A"/>
              </a:solidFill>
            </a:endParaRPr>
          </a:p>
          <a:p>
            <a:pPr lvl="0">
              <a:lnSpc>
                <a:spcPct val="100000"/>
              </a:lnSpc>
            </a:pPr>
            <a:r>
              <a:rPr lang="es-MX" sz="2800" dirty="0">
                <a:solidFill>
                  <a:srgbClr val="E4007A"/>
                </a:solidFill>
              </a:rPr>
              <a:t>Asistir en identificar tareas y decidir cómo llevar a cabo el trabajo, con la asistencia, dirección, y aprobación de la Asociación (</a:t>
            </a:r>
            <a:r>
              <a:rPr lang="es-MX" sz="2800" dirty="0" err="1">
                <a:solidFill>
                  <a:srgbClr val="E4007A"/>
                </a:solidFill>
              </a:rPr>
              <a:t>ej</a:t>
            </a:r>
            <a:r>
              <a:rPr lang="es-MX" sz="2800" dirty="0">
                <a:solidFill>
                  <a:srgbClr val="E4007A"/>
                </a:solidFill>
              </a:rPr>
              <a:t>: grupos de trabajo, comités temporales, comités permanentes) </a:t>
            </a:r>
            <a:endParaRPr lang="en-US" sz="2800" dirty="0">
              <a:solidFill>
                <a:srgbClr val="E4007A"/>
              </a:solidFill>
            </a:endParaRPr>
          </a:p>
          <a:p>
            <a:pPr lvl="0">
              <a:lnSpc>
                <a:spcPct val="100000"/>
              </a:lnSpc>
            </a:pPr>
            <a:r>
              <a:rPr lang="es-MX" sz="2800" dirty="0">
                <a:solidFill>
                  <a:srgbClr val="E4007A"/>
                </a:solidFill>
              </a:rPr>
              <a:t>Identificar la capacitación y apoyo que necesita la Asociación</a:t>
            </a:r>
            <a:endParaRPr lang="en-US" sz="2800" dirty="0">
              <a:solidFill>
                <a:srgbClr val="E4007A"/>
              </a:solidFill>
            </a:endParaRPr>
          </a:p>
          <a:p>
            <a:pPr lvl="0">
              <a:lnSpc>
                <a:spcPct val="100000"/>
              </a:lnSpc>
            </a:pPr>
            <a:r>
              <a:rPr lang="es-MX" sz="2800" dirty="0">
                <a:solidFill>
                  <a:srgbClr val="E4007A"/>
                </a:solidFill>
              </a:rPr>
              <a:t>Asegurar que el alcance se lleve a cabo continuamente y que la Asociación y el Cuerpo de Orientación siempre refleje la diversidad de la comunidad – (</a:t>
            </a:r>
            <a:r>
              <a:rPr lang="es-MX" sz="2800" dirty="0" err="1">
                <a:solidFill>
                  <a:srgbClr val="E4007A"/>
                </a:solidFill>
              </a:rPr>
              <a:t>ej</a:t>
            </a:r>
            <a:r>
              <a:rPr lang="es-MX" sz="2800" dirty="0">
                <a:solidFill>
                  <a:srgbClr val="E4007A"/>
                </a:solidFill>
              </a:rPr>
              <a:t>: padres, residentes, grupos raciales/étnicos que no son representados, organizaciones comunitarias, líderes religiosos, </a:t>
            </a:r>
            <a:r>
              <a:rPr lang="es-MX" sz="2800" dirty="0" err="1">
                <a:solidFill>
                  <a:srgbClr val="E4007A"/>
                </a:solidFill>
              </a:rPr>
              <a:t>etc</a:t>
            </a:r>
            <a:r>
              <a:rPr lang="es-MX" sz="2800" dirty="0">
                <a:solidFill>
                  <a:srgbClr val="E4007A"/>
                </a:solidFill>
              </a:rPr>
              <a:t>)</a:t>
            </a:r>
            <a:endParaRPr lang="en-US" sz="2800" dirty="0">
              <a:solidFill>
                <a:srgbClr val="E4007A"/>
              </a:solidFill>
            </a:endParaRPr>
          </a:p>
          <a:p>
            <a:pPr lvl="0">
              <a:lnSpc>
                <a:spcPct val="100000"/>
              </a:lnSpc>
            </a:pPr>
            <a:r>
              <a:rPr lang="es-MX" sz="2800" dirty="0">
                <a:solidFill>
                  <a:srgbClr val="E4007A"/>
                </a:solidFill>
              </a:rPr>
              <a:t>Asegurar que los nuevos miembros de la Asociación sean </a:t>
            </a:r>
            <a:r>
              <a:rPr lang="es-MX" sz="2800" i="1" dirty="0">
                <a:solidFill>
                  <a:srgbClr val="E4007A"/>
                </a:solidFill>
              </a:rPr>
              <a:t>bienvenidos y orientados.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 </a:t>
            </a:r>
            <a:r>
              <a:rPr lang="en-US" dirty="0" err="1"/>
              <a:t>papel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 OC 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Estatutos</a:t>
            </a:r>
            <a:r>
              <a:rPr lang="en-US" dirty="0"/>
              <a:t> OC, </a:t>
            </a:r>
            <a:r>
              <a:rPr lang="en-US" dirty="0" err="1"/>
              <a:t>Sección</a:t>
            </a:r>
            <a:r>
              <a:rPr lang="en-US" dirty="0"/>
              <a:t> B)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93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5600" dirty="0">
                <a:latin typeface="Arial" panose="020B0604020202020204" pitchFamily="34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Calificaciones para ser un miembro OC </a:t>
            </a:r>
            <a:br>
              <a:rPr lang="en-US" sz="5600" dirty="0">
                <a:latin typeface="Century Schoolbook" panose="020406040505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693C40-D2FB-4E99-917E-C765C5441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678" y="1376218"/>
            <a:ext cx="12410044" cy="657132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s-MX" dirty="0">
                <a:solidFill>
                  <a:srgbClr val="E4007A"/>
                </a:solidFill>
              </a:rPr>
              <a:t>Para poder servir, un miembro de la Asociación Comunitaria tiene que cumplir con los siguientes requisitos: </a:t>
            </a: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s-MX" dirty="0">
                <a:solidFill>
                  <a:srgbClr val="E4007A"/>
                </a:solidFill>
              </a:rPr>
              <a:t>1) </a:t>
            </a:r>
            <a:r>
              <a:rPr lang="es-MX" b="1" dirty="0">
                <a:solidFill>
                  <a:srgbClr val="E4007A"/>
                </a:solidFill>
              </a:rPr>
              <a:t>Vivir </a:t>
            </a:r>
            <a:r>
              <a:rPr lang="es-MX" b="1" dirty="0" err="1">
                <a:solidFill>
                  <a:srgbClr val="E4007A"/>
                </a:solidFill>
              </a:rPr>
              <a:t>or</a:t>
            </a:r>
            <a:r>
              <a:rPr lang="es-MX" b="1" dirty="0">
                <a:solidFill>
                  <a:srgbClr val="E4007A"/>
                </a:solidFill>
              </a:rPr>
              <a:t> servir </a:t>
            </a:r>
            <a:r>
              <a:rPr lang="es-MX" dirty="0">
                <a:solidFill>
                  <a:srgbClr val="E4007A"/>
                </a:solidFill>
              </a:rPr>
              <a:t>a residentes dentro de los límites de </a:t>
            </a:r>
            <a:r>
              <a:rPr lang="es-MX" dirty="0" err="1">
                <a:solidFill>
                  <a:srgbClr val="E4007A"/>
                </a:solidFill>
              </a:rPr>
              <a:t>Best</a:t>
            </a:r>
            <a:r>
              <a:rPr lang="es-MX" dirty="0">
                <a:solidFill>
                  <a:srgbClr val="E4007A"/>
                </a:solidFill>
              </a:rPr>
              <a:t> </a:t>
            </a:r>
            <a:r>
              <a:rPr lang="es-MX" dirty="0" err="1">
                <a:solidFill>
                  <a:srgbClr val="E4007A"/>
                </a:solidFill>
              </a:rPr>
              <a:t>Start</a:t>
            </a:r>
            <a:r>
              <a:rPr lang="es-MX" dirty="0">
                <a:solidFill>
                  <a:srgbClr val="E4007A"/>
                </a:solidFill>
              </a:rPr>
              <a:t> Lancaster; </a:t>
            </a:r>
            <a:endParaRPr lang="en-US" dirty="0">
              <a:solidFill>
                <a:srgbClr val="E4007A"/>
              </a:solidFill>
            </a:endParaRP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s-MX" dirty="0">
                <a:solidFill>
                  <a:srgbClr val="E4007A"/>
                </a:solidFill>
              </a:rPr>
              <a:t>2) Haber asistido a </a:t>
            </a:r>
            <a:r>
              <a:rPr lang="es-MX" b="1" dirty="0">
                <a:solidFill>
                  <a:srgbClr val="E4007A"/>
                </a:solidFill>
              </a:rPr>
              <a:t>3 reuniones </a:t>
            </a:r>
            <a:r>
              <a:rPr lang="es-MX" dirty="0">
                <a:solidFill>
                  <a:srgbClr val="E4007A"/>
                </a:solidFill>
              </a:rPr>
              <a:t>de la </a:t>
            </a:r>
            <a:r>
              <a:rPr lang="es-MX" b="1" dirty="0">
                <a:solidFill>
                  <a:srgbClr val="E4007A"/>
                </a:solidFill>
              </a:rPr>
              <a:t>Asociación Comunitaria </a:t>
            </a:r>
            <a:r>
              <a:rPr lang="es-MX" dirty="0">
                <a:solidFill>
                  <a:srgbClr val="E4007A"/>
                </a:solidFill>
              </a:rPr>
              <a:t>de BSL en los últimos </a:t>
            </a:r>
            <a:r>
              <a:rPr lang="es-MX" b="1" dirty="0">
                <a:solidFill>
                  <a:srgbClr val="E4007A"/>
                </a:solidFill>
              </a:rPr>
              <a:t>3 meses</a:t>
            </a:r>
            <a:r>
              <a:rPr lang="es-MX" dirty="0">
                <a:solidFill>
                  <a:srgbClr val="E4007A"/>
                </a:solidFill>
              </a:rPr>
              <a:t>; </a:t>
            </a:r>
            <a:endParaRPr lang="en-US" dirty="0">
              <a:solidFill>
                <a:srgbClr val="E4007A"/>
              </a:solidFill>
            </a:endParaRP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s-MX" dirty="0">
                <a:solidFill>
                  <a:srgbClr val="E4007A"/>
                </a:solidFill>
              </a:rPr>
              <a:t>3) Ser un </a:t>
            </a:r>
            <a:r>
              <a:rPr lang="es-MX" b="1" dirty="0">
                <a:solidFill>
                  <a:srgbClr val="E4007A"/>
                </a:solidFill>
              </a:rPr>
              <a:t>miembro activo </a:t>
            </a:r>
            <a:r>
              <a:rPr lang="es-MX" dirty="0">
                <a:solidFill>
                  <a:srgbClr val="E4007A"/>
                </a:solidFill>
              </a:rPr>
              <a:t>de la BSL (asistir a reuniones/eventos, liderar comités, participar en charas y evaluaciones);</a:t>
            </a:r>
            <a:endParaRPr lang="en-US" dirty="0">
              <a:solidFill>
                <a:srgbClr val="E4007A"/>
              </a:solidFill>
            </a:endParaRP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s-MX" dirty="0">
                <a:solidFill>
                  <a:srgbClr val="E4007A"/>
                </a:solidFill>
              </a:rPr>
              <a:t>4) Estar </a:t>
            </a:r>
            <a:r>
              <a:rPr lang="es-MX" b="1" dirty="0">
                <a:solidFill>
                  <a:srgbClr val="E4007A"/>
                </a:solidFill>
              </a:rPr>
              <a:t>disponible</a:t>
            </a:r>
            <a:r>
              <a:rPr lang="es-MX" dirty="0">
                <a:solidFill>
                  <a:srgbClr val="E4007A"/>
                </a:solidFill>
              </a:rPr>
              <a:t> a asistir a tres reuniones por mes (junta GB, CP, y comité);</a:t>
            </a:r>
            <a:endParaRPr lang="en-US" dirty="0">
              <a:solidFill>
                <a:srgbClr val="E4007A"/>
              </a:solidFill>
            </a:endParaRP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s-MX" dirty="0">
                <a:solidFill>
                  <a:srgbClr val="E4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Tiene que estar dispuesto a liderar un comité para avanzar el trabajo;</a:t>
            </a: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s-MX" dirty="0">
                <a:solidFill>
                  <a:srgbClr val="E4007A"/>
                </a:solidFill>
              </a:rPr>
              <a:t>6) Sostener y </a:t>
            </a:r>
            <a:r>
              <a:rPr lang="es-MX" b="1" dirty="0">
                <a:solidFill>
                  <a:srgbClr val="E4007A"/>
                </a:solidFill>
              </a:rPr>
              <a:t>seguir “la misión</a:t>
            </a:r>
            <a:r>
              <a:rPr lang="es-MX" dirty="0">
                <a:solidFill>
                  <a:srgbClr val="E4007A"/>
                </a:solidFill>
              </a:rPr>
              <a:t>, los </a:t>
            </a:r>
            <a:r>
              <a:rPr lang="es-MX" b="1" dirty="0">
                <a:solidFill>
                  <a:srgbClr val="E4007A"/>
                </a:solidFill>
              </a:rPr>
              <a:t>valores</a:t>
            </a:r>
            <a:r>
              <a:rPr lang="es-MX" dirty="0">
                <a:solidFill>
                  <a:srgbClr val="E4007A"/>
                </a:solidFill>
              </a:rPr>
              <a:t>, y el </a:t>
            </a:r>
            <a:r>
              <a:rPr lang="es-MX" b="1" dirty="0">
                <a:solidFill>
                  <a:srgbClr val="E4007A"/>
                </a:solidFill>
              </a:rPr>
              <a:t>código de conducta</a:t>
            </a:r>
            <a:r>
              <a:rPr lang="es-MX" dirty="0">
                <a:solidFill>
                  <a:srgbClr val="E4007A"/>
                </a:solidFill>
              </a:rPr>
              <a:t>”; y</a:t>
            </a:r>
            <a:endParaRPr lang="en-US" dirty="0">
              <a:solidFill>
                <a:srgbClr val="E4007A"/>
              </a:solidFill>
            </a:endParaRP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s-MX" dirty="0">
                <a:solidFill>
                  <a:srgbClr val="E4007A"/>
                </a:solidFill>
              </a:rPr>
              <a:t>7) Si es miembro de otra Comunidad </a:t>
            </a:r>
            <a:r>
              <a:rPr lang="es-MX" dirty="0" err="1">
                <a:solidFill>
                  <a:srgbClr val="E4007A"/>
                </a:solidFill>
              </a:rPr>
              <a:t>Best</a:t>
            </a:r>
            <a:r>
              <a:rPr lang="es-MX" dirty="0">
                <a:solidFill>
                  <a:srgbClr val="E4007A"/>
                </a:solidFill>
              </a:rPr>
              <a:t> </a:t>
            </a:r>
            <a:r>
              <a:rPr lang="es-MX" dirty="0" err="1">
                <a:solidFill>
                  <a:srgbClr val="E4007A"/>
                </a:solidFill>
              </a:rPr>
              <a:t>Start</a:t>
            </a:r>
            <a:r>
              <a:rPr lang="es-MX" dirty="0">
                <a:solidFill>
                  <a:srgbClr val="E4007A"/>
                </a:solidFill>
              </a:rPr>
              <a:t>, </a:t>
            </a:r>
            <a:r>
              <a:rPr lang="es-MX" b="1" dirty="0">
                <a:solidFill>
                  <a:srgbClr val="E4007A"/>
                </a:solidFill>
              </a:rPr>
              <a:t>estar en buenos términos </a:t>
            </a:r>
            <a:r>
              <a:rPr lang="es-MX" dirty="0">
                <a:solidFill>
                  <a:srgbClr val="E4007A"/>
                </a:solidFill>
              </a:rPr>
              <a:t>con ellos y no servir actualmente a otro CO. </a:t>
            </a:r>
            <a:endParaRPr lang="en-US" dirty="0">
              <a:solidFill>
                <a:srgbClr val="E4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232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1973"/>
                </a:solidFill>
              </a:rPr>
              <a:t>Qualifications to be a GB Member</a:t>
            </a:r>
            <a:br>
              <a:rPr lang="en-US" dirty="0">
                <a:solidFill>
                  <a:srgbClr val="261973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CF84ED-5F81-40EA-A7FE-EC5D2DC8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62" y="1468582"/>
            <a:ext cx="11260947" cy="662035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/>
              <a:t>To be eligible to serve, a Community Partnership member must meet the following requirements: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/>
              <a:t>1) </a:t>
            </a:r>
            <a:r>
              <a:rPr lang="en-US" b="1" dirty="0"/>
              <a:t>Live </a:t>
            </a:r>
            <a:r>
              <a:rPr lang="en-US" b="1" i="1" u="sng" dirty="0"/>
              <a:t>or</a:t>
            </a:r>
            <a:r>
              <a:rPr lang="en-US" b="1" dirty="0"/>
              <a:t> serve </a:t>
            </a:r>
            <a:r>
              <a:rPr lang="en-US" dirty="0"/>
              <a:t>residents within the Best Start Lancaster boundaries; </a:t>
            </a: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/>
              <a:t>2) Have attended </a:t>
            </a:r>
            <a:r>
              <a:rPr lang="en-US" b="1" dirty="0"/>
              <a:t>three BSL Community Partnerships </a:t>
            </a:r>
            <a:r>
              <a:rPr lang="en-US" dirty="0"/>
              <a:t>meetings in the last </a:t>
            </a:r>
            <a:r>
              <a:rPr lang="en-US" b="1" dirty="0"/>
              <a:t>3 months</a:t>
            </a:r>
            <a:r>
              <a:rPr lang="en-US" dirty="0"/>
              <a:t>; </a:t>
            </a:r>
          </a:p>
          <a:p>
            <a:pPr marL="461963" indent="-461963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/>
              <a:t>3) Be an </a:t>
            </a:r>
            <a:r>
              <a:rPr lang="en-US" b="1" dirty="0"/>
              <a:t>active</a:t>
            </a:r>
            <a:r>
              <a:rPr lang="en-US" dirty="0"/>
              <a:t> BSL </a:t>
            </a:r>
            <a:r>
              <a:rPr lang="en-US" b="1" dirty="0"/>
              <a:t>member</a:t>
            </a:r>
            <a:r>
              <a:rPr lang="en-US" dirty="0"/>
              <a:t> (attending meetings/events, leading committees, participating in discussions &amp; evaluations);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/>
              <a:t>4) Be </a:t>
            </a:r>
            <a:r>
              <a:rPr lang="en-US" b="1" dirty="0"/>
              <a:t>available</a:t>
            </a:r>
            <a:r>
              <a:rPr lang="en-US" dirty="0"/>
              <a:t> to participate in 3 meetings per month (GB meeting, one CP meeting, and one Committee Meeting);</a:t>
            </a: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/>
              <a:t>5) Must be willing to lead or co-lead a committee to advance the work;</a:t>
            </a: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/>
              <a:t>6) </a:t>
            </a:r>
            <a:r>
              <a:rPr lang="en-US" b="1" dirty="0"/>
              <a:t>Uphold and adhere </a:t>
            </a:r>
            <a:r>
              <a:rPr lang="en-US" dirty="0"/>
              <a:t>to the “</a:t>
            </a:r>
            <a:r>
              <a:rPr lang="en-US" b="1" dirty="0"/>
              <a:t>Mission</a:t>
            </a:r>
            <a:r>
              <a:rPr lang="en-US" dirty="0"/>
              <a:t>, </a:t>
            </a:r>
            <a:r>
              <a:rPr lang="en-US" b="1" dirty="0"/>
              <a:t>Values</a:t>
            </a:r>
            <a:r>
              <a:rPr lang="en-US" dirty="0"/>
              <a:t>, and </a:t>
            </a:r>
            <a:r>
              <a:rPr lang="en-US" b="1" dirty="0"/>
              <a:t>Code of Conduct</a:t>
            </a:r>
            <a:r>
              <a:rPr lang="en-US" dirty="0"/>
              <a:t>”; and </a:t>
            </a:r>
          </a:p>
          <a:p>
            <a:pPr marL="396875" indent="-396875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/>
              <a:t>7) If a member of another Best Start Community, </a:t>
            </a:r>
            <a:r>
              <a:rPr lang="en-US" b="1" dirty="0"/>
              <a:t>be in good standing </a:t>
            </a:r>
            <a:r>
              <a:rPr lang="en-US" dirty="0"/>
              <a:t>with them and not currently serving another GB. </a:t>
            </a:r>
          </a:p>
        </p:txBody>
      </p:sp>
    </p:spTree>
    <p:extLst>
      <p:ext uri="{BB962C8B-B14F-4D97-AF65-F5344CB8AC3E}">
        <p14:creationId xmlns:p14="http://schemas.microsoft.com/office/powerpoint/2010/main" val="375761957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lIns="0" tIns="0" rIns="0" bIns="0" anchor="ctr">
        <a:normAutofit/>
      </a:bodyPr>
      <a:lstStyle>
        <a:defPPr>
          <a:defRPr sz="8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26217CB0A6144BFC7577191170DEE" ma:contentTypeVersion="" ma:contentTypeDescription="Create a new document." ma:contentTypeScope="" ma:versionID="5b69026be70777600505ed800c71c2b3">
  <xsd:schema xmlns:xsd="http://www.w3.org/2001/XMLSchema" xmlns:xs="http://www.w3.org/2001/XMLSchema" xmlns:p="http://schemas.microsoft.com/office/2006/metadata/properties" xmlns:ns2="f9823ac3-5989-4449-b486-e8f95f1e79b7" targetNamespace="http://schemas.microsoft.com/office/2006/metadata/properties" ma:root="true" ma:fieldsID="bdadaec31fc4b66234cec1bf62dea05e" ns2:_="">
    <xsd:import namespace="f9823ac3-5989-4449-b486-e8f95f1e79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23ac3-5989-4449-b486-e8f95f1e79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FDC2A2-571B-48A5-A438-BC4C2FF25C8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9823ac3-5989-4449-b486-e8f95f1e79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B268B3-DAF4-4478-9828-8005DC134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23ac3-5989-4449-b486-e8f95f1e7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042C73-3F0E-474E-86AD-B325F93527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3354</TotalTime>
  <Words>1593</Words>
  <Application>Microsoft Office PowerPoint</Application>
  <PresentationFormat>Custom</PresentationFormat>
  <Paragraphs>162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Helvetica Light</vt:lpstr>
      <vt:lpstr>Helvetica Neue</vt:lpstr>
      <vt:lpstr>MS Mincho</vt:lpstr>
      <vt:lpstr>Arial</vt:lpstr>
      <vt:lpstr>Calibri</vt:lpstr>
      <vt:lpstr>Cambria</vt:lpstr>
      <vt:lpstr>Century Schoolbook</vt:lpstr>
      <vt:lpstr>Times New Roman</vt:lpstr>
      <vt:lpstr>White</vt:lpstr>
      <vt:lpstr>PowerPoint Presentation</vt:lpstr>
      <vt:lpstr>BSL Mission | La Misión de BSL </vt:lpstr>
      <vt:lpstr>Election  Elección    </vt:lpstr>
      <vt:lpstr>Seats in GB | Asientos en el CO</vt:lpstr>
      <vt:lpstr>Current GB Members / Asientos en el CO</vt:lpstr>
      <vt:lpstr>The Role of GB Members   (GB Bylaws Section B) </vt:lpstr>
      <vt:lpstr>El papel de los miembros OC   (Estatutos OC, Sección B) </vt:lpstr>
      <vt:lpstr>Calificaciones para ser un miembro OC    </vt:lpstr>
      <vt:lpstr>Qualifications to be a GB Member   </vt:lpstr>
      <vt:lpstr>Election Process</vt:lpstr>
      <vt:lpstr>Proceso de Elección</vt:lpstr>
      <vt:lpstr>Meet the GB Candidates: Parents with children 0-5 Conozca a los candidatos OC: Padres con niños en  edades de 0 a 5</vt:lpstr>
      <vt:lpstr>TIME TO VOTE! / ¡HORA DE VOTAR!</vt:lpstr>
      <vt:lpstr>Meet the GB Candidates: Parents with children 6 -17 Conozca a los candidatos OC: Padres con niños en  edades de 6 a 17</vt:lpstr>
      <vt:lpstr>TIME TO VOTE! / ¡HORA DE VOTAR!</vt:lpstr>
      <vt:lpstr>Meet the GB Candidates: Community Category Conozca a los candidatos OC: Categoría Comunidad</vt:lpstr>
      <vt:lpstr>TIME TO VOTE! / ¡HORA DE VOTAR!</vt:lpstr>
      <vt:lpstr>Swearing In | Juramento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Ellaine Hartley</dc:creator>
  <cp:lastModifiedBy>Araceli Simeon</cp:lastModifiedBy>
  <cp:revision>313</cp:revision>
  <cp:lastPrinted>2018-06-12T22:56:56Z</cp:lastPrinted>
  <dcterms:modified xsi:type="dcterms:W3CDTF">2018-07-05T16:57:22Z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0x010100E7D26217CB0A6144BFC7577191170DEE</vt:lpwstr>
  </property>
  <property fmtid="{D5CDD505-2E9C-101B-9397-08002B2CF9AE}" pid="3" name="F5LAInitiative">
    <vt:lpwstr/>
  </property>
  <property fmtid="{D5CDD505-2E9C-101B-9397-08002B2CF9AE}" pid="4" name="F5LADocumentType">
    <vt:lpwstr/>
  </property>
  <property fmtid="{D5CDD505-2E9C-101B-9397-08002B2CF9AE}" pid="5" name="F5LAProjectName">
    <vt:lpwstr/>
  </property>
  <property fmtid="{D5CDD505-2E9C-101B-9397-08002B2CF9AE}" pid="6" name="k91c18b7c116458fb6b6a14f61ebfa4d">
    <vt:lpwstr/>
  </property>
  <property fmtid="{D5CDD505-2E9C-101B-9397-08002B2CF9AE}" pid="7" name="F5LAFiscalYear">
    <vt:lpwstr>17;#2013-2014|e1e92646-c9dd-498f-8917-b3c58573e9c9</vt:lpwstr>
  </property>
  <property fmtid="{D5CDD505-2E9C-101B-9397-08002B2CF9AE}" pid="8" name="F5LAContractNumber">
    <vt:lpwstr/>
  </property>
  <property fmtid="{D5CDD505-2E9C-101B-9397-08002B2CF9AE}" pid="9" name="F5LADepartment">
    <vt:lpwstr/>
  </property>
</Properties>
</file>