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notesMasterIdLst>
    <p:notesMasterId r:id="rId23"/>
  </p:notesMasterIdLst>
  <p:handoutMasterIdLst>
    <p:handoutMasterId r:id="rId24"/>
  </p:handoutMasterIdLst>
  <p:sldIdLst>
    <p:sldId id="335" r:id="rId2"/>
    <p:sldId id="266" r:id="rId3"/>
    <p:sldId id="336" r:id="rId4"/>
    <p:sldId id="268" r:id="rId5"/>
    <p:sldId id="329" r:id="rId6"/>
    <p:sldId id="330" r:id="rId7"/>
    <p:sldId id="331" r:id="rId8"/>
    <p:sldId id="332" r:id="rId9"/>
    <p:sldId id="333" r:id="rId10"/>
    <p:sldId id="334" r:id="rId11"/>
    <p:sldId id="282" r:id="rId12"/>
    <p:sldId id="326" r:id="rId13"/>
    <p:sldId id="337" r:id="rId14"/>
    <p:sldId id="315" r:id="rId15"/>
    <p:sldId id="327" r:id="rId16"/>
    <p:sldId id="316" r:id="rId17"/>
    <p:sldId id="328" r:id="rId18"/>
    <p:sldId id="320" r:id="rId19"/>
    <p:sldId id="267" r:id="rId20"/>
    <p:sldId id="338" r:id="rId21"/>
    <p:sldId id="291" r:id="rId22"/>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rosoft Corporation" initials="" lastIdx="6" clrIdx="0"/>
  <p:cmAuthor id="1" name="Elisabeth Keating"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0B700"/>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8" autoAdjust="0"/>
    <p:restoredTop sz="83548" autoAdjust="0"/>
  </p:normalViewPr>
  <p:slideViewPr>
    <p:cSldViewPr>
      <p:cViewPr varScale="1">
        <p:scale>
          <a:sx n="76" d="100"/>
          <a:sy n="76" d="100"/>
        </p:scale>
        <p:origin x="1112" y="20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0"/>
    </p:cViewPr>
  </p:sorterViewPr>
  <p:notesViewPr>
    <p:cSldViewPr>
      <p:cViewPr varScale="1">
        <p:scale>
          <a:sx n="48" d="100"/>
          <a:sy n="48" d="100"/>
        </p:scale>
        <p:origin x="-1302" y="-9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57DFE7-DA88-46C0-99D7-EB2228E5635F}" type="doc">
      <dgm:prSet loTypeId="urn:microsoft.com/office/officeart/2005/8/layout/venn1" loCatId="relationship" qsTypeId="urn:microsoft.com/office/officeart/2005/8/quickstyle/simple1" qsCatId="simple" csTypeId="urn:microsoft.com/office/officeart/2005/8/colors/accent0_2" csCatId="mainScheme" phldr="1"/>
      <dgm:spPr/>
    </dgm:pt>
    <dgm:pt modelId="{40F140E0-1238-4076-ABE8-B2002B1FA176}">
      <dgm:prSet phldrT="[Text]"/>
      <dgm:spPr>
        <a:solidFill>
          <a:srgbClr val="FFFF00">
            <a:alpha val="50000"/>
          </a:srgbClr>
        </a:solidFill>
      </dgm:spPr>
      <dgm:t>
        <a:bodyPr/>
        <a:lstStyle/>
        <a:p>
          <a:r>
            <a:rPr lang="en-US" b="1" dirty="0">
              <a:solidFill>
                <a:srgbClr val="00B0F0"/>
              </a:solidFill>
            </a:rPr>
            <a:t>Body Language</a:t>
          </a:r>
        </a:p>
      </dgm:t>
    </dgm:pt>
    <dgm:pt modelId="{26CE8029-02BE-4F94-9A54-85377BD86EBF}" type="parTrans" cxnId="{884BBBB8-7582-44D9-8C20-895CDC872A69}">
      <dgm:prSet/>
      <dgm:spPr/>
      <dgm:t>
        <a:bodyPr/>
        <a:lstStyle/>
        <a:p>
          <a:endParaRPr lang="en-US"/>
        </a:p>
      </dgm:t>
    </dgm:pt>
    <dgm:pt modelId="{F2E2D176-1208-4C7C-AE57-17D2115F8CE8}" type="sibTrans" cxnId="{884BBBB8-7582-44D9-8C20-895CDC872A69}">
      <dgm:prSet/>
      <dgm:spPr/>
      <dgm:t>
        <a:bodyPr/>
        <a:lstStyle/>
        <a:p>
          <a:endParaRPr lang="en-US"/>
        </a:p>
      </dgm:t>
    </dgm:pt>
    <dgm:pt modelId="{2D2D97FF-899F-4FDD-A28F-1940CE975598}">
      <dgm:prSet phldrT="[Text]"/>
      <dgm:spPr>
        <a:solidFill>
          <a:schemeClr val="accent4">
            <a:lumMod val="20000"/>
            <a:lumOff val="80000"/>
            <a:alpha val="50000"/>
          </a:schemeClr>
        </a:solidFill>
      </dgm:spPr>
      <dgm:t>
        <a:bodyPr/>
        <a:lstStyle/>
        <a:p>
          <a:r>
            <a:rPr lang="en-US" b="1" dirty="0">
              <a:solidFill>
                <a:srgbClr val="00B0F0"/>
              </a:solidFill>
            </a:rPr>
            <a:t>Voice</a:t>
          </a:r>
        </a:p>
      </dgm:t>
    </dgm:pt>
    <dgm:pt modelId="{6B88537B-52B3-43B5-87CF-2455EB35A59C}" type="parTrans" cxnId="{740B8EA6-C412-42F8-8A78-3EA9DD64383B}">
      <dgm:prSet/>
      <dgm:spPr/>
      <dgm:t>
        <a:bodyPr/>
        <a:lstStyle/>
        <a:p>
          <a:endParaRPr lang="en-US"/>
        </a:p>
      </dgm:t>
    </dgm:pt>
    <dgm:pt modelId="{994DEE5B-5ADD-48EC-804E-B035339B7B72}" type="sibTrans" cxnId="{740B8EA6-C412-42F8-8A78-3EA9DD64383B}">
      <dgm:prSet/>
      <dgm:spPr/>
      <dgm:t>
        <a:bodyPr/>
        <a:lstStyle/>
        <a:p>
          <a:endParaRPr lang="en-US"/>
        </a:p>
      </dgm:t>
    </dgm:pt>
    <dgm:pt modelId="{862DDBAD-82AA-497D-B4C3-61BF247C611A}">
      <dgm:prSet phldrT="[Text]"/>
      <dgm:spPr>
        <a:solidFill>
          <a:srgbClr val="92D050">
            <a:alpha val="50000"/>
          </a:srgbClr>
        </a:solidFill>
      </dgm:spPr>
      <dgm:t>
        <a:bodyPr/>
        <a:lstStyle/>
        <a:p>
          <a:r>
            <a:rPr lang="en-US" b="1" dirty="0">
              <a:solidFill>
                <a:srgbClr val="00B0F0"/>
              </a:solidFill>
            </a:rPr>
            <a:t>Visuals</a:t>
          </a:r>
        </a:p>
      </dgm:t>
    </dgm:pt>
    <dgm:pt modelId="{31FC06A6-E185-4F96-A849-955E82E2E121}" type="parTrans" cxnId="{167E0AD6-DB99-45CA-9F37-1F1DC0D0C39E}">
      <dgm:prSet/>
      <dgm:spPr/>
      <dgm:t>
        <a:bodyPr/>
        <a:lstStyle/>
        <a:p>
          <a:endParaRPr lang="en-US"/>
        </a:p>
      </dgm:t>
    </dgm:pt>
    <dgm:pt modelId="{659DAF98-C1D0-44C9-87C9-644962D70F36}" type="sibTrans" cxnId="{167E0AD6-DB99-45CA-9F37-1F1DC0D0C39E}">
      <dgm:prSet/>
      <dgm:spPr/>
      <dgm:t>
        <a:bodyPr/>
        <a:lstStyle/>
        <a:p>
          <a:endParaRPr lang="en-US"/>
        </a:p>
      </dgm:t>
    </dgm:pt>
    <dgm:pt modelId="{B63A64E3-BCE0-47BC-987E-1A28F516C2F4}" type="pres">
      <dgm:prSet presAssocID="{8357DFE7-DA88-46C0-99D7-EB2228E5635F}" presName="compositeShape" presStyleCnt="0">
        <dgm:presLayoutVars>
          <dgm:chMax val="7"/>
          <dgm:dir/>
          <dgm:resizeHandles val="exact"/>
        </dgm:presLayoutVars>
      </dgm:prSet>
      <dgm:spPr/>
    </dgm:pt>
    <dgm:pt modelId="{B9F90747-7AF2-4214-BDB7-48376B6CF815}" type="pres">
      <dgm:prSet presAssocID="{40F140E0-1238-4076-ABE8-B2002B1FA176}" presName="circ1" presStyleLbl="vennNode1" presStyleIdx="0" presStyleCnt="3" custLinFactNeighborX="1854" custLinFactNeighborY="3702"/>
      <dgm:spPr/>
    </dgm:pt>
    <dgm:pt modelId="{E38624D6-C0DF-49C9-A317-C257A8284038}" type="pres">
      <dgm:prSet presAssocID="{40F140E0-1238-4076-ABE8-B2002B1FA176}" presName="circ1Tx" presStyleLbl="revTx" presStyleIdx="0" presStyleCnt="0">
        <dgm:presLayoutVars>
          <dgm:chMax val="0"/>
          <dgm:chPref val="0"/>
          <dgm:bulletEnabled val="1"/>
        </dgm:presLayoutVars>
      </dgm:prSet>
      <dgm:spPr/>
    </dgm:pt>
    <dgm:pt modelId="{95AFDA5D-BAB1-40DE-8BC4-F2FC8C14B54B}" type="pres">
      <dgm:prSet presAssocID="{2D2D97FF-899F-4FDD-A28F-1940CE975598}" presName="circ2" presStyleLbl="vennNode1" presStyleIdx="1" presStyleCnt="3" custLinFactNeighborX="6269" custLinFactNeighborY="4481"/>
      <dgm:spPr/>
    </dgm:pt>
    <dgm:pt modelId="{36A9DF28-B05C-4A26-800E-F309DC7A4DFB}" type="pres">
      <dgm:prSet presAssocID="{2D2D97FF-899F-4FDD-A28F-1940CE975598}" presName="circ2Tx" presStyleLbl="revTx" presStyleIdx="0" presStyleCnt="0">
        <dgm:presLayoutVars>
          <dgm:chMax val="0"/>
          <dgm:chPref val="0"/>
          <dgm:bulletEnabled val="1"/>
        </dgm:presLayoutVars>
      </dgm:prSet>
      <dgm:spPr/>
    </dgm:pt>
    <dgm:pt modelId="{0C7206AE-6DDE-40A3-9E3D-4A19E63E6C0E}" type="pres">
      <dgm:prSet presAssocID="{862DDBAD-82AA-497D-B4C3-61BF247C611A}" presName="circ3" presStyleLbl="vennNode1" presStyleIdx="2" presStyleCnt="3" custLinFactNeighborX="2500" custLinFactNeighborY="1950"/>
      <dgm:spPr/>
    </dgm:pt>
    <dgm:pt modelId="{A553FAF2-AF69-4BEE-A9AE-A5AA8FA8B966}" type="pres">
      <dgm:prSet presAssocID="{862DDBAD-82AA-497D-B4C3-61BF247C611A}" presName="circ3Tx" presStyleLbl="revTx" presStyleIdx="0" presStyleCnt="0">
        <dgm:presLayoutVars>
          <dgm:chMax val="0"/>
          <dgm:chPref val="0"/>
          <dgm:bulletEnabled val="1"/>
        </dgm:presLayoutVars>
      </dgm:prSet>
      <dgm:spPr/>
    </dgm:pt>
  </dgm:ptLst>
  <dgm:cxnLst>
    <dgm:cxn modelId="{371BA607-DCDA-4CB6-9342-FB36E08C3E2D}" type="presOf" srcId="{862DDBAD-82AA-497D-B4C3-61BF247C611A}" destId="{0C7206AE-6DDE-40A3-9E3D-4A19E63E6C0E}" srcOrd="0" destOrd="0" presId="urn:microsoft.com/office/officeart/2005/8/layout/venn1"/>
    <dgm:cxn modelId="{BFF5012E-03EC-4A7F-9B9F-919532308AB2}" type="presOf" srcId="{2D2D97FF-899F-4FDD-A28F-1940CE975598}" destId="{36A9DF28-B05C-4A26-800E-F309DC7A4DFB}" srcOrd="1" destOrd="0" presId="urn:microsoft.com/office/officeart/2005/8/layout/venn1"/>
    <dgm:cxn modelId="{CF308B4D-D765-4775-B94B-E02A1AFB7DCB}" type="presOf" srcId="{862DDBAD-82AA-497D-B4C3-61BF247C611A}" destId="{A553FAF2-AF69-4BEE-A9AE-A5AA8FA8B966}" srcOrd="1" destOrd="0" presId="urn:microsoft.com/office/officeart/2005/8/layout/venn1"/>
    <dgm:cxn modelId="{6735568C-BD04-49EB-9D14-88885B2CCF21}" type="presOf" srcId="{8357DFE7-DA88-46C0-99D7-EB2228E5635F}" destId="{B63A64E3-BCE0-47BC-987E-1A28F516C2F4}" srcOrd="0" destOrd="0" presId="urn:microsoft.com/office/officeart/2005/8/layout/venn1"/>
    <dgm:cxn modelId="{3B12F297-F5D6-4B8F-A418-56E6DEDA521E}" type="presOf" srcId="{40F140E0-1238-4076-ABE8-B2002B1FA176}" destId="{B9F90747-7AF2-4214-BDB7-48376B6CF815}" srcOrd="0" destOrd="0" presId="urn:microsoft.com/office/officeart/2005/8/layout/venn1"/>
    <dgm:cxn modelId="{740B8EA6-C412-42F8-8A78-3EA9DD64383B}" srcId="{8357DFE7-DA88-46C0-99D7-EB2228E5635F}" destId="{2D2D97FF-899F-4FDD-A28F-1940CE975598}" srcOrd="1" destOrd="0" parTransId="{6B88537B-52B3-43B5-87CF-2455EB35A59C}" sibTransId="{994DEE5B-5ADD-48EC-804E-B035339B7B72}"/>
    <dgm:cxn modelId="{AF12ABA6-7C15-4C89-9F76-258D0B851907}" type="presOf" srcId="{2D2D97FF-899F-4FDD-A28F-1940CE975598}" destId="{95AFDA5D-BAB1-40DE-8BC4-F2FC8C14B54B}" srcOrd="0" destOrd="0" presId="urn:microsoft.com/office/officeart/2005/8/layout/venn1"/>
    <dgm:cxn modelId="{884BBBB8-7582-44D9-8C20-895CDC872A69}" srcId="{8357DFE7-DA88-46C0-99D7-EB2228E5635F}" destId="{40F140E0-1238-4076-ABE8-B2002B1FA176}" srcOrd="0" destOrd="0" parTransId="{26CE8029-02BE-4F94-9A54-85377BD86EBF}" sibTransId="{F2E2D176-1208-4C7C-AE57-17D2115F8CE8}"/>
    <dgm:cxn modelId="{167E0AD6-DB99-45CA-9F37-1F1DC0D0C39E}" srcId="{8357DFE7-DA88-46C0-99D7-EB2228E5635F}" destId="{862DDBAD-82AA-497D-B4C3-61BF247C611A}" srcOrd="2" destOrd="0" parTransId="{31FC06A6-E185-4F96-A849-955E82E2E121}" sibTransId="{659DAF98-C1D0-44C9-87C9-644962D70F36}"/>
    <dgm:cxn modelId="{C48F9ADE-D70E-4548-964C-936A80C491F0}" type="presOf" srcId="{40F140E0-1238-4076-ABE8-B2002B1FA176}" destId="{E38624D6-C0DF-49C9-A317-C257A8284038}" srcOrd="1" destOrd="0" presId="urn:microsoft.com/office/officeart/2005/8/layout/venn1"/>
    <dgm:cxn modelId="{84C2EB87-25AA-4FC1-AF69-514C84AA6246}" type="presParOf" srcId="{B63A64E3-BCE0-47BC-987E-1A28F516C2F4}" destId="{B9F90747-7AF2-4214-BDB7-48376B6CF815}" srcOrd="0" destOrd="0" presId="urn:microsoft.com/office/officeart/2005/8/layout/venn1"/>
    <dgm:cxn modelId="{FB1716C5-6A30-4C86-83E1-F860CF389ECF}" type="presParOf" srcId="{B63A64E3-BCE0-47BC-987E-1A28F516C2F4}" destId="{E38624D6-C0DF-49C9-A317-C257A8284038}" srcOrd="1" destOrd="0" presId="urn:microsoft.com/office/officeart/2005/8/layout/venn1"/>
    <dgm:cxn modelId="{8FC88CA2-4D58-4C9C-AC4A-AACB5F65BFAF}" type="presParOf" srcId="{B63A64E3-BCE0-47BC-987E-1A28F516C2F4}" destId="{95AFDA5D-BAB1-40DE-8BC4-F2FC8C14B54B}" srcOrd="2" destOrd="0" presId="urn:microsoft.com/office/officeart/2005/8/layout/venn1"/>
    <dgm:cxn modelId="{F54A90DF-9B19-44D7-B008-820F5E590507}" type="presParOf" srcId="{B63A64E3-BCE0-47BC-987E-1A28F516C2F4}" destId="{36A9DF28-B05C-4A26-800E-F309DC7A4DFB}" srcOrd="3" destOrd="0" presId="urn:microsoft.com/office/officeart/2005/8/layout/venn1"/>
    <dgm:cxn modelId="{66F98A3B-5588-4F66-9DBD-2D78A86689AB}" type="presParOf" srcId="{B63A64E3-BCE0-47BC-987E-1A28F516C2F4}" destId="{0C7206AE-6DDE-40A3-9E3D-4A19E63E6C0E}" srcOrd="4" destOrd="0" presId="urn:microsoft.com/office/officeart/2005/8/layout/venn1"/>
    <dgm:cxn modelId="{CEBFC918-D6A7-4F30-8958-04FD37B95009}" type="presParOf" srcId="{B63A64E3-BCE0-47BC-987E-1A28F516C2F4}" destId="{A553FAF2-AF69-4BEE-A9AE-A5AA8FA8B966}"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F90747-7AF2-4214-BDB7-48376B6CF815}">
      <dsp:nvSpPr>
        <dsp:cNvPr id="0" name=""/>
        <dsp:cNvSpPr/>
      </dsp:nvSpPr>
      <dsp:spPr>
        <a:xfrm>
          <a:off x="2895613" y="174165"/>
          <a:ext cx="3010462" cy="3010462"/>
        </a:xfrm>
        <a:prstGeom prst="ellipse">
          <a:avLst/>
        </a:prstGeom>
        <a:solidFill>
          <a:srgbClr val="FFFF00">
            <a:alpha val="50000"/>
          </a:srgb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rgbClr val="00B0F0"/>
              </a:solidFill>
            </a:rPr>
            <a:t>Body Language</a:t>
          </a:r>
        </a:p>
      </dsp:txBody>
      <dsp:txXfrm>
        <a:off x="3297008" y="700996"/>
        <a:ext cx="2207672" cy="1354707"/>
      </dsp:txXfrm>
    </dsp:sp>
    <dsp:sp modelId="{95AFDA5D-BAB1-40DE-8BC4-F2FC8C14B54B}">
      <dsp:nvSpPr>
        <dsp:cNvPr id="0" name=""/>
        <dsp:cNvSpPr/>
      </dsp:nvSpPr>
      <dsp:spPr>
        <a:xfrm>
          <a:off x="4114800" y="2006974"/>
          <a:ext cx="3010462" cy="3010462"/>
        </a:xfrm>
        <a:prstGeom prst="ellipse">
          <a:avLst/>
        </a:prstGeom>
        <a:solidFill>
          <a:schemeClr val="accent4">
            <a:lumMod val="20000"/>
            <a:lumOff val="80000"/>
            <a:alpha val="50000"/>
          </a:scheme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rgbClr val="00B0F0"/>
              </a:solidFill>
            </a:rPr>
            <a:t>Voice</a:t>
          </a:r>
        </a:p>
      </dsp:txBody>
      <dsp:txXfrm>
        <a:off x="5035500" y="2784677"/>
        <a:ext cx="1806277" cy="1655754"/>
      </dsp:txXfrm>
    </dsp:sp>
    <dsp:sp modelId="{0C7206AE-6DDE-40A3-9E3D-4A19E63E6C0E}">
      <dsp:nvSpPr>
        <dsp:cNvPr id="0" name=""/>
        <dsp:cNvSpPr/>
      </dsp:nvSpPr>
      <dsp:spPr>
        <a:xfrm>
          <a:off x="1828786" y="2002960"/>
          <a:ext cx="3010462" cy="3010462"/>
        </a:xfrm>
        <a:prstGeom prst="ellipse">
          <a:avLst/>
        </a:prstGeom>
        <a:solidFill>
          <a:srgbClr val="92D050">
            <a:alpha val="50000"/>
          </a:srgbClr>
        </a:solidFill>
        <a:ln w="15875" cap="rnd"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555750">
            <a:lnSpc>
              <a:spcPct val="90000"/>
            </a:lnSpc>
            <a:spcBef>
              <a:spcPct val="0"/>
            </a:spcBef>
            <a:spcAft>
              <a:spcPct val="35000"/>
            </a:spcAft>
            <a:buNone/>
          </a:pPr>
          <a:r>
            <a:rPr lang="en-US" sz="3500" b="1" kern="1200" dirty="0">
              <a:solidFill>
                <a:srgbClr val="00B0F0"/>
              </a:solidFill>
            </a:rPr>
            <a:t>Visuals</a:t>
          </a:r>
        </a:p>
      </dsp:txBody>
      <dsp:txXfrm>
        <a:off x="2112271" y="2780663"/>
        <a:ext cx="1806277" cy="165575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9011" name="Rectangle 3"/>
          <p:cNvSpPr>
            <a:spLocks noGrp="1" noChangeArrowheads="1"/>
          </p:cNvSpPr>
          <p:nvPr>
            <p:ph type="dt" sz="quarter" idx="1"/>
          </p:nvPr>
        </p:nvSpPr>
        <p:spPr bwMode="auto">
          <a:xfrm>
            <a:off x="3884852"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eaLnBrk="1" hangingPunct="1">
              <a:defRPr sz="1200">
                <a:latin typeface="Verdana" pitchFamily="34" charset="0"/>
              </a:defRPr>
            </a:lvl1pPr>
          </a:lstStyle>
          <a:p>
            <a:endParaRPr lang="en-US"/>
          </a:p>
        </p:txBody>
      </p:sp>
      <p:sp>
        <p:nvSpPr>
          <p:cNvPr id="299012" name="Rectangle 4"/>
          <p:cNvSpPr>
            <a:spLocks noGrp="1" noChangeArrowheads="1"/>
          </p:cNvSpPr>
          <p:nvPr>
            <p:ph type="ftr" sz="quarter" idx="2"/>
          </p:nvPr>
        </p:nvSpPr>
        <p:spPr bwMode="auto">
          <a:xfrm>
            <a:off x="0"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9013" name="Rectangle 5"/>
          <p:cNvSpPr>
            <a:spLocks noGrp="1" noChangeArrowheads="1"/>
          </p:cNvSpPr>
          <p:nvPr>
            <p:ph type="sldNum" sz="quarter" idx="3"/>
          </p:nvPr>
        </p:nvSpPr>
        <p:spPr bwMode="auto">
          <a:xfrm>
            <a:off x="3884852"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eaLnBrk="1" hangingPunct="1">
              <a:defRPr sz="1200">
                <a:latin typeface="Verdana" pitchFamily="34" charset="0"/>
              </a:defRPr>
            </a:lvl1pPr>
          </a:lstStyle>
          <a:p>
            <a:fld id="{D6EA1911-ED40-4CDC-86F2-EB806C019E6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7987" name="Rectangle 3"/>
          <p:cNvSpPr>
            <a:spLocks noGrp="1" noChangeArrowheads="1"/>
          </p:cNvSpPr>
          <p:nvPr>
            <p:ph type="dt" idx="1"/>
          </p:nvPr>
        </p:nvSpPr>
        <p:spPr bwMode="auto">
          <a:xfrm>
            <a:off x="3884852" y="0"/>
            <a:ext cx="2971593" cy="464184"/>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eaLnBrk="1" hangingPunct="1">
              <a:defRPr sz="1200">
                <a:latin typeface="Verdana" pitchFamily="34" charset="0"/>
              </a:defRPr>
            </a:lvl1pPr>
          </a:lstStyle>
          <a:p>
            <a:endParaRPr lang="en-US"/>
          </a:p>
        </p:txBody>
      </p:sp>
      <p:sp>
        <p:nvSpPr>
          <p:cNvPr id="297988" name="Rectangle 4"/>
          <p:cNvSpPr>
            <a:spLocks noGrp="1" noRot="1" noChangeAspect="1" noChangeArrowheads="1" noTextEdit="1"/>
          </p:cNvSpPr>
          <p:nvPr>
            <p:ph type="sldImg" idx="2"/>
          </p:nvPr>
        </p:nvSpPr>
        <p:spPr bwMode="auto">
          <a:xfrm>
            <a:off x="1104900" y="698500"/>
            <a:ext cx="4648200" cy="3486150"/>
          </a:xfrm>
          <a:prstGeom prst="rect">
            <a:avLst/>
          </a:prstGeom>
          <a:noFill/>
          <a:ln w="9525">
            <a:solidFill>
              <a:srgbClr val="000000"/>
            </a:solidFill>
            <a:miter lim="800000"/>
            <a:headEnd/>
            <a:tailEnd/>
          </a:ln>
          <a:effectLst/>
        </p:spPr>
      </p:sp>
      <p:sp>
        <p:nvSpPr>
          <p:cNvPr id="297989" name="Rectangle 5"/>
          <p:cNvSpPr>
            <a:spLocks noGrp="1" noChangeArrowheads="1"/>
          </p:cNvSpPr>
          <p:nvPr>
            <p:ph type="body" sz="quarter" idx="3"/>
          </p:nvPr>
        </p:nvSpPr>
        <p:spPr bwMode="auto">
          <a:xfrm>
            <a:off x="686112" y="4416108"/>
            <a:ext cx="5485778" cy="4182427"/>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7990" name="Rectangle 6"/>
          <p:cNvSpPr>
            <a:spLocks noGrp="1" noChangeArrowheads="1"/>
          </p:cNvSpPr>
          <p:nvPr>
            <p:ph type="ftr" sz="quarter" idx="4"/>
          </p:nvPr>
        </p:nvSpPr>
        <p:spPr bwMode="auto">
          <a:xfrm>
            <a:off x="0"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eaLnBrk="1" hangingPunct="1">
              <a:defRPr sz="1200">
                <a:latin typeface="Verdana" pitchFamily="34" charset="0"/>
              </a:defRPr>
            </a:lvl1pPr>
          </a:lstStyle>
          <a:p>
            <a:endParaRPr lang="en-US"/>
          </a:p>
        </p:txBody>
      </p:sp>
      <p:sp>
        <p:nvSpPr>
          <p:cNvPr id="297991" name="Rectangle 7"/>
          <p:cNvSpPr>
            <a:spLocks noGrp="1" noChangeArrowheads="1"/>
          </p:cNvSpPr>
          <p:nvPr>
            <p:ph type="sldNum" sz="quarter" idx="5"/>
          </p:nvPr>
        </p:nvSpPr>
        <p:spPr bwMode="auto">
          <a:xfrm>
            <a:off x="3884852" y="8830627"/>
            <a:ext cx="2971593" cy="464184"/>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eaLnBrk="1" hangingPunct="1">
              <a:defRPr sz="1200">
                <a:latin typeface="Verdana" pitchFamily="34" charset="0"/>
              </a:defRPr>
            </a:lvl1pPr>
          </a:lstStyle>
          <a:p>
            <a:fld id="{CD5A5636-D208-461D-8726-EFE8D2840EE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mn-cs"/>
      </a:defRPr>
    </a:lvl1pPr>
    <a:lvl2pPr marL="457200" algn="l" rtl="0" fontAlgn="base">
      <a:spcBef>
        <a:spcPct val="30000"/>
      </a:spcBef>
      <a:spcAft>
        <a:spcPct val="0"/>
      </a:spcAft>
      <a:defRPr sz="1200" kern="1200">
        <a:solidFill>
          <a:schemeClr val="tx1"/>
        </a:solidFill>
        <a:latin typeface="Verdana" pitchFamily="34" charset="0"/>
        <a:ea typeface="+mn-ea"/>
        <a:cs typeface="+mn-cs"/>
      </a:defRPr>
    </a:lvl2pPr>
    <a:lvl3pPr marL="914400" algn="l" rtl="0" fontAlgn="base">
      <a:spcBef>
        <a:spcPct val="30000"/>
      </a:spcBef>
      <a:spcAft>
        <a:spcPct val="0"/>
      </a:spcAft>
      <a:defRPr sz="1200" kern="1200">
        <a:solidFill>
          <a:schemeClr val="tx1"/>
        </a:solidFill>
        <a:latin typeface="Verdana" pitchFamily="34" charset="0"/>
        <a:ea typeface="+mn-ea"/>
        <a:cs typeface="+mn-cs"/>
      </a:defRPr>
    </a:lvl3pPr>
    <a:lvl4pPr marL="1371600" algn="l" rtl="0" fontAlgn="base">
      <a:spcBef>
        <a:spcPct val="30000"/>
      </a:spcBef>
      <a:spcAft>
        <a:spcPct val="0"/>
      </a:spcAft>
      <a:defRPr sz="1200" kern="1200">
        <a:solidFill>
          <a:schemeClr val="tx1"/>
        </a:solidFill>
        <a:latin typeface="Verdana" pitchFamily="34" charset="0"/>
        <a:ea typeface="+mn-ea"/>
        <a:cs typeface="+mn-cs"/>
      </a:defRPr>
    </a:lvl4pPr>
    <a:lvl5pPr marL="1828800" algn="l" rtl="0" fontAlgn="base">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409F6-E970-42EA-B92E-2D1743BD8663}" type="slidenum">
              <a:rPr lang="en-US"/>
              <a:pPr/>
              <a:t>1</a:t>
            </a:fld>
            <a:endParaRPr lang="en-US"/>
          </a:p>
        </p:txBody>
      </p:sp>
      <p:sp>
        <p:nvSpPr>
          <p:cNvPr id="370690" name="Rectangle 2"/>
          <p:cNvSpPr>
            <a:spLocks noGrp="1" noRot="1" noChangeAspec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21418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10</a:t>
            </a:fld>
            <a:endParaRPr lang="en-US"/>
          </a:p>
        </p:txBody>
      </p:sp>
    </p:spTree>
    <p:extLst>
      <p:ext uri="{BB962C8B-B14F-4D97-AF65-F5344CB8AC3E}">
        <p14:creationId xmlns:p14="http://schemas.microsoft.com/office/powerpoint/2010/main" val="1562354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kern="1200" dirty="0">
                <a:solidFill>
                  <a:schemeClr val="tx1"/>
                </a:solidFill>
                <a:effectLst/>
                <a:latin typeface="Verdana" pitchFamily="34" charset="0"/>
                <a:ea typeface="+mn-ea"/>
                <a:cs typeface="+mn-cs"/>
              </a:rPr>
              <a:t>All of these hats required you to actively listen: </a:t>
            </a:r>
            <a:r>
              <a:rPr lang="en-US" sz="1200" kern="1200" dirty="0">
                <a:solidFill>
                  <a:schemeClr val="tx1"/>
                </a:solidFill>
                <a:effectLst/>
                <a:latin typeface="Verdana" pitchFamily="34" charset="0"/>
                <a:ea typeface="+mn-ea"/>
                <a:cs typeface="+mn-cs"/>
              </a:rPr>
              <a:t>Be genuinely interested in other people's thoughts and feelings. Listen intently. Make appropriate eye contact. </a:t>
            </a:r>
          </a:p>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13</a:t>
            </a:fld>
            <a:endParaRPr lang="en-US" dirty="0"/>
          </a:p>
        </p:txBody>
      </p:sp>
    </p:spTree>
    <p:extLst>
      <p:ext uri="{BB962C8B-B14F-4D97-AF65-F5344CB8AC3E}">
        <p14:creationId xmlns:p14="http://schemas.microsoft.com/office/powerpoint/2010/main" val="2202866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kern="1200" dirty="0">
                <a:solidFill>
                  <a:schemeClr val="tx1"/>
                </a:solidFill>
                <a:effectLst/>
                <a:latin typeface="Verdana" pitchFamily="34" charset="0"/>
                <a:ea typeface="+mn-ea"/>
                <a:cs typeface="+mn-cs"/>
              </a:rPr>
              <a:t>The Encourager supports inclusion: </a:t>
            </a:r>
            <a:r>
              <a:rPr lang="en-US" sz="1200" kern="1200" dirty="0">
                <a:solidFill>
                  <a:schemeClr val="tx1"/>
                </a:solidFill>
                <a:effectLst/>
                <a:latin typeface="Verdana" pitchFamily="34" charset="0"/>
                <a:ea typeface="+mn-ea"/>
                <a:cs typeface="+mn-cs"/>
              </a:rPr>
              <a:t>Make sure everyone has an equal opportunity to participate. Encourage those who have been silent to comment. For example, say in a humorous way: “I’m being rated by my client on the degree to which I get everyone to talk!” </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kern="1200" dirty="0">
                <a:solidFill>
                  <a:schemeClr val="tx1"/>
                </a:solidFill>
                <a:effectLst/>
                <a:latin typeface="Verdana" pitchFamily="34" charset="0"/>
                <a:ea typeface="+mn-ea"/>
                <a:cs typeface="+mn-cs"/>
              </a:rPr>
              <a:t>Summarizer recognizing progress: </a:t>
            </a:r>
            <a:r>
              <a:rPr lang="en-US" sz="1200" kern="1200" dirty="0">
                <a:solidFill>
                  <a:schemeClr val="tx1"/>
                </a:solidFill>
                <a:effectLst/>
                <a:latin typeface="Verdana" pitchFamily="34" charset="0"/>
                <a:ea typeface="+mn-ea"/>
                <a:cs typeface="+mn-cs"/>
              </a:rPr>
              <a:t>For example: "Nice job! We just brainstormed 36 items in that 4-minute time period." </a:t>
            </a:r>
          </a:p>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14</a:t>
            </a:fld>
            <a:endParaRPr lang="en-US" dirty="0"/>
          </a:p>
        </p:txBody>
      </p:sp>
    </p:spTree>
    <p:extLst>
      <p:ext uri="{BB962C8B-B14F-4D97-AF65-F5344CB8AC3E}">
        <p14:creationId xmlns:p14="http://schemas.microsoft.com/office/powerpoint/2010/main" val="2058636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Body – Is the first thing people notice, whether you are open or</a:t>
            </a:r>
            <a:r>
              <a:rPr lang="en-US" baseline="0" dirty="0"/>
              <a:t> closed determines whether or not they are going to be open to hear what you have to say and feel comfortable participating… As you all stated your tone/voice itself is important but there are some phrases that are useful in encouraging participation.</a:t>
            </a:r>
            <a:endParaRPr lang="en-US" dirty="0"/>
          </a:p>
          <a:p>
            <a:endParaRPr lang="en-US" sz="1200" b="1" kern="1200" dirty="0">
              <a:solidFill>
                <a:schemeClr val="tx1"/>
              </a:solidFill>
              <a:effectLst/>
              <a:latin typeface="Verdana" pitchFamily="34" charset="0"/>
              <a:ea typeface="+mn-ea"/>
              <a:cs typeface="+mn-cs"/>
            </a:endParaRPr>
          </a:p>
          <a:p>
            <a:r>
              <a:rPr lang="en-US" sz="1200" b="1" kern="1200" dirty="0">
                <a:solidFill>
                  <a:schemeClr val="tx1"/>
                </a:solidFill>
                <a:effectLst/>
                <a:latin typeface="Verdana" pitchFamily="34" charset="0"/>
                <a:ea typeface="+mn-ea"/>
                <a:cs typeface="+mn-cs"/>
              </a:rPr>
              <a:t>Be mindful of:  </a:t>
            </a:r>
          </a:p>
          <a:p>
            <a:r>
              <a:rPr lang="en-US" sz="1200" b="1" kern="1200" dirty="0">
                <a:solidFill>
                  <a:schemeClr val="tx1"/>
                </a:solidFill>
                <a:effectLst/>
                <a:latin typeface="Verdana" pitchFamily="34" charset="0"/>
                <a:ea typeface="+mn-ea"/>
                <a:cs typeface="+mn-cs"/>
              </a:rPr>
              <a:t>Modeling: </a:t>
            </a:r>
            <a:r>
              <a:rPr lang="en-US" sz="1200" kern="1200" dirty="0">
                <a:solidFill>
                  <a:schemeClr val="tx1"/>
                </a:solidFill>
                <a:effectLst/>
                <a:latin typeface="Verdana" pitchFamily="34" charset="0"/>
                <a:ea typeface="+mn-ea"/>
                <a:cs typeface="+mn-cs"/>
              </a:rPr>
              <a:t>Practice behavior that you want reflected back to you. Try to be non- judgmental. Watch your nonverbal messages; remember to have some fun. </a:t>
            </a:r>
          </a:p>
          <a:p>
            <a:endParaRPr lang="en-US" sz="1200" b="1" kern="1200" dirty="0">
              <a:solidFill>
                <a:schemeClr val="tx1"/>
              </a:solidFill>
              <a:effectLst/>
              <a:latin typeface="Verdana" pitchFamily="34" charset="0"/>
              <a:ea typeface="+mn-ea"/>
              <a:cs typeface="+mn-cs"/>
            </a:endParaRPr>
          </a:p>
          <a:p>
            <a:r>
              <a:rPr lang="en-US" sz="1200" b="1" kern="1200" dirty="0">
                <a:solidFill>
                  <a:schemeClr val="tx1"/>
                </a:solidFill>
                <a:effectLst/>
                <a:latin typeface="Verdana" pitchFamily="34" charset="0"/>
                <a:ea typeface="+mn-ea"/>
                <a:cs typeface="+mn-cs"/>
              </a:rPr>
              <a:t>Waiting or Silence: </a:t>
            </a:r>
            <a:r>
              <a:rPr lang="en-US" sz="1200" kern="1200" dirty="0">
                <a:solidFill>
                  <a:schemeClr val="tx1"/>
                </a:solidFill>
                <a:effectLst/>
                <a:latin typeface="Verdana" pitchFamily="34" charset="0"/>
                <a:ea typeface="+mn-ea"/>
                <a:cs typeface="+mn-cs"/>
              </a:rPr>
              <a:t>Remember that sometimes the hardest thing to do is nothing. </a:t>
            </a:r>
          </a:p>
          <a:p>
            <a:endParaRPr lang="en-US" sz="1200" b="1" kern="1200" dirty="0">
              <a:solidFill>
                <a:schemeClr val="tx1"/>
              </a:solidFill>
              <a:effectLst/>
              <a:latin typeface="Verdana" pitchFamily="34" charset="0"/>
              <a:ea typeface="+mn-ea"/>
              <a:cs typeface="+mn-cs"/>
            </a:endParaRPr>
          </a:p>
          <a:p>
            <a:r>
              <a:rPr lang="en-US" sz="1200" b="1" kern="1200" dirty="0">
                <a:solidFill>
                  <a:schemeClr val="tx1"/>
                </a:solidFill>
                <a:effectLst/>
                <a:latin typeface="Verdana" pitchFamily="34" charset="0"/>
                <a:ea typeface="+mn-ea"/>
                <a:cs typeface="+mn-cs"/>
              </a:rPr>
              <a:t>Scanning/Observing:</a:t>
            </a:r>
            <a:r>
              <a:rPr lang="en-US" sz="1200" kern="1200" dirty="0">
                <a:solidFill>
                  <a:schemeClr val="tx1"/>
                </a:solidFill>
                <a:effectLst/>
                <a:latin typeface="Verdana" pitchFamily="34" charset="0"/>
                <a:ea typeface="+mn-ea"/>
                <a:cs typeface="+mn-cs"/>
              </a:rPr>
              <a:t> Nurture full participation from the group. Watch nonverbal cues in the form of body movement, facial expression, and gesture (may indicate loss of attention, confusion, or discontent)−take a break, change the pace, change the topic, etc. </a:t>
            </a:r>
          </a:p>
          <a:p>
            <a:endParaRPr lang="en-US" sz="1200" b="1" kern="1200" dirty="0">
              <a:solidFill>
                <a:schemeClr val="tx1"/>
              </a:solidFill>
              <a:effectLst/>
              <a:latin typeface="Verdana" pitchFamily="34"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15</a:t>
            </a:fld>
            <a:endParaRPr lang="en-US" dirty="0"/>
          </a:p>
        </p:txBody>
      </p:sp>
    </p:spTree>
    <p:extLst>
      <p:ext uri="{BB962C8B-B14F-4D97-AF65-F5344CB8AC3E}">
        <p14:creationId xmlns:p14="http://schemas.microsoft.com/office/powerpoint/2010/main" val="2058636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Demonstrate hook usage by creating phrases with these hooks as examples of how they would be used to support guiding conversations.</a:t>
            </a:r>
          </a:p>
        </p:txBody>
      </p:sp>
      <p:sp>
        <p:nvSpPr>
          <p:cNvPr id="4" name="Slide Number Placeholder 3"/>
          <p:cNvSpPr>
            <a:spLocks noGrp="1"/>
          </p:cNvSpPr>
          <p:nvPr>
            <p:ph type="sldNum" sz="quarter" idx="10"/>
          </p:nvPr>
        </p:nvSpPr>
        <p:spPr/>
        <p:txBody>
          <a:bodyPr/>
          <a:lstStyle/>
          <a:p>
            <a:fld id="{CD5A5636-D208-461D-8726-EFE8D2840EE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Some people are more comfortable writing, they need to see other ideas before they contribute,</a:t>
            </a:r>
            <a:r>
              <a:rPr lang="en-US" baseline="0" dirty="0"/>
              <a:t> and it allows the group to focus on the content of the discussion not necessarily who said it.  Visual recordings also allow participants to see what they’ve accomplished thus far.</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Review</a:t>
            </a:r>
            <a:r>
              <a:rPr lang="en-US" baseline="0" dirty="0"/>
              <a:t> “Managing Challenging Behavior Sheet”.</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Verdana" pitchFamily="34" charset="0"/>
                <a:ea typeface="+mn-ea"/>
                <a:cs typeface="+mn-cs"/>
              </a:rPr>
              <a:t>ACTIVITY - Group Activity: Facilitation Role Play</a:t>
            </a:r>
            <a:endParaRPr lang="en-US" sz="1200" kern="1200" dirty="0">
              <a:solidFill>
                <a:schemeClr val="tx1"/>
              </a:solidFill>
              <a:latin typeface="Verdana" pitchFamily="34" charset="0"/>
              <a:ea typeface="+mn-ea"/>
              <a:cs typeface="+mn-cs"/>
            </a:endParaRPr>
          </a:p>
          <a:p>
            <a:r>
              <a:rPr lang="en-US" sz="1200" kern="1200" dirty="0">
                <a:solidFill>
                  <a:schemeClr val="tx1"/>
                </a:solidFill>
                <a:latin typeface="Verdana" pitchFamily="34" charset="0"/>
                <a:ea typeface="+mn-ea"/>
                <a:cs typeface="+mn-cs"/>
              </a:rPr>
              <a:t>This activity should be done with 3 participants role-playing as facilitator, presenter and disrupter in the challenging roles.  Chose as many groups as needed to make sure everyone has a chance to participate.</a:t>
            </a:r>
          </a:p>
          <a:p>
            <a:endParaRPr lang="en-US" sz="1200" kern="1200" dirty="0">
              <a:solidFill>
                <a:schemeClr val="tx1"/>
              </a:solidFill>
              <a:latin typeface="Verdana" pitchFamily="34" charset="0"/>
              <a:ea typeface="+mn-ea"/>
              <a:cs typeface="+mn-cs"/>
            </a:endParaRPr>
          </a:p>
          <a:p>
            <a:r>
              <a:rPr lang="en-US" sz="1200" kern="1200" dirty="0">
                <a:solidFill>
                  <a:schemeClr val="tx1"/>
                </a:solidFill>
                <a:latin typeface="Verdana" pitchFamily="34" charset="0"/>
                <a:ea typeface="+mn-ea"/>
                <a:cs typeface="+mn-cs"/>
              </a:rPr>
              <a:t>Discussion:  Developing a recipe for spaghetti, burrito, sandwich or another favorite dish of your choice.  </a:t>
            </a:r>
          </a:p>
          <a:p>
            <a:r>
              <a:rPr lang="en-US" sz="1200" kern="1200" dirty="0">
                <a:solidFill>
                  <a:schemeClr val="tx1"/>
                </a:solidFill>
                <a:latin typeface="Verdana" pitchFamily="34" charset="0"/>
                <a:ea typeface="+mn-ea"/>
                <a:cs typeface="+mn-cs"/>
              </a:rPr>
              <a:t>After each group presents, debrief by asking large group to:  guess what challenging behavior was being displayed during the presentation, give team at least two points of feedback on practiced facilitation skills</a:t>
            </a:r>
          </a:p>
          <a:p>
            <a:endParaRPr lang="en-US" sz="1200" kern="1200" dirty="0">
              <a:solidFill>
                <a:schemeClr val="tx1"/>
              </a:solidFill>
              <a:latin typeface="Verdana" pitchFamily="34" charset="0"/>
              <a:ea typeface="+mn-ea"/>
              <a:cs typeface="+mn-cs"/>
            </a:endParaRPr>
          </a:p>
          <a:p>
            <a:r>
              <a:rPr lang="en-US" sz="1200" kern="1200" dirty="0">
                <a:solidFill>
                  <a:schemeClr val="tx1"/>
                </a:solidFill>
                <a:latin typeface="Verdana" pitchFamily="34" charset="0"/>
                <a:ea typeface="+mn-ea"/>
                <a:cs typeface="+mn-cs"/>
              </a:rPr>
              <a:t>After all groups have had a chance, you lead the whole group debrief, giving constructive feedback and making sure to hear how they felt about the process. </a:t>
            </a:r>
            <a:endParaRPr lang="en-US" dirty="0"/>
          </a:p>
        </p:txBody>
      </p:sp>
      <p:sp>
        <p:nvSpPr>
          <p:cNvPr id="4" name="Slide Number Placeholder 3"/>
          <p:cNvSpPr>
            <a:spLocks noGrp="1"/>
          </p:cNvSpPr>
          <p:nvPr>
            <p:ph type="sldNum" sz="quarter" idx="10"/>
          </p:nvPr>
        </p:nvSpPr>
        <p:spPr/>
        <p:txBody>
          <a:bodyPr/>
          <a:lstStyle/>
          <a:p>
            <a:fld id="{CD5A5636-D208-461D-8726-EFE8D2840EE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Verdana" pitchFamily="34" charset="0"/>
                <a:ea typeface="+mn-ea"/>
                <a:cs typeface="+mn-cs"/>
              </a:rPr>
              <a:t>1:30pm Welcome/Check-In/Icebreaker</a:t>
            </a:r>
          </a:p>
          <a:p>
            <a:r>
              <a:rPr lang="en-US" sz="1200" kern="1200" dirty="0">
                <a:solidFill>
                  <a:schemeClr val="tx1"/>
                </a:solidFill>
                <a:latin typeface="Verdana" pitchFamily="34" charset="0"/>
                <a:ea typeface="+mn-ea"/>
                <a:cs typeface="+mn-cs"/>
              </a:rPr>
              <a:t>1:45pm  Agenda</a:t>
            </a:r>
          </a:p>
          <a:p>
            <a:r>
              <a:rPr lang="en-US" sz="1200" kern="1200" dirty="0">
                <a:solidFill>
                  <a:schemeClr val="tx1"/>
                </a:solidFill>
                <a:latin typeface="Verdana" pitchFamily="34" charset="0"/>
                <a:ea typeface="+mn-ea"/>
                <a:cs typeface="+mn-cs"/>
              </a:rPr>
              <a:t>1:50pm  Training Agreements/Ground Rules </a:t>
            </a:r>
          </a:p>
          <a:p>
            <a:r>
              <a:rPr lang="en-US" sz="1200" kern="1200" dirty="0">
                <a:solidFill>
                  <a:schemeClr val="tx1"/>
                </a:solidFill>
                <a:latin typeface="Verdana" pitchFamily="34" charset="0"/>
                <a:ea typeface="+mn-ea"/>
                <a:cs typeface="+mn-cs"/>
              </a:rPr>
              <a:t>              Training Goals</a:t>
            </a:r>
          </a:p>
          <a:p>
            <a:r>
              <a:rPr lang="en-US" sz="1200" kern="1200" dirty="0">
                <a:solidFill>
                  <a:schemeClr val="tx1"/>
                </a:solidFill>
                <a:latin typeface="Verdana" pitchFamily="34" charset="0"/>
                <a:ea typeface="+mn-ea"/>
                <a:cs typeface="+mn-cs"/>
              </a:rPr>
              <a:t>2:00pm  Training Part 1:  Slides – 5 – 10 (30 minutes)</a:t>
            </a:r>
          </a:p>
          <a:p>
            <a:r>
              <a:rPr lang="en-US" sz="1200" kern="1200" dirty="0">
                <a:solidFill>
                  <a:schemeClr val="tx1"/>
                </a:solidFill>
                <a:latin typeface="Verdana" pitchFamily="34" charset="0"/>
                <a:ea typeface="+mn-ea"/>
                <a:cs typeface="+mn-cs"/>
              </a:rPr>
              <a:t>2:30pm   Many Hats of Facilitator (15 min)</a:t>
            </a:r>
          </a:p>
          <a:p>
            <a:r>
              <a:rPr lang="en-US" sz="1200" kern="1200" dirty="0">
                <a:solidFill>
                  <a:schemeClr val="tx1"/>
                </a:solidFill>
                <a:latin typeface="Verdana" pitchFamily="34" charset="0"/>
                <a:ea typeface="+mn-ea"/>
                <a:cs typeface="+mn-cs"/>
              </a:rPr>
              <a:t>2:45pm   We Communicate In Many Ways (10 min)</a:t>
            </a:r>
          </a:p>
          <a:p>
            <a:r>
              <a:rPr lang="en-US" sz="1200" kern="1200" dirty="0">
                <a:solidFill>
                  <a:schemeClr val="tx1"/>
                </a:solidFill>
                <a:latin typeface="Verdana" pitchFamily="34" charset="0"/>
                <a:ea typeface="+mn-ea"/>
                <a:cs typeface="+mn-cs"/>
              </a:rPr>
              <a:t>2:55pm   Hooks and Responses &amp; Group Memory (15 minutes) </a:t>
            </a:r>
          </a:p>
          <a:p>
            <a:r>
              <a:rPr lang="en-US" sz="1200" kern="1200" dirty="0">
                <a:solidFill>
                  <a:schemeClr val="tx1"/>
                </a:solidFill>
                <a:latin typeface="Verdana" pitchFamily="34" charset="0"/>
                <a:ea typeface="+mn-ea"/>
                <a:cs typeface="+mn-cs"/>
              </a:rPr>
              <a:t>3:10pm  Challenging Behavior Activity – Facilitation practice (25 min) </a:t>
            </a:r>
          </a:p>
          <a:p>
            <a:r>
              <a:rPr lang="en-US" sz="1200" kern="1200" dirty="0">
                <a:solidFill>
                  <a:schemeClr val="tx1"/>
                </a:solidFill>
                <a:latin typeface="Verdana" pitchFamily="34" charset="0"/>
                <a:ea typeface="+mn-ea"/>
                <a:cs typeface="+mn-cs"/>
              </a:rPr>
              <a:t>3:35pm  Facilitation Tools (25 min) </a:t>
            </a:r>
          </a:p>
          <a:p>
            <a:r>
              <a:rPr lang="en-US" sz="1200" kern="1200" dirty="0">
                <a:solidFill>
                  <a:schemeClr val="tx1"/>
                </a:solidFill>
                <a:latin typeface="Verdana" pitchFamily="34" charset="0"/>
                <a:ea typeface="+mn-ea"/>
                <a:cs typeface="+mn-cs"/>
              </a:rPr>
              <a:t>4:00pm  Training close-out, Reflection and Evaluation</a:t>
            </a:r>
          </a:p>
          <a:p>
            <a:endParaRPr lang="en-US" sz="1200" kern="1200" dirty="0">
              <a:solidFill>
                <a:schemeClr val="tx1"/>
              </a:solidFill>
              <a:latin typeface="Verdana" pitchFamily="34" charset="0"/>
              <a:ea typeface="+mn-ea"/>
              <a:cs typeface="+mn-cs"/>
            </a:endParaRPr>
          </a:p>
          <a:p>
            <a:r>
              <a:rPr lang="en-US" sz="1200" kern="1200" dirty="0">
                <a:solidFill>
                  <a:schemeClr val="tx1"/>
                </a:solidFill>
                <a:latin typeface="Verdana" pitchFamily="34" charset="0"/>
                <a:ea typeface="+mn-ea"/>
                <a:cs typeface="+mn-cs"/>
              </a:rPr>
              <a:t>**Time pacing may change based on the inclusion of breaks and/or other activities**</a:t>
            </a:r>
          </a:p>
        </p:txBody>
      </p:sp>
      <p:sp>
        <p:nvSpPr>
          <p:cNvPr id="4" name="Slide Number Placeholder 3"/>
          <p:cNvSpPr>
            <a:spLocks noGrp="1"/>
          </p:cNvSpPr>
          <p:nvPr>
            <p:ph type="sldNum" sz="quarter" idx="10"/>
          </p:nvPr>
        </p:nvSpPr>
        <p:spPr/>
        <p:txBody>
          <a:bodyPr/>
          <a:lstStyle/>
          <a:p>
            <a:fld id="{CD5A5636-D208-461D-8726-EFE8D2840EEE}"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Verdana" pitchFamily="34" charset="0"/>
                <a:ea typeface="+mn-ea"/>
                <a:cs typeface="+mn-cs"/>
              </a:rPr>
              <a:t>ACTIVITY – PRACTICE TOOLS</a:t>
            </a:r>
          </a:p>
          <a:p>
            <a:endParaRPr lang="en-US" sz="1200" b="1" kern="1200" dirty="0">
              <a:solidFill>
                <a:schemeClr val="tx1"/>
              </a:solidFill>
              <a:latin typeface="Verdana" pitchFamily="34" charset="0"/>
              <a:ea typeface="+mn-ea"/>
              <a:cs typeface="+mn-cs"/>
            </a:endParaRPr>
          </a:p>
          <a:p>
            <a:r>
              <a:rPr lang="en-US" sz="1200" b="0" kern="1200" dirty="0">
                <a:solidFill>
                  <a:schemeClr val="tx1"/>
                </a:solidFill>
                <a:latin typeface="Verdana" pitchFamily="34" charset="0"/>
                <a:ea typeface="+mn-ea"/>
                <a:cs typeface="+mn-cs"/>
              </a:rPr>
              <a:t>Choose 2-3 tools that you want to practice in session.  Remind attendees that all 5 tools are in their training handouts.</a:t>
            </a:r>
          </a:p>
        </p:txBody>
      </p:sp>
      <p:sp>
        <p:nvSpPr>
          <p:cNvPr id="4" name="Slide Number Placeholder 3"/>
          <p:cNvSpPr>
            <a:spLocks noGrp="1"/>
          </p:cNvSpPr>
          <p:nvPr>
            <p:ph type="sldNum" sz="quarter" idx="10"/>
          </p:nvPr>
        </p:nvSpPr>
        <p:spPr/>
        <p:txBody>
          <a:bodyPr/>
          <a:lstStyle/>
          <a:p>
            <a:fld id="{CD5A5636-D208-461D-8726-EFE8D2840EEE}" type="slidenum">
              <a:rPr lang="en-US" smtClean="0"/>
              <a:pPr/>
              <a:t>20</a:t>
            </a:fld>
            <a:endParaRPr lang="en-US"/>
          </a:p>
        </p:txBody>
      </p:sp>
    </p:spTree>
    <p:extLst>
      <p:ext uri="{BB962C8B-B14F-4D97-AF65-F5344CB8AC3E}">
        <p14:creationId xmlns:p14="http://schemas.microsoft.com/office/powerpoint/2010/main" val="33982558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x-none" altLang="x-none"/>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74A502D-2DB3-4341-B20A-BAFA22BF8DF0}" type="slidenum">
              <a:rPr lang="en-US" altLang="x-none">
                <a:latin typeface="Calibri" charset="0"/>
              </a:rPr>
              <a:pPr/>
              <a:t>21</a:t>
            </a:fld>
            <a:endParaRPr lang="en-US" altLang="x-none">
              <a:latin typeface="Calibri" charset="0"/>
            </a:endParaRPr>
          </a:p>
        </p:txBody>
      </p:sp>
    </p:spTree>
    <p:extLst>
      <p:ext uri="{BB962C8B-B14F-4D97-AF65-F5344CB8AC3E}">
        <p14:creationId xmlns:p14="http://schemas.microsoft.com/office/powerpoint/2010/main" val="4176051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may need to be updated based on agreements from Session 1.  You can also share the group agreements sample sheet with participants as a reference point to support building agreements during meetings outside of this training session.</a:t>
            </a:r>
          </a:p>
        </p:txBody>
      </p:sp>
      <p:sp>
        <p:nvSpPr>
          <p:cNvPr id="4" name="Slide Number Placeholder 3"/>
          <p:cNvSpPr>
            <a:spLocks noGrp="1"/>
          </p:cNvSpPr>
          <p:nvPr>
            <p:ph type="sldNum" sz="quarter" idx="10"/>
          </p:nvPr>
        </p:nvSpPr>
        <p:spPr/>
        <p:txBody>
          <a:bodyPr/>
          <a:lstStyle/>
          <a:p>
            <a:fld id="{22A0AA05-0927-AC42-800A-B457804636C9}" type="slidenum">
              <a:rPr lang="en-US" smtClean="0"/>
              <a:t>3</a:t>
            </a:fld>
            <a:endParaRPr lang="en-US"/>
          </a:p>
        </p:txBody>
      </p:sp>
    </p:spTree>
    <p:extLst>
      <p:ext uri="{BB962C8B-B14F-4D97-AF65-F5344CB8AC3E}">
        <p14:creationId xmlns:p14="http://schemas.microsoft.com/office/powerpoint/2010/main" val="4194807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5</a:t>
            </a:fld>
            <a:endParaRPr lang="en-US" dirty="0"/>
          </a:p>
        </p:txBody>
      </p:sp>
    </p:spTree>
    <p:extLst>
      <p:ext uri="{BB962C8B-B14F-4D97-AF65-F5344CB8AC3E}">
        <p14:creationId xmlns:p14="http://schemas.microsoft.com/office/powerpoint/2010/main" val="2629038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6</a:t>
            </a:fld>
            <a:endParaRPr lang="en-US" dirty="0"/>
          </a:p>
        </p:txBody>
      </p:sp>
    </p:spTree>
    <p:extLst>
      <p:ext uri="{BB962C8B-B14F-4D97-AF65-F5344CB8AC3E}">
        <p14:creationId xmlns:p14="http://schemas.microsoft.com/office/powerpoint/2010/main" val="1626794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635CC6-1002-8841-8CDB-F5C6A94D99E9}" type="slidenum">
              <a:rPr lang="en-US" smtClean="0"/>
              <a:pPr/>
              <a:t>7</a:t>
            </a:fld>
            <a:endParaRPr lang="en-US" dirty="0"/>
          </a:p>
        </p:txBody>
      </p:sp>
    </p:spTree>
    <p:extLst>
      <p:ext uri="{BB962C8B-B14F-4D97-AF65-F5344CB8AC3E}">
        <p14:creationId xmlns:p14="http://schemas.microsoft.com/office/powerpoint/2010/main" val="4074333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8</a:t>
            </a:fld>
            <a:endParaRPr lang="en-US"/>
          </a:p>
        </p:txBody>
      </p:sp>
    </p:spTree>
    <p:extLst>
      <p:ext uri="{BB962C8B-B14F-4D97-AF65-F5344CB8AC3E}">
        <p14:creationId xmlns:p14="http://schemas.microsoft.com/office/powerpoint/2010/main" val="3861933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5A5636-D208-461D-8726-EFE8D2840EEE}" type="slidenum">
              <a:rPr lang="en-US" smtClean="0"/>
              <a:pPr/>
              <a:t>9</a:t>
            </a:fld>
            <a:endParaRPr lang="en-US"/>
          </a:p>
        </p:txBody>
      </p:sp>
    </p:spTree>
    <p:extLst>
      <p:ext uri="{BB962C8B-B14F-4D97-AF65-F5344CB8AC3E}">
        <p14:creationId xmlns:p14="http://schemas.microsoft.com/office/powerpoint/2010/main" val="3374243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83991E7-2D25-4E7B-A0B5-C885AA899303}" type="slidenum">
              <a:rPr lang="en-US" smtClean="0"/>
              <a:pPr/>
              <a:t>‹#›</a:t>
            </a:fld>
            <a:endParaRPr lang="en-US"/>
          </a:p>
        </p:txBody>
      </p:sp>
      <p:sp>
        <p:nvSpPr>
          <p:cNvPr id="8" name="AutoShape 12">
            <a:extLst>
              <a:ext uri="{FF2B5EF4-FFF2-40B4-BE49-F238E27FC236}">
                <a16:creationId xmlns:a16="http://schemas.microsoft.com/office/drawing/2014/main" id="{50AE3188-A4B5-2A47-A67A-334CD96A3926}"/>
              </a:ext>
            </a:extLst>
          </p:cNvPr>
          <p:cNvSpPr>
            <a:spLocks noChangeArrowheads="1"/>
          </p:cNvSpPr>
          <p:nvPr userDrawn="1"/>
        </p:nvSpPr>
        <p:spPr bwMode="auto">
          <a:xfrm>
            <a:off x="304800" y="381000"/>
            <a:ext cx="8534400" cy="5943600"/>
          </a:xfrm>
          <a:prstGeom prst="roundRect">
            <a:avLst>
              <a:gd name="adj" fmla="val 16667"/>
            </a:avLst>
          </a:prstGeom>
          <a:noFill/>
          <a:ln w="28575">
            <a:solidFill>
              <a:schemeClr val="accent2"/>
            </a:solidFill>
            <a:round/>
            <a:headEnd/>
            <a:tailEnd/>
          </a:ln>
          <a:effectLst/>
        </p:spPr>
        <p:txBody>
          <a:bodyPr wrap="none" anchor="ctr"/>
          <a:lstStyle/>
          <a:p>
            <a:endParaRPr lang="en-US"/>
          </a:p>
        </p:txBody>
      </p:sp>
      <p:sp>
        <p:nvSpPr>
          <p:cNvPr id="10" name="AutoShape 13">
            <a:extLst>
              <a:ext uri="{FF2B5EF4-FFF2-40B4-BE49-F238E27FC236}">
                <a16:creationId xmlns:a16="http://schemas.microsoft.com/office/drawing/2014/main" id="{2E66E9A8-BC8B-DB41-BE67-C2F74808B7D3}"/>
              </a:ext>
            </a:extLst>
          </p:cNvPr>
          <p:cNvSpPr>
            <a:spLocks noChangeArrowheads="1"/>
          </p:cNvSpPr>
          <p:nvPr userDrawn="1"/>
        </p:nvSpPr>
        <p:spPr bwMode="auto">
          <a:xfrm>
            <a:off x="381000" y="457200"/>
            <a:ext cx="8382000" cy="5791200"/>
          </a:xfrm>
          <a:prstGeom prst="roundRect">
            <a:avLst>
              <a:gd name="adj" fmla="val 16667"/>
            </a:avLst>
          </a:prstGeom>
          <a:noFill/>
          <a:ln w="9525">
            <a:solidFill>
              <a:schemeClr val="accent1"/>
            </a:solidFill>
            <a:round/>
            <a:headEnd/>
            <a:tailEnd/>
          </a:ln>
          <a:effectLst/>
        </p:spPr>
        <p:txBody>
          <a:bodyPr wrap="none" anchor="ctr"/>
          <a:lstStyle/>
          <a:p>
            <a:endParaRPr lang="en-US"/>
          </a:p>
        </p:txBody>
      </p:sp>
      <p:sp>
        <p:nvSpPr>
          <p:cNvPr id="11" name="Line 14">
            <a:extLst>
              <a:ext uri="{FF2B5EF4-FFF2-40B4-BE49-F238E27FC236}">
                <a16:creationId xmlns:a16="http://schemas.microsoft.com/office/drawing/2014/main" id="{934DFD5D-5BBA-BA4B-8974-32D61B8A94B6}"/>
              </a:ext>
            </a:extLst>
          </p:cNvPr>
          <p:cNvSpPr>
            <a:spLocks noChangeShapeType="1"/>
          </p:cNvSpPr>
          <p:nvPr userDrawn="1"/>
        </p:nvSpPr>
        <p:spPr bwMode="auto">
          <a:xfrm>
            <a:off x="1447800" y="2514600"/>
            <a:ext cx="6934200" cy="0"/>
          </a:xfrm>
          <a:prstGeom prst="line">
            <a:avLst/>
          </a:prstGeom>
          <a:noFill/>
          <a:ln w="12700">
            <a:solidFill>
              <a:schemeClr val="hlink"/>
            </a:solidFill>
            <a:round/>
            <a:headEnd/>
            <a:tailEnd/>
          </a:ln>
          <a:effectLst/>
        </p:spPr>
        <p:txBody>
          <a:bodyPr/>
          <a:lstStyle/>
          <a:p>
            <a:endParaRPr lang="en-US"/>
          </a:p>
        </p:txBody>
      </p:sp>
      <p:sp>
        <p:nvSpPr>
          <p:cNvPr id="12" name="AutoShape 15">
            <a:extLst>
              <a:ext uri="{FF2B5EF4-FFF2-40B4-BE49-F238E27FC236}">
                <a16:creationId xmlns:a16="http://schemas.microsoft.com/office/drawing/2014/main" id="{D78680C0-5AF2-FD4B-8A7D-D1E3AD17A137}"/>
              </a:ext>
            </a:extLst>
          </p:cNvPr>
          <p:cNvSpPr>
            <a:spLocks noChangeArrowheads="1"/>
          </p:cNvSpPr>
          <p:nvPr userDrawn="1"/>
        </p:nvSpPr>
        <p:spPr bwMode="auto">
          <a:xfrm>
            <a:off x="-2667000" y="1981200"/>
            <a:ext cx="3657600" cy="3657600"/>
          </a:xfrm>
          <a:custGeom>
            <a:avLst/>
            <a:gdLst>
              <a:gd name="G0" fmla="+- 14556 0 0"/>
              <a:gd name="G1" fmla="+- -31111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6556" y="3502"/>
              </a:cxn>
              <a:cxn ang="0">
                <a:pos x="64000" y="32000"/>
              </a:cxn>
              <a:cxn ang="0">
                <a:pos x="46556" y="60497"/>
              </a:cxn>
              <a:cxn ang="0">
                <a:pos x="46556" y="60497"/>
              </a:cxn>
              <a:cxn ang="0">
                <a:pos x="46555" y="60497"/>
              </a:cxn>
              <a:cxn ang="0">
                <a:pos x="46556" y="60498"/>
              </a:cxn>
              <a:cxn ang="0">
                <a:pos x="46556" y="3502"/>
              </a:cxn>
              <a:cxn ang="0">
                <a:pos x="46555" y="3502"/>
              </a:cxn>
              <a:cxn ang="0">
                <a:pos x="46556" y="3502"/>
              </a:cxn>
            </a:cxnLst>
            <a:rect l="T13" t="T15" r="T17" b="T19"/>
            <a:pathLst>
              <a:path w="64000" h="64000">
                <a:moveTo>
                  <a:pt x="46556" y="3502"/>
                </a:moveTo>
                <a:cubicBezTo>
                  <a:pt x="57262" y="8970"/>
                  <a:pt x="64000" y="19978"/>
                  <a:pt x="64000" y="32000"/>
                </a:cubicBezTo>
                <a:cubicBezTo>
                  <a:pt x="64000" y="44021"/>
                  <a:pt x="57262" y="55029"/>
                  <a:pt x="46556" y="60497"/>
                </a:cubicBezTo>
                <a:cubicBezTo>
                  <a:pt x="46556" y="60497"/>
                  <a:pt x="46556" y="60497"/>
                  <a:pt x="46555" y="60497"/>
                </a:cubicBezTo>
                <a:lnTo>
                  <a:pt x="46556" y="60498"/>
                </a:lnTo>
                <a:lnTo>
                  <a:pt x="46556" y="3502"/>
                </a:lnTo>
                <a:lnTo>
                  <a:pt x="46555" y="3502"/>
                </a:lnTo>
                <a:cubicBezTo>
                  <a:pt x="46556" y="3502"/>
                  <a:pt x="46556" y="3502"/>
                  <a:pt x="46556" y="3502"/>
                </a:cubicBezTo>
                <a:close/>
              </a:path>
            </a:pathLst>
          </a:custGeom>
          <a:solidFill>
            <a:schemeClr val="accent2">
              <a:alpha val="58000"/>
            </a:schemeClr>
          </a:solidFill>
          <a:ln w="9525">
            <a:noFill/>
            <a:miter lim="800000"/>
            <a:headEnd/>
            <a:tailEnd/>
          </a:ln>
        </p:spPr>
        <p:txBody>
          <a:bodyPr/>
          <a:lstStyle/>
          <a:p>
            <a:pPr eaLnBrk="1" hangingPunct="1"/>
            <a:endParaRPr lang="en-US" sz="2400">
              <a:latin typeface="Times New Roman" pitchFamily="18" charset="0"/>
            </a:endParaRPr>
          </a:p>
        </p:txBody>
      </p:sp>
      <p:sp>
        <p:nvSpPr>
          <p:cNvPr id="13" name="AutoShape 16">
            <a:extLst>
              <a:ext uri="{FF2B5EF4-FFF2-40B4-BE49-F238E27FC236}">
                <a16:creationId xmlns:a16="http://schemas.microsoft.com/office/drawing/2014/main" id="{E5E2D155-7397-7D43-988D-44AF0CD40ACA}"/>
              </a:ext>
            </a:extLst>
          </p:cNvPr>
          <p:cNvSpPr>
            <a:spLocks noChangeArrowheads="1"/>
          </p:cNvSpPr>
          <p:nvPr userDrawn="1"/>
        </p:nvSpPr>
        <p:spPr bwMode="auto">
          <a:xfrm>
            <a:off x="-3352800" y="533400"/>
            <a:ext cx="4038600" cy="4038600"/>
          </a:xfrm>
          <a:custGeom>
            <a:avLst/>
            <a:gdLst>
              <a:gd name="G0" fmla="+- 21057 0 0"/>
              <a:gd name="G1" fmla="+- -2840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3057" y="7904"/>
              </a:cxn>
              <a:cxn ang="0">
                <a:pos x="64000" y="32000"/>
              </a:cxn>
              <a:cxn ang="0">
                <a:pos x="53057" y="56095"/>
              </a:cxn>
              <a:cxn ang="0">
                <a:pos x="53057" y="56095"/>
              </a:cxn>
              <a:cxn ang="0">
                <a:pos x="53056" y="56095"/>
              </a:cxn>
              <a:cxn ang="0">
                <a:pos x="53057" y="56096"/>
              </a:cxn>
              <a:cxn ang="0">
                <a:pos x="53057" y="7904"/>
              </a:cxn>
              <a:cxn ang="0">
                <a:pos x="53056" y="7904"/>
              </a:cxn>
              <a:cxn ang="0">
                <a:pos x="53057" y="7904"/>
              </a:cxn>
            </a:cxnLst>
            <a:rect l="T13" t="T15" r="T17" b="T19"/>
            <a:pathLst>
              <a:path w="64000" h="64000">
                <a:moveTo>
                  <a:pt x="53057" y="7904"/>
                </a:moveTo>
                <a:cubicBezTo>
                  <a:pt x="60010" y="13981"/>
                  <a:pt x="64000" y="22765"/>
                  <a:pt x="64000" y="32000"/>
                </a:cubicBezTo>
                <a:cubicBezTo>
                  <a:pt x="64000" y="41234"/>
                  <a:pt x="60010" y="50018"/>
                  <a:pt x="53057" y="56095"/>
                </a:cubicBezTo>
                <a:cubicBezTo>
                  <a:pt x="53057" y="56095"/>
                  <a:pt x="53057" y="56095"/>
                  <a:pt x="53056" y="56095"/>
                </a:cubicBezTo>
                <a:lnTo>
                  <a:pt x="53057" y="56096"/>
                </a:lnTo>
                <a:lnTo>
                  <a:pt x="53057" y="7904"/>
                </a:lnTo>
                <a:lnTo>
                  <a:pt x="53056" y="7904"/>
                </a:lnTo>
                <a:cubicBezTo>
                  <a:pt x="53057" y="7904"/>
                  <a:pt x="53057" y="7904"/>
                  <a:pt x="53057" y="7904"/>
                </a:cubicBezTo>
                <a:close/>
              </a:path>
            </a:pathLst>
          </a:custGeom>
          <a:solidFill>
            <a:schemeClr val="hlink">
              <a:alpha val="60001"/>
            </a:schemeClr>
          </a:solidFill>
          <a:ln w="9525">
            <a:noFill/>
            <a:miter lim="800000"/>
            <a:headEnd/>
            <a:tailEnd/>
          </a:ln>
        </p:spPr>
        <p:txBody>
          <a:bodyPr/>
          <a:lstStyle/>
          <a:p>
            <a:pPr eaLnBrk="1" hangingPunct="1"/>
            <a:endParaRPr lang="en-US"/>
          </a:p>
        </p:txBody>
      </p:sp>
    </p:spTree>
    <p:extLst>
      <p:ext uri="{BB962C8B-B14F-4D97-AF65-F5344CB8AC3E}">
        <p14:creationId xmlns:p14="http://schemas.microsoft.com/office/powerpoint/2010/main" val="4241690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D652CF3-8958-458A-A509-468AB71DA9D8}" type="slidenum">
              <a:rPr lang="en-US" smtClean="0"/>
              <a:pPr/>
              <a:t>‹#›</a:t>
            </a:fld>
            <a:endParaRPr lang="en-US"/>
          </a:p>
        </p:txBody>
      </p:sp>
    </p:spTree>
    <p:extLst>
      <p:ext uri="{BB962C8B-B14F-4D97-AF65-F5344CB8AC3E}">
        <p14:creationId xmlns:p14="http://schemas.microsoft.com/office/powerpoint/2010/main" val="1368785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D652CF3-8958-458A-A509-468AB71DA9D8}"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20678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D652CF3-8958-458A-A509-468AB71DA9D8}" type="slidenum">
              <a:rPr lang="en-US" smtClean="0"/>
              <a:pPr/>
              <a:t>‹#›</a:t>
            </a:fld>
            <a:endParaRPr lang="en-US"/>
          </a:p>
        </p:txBody>
      </p:sp>
    </p:spTree>
    <p:extLst>
      <p:ext uri="{BB962C8B-B14F-4D97-AF65-F5344CB8AC3E}">
        <p14:creationId xmlns:p14="http://schemas.microsoft.com/office/powerpoint/2010/main" val="2996841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D652CF3-8958-458A-A509-468AB71DA9D8}"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0199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D652CF3-8958-458A-A509-468AB71DA9D8}" type="slidenum">
              <a:rPr lang="en-US" smtClean="0"/>
              <a:pPr/>
              <a:t>‹#›</a:t>
            </a:fld>
            <a:endParaRPr lang="en-US"/>
          </a:p>
        </p:txBody>
      </p:sp>
    </p:spTree>
    <p:extLst>
      <p:ext uri="{BB962C8B-B14F-4D97-AF65-F5344CB8AC3E}">
        <p14:creationId xmlns:p14="http://schemas.microsoft.com/office/powerpoint/2010/main" val="1074092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07F8CE-1DB9-477F-B626-1684842B1B93}" type="slidenum">
              <a:rPr lang="en-US" smtClean="0"/>
              <a:pPr/>
              <a:t>‹#›</a:t>
            </a:fld>
            <a:endParaRPr lang="en-US"/>
          </a:p>
        </p:txBody>
      </p:sp>
    </p:spTree>
    <p:extLst>
      <p:ext uri="{BB962C8B-B14F-4D97-AF65-F5344CB8AC3E}">
        <p14:creationId xmlns:p14="http://schemas.microsoft.com/office/powerpoint/2010/main" val="4245106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95BC7E3-3C06-4A7B-981A-EE26AE35635A}" type="slidenum">
              <a:rPr lang="en-US" smtClean="0"/>
              <a:pPr/>
              <a:t>‹#›</a:t>
            </a:fld>
            <a:endParaRPr lang="en-US"/>
          </a:p>
        </p:txBody>
      </p:sp>
    </p:spTree>
    <p:extLst>
      <p:ext uri="{BB962C8B-B14F-4D97-AF65-F5344CB8AC3E}">
        <p14:creationId xmlns:p14="http://schemas.microsoft.com/office/powerpoint/2010/main" val="3839390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AE5886C-C4CC-45A9-8240-113E9ECA228E}" type="slidenum">
              <a:rPr lang="en-US" smtClean="0"/>
              <a:pPr/>
              <a:t>‹#›</a:t>
            </a:fld>
            <a:endParaRPr lang="en-US"/>
          </a:p>
        </p:txBody>
      </p:sp>
    </p:spTree>
    <p:extLst>
      <p:ext uri="{BB962C8B-B14F-4D97-AF65-F5344CB8AC3E}">
        <p14:creationId xmlns:p14="http://schemas.microsoft.com/office/powerpoint/2010/main" val="268129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EA96077-9978-4294-818F-F38FFFDDDD69}" type="slidenum">
              <a:rPr lang="en-US" smtClean="0"/>
              <a:pPr/>
              <a:t>‹#›</a:t>
            </a:fld>
            <a:endParaRPr lang="en-US"/>
          </a:p>
        </p:txBody>
      </p:sp>
    </p:spTree>
    <p:extLst>
      <p:ext uri="{BB962C8B-B14F-4D97-AF65-F5344CB8AC3E}">
        <p14:creationId xmlns:p14="http://schemas.microsoft.com/office/powerpoint/2010/main" val="41507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3" name="Slide Number Placeholder 5"/>
          <p:cNvSpPr>
            <a:spLocks noGrp="1"/>
          </p:cNvSpPr>
          <p:nvPr>
            <p:ph type="sldNum" sz="quarter" idx="12"/>
          </p:nvPr>
        </p:nvSpPr>
        <p:spPr>
          <a:xfrm>
            <a:off x="511228" y="787783"/>
            <a:ext cx="584978" cy="365125"/>
          </a:xfrm>
        </p:spPr>
        <p:txBody>
          <a:bodyPr/>
          <a:lstStyle/>
          <a:p>
            <a:fld id="{C119A445-07E4-4AB7-9BE8-BF8D2419F3B9}" type="slidenum">
              <a:rPr lang="en-US" smtClean="0"/>
              <a:pPr/>
              <a:t>‹#›</a:t>
            </a:fld>
            <a:endParaRPr lang="en-US"/>
          </a:p>
        </p:txBody>
      </p:sp>
    </p:spTree>
    <p:extLst>
      <p:ext uri="{BB962C8B-B14F-4D97-AF65-F5344CB8AC3E}">
        <p14:creationId xmlns:p14="http://schemas.microsoft.com/office/powerpoint/2010/main" val="4166926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9FBD3FA-AC83-4524-A01D-723FE14AE11F}" type="slidenum">
              <a:rPr lang="en-US" smtClean="0"/>
              <a:pPr/>
              <a:t>‹#›</a:t>
            </a:fld>
            <a:endParaRPr lang="en-US"/>
          </a:p>
        </p:txBody>
      </p:sp>
    </p:spTree>
    <p:extLst>
      <p:ext uri="{BB962C8B-B14F-4D97-AF65-F5344CB8AC3E}">
        <p14:creationId xmlns:p14="http://schemas.microsoft.com/office/powerpoint/2010/main" val="3790011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DEDD20-E328-4913-AA80-3DB7E6E41058}" type="slidenum">
              <a:rPr lang="en-US" smtClean="0"/>
              <a:pPr/>
              <a:t>‹#›</a:t>
            </a:fld>
            <a:endParaRPr lang="en-US"/>
          </a:p>
        </p:txBody>
      </p:sp>
    </p:spTree>
    <p:extLst>
      <p:ext uri="{BB962C8B-B14F-4D97-AF65-F5344CB8AC3E}">
        <p14:creationId xmlns:p14="http://schemas.microsoft.com/office/powerpoint/2010/main" val="79535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28AEB5C-C5EE-4DE6-ACC7-455445B6EC29}" type="slidenum">
              <a:rPr lang="en-US" smtClean="0"/>
              <a:pPr/>
              <a:t>‹#›</a:t>
            </a:fld>
            <a:endParaRPr lang="en-US"/>
          </a:p>
        </p:txBody>
      </p:sp>
    </p:spTree>
    <p:extLst>
      <p:ext uri="{BB962C8B-B14F-4D97-AF65-F5344CB8AC3E}">
        <p14:creationId xmlns:p14="http://schemas.microsoft.com/office/powerpoint/2010/main" val="137014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F8921C-C91D-4313-8330-21E64F4FEF15}" type="slidenum">
              <a:rPr lang="en-US" smtClean="0"/>
              <a:pPr/>
              <a:t>‹#›</a:t>
            </a:fld>
            <a:endParaRPr lang="en-US"/>
          </a:p>
        </p:txBody>
      </p:sp>
    </p:spTree>
    <p:extLst>
      <p:ext uri="{BB962C8B-B14F-4D97-AF65-F5344CB8AC3E}">
        <p14:creationId xmlns:p14="http://schemas.microsoft.com/office/powerpoint/2010/main" val="77546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9AABAFC-49D4-4B43-BE18-1B2614C7E493}" type="slidenum">
              <a:rPr lang="en-US" smtClean="0"/>
              <a:pPr/>
              <a:t>‹#›</a:t>
            </a:fld>
            <a:endParaRPr lang="en-US"/>
          </a:p>
        </p:txBody>
      </p:sp>
    </p:spTree>
    <p:extLst>
      <p:ext uri="{BB962C8B-B14F-4D97-AF65-F5344CB8AC3E}">
        <p14:creationId xmlns:p14="http://schemas.microsoft.com/office/powerpoint/2010/main" val="264398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04"/>
            <a:ext cx="1952272" cy="6853049"/>
            <a:chOff x="6627813" y="195650"/>
            <a:chExt cx="1952625" cy="5678101"/>
          </a:xfrm>
        </p:grpSpPr>
        <p:sp>
          <p:nvSpPr>
            <p:cNvPr id="50" name="Freeform 27"/>
            <p:cNvSpPr/>
            <p:nvPr/>
          </p:nvSpPr>
          <p:spPr bwMode="auto">
            <a:xfrm>
              <a:off x="6627813" y="19565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D652CF3-8958-458A-A509-468AB71DA9D8}" type="slidenum">
              <a:rPr lang="en-US" smtClean="0"/>
              <a:pPr/>
              <a:t>‹#›</a:t>
            </a:fld>
            <a:endParaRPr lang="en-US"/>
          </a:p>
        </p:txBody>
      </p:sp>
    </p:spTree>
    <p:extLst>
      <p:ext uri="{BB962C8B-B14F-4D97-AF65-F5344CB8AC3E}">
        <p14:creationId xmlns:p14="http://schemas.microsoft.com/office/powerpoint/2010/main" val="1342360156"/>
      </p:ext>
    </p:extLst>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 id="2147483903" r:id="rId13"/>
    <p:sldLayoutId id="2147483904" r:id="rId14"/>
    <p:sldLayoutId id="2147483905" r:id="rId15"/>
    <p:sldLayoutId id="21474839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21.png"/><Relationship Id="rId4" Type="http://schemas.openxmlformats.org/officeDocument/2006/relationships/diagramLayout" Target="../diagrams/layout1.xml"/><Relationship Id="rId9" Type="http://schemas.openxmlformats.org/officeDocument/2006/relationships/image" Target="../media/image20.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4.wmf"/></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1981200" y="457200"/>
            <a:ext cx="7162800" cy="1974111"/>
          </a:xfrm>
        </p:spPr>
        <p:txBody>
          <a:bodyPr>
            <a:normAutofit/>
          </a:bodyPr>
          <a:lstStyle/>
          <a:p>
            <a:r>
              <a:rPr lang="en-US" sz="4000" dirty="0">
                <a:ln>
                  <a:solidFill>
                    <a:schemeClr val="accent1"/>
                  </a:solidFill>
                </a:ln>
              </a:rPr>
              <a:t>Session 2: </a:t>
            </a:r>
            <a:br>
              <a:rPr lang="en-US" sz="4000" dirty="0">
                <a:ln>
                  <a:solidFill>
                    <a:schemeClr val="accent1"/>
                  </a:solidFill>
                </a:ln>
              </a:rPr>
            </a:br>
            <a:r>
              <a:rPr lang="en-US" sz="4000" dirty="0">
                <a:ln>
                  <a:solidFill>
                    <a:schemeClr val="accent1"/>
                  </a:solidFill>
                </a:ln>
              </a:rPr>
              <a:t>How to Have an Effective Meeting</a:t>
            </a:r>
          </a:p>
        </p:txBody>
      </p:sp>
      <p:sp>
        <p:nvSpPr>
          <p:cNvPr id="305155" name="Rectangle 3"/>
          <p:cNvSpPr>
            <a:spLocks noGrp="1" noChangeArrowheads="1"/>
          </p:cNvSpPr>
          <p:nvPr>
            <p:ph type="body" idx="1"/>
          </p:nvPr>
        </p:nvSpPr>
        <p:spPr>
          <a:xfrm>
            <a:off x="2133600" y="2694813"/>
            <a:ext cx="6400800" cy="1255935"/>
          </a:xfrm>
        </p:spPr>
        <p:txBody>
          <a:bodyPr>
            <a:normAutofit fontScale="92500" lnSpcReduction="10000"/>
          </a:bodyPr>
          <a:lstStyle/>
          <a:p>
            <a:r>
              <a:rPr lang="en-US" sz="2400" dirty="0"/>
              <a:t>Deepening Our Foundation for Facilitation</a:t>
            </a:r>
          </a:p>
          <a:p>
            <a:endParaRPr lang="en-US" sz="2400" dirty="0"/>
          </a:p>
          <a:p>
            <a:r>
              <a:rPr lang="en-US" sz="2400" dirty="0"/>
              <a:t>Date:</a:t>
            </a:r>
          </a:p>
          <a:p>
            <a:endParaRPr lang="en-US" sz="2800" dirty="0"/>
          </a:p>
        </p:txBody>
      </p:sp>
    </p:spTree>
    <p:extLst>
      <p:ext uri="{BB962C8B-B14F-4D97-AF65-F5344CB8AC3E}">
        <p14:creationId xmlns:p14="http://schemas.microsoft.com/office/powerpoint/2010/main" val="4059351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u="sng" dirty="0">
                <a:ln>
                  <a:solidFill>
                    <a:schemeClr val="accent1"/>
                  </a:solidFill>
                </a:ln>
              </a:rPr>
              <a:t>Meeting Follow-up</a:t>
            </a:r>
          </a:p>
        </p:txBody>
      </p:sp>
      <p:sp>
        <p:nvSpPr>
          <p:cNvPr id="306179" name="Rectangle 3"/>
          <p:cNvSpPr>
            <a:spLocks noGrp="1" noChangeArrowheads="1"/>
          </p:cNvSpPr>
          <p:nvPr>
            <p:ph idx="1"/>
          </p:nvPr>
        </p:nvSpPr>
        <p:spPr>
          <a:xfrm>
            <a:off x="1063003" y="1524000"/>
            <a:ext cx="5596985" cy="4800600"/>
          </a:xfrm>
        </p:spPr>
        <p:txBody>
          <a:bodyPr>
            <a:normAutofit/>
          </a:bodyPr>
          <a:lstStyle/>
          <a:p>
            <a:r>
              <a:rPr lang="en-US" sz="2750" dirty="0"/>
              <a:t>Take time to reflect on what went well &amp; what areas can be improved (+/</a:t>
            </a:r>
            <a:r>
              <a:rPr lang="en-US" sz="2750" dirty="0">
                <a:latin typeface="Symbol" pitchFamily="18" charset="2"/>
              </a:rPr>
              <a:t>D</a:t>
            </a:r>
            <a:r>
              <a:rPr lang="en-US" sz="2750" dirty="0"/>
              <a:t>).</a:t>
            </a:r>
          </a:p>
          <a:p>
            <a:r>
              <a:rPr lang="en-US" sz="2750" dirty="0"/>
              <a:t>Summarize what occurred at the meeting</a:t>
            </a:r>
          </a:p>
          <a:p>
            <a:r>
              <a:rPr lang="en-US" sz="2750" dirty="0"/>
              <a:t>Distribute meeting notes to participants</a:t>
            </a:r>
          </a:p>
          <a:p>
            <a:r>
              <a:rPr lang="en-US" sz="2750" dirty="0"/>
              <a:t>Develop next steps</a:t>
            </a:r>
          </a:p>
          <a:p>
            <a:r>
              <a:rPr lang="en-US" sz="2750" dirty="0"/>
              <a:t>Make follow-up contact with responsible parties</a:t>
            </a:r>
          </a:p>
        </p:txBody>
      </p:sp>
      <p:grpSp>
        <p:nvGrpSpPr>
          <p:cNvPr id="4" name="Group 5"/>
          <p:cNvGrpSpPr>
            <a:grpSpLocks/>
          </p:cNvGrpSpPr>
          <p:nvPr/>
        </p:nvGrpSpPr>
        <p:grpSpPr bwMode="auto">
          <a:xfrm>
            <a:off x="6015945" y="2891104"/>
            <a:ext cx="2774950" cy="2535238"/>
            <a:chOff x="3643" y="1684"/>
            <a:chExt cx="2041" cy="2121"/>
          </a:xfrm>
        </p:grpSpPr>
        <p:sp>
          <p:nvSpPr>
            <p:cNvPr id="5" name="Freeform 2"/>
            <p:cNvSpPr>
              <a:spLocks/>
            </p:cNvSpPr>
            <p:nvPr/>
          </p:nvSpPr>
          <p:spPr bwMode="auto">
            <a:xfrm>
              <a:off x="3947" y="2900"/>
              <a:ext cx="1737" cy="905"/>
            </a:xfrm>
            <a:custGeom>
              <a:avLst/>
              <a:gdLst>
                <a:gd name="T0" fmla="*/ 892 w 1737"/>
                <a:gd name="T1" fmla="*/ 888 h 905"/>
                <a:gd name="T2" fmla="*/ 940 w 1737"/>
                <a:gd name="T3" fmla="*/ 880 h 905"/>
                <a:gd name="T4" fmla="*/ 972 w 1737"/>
                <a:gd name="T5" fmla="*/ 872 h 905"/>
                <a:gd name="T6" fmla="*/ 1011 w 1737"/>
                <a:gd name="T7" fmla="*/ 864 h 905"/>
                <a:gd name="T8" fmla="*/ 1051 w 1737"/>
                <a:gd name="T9" fmla="*/ 848 h 905"/>
                <a:gd name="T10" fmla="*/ 1099 w 1737"/>
                <a:gd name="T11" fmla="*/ 833 h 905"/>
                <a:gd name="T12" fmla="*/ 1139 w 1737"/>
                <a:gd name="T13" fmla="*/ 809 h 905"/>
                <a:gd name="T14" fmla="*/ 1179 w 1737"/>
                <a:gd name="T15" fmla="*/ 793 h 905"/>
                <a:gd name="T16" fmla="*/ 1218 w 1737"/>
                <a:gd name="T17" fmla="*/ 769 h 905"/>
                <a:gd name="T18" fmla="*/ 1250 w 1737"/>
                <a:gd name="T19" fmla="*/ 745 h 905"/>
                <a:gd name="T20" fmla="*/ 1290 w 1737"/>
                <a:gd name="T21" fmla="*/ 714 h 905"/>
                <a:gd name="T22" fmla="*/ 1322 w 1737"/>
                <a:gd name="T23" fmla="*/ 690 h 905"/>
                <a:gd name="T24" fmla="*/ 1378 w 1737"/>
                <a:gd name="T25" fmla="*/ 650 h 905"/>
                <a:gd name="T26" fmla="*/ 1425 w 1737"/>
                <a:gd name="T27" fmla="*/ 595 h 905"/>
                <a:gd name="T28" fmla="*/ 1465 w 1737"/>
                <a:gd name="T29" fmla="*/ 547 h 905"/>
                <a:gd name="T30" fmla="*/ 1505 w 1737"/>
                <a:gd name="T31" fmla="*/ 500 h 905"/>
                <a:gd name="T32" fmla="*/ 1545 w 1737"/>
                <a:gd name="T33" fmla="*/ 436 h 905"/>
                <a:gd name="T34" fmla="*/ 1553 w 1737"/>
                <a:gd name="T35" fmla="*/ 0 h 905"/>
                <a:gd name="T36" fmla="*/ 1155 w 1737"/>
                <a:gd name="T37" fmla="*/ 214 h 905"/>
                <a:gd name="T38" fmla="*/ 1123 w 1737"/>
                <a:gd name="T39" fmla="*/ 262 h 905"/>
                <a:gd name="T40" fmla="*/ 1083 w 1737"/>
                <a:gd name="T41" fmla="*/ 301 h 905"/>
                <a:gd name="T42" fmla="*/ 1059 w 1737"/>
                <a:gd name="T43" fmla="*/ 333 h 905"/>
                <a:gd name="T44" fmla="*/ 1019 w 1737"/>
                <a:gd name="T45" fmla="*/ 357 h 905"/>
                <a:gd name="T46" fmla="*/ 972 w 1737"/>
                <a:gd name="T47" fmla="*/ 389 h 905"/>
                <a:gd name="T48" fmla="*/ 932 w 1737"/>
                <a:gd name="T49" fmla="*/ 412 h 905"/>
                <a:gd name="T50" fmla="*/ 892 w 1737"/>
                <a:gd name="T51" fmla="*/ 428 h 905"/>
                <a:gd name="T52" fmla="*/ 844 w 1737"/>
                <a:gd name="T53" fmla="*/ 444 h 905"/>
                <a:gd name="T54" fmla="*/ 788 w 1737"/>
                <a:gd name="T55" fmla="*/ 444 h 905"/>
                <a:gd name="T56" fmla="*/ 685 w 1737"/>
                <a:gd name="T57" fmla="*/ 452 h 905"/>
                <a:gd name="T58" fmla="*/ 605 w 1737"/>
                <a:gd name="T59" fmla="*/ 436 h 905"/>
                <a:gd name="T60" fmla="*/ 518 w 1737"/>
                <a:gd name="T61" fmla="*/ 404 h 905"/>
                <a:gd name="T62" fmla="*/ 446 w 1737"/>
                <a:gd name="T63" fmla="*/ 365 h 905"/>
                <a:gd name="T64" fmla="*/ 0 w 1737"/>
                <a:gd name="T65" fmla="*/ 571 h 905"/>
                <a:gd name="T66" fmla="*/ 40 w 1737"/>
                <a:gd name="T67" fmla="*/ 611 h 905"/>
                <a:gd name="T68" fmla="*/ 80 w 1737"/>
                <a:gd name="T69" fmla="*/ 650 h 905"/>
                <a:gd name="T70" fmla="*/ 127 w 1737"/>
                <a:gd name="T71" fmla="*/ 690 h 905"/>
                <a:gd name="T72" fmla="*/ 167 w 1737"/>
                <a:gd name="T73" fmla="*/ 722 h 905"/>
                <a:gd name="T74" fmla="*/ 215 w 1737"/>
                <a:gd name="T75" fmla="*/ 753 h 905"/>
                <a:gd name="T76" fmla="*/ 263 w 1737"/>
                <a:gd name="T77" fmla="*/ 785 h 905"/>
                <a:gd name="T78" fmla="*/ 311 w 1737"/>
                <a:gd name="T79" fmla="*/ 809 h 905"/>
                <a:gd name="T80" fmla="*/ 366 w 1737"/>
                <a:gd name="T81" fmla="*/ 833 h 905"/>
                <a:gd name="T82" fmla="*/ 422 w 1737"/>
                <a:gd name="T83" fmla="*/ 856 h 905"/>
                <a:gd name="T84" fmla="*/ 470 w 1737"/>
                <a:gd name="T85" fmla="*/ 872 h 905"/>
                <a:gd name="T86" fmla="*/ 526 w 1737"/>
                <a:gd name="T87" fmla="*/ 880 h 905"/>
                <a:gd name="T88" fmla="*/ 581 w 1737"/>
                <a:gd name="T89" fmla="*/ 896 h 905"/>
                <a:gd name="T90" fmla="*/ 645 w 1737"/>
                <a:gd name="T91" fmla="*/ 904 h 905"/>
                <a:gd name="T92" fmla="*/ 701 w 1737"/>
                <a:gd name="T93" fmla="*/ 904 h 905"/>
                <a:gd name="T94" fmla="*/ 757 w 1737"/>
                <a:gd name="T95" fmla="*/ 904 h 905"/>
                <a:gd name="T96" fmla="*/ 820 w 1737"/>
                <a:gd name="T97" fmla="*/ 896 h 905"/>
                <a:gd name="T98" fmla="*/ 868 w 1737"/>
                <a:gd name="T99" fmla="*/ 896 h 90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737"/>
                <a:gd name="T151" fmla="*/ 0 h 905"/>
                <a:gd name="T152" fmla="*/ 1737 w 1737"/>
                <a:gd name="T153" fmla="*/ 905 h 90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737" h="905">
                  <a:moveTo>
                    <a:pt x="868" y="896"/>
                  </a:moveTo>
                  <a:lnTo>
                    <a:pt x="892" y="888"/>
                  </a:lnTo>
                  <a:lnTo>
                    <a:pt x="916" y="888"/>
                  </a:lnTo>
                  <a:lnTo>
                    <a:pt x="940" y="880"/>
                  </a:lnTo>
                  <a:lnTo>
                    <a:pt x="956" y="880"/>
                  </a:lnTo>
                  <a:lnTo>
                    <a:pt x="972" y="872"/>
                  </a:lnTo>
                  <a:lnTo>
                    <a:pt x="995" y="864"/>
                  </a:lnTo>
                  <a:lnTo>
                    <a:pt x="1011" y="864"/>
                  </a:lnTo>
                  <a:lnTo>
                    <a:pt x="1027" y="856"/>
                  </a:lnTo>
                  <a:lnTo>
                    <a:pt x="1051" y="848"/>
                  </a:lnTo>
                  <a:lnTo>
                    <a:pt x="1075" y="841"/>
                  </a:lnTo>
                  <a:lnTo>
                    <a:pt x="1099" y="833"/>
                  </a:lnTo>
                  <a:lnTo>
                    <a:pt x="1115" y="817"/>
                  </a:lnTo>
                  <a:lnTo>
                    <a:pt x="1139" y="809"/>
                  </a:lnTo>
                  <a:lnTo>
                    <a:pt x="1163" y="801"/>
                  </a:lnTo>
                  <a:lnTo>
                    <a:pt x="1179" y="793"/>
                  </a:lnTo>
                  <a:lnTo>
                    <a:pt x="1194" y="777"/>
                  </a:lnTo>
                  <a:lnTo>
                    <a:pt x="1218" y="769"/>
                  </a:lnTo>
                  <a:lnTo>
                    <a:pt x="1234" y="753"/>
                  </a:lnTo>
                  <a:lnTo>
                    <a:pt x="1250" y="745"/>
                  </a:lnTo>
                  <a:lnTo>
                    <a:pt x="1274" y="730"/>
                  </a:lnTo>
                  <a:lnTo>
                    <a:pt x="1290" y="714"/>
                  </a:lnTo>
                  <a:lnTo>
                    <a:pt x="1306" y="706"/>
                  </a:lnTo>
                  <a:lnTo>
                    <a:pt x="1322" y="690"/>
                  </a:lnTo>
                  <a:lnTo>
                    <a:pt x="1354" y="674"/>
                  </a:lnTo>
                  <a:lnTo>
                    <a:pt x="1378" y="650"/>
                  </a:lnTo>
                  <a:lnTo>
                    <a:pt x="1402" y="626"/>
                  </a:lnTo>
                  <a:lnTo>
                    <a:pt x="1425" y="595"/>
                  </a:lnTo>
                  <a:lnTo>
                    <a:pt x="1449" y="571"/>
                  </a:lnTo>
                  <a:lnTo>
                    <a:pt x="1465" y="547"/>
                  </a:lnTo>
                  <a:lnTo>
                    <a:pt x="1489" y="523"/>
                  </a:lnTo>
                  <a:lnTo>
                    <a:pt x="1505" y="500"/>
                  </a:lnTo>
                  <a:lnTo>
                    <a:pt x="1521" y="468"/>
                  </a:lnTo>
                  <a:lnTo>
                    <a:pt x="1545" y="436"/>
                  </a:lnTo>
                  <a:lnTo>
                    <a:pt x="1736" y="547"/>
                  </a:lnTo>
                  <a:lnTo>
                    <a:pt x="1553" y="0"/>
                  </a:lnTo>
                  <a:lnTo>
                    <a:pt x="956" y="103"/>
                  </a:lnTo>
                  <a:lnTo>
                    <a:pt x="1155" y="214"/>
                  </a:lnTo>
                  <a:lnTo>
                    <a:pt x="1139" y="238"/>
                  </a:lnTo>
                  <a:lnTo>
                    <a:pt x="1123" y="262"/>
                  </a:lnTo>
                  <a:lnTo>
                    <a:pt x="1107" y="278"/>
                  </a:lnTo>
                  <a:lnTo>
                    <a:pt x="1083" y="301"/>
                  </a:lnTo>
                  <a:lnTo>
                    <a:pt x="1075" y="317"/>
                  </a:lnTo>
                  <a:lnTo>
                    <a:pt x="1059" y="333"/>
                  </a:lnTo>
                  <a:lnTo>
                    <a:pt x="1035" y="341"/>
                  </a:lnTo>
                  <a:lnTo>
                    <a:pt x="1019" y="357"/>
                  </a:lnTo>
                  <a:lnTo>
                    <a:pt x="995" y="373"/>
                  </a:lnTo>
                  <a:lnTo>
                    <a:pt x="972" y="389"/>
                  </a:lnTo>
                  <a:lnTo>
                    <a:pt x="956" y="396"/>
                  </a:lnTo>
                  <a:lnTo>
                    <a:pt x="932" y="412"/>
                  </a:lnTo>
                  <a:lnTo>
                    <a:pt x="908" y="420"/>
                  </a:lnTo>
                  <a:lnTo>
                    <a:pt x="892" y="428"/>
                  </a:lnTo>
                  <a:lnTo>
                    <a:pt x="868" y="436"/>
                  </a:lnTo>
                  <a:lnTo>
                    <a:pt x="844" y="444"/>
                  </a:lnTo>
                  <a:lnTo>
                    <a:pt x="812" y="444"/>
                  </a:lnTo>
                  <a:lnTo>
                    <a:pt x="788" y="444"/>
                  </a:lnTo>
                  <a:lnTo>
                    <a:pt x="741" y="452"/>
                  </a:lnTo>
                  <a:lnTo>
                    <a:pt x="685" y="452"/>
                  </a:lnTo>
                  <a:lnTo>
                    <a:pt x="645" y="444"/>
                  </a:lnTo>
                  <a:lnTo>
                    <a:pt x="605" y="436"/>
                  </a:lnTo>
                  <a:lnTo>
                    <a:pt x="557" y="420"/>
                  </a:lnTo>
                  <a:lnTo>
                    <a:pt x="518" y="404"/>
                  </a:lnTo>
                  <a:lnTo>
                    <a:pt x="478" y="389"/>
                  </a:lnTo>
                  <a:lnTo>
                    <a:pt x="446" y="365"/>
                  </a:lnTo>
                  <a:lnTo>
                    <a:pt x="414" y="333"/>
                  </a:lnTo>
                  <a:lnTo>
                    <a:pt x="0" y="571"/>
                  </a:lnTo>
                  <a:lnTo>
                    <a:pt x="16" y="587"/>
                  </a:lnTo>
                  <a:lnTo>
                    <a:pt x="40" y="611"/>
                  </a:lnTo>
                  <a:lnTo>
                    <a:pt x="64" y="634"/>
                  </a:lnTo>
                  <a:lnTo>
                    <a:pt x="80" y="650"/>
                  </a:lnTo>
                  <a:lnTo>
                    <a:pt x="104" y="666"/>
                  </a:lnTo>
                  <a:lnTo>
                    <a:pt x="127" y="690"/>
                  </a:lnTo>
                  <a:lnTo>
                    <a:pt x="143" y="706"/>
                  </a:lnTo>
                  <a:lnTo>
                    <a:pt x="167" y="722"/>
                  </a:lnTo>
                  <a:lnTo>
                    <a:pt x="191" y="737"/>
                  </a:lnTo>
                  <a:lnTo>
                    <a:pt x="215" y="753"/>
                  </a:lnTo>
                  <a:lnTo>
                    <a:pt x="239" y="769"/>
                  </a:lnTo>
                  <a:lnTo>
                    <a:pt x="263" y="785"/>
                  </a:lnTo>
                  <a:lnTo>
                    <a:pt x="287" y="793"/>
                  </a:lnTo>
                  <a:lnTo>
                    <a:pt x="311" y="809"/>
                  </a:lnTo>
                  <a:lnTo>
                    <a:pt x="334" y="817"/>
                  </a:lnTo>
                  <a:lnTo>
                    <a:pt x="366" y="833"/>
                  </a:lnTo>
                  <a:lnTo>
                    <a:pt x="398" y="841"/>
                  </a:lnTo>
                  <a:lnTo>
                    <a:pt x="422" y="856"/>
                  </a:lnTo>
                  <a:lnTo>
                    <a:pt x="446" y="864"/>
                  </a:lnTo>
                  <a:lnTo>
                    <a:pt x="470" y="872"/>
                  </a:lnTo>
                  <a:lnTo>
                    <a:pt x="494" y="880"/>
                  </a:lnTo>
                  <a:lnTo>
                    <a:pt x="526" y="880"/>
                  </a:lnTo>
                  <a:lnTo>
                    <a:pt x="549" y="888"/>
                  </a:lnTo>
                  <a:lnTo>
                    <a:pt x="581" y="896"/>
                  </a:lnTo>
                  <a:lnTo>
                    <a:pt x="613" y="896"/>
                  </a:lnTo>
                  <a:lnTo>
                    <a:pt x="645" y="904"/>
                  </a:lnTo>
                  <a:lnTo>
                    <a:pt x="669" y="904"/>
                  </a:lnTo>
                  <a:lnTo>
                    <a:pt x="701" y="904"/>
                  </a:lnTo>
                  <a:lnTo>
                    <a:pt x="733" y="904"/>
                  </a:lnTo>
                  <a:lnTo>
                    <a:pt x="757" y="904"/>
                  </a:lnTo>
                  <a:lnTo>
                    <a:pt x="788" y="904"/>
                  </a:lnTo>
                  <a:lnTo>
                    <a:pt x="820" y="896"/>
                  </a:lnTo>
                  <a:lnTo>
                    <a:pt x="844" y="896"/>
                  </a:lnTo>
                  <a:lnTo>
                    <a:pt x="868" y="896"/>
                  </a:lnTo>
                </a:path>
              </a:pathLst>
            </a:custGeom>
            <a:solidFill>
              <a:srgbClr val="114FFB"/>
            </a:solidFill>
            <a:ln w="127000" cap="rnd" cmpd="sng">
              <a:noFill/>
              <a:prstDash val="solid"/>
              <a:round/>
              <a:headEnd type="none" w="med" len="med"/>
              <a:tailEnd type="none" w="med" len="med"/>
            </a:ln>
          </p:spPr>
          <p:txBody>
            <a:bodyPr/>
            <a:lstStyle/>
            <a:p>
              <a:endParaRPr lang="en-US"/>
            </a:p>
          </p:txBody>
        </p:sp>
        <p:sp>
          <p:nvSpPr>
            <p:cNvPr id="6" name="Freeform 3"/>
            <p:cNvSpPr>
              <a:spLocks/>
            </p:cNvSpPr>
            <p:nvPr/>
          </p:nvSpPr>
          <p:spPr bwMode="auto">
            <a:xfrm>
              <a:off x="3643" y="1908"/>
              <a:ext cx="881" cy="1625"/>
            </a:xfrm>
            <a:custGeom>
              <a:avLst/>
              <a:gdLst>
                <a:gd name="T0" fmla="*/ 856 w 881"/>
                <a:gd name="T1" fmla="*/ 0 h 1625"/>
                <a:gd name="T2" fmla="*/ 817 w 881"/>
                <a:gd name="T3" fmla="*/ 8 h 1625"/>
                <a:gd name="T4" fmla="*/ 777 w 881"/>
                <a:gd name="T5" fmla="*/ 24 h 1625"/>
                <a:gd name="T6" fmla="*/ 737 w 881"/>
                <a:gd name="T7" fmla="*/ 32 h 1625"/>
                <a:gd name="T8" fmla="*/ 698 w 881"/>
                <a:gd name="T9" fmla="*/ 48 h 1625"/>
                <a:gd name="T10" fmla="*/ 658 w 881"/>
                <a:gd name="T11" fmla="*/ 64 h 1625"/>
                <a:gd name="T12" fmla="*/ 610 w 881"/>
                <a:gd name="T13" fmla="*/ 80 h 1625"/>
                <a:gd name="T14" fmla="*/ 571 w 881"/>
                <a:gd name="T15" fmla="*/ 103 h 1625"/>
                <a:gd name="T16" fmla="*/ 539 w 881"/>
                <a:gd name="T17" fmla="*/ 127 h 1625"/>
                <a:gd name="T18" fmla="*/ 499 w 881"/>
                <a:gd name="T19" fmla="*/ 143 h 1625"/>
                <a:gd name="T20" fmla="*/ 460 w 881"/>
                <a:gd name="T21" fmla="*/ 175 h 1625"/>
                <a:gd name="T22" fmla="*/ 428 w 881"/>
                <a:gd name="T23" fmla="*/ 199 h 1625"/>
                <a:gd name="T24" fmla="*/ 373 w 881"/>
                <a:gd name="T25" fmla="*/ 255 h 1625"/>
                <a:gd name="T26" fmla="*/ 325 w 881"/>
                <a:gd name="T27" fmla="*/ 303 h 1625"/>
                <a:gd name="T28" fmla="*/ 285 w 881"/>
                <a:gd name="T29" fmla="*/ 342 h 1625"/>
                <a:gd name="T30" fmla="*/ 246 w 881"/>
                <a:gd name="T31" fmla="*/ 398 h 1625"/>
                <a:gd name="T32" fmla="*/ 214 w 881"/>
                <a:gd name="T33" fmla="*/ 454 h 1625"/>
                <a:gd name="T34" fmla="*/ 174 w 881"/>
                <a:gd name="T35" fmla="*/ 509 h 1625"/>
                <a:gd name="T36" fmla="*/ 151 w 881"/>
                <a:gd name="T37" fmla="*/ 573 h 1625"/>
                <a:gd name="T38" fmla="*/ 127 w 881"/>
                <a:gd name="T39" fmla="*/ 637 h 1625"/>
                <a:gd name="T40" fmla="*/ 103 w 881"/>
                <a:gd name="T41" fmla="*/ 716 h 1625"/>
                <a:gd name="T42" fmla="*/ 87 w 881"/>
                <a:gd name="T43" fmla="*/ 796 h 1625"/>
                <a:gd name="T44" fmla="*/ 71 w 881"/>
                <a:gd name="T45" fmla="*/ 900 h 1625"/>
                <a:gd name="T46" fmla="*/ 71 w 881"/>
                <a:gd name="T47" fmla="*/ 995 h 1625"/>
                <a:gd name="T48" fmla="*/ 87 w 881"/>
                <a:gd name="T49" fmla="*/ 1075 h 1625"/>
                <a:gd name="T50" fmla="*/ 95 w 881"/>
                <a:gd name="T51" fmla="*/ 1162 h 1625"/>
                <a:gd name="T52" fmla="*/ 127 w 881"/>
                <a:gd name="T53" fmla="*/ 1250 h 1625"/>
                <a:gd name="T54" fmla="*/ 159 w 881"/>
                <a:gd name="T55" fmla="*/ 1337 h 1625"/>
                <a:gd name="T56" fmla="*/ 198 w 881"/>
                <a:gd name="T57" fmla="*/ 1417 h 1625"/>
                <a:gd name="T58" fmla="*/ 603 w 881"/>
                <a:gd name="T59" fmla="*/ 1624 h 1625"/>
                <a:gd name="T60" fmla="*/ 595 w 881"/>
                <a:gd name="T61" fmla="*/ 1194 h 1625"/>
                <a:gd name="T62" fmla="*/ 555 w 881"/>
                <a:gd name="T63" fmla="*/ 1122 h 1625"/>
                <a:gd name="T64" fmla="*/ 539 w 881"/>
                <a:gd name="T65" fmla="*/ 1059 h 1625"/>
                <a:gd name="T66" fmla="*/ 531 w 881"/>
                <a:gd name="T67" fmla="*/ 995 h 1625"/>
                <a:gd name="T68" fmla="*/ 523 w 881"/>
                <a:gd name="T69" fmla="*/ 931 h 1625"/>
                <a:gd name="T70" fmla="*/ 531 w 881"/>
                <a:gd name="T71" fmla="*/ 860 h 1625"/>
                <a:gd name="T72" fmla="*/ 547 w 881"/>
                <a:gd name="T73" fmla="*/ 788 h 1625"/>
                <a:gd name="T74" fmla="*/ 571 w 881"/>
                <a:gd name="T75" fmla="*/ 724 h 1625"/>
                <a:gd name="T76" fmla="*/ 603 w 881"/>
                <a:gd name="T77" fmla="*/ 669 h 1625"/>
                <a:gd name="T78" fmla="*/ 634 w 881"/>
                <a:gd name="T79" fmla="*/ 637 h 1625"/>
                <a:gd name="T80" fmla="*/ 666 w 881"/>
                <a:gd name="T81" fmla="*/ 597 h 1625"/>
                <a:gd name="T82" fmla="*/ 698 w 881"/>
                <a:gd name="T83" fmla="*/ 565 h 1625"/>
                <a:gd name="T84" fmla="*/ 729 w 881"/>
                <a:gd name="T85" fmla="*/ 533 h 1625"/>
                <a:gd name="T86" fmla="*/ 777 w 881"/>
                <a:gd name="T87" fmla="*/ 509 h 1625"/>
                <a:gd name="T88" fmla="*/ 817 w 881"/>
                <a:gd name="T89" fmla="*/ 486 h 1625"/>
                <a:gd name="T90" fmla="*/ 880 w 881"/>
                <a:gd name="T91" fmla="*/ 462 h 162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1"/>
                <a:gd name="T139" fmla="*/ 0 h 1625"/>
                <a:gd name="T140" fmla="*/ 881 w 881"/>
                <a:gd name="T141" fmla="*/ 1625 h 162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1" h="1625">
                  <a:moveTo>
                    <a:pt x="880" y="0"/>
                  </a:moveTo>
                  <a:lnTo>
                    <a:pt x="856" y="0"/>
                  </a:lnTo>
                  <a:lnTo>
                    <a:pt x="840" y="8"/>
                  </a:lnTo>
                  <a:lnTo>
                    <a:pt x="817" y="8"/>
                  </a:lnTo>
                  <a:lnTo>
                    <a:pt x="793" y="16"/>
                  </a:lnTo>
                  <a:lnTo>
                    <a:pt x="777" y="24"/>
                  </a:lnTo>
                  <a:lnTo>
                    <a:pt x="761" y="24"/>
                  </a:lnTo>
                  <a:lnTo>
                    <a:pt x="737" y="32"/>
                  </a:lnTo>
                  <a:lnTo>
                    <a:pt x="721" y="40"/>
                  </a:lnTo>
                  <a:lnTo>
                    <a:pt x="698" y="48"/>
                  </a:lnTo>
                  <a:lnTo>
                    <a:pt x="674" y="56"/>
                  </a:lnTo>
                  <a:lnTo>
                    <a:pt x="658" y="64"/>
                  </a:lnTo>
                  <a:lnTo>
                    <a:pt x="634" y="72"/>
                  </a:lnTo>
                  <a:lnTo>
                    <a:pt x="610" y="80"/>
                  </a:lnTo>
                  <a:lnTo>
                    <a:pt x="595" y="96"/>
                  </a:lnTo>
                  <a:lnTo>
                    <a:pt x="571" y="103"/>
                  </a:lnTo>
                  <a:lnTo>
                    <a:pt x="555" y="111"/>
                  </a:lnTo>
                  <a:lnTo>
                    <a:pt x="539" y="127"/>
                  </a:lnTo>
                  <a:lnTo>
                    <a:pt x="523" y="135"/>
                  </a:lnTo>
                  <a:lnTo>
                    <a:pt x="499" y="143"/>
                  </a:lnTo>
                  <a:lnTo>
                    <a:pt x="484" y="159"/>
                  </a:lnTo>
                  <a:lnTo>
                    <a:pt x="460" y="175"/>
                  </a:lnTo>
                  <a:lnTo>
                    <a:pt x="444" y="191"/>
                  </a:lnTo>
                  <a:lnTo>
                    <a:pt x="428" y="199"/>
                  </a:lnTo>
                  <a:lnTo>
                    <a:pt x="396" y="223"/>
                  </a:lnTo>
                  <a:lnTo>
                    <a:pt x="373" y="255"/>
                  </a:lnTo>
                  <a:lnTo>
                    <a:pt x="349" y="271"/>
                  </a:lnTo>
                  <a:lnTo>
                    <a:pt x="325" y="303"/>
                  </a:lnTo>
                  <a:lnTo>
                    <a:pt x="309" y="318"/>
                  </a:lnTo>
                  <a:lnTo>
                    <a:pt x="285" y="342"/>
                  </a:lnTo>
                  <a:lnTo>
                    <a:pt x="262" y="374"/>
                  </a:lnTo>
                  <a:lnTo>
                    <a:pt x="246" y="398"/>
                  </a:lnTo>
                  <a:lnTo>
                    <a:pt x="230" y="422"/>
                  </a:lnTo>
                  <a:lnTo>
                    <a:pt x="214" y="454"/>
                  </a:lnTo>
                  <a:lnTo>
                    <a:pt x="190" y="486"/>
                  </a:lnTo>
                  <a:lnTo>
                    <a:pt x="174" y="509"/>
                  </a:lnTo>
                  <a:lnTo>
                    <a:pt x="166" y="541"/>
                  </a:lnTo>
                  <a:lnTo>
                    <a:pt x="151" y="573"/>
                  </a:lnTo>
                  <a:lnTo>
                    <a:pt x="135" y="605"/>
                  </a:lnTo>
                  <a:lnTo>
                    <a:pt x="127" y="637"/>
                  </a:lnTo>
                  <a:lnTo>
                    <a:pt x="111" y="677"/>
                  </a:lnTo>
                  <a:lnTo>
                    <a:pt x="103" y="716"/>
                  </a:lnTo>
                  <a:lnTo>
                    <a:pt x="95" y="756"/>
                  </a:lnTo>
                  <a:lnTo>
                    <a:pt x="87" y="796"/>
                  </a:lnTo>
                  <a:lnTo>
                    <a:pt x="79" y="844"/>
                  </a:lnTo>
                  <a:lnTo>
                    <a:pt x="71" y="900"/>
                  </a:lnTo>
                  <a:lnTo>
                    <a:pt x="71" y="947"/>
                  </a:lnTo>
                  <a:lnTo>
                    <a:pt x="71" y="995"/>
                  </a:lnTo>
                  <a:lnTo>
                    <a:pt x="79" y="1035"/>
                  </a:lnTo>
                  <a:lnTo>
                    <a:pt x="87" y="1075"/>
                  </a:lnTo>
                  <a:lnTo>
                    <a:pt x="87" y="1115"/>
                  </a:lnTo>
                  <a:lnTo>
                    <a:pt x="95" y="1162"/>
                  </a:lnTo>
                  <a:lnTo>
                    <a:pt x="111" y="1202"/>
                  </a:lnTo>
                  <a:lnTo>
                    <a:pt x="127" y="1250"/>
                  </a:lnTo>
                  <a:lnTo>
                    <a:pt x="143" y="1298"/>
                  </a:lnTo>
                  <a:lnTo>
                    <a:pt x="159" y="1337"/>
                  </a:lnTo>
                  <a:lnTo>
                    <a:pt x="174" y="1377"/>
                  </a:lnTo>
                  <a:lnTo>
                    <a:pt x="198" y="1417"/>
                  </a:lnTo>
                  <a:lnTo>
                    <a:pt x="0" y="1528"/>
                  </a:lnTo>
                  <a:lnTo>
                    <a:pt x="603" y="1624"/>
                  </a:lnTo>
                  <a:lnTo>
                    <a:pt x="825" y="1067"/>
                  </a:lnTo>
                  <a:lnTo>
                    <a:pt x="595" y="1194"/>
                  </a:lnTo>
                  <a:lnTo>
                    <a:pt x="571" y="1154"/>
                  </a:lnTo>
                  <a:lnTo>
                    <a:pt x="555" y="1122"/>
                  </a:lnTo>
                  <a:lnTo>
                    <a:pt x="547" y="1091"/>
                  </a:lnTo>
                  <a:lnTo>
                    <a:pt x="539" y="1059"/>
                  </a:lnTo>
                  <a:lnTo>
                    <a:pt x="531" y="1027"/>
                  </a:lnTo>
                  <a:lnTo>
                    <a:pt x="531" y="995"/>
                  </a:lnTo>
                  <a:lnTo>
                    <a:pt x="523" y="963"/>
                  </a:lnTo>
                  <a:lnTo>
                    <a:pt x="523" y="931"/>
                  </a:lnTo>
                  <a:lnTo>
                    <a:pt x="523" y="900"/>
                  </a:lnTo>
                  <a:lnTo>
                    <a:pt x="531" y="860"/>
                  </a:lnTo>
                  <a:lnTo>
                    <a:pt x="539" y="820"/>
                  </a:lnTo>
                  <a:lnTo>
                    <a:pt x="547" y="788"/>
                  </a:lnTo>
                  <a:lnTo>
                    <a:pt x="563" y="756"/>
                  </a:lnTo>
                  <a:lnTo>
                    <a:pt x="571" y="724"/>
                  </a:lnTo>
                  <a:lnTo>
                    <a:pt x="587" y="693"/>
                  </a:lnTo>
                  <a:lnTo>
                    <a:pt x="603" y="669"/>
                  </a:lnTo>
                  <a:lnTo>
                    <a:pt x="618" y="653"/>
                  </a:lnTo>
                  <a:lnTo>
                    <a:pt x="634" y="637"/>
                  </a:lnTo>
                  <a:lnTo>
                    <a:pt x="650" y="613"/>
                  </a:lnTo>
                  <a:lnTo>
                    <a:pt x="666" y="597"/>
                  </a:lnTo>
                  <a:lnTo>
                    <a:pt x="682" y="581"/>
                  </a:lnTo>
                  <a:lnTo>
                    <a:pt x="698" y="565"/>
                  </a:lnTo>
                  <a:lnTo>
                    <a:pt x="714" y="549"/>
                  </a:lnTo>
                  <a:lnTo>
                    <a:pt x="729" y="533"/>
                  </a:lnTo>
                  <a:lnTo>
                    <a:pt x="753" y="517"/>
                  </a:lnTo>
                  <a:lnTo>
                    <a:pt x="777" y="509"/>
                  </a:lnTo>
                  <a:lnTo>
                    <a:pt x="793" y="494"/>
                  </a:lnTo>
                  <a:lnTo>
                    <a:pt x="817" y="486"/>
                  </a:lnTo>
                  <a:lnTo>
                    <a:pt x="840" y="470"/>
                  </a:lnTo>
                  <a:lnTo>
                    <a:pt x="880" y="462"/>
                  </a:lnTo>
                  <a:lnTo>
                    <a:pt x="880" y="0"/>
                  </a:lnTo>
                </a:path>
              </a:pathLst>
            </a:custGeom>
            <a:solidFill>
              <a:srgbClr val="00FF00"/>
            </a:solidFill>
            <a:ln w="127000" cap="rnd" cmpd="sng">
              <a:noFill/>
              <a:prstDash val="solid"/>
              <a:round/>
              <a:headEnd type="none" w="med" len="med"/>
              <a:tailEnd type="none" w="med" len="med"/>
            </a:ln>
          </p:spPr>
          <p:txBody>
            <a:bodyPr/>
            <a:lstStyle/>
            <a:p>
              <a:endParaRPr lang="en-US"/>
            </a:p>
          </p:txBody>
        </p:sp>
        <p:sp>
          <p:nvSpPr>
            <p:cNvPr id="7" name="Freeform 4"/>
            <p:cNvSpPr>
              <a:spLocks/>
            </p:cNvSpPr>
            <p:nvPr/>
          </p:nvSpPr>
          <p:spPr bwMode="auto">
            <a:xfrm>
              <a:off x="4331" y="1684"/>
              <a:ext cx="1305" cy="1473"/>
            </a:xfrm>
            <a:custGeom>
              <a:avLst/>
              <a:gdLst>
                <a:gd name="T0" fmla="*/ 509 w 1305"/>
                <a:gd name="T1" fmla="*/ 223 h 1473"/>
                <a:gd name="T2" fmla="*/ 557 w 1305"/>
                <a:gd name="T3" fmla="*/ 231 h 1473"/>
                <a:gd name="T4" fmla="*/ 596 w 1305"/>
                <a:gd name="T5" fmla="*/ 239 h 1473"/>
                <a:gd name="T6" fmla="*/ 636 w 1305"/>
                <a:gd name="T7" fmla="*/ 247 h 1473"/>
                <a:gd name="T8" fmla="*/ 676 w 1305"/>
                <a:gd name="T9" fmla="*/ 263 h 1473"/>
                <a:gd name="T10" fmla="*/ 716 w 1305"/>
                <a:gd name="T11" fmla="*/ 278 h 1473"/>
                <a:gd name="T12" fmla="*/ 763 w 1305"/>
                <a:gd name="T13" fmla="*/ 302 h 1473"/>
                <a:gd name="T14" fmla="*/ 803 w 1305"/>
                <a:gd name="T15" fmla="*/ 318 h 1473"/>
                <a:gd name="T16" fmla="*/ 835 w 1305"/>
                <a:gd name="T17" fmla="*/ 342 h 1473"/>
                <a:gd name="T18" fmla="*/ 875 w 1305"/>
                <a:gd name="T19" fmla="*/ 366 h 1473"/>
                <a:gd name="T20" fmla="*/ 914 w 1305"/>
                <a:gd name="T21" fmla="*/ 390 h 1473"/>
                <a:gd name="T22" fmla="*/ 946 w 1305"/>
                <a:gd name="T23" fmla="*/ 422 h 1473"/>
                <a:gd name="T24" fmla="*/ 1002 w 1305"/>
                <a:gd name="T25" fmla="*/ 469 h 1473"/>
                <a:gd name="T26" fmla="*/ 1050 w 1305"/>
                <a:gd name="T27" fmla="*/ 517 h 1473"/>
                <a:gd name="T28" fmla="*/ 1089 w 1305"/>
                <a:gd name="T29" fmla="*/ 565 h 1473"/>
                <a:gd name="T30" fmla="*/ 1129 w 1305"/>
                <a:gd name="T31" fmla="*/ 613 h 1473"/>
                <a:gd name="T32" fmla="*/ 1161 w 1305"/>
                <a:gd name="T33" fmla="*/ 668 h 1473"/>
                <a:gd name="T34" fmla="*/ 1193 w 1305"/>
                <a:gd name="T35" fmla="*/ 724 h 1473"/>
                <a:gd name="T36" fmla="*/ 1224 w 1305"/>
                <a:gd name="T37" fmla="*/ 788 h 1473"/>
                <a:gd name="T38" fmla="*/ 1248 w 1305"/>
                <a:gd name="T39" fmla="*/ 851 h 1473"/>
                <a:gd name="T40" fmla="*/ 1272 w 1305"/>
                <a:gd name="T41" fmla="*/ 939 h 1473"/>
                <a:gd name="T42" fmla="*/ 1288 w 1305"/>
                <a:gd name="T43" fmla="*/ 1018 h 1473"/>
                <a:gd name="T44" fmla="*/ 1296 w 1305"/>
                <a:gd name="T45" fmla="*/ 1122 h 1473"/>
                <a:gd name="T46" fmla="*/ 1296 w 1305"/>
                <a:gd name="T47" fmla="*/ 1209 h 1473"/>
                <a:gd name="T48" fmla="*/ 1288 w 1305"/>
                <a:gd name="T49" fmla="*/ 1289 h 1473"/>
                <a:gd name="T50" fmla="*/ 1280 w 1305"/>
                <a:gd name="T51" fmla="*/ 1377 h 1473"/>
                <a:gd name="T52" fmla="*/ 1248 w 1305"/>
                <a:gd name="T53" fmla="*/ 1472 h 1473"/>
                <a:gd name="T54" fmla="*/ 843 w 1305"/>
                <a:gd name="T55" fmla="*/ 1257 h 1473"/>
                <a:gd name="T56" fmla="*/ 851 w 1305"/>
                <a:gd name="T57" fmla="*/ 1186 h 1473"/>
                <a:gd name="T58" fmla="*/ 851 w 1305"/>
                <a:gd name="T59" fmla="*/ 1114 h 1473"/>
                <a:gd name="T60" fmla="*/ 835 w 1305"/>
                <a:gd name="T61" fmla="*/ 1042 h 1473"/>
                <a:gd name="T62" fmla="*/ 811 w 1305"/>
                <a:gd name="T63" fmla="*/ 971 h 1473"/>
                <a:gd name="T64" fmla="*/ 787 w 1305"/>
                <a:gd name="T65" fmla="*/ 915 h 1473"/>
                <a:gd name="T66" fmla="*/ 755 w 1305"/>
                <a:gd name="T67" fmla="*/ 867 h 1473"/>
                <a:gd name="T68" fmla="*/ 724 w 1305"/>
                <a:gd name="T69" fmla="*/ 835 h 1473"/>
                <a:gd name="T70" fmla="*/ 692 w 1305"/>
                <a:gd name="T71" fmla="*/ 804 h 1473"/>
                <a:gd name="T72" fmla="*/ 660 w 1305"/>
                <a:gd name="T73" fmla="*/ 772 h 1473"/>
                <a:gd name="T74" fmla="*/ 620 w 1305"/>
                <a:gd name="T75" fmla="*/ 740 h 1473"/>
                <a:gd name="T76" fmla="*/ 580 w 1305"/>
                <a:gd name="T77" fmla="*/ 716 h 1473"/>
                <a:gd name="T78" fmla="*/ 533 w 1305"/>
                <a:gd name="T79" fmla="*/ 692 h 1473"/>
                <a:gd name="T80" fmla="*/ 493 w 1305"/>
                <a:gd name="T81" fmla="*/ 676 h 1473"/>
                <a:gd name="T82" fmla="*/ 437 w 1305"/>
                <a:gd name="T83" fmla="*/ 668 h 1473"/>
                <a:gd name="T84" fmla="*/ 382 w 1305"/>
                <a:gd name="T85" fmla="*/ 660 h 1473"/>
                <a:gd name="T86" fmla="*/ 366 w 1305"/>
                <a:gd name="T87" fmla="*/ 899 h 1473"/>
                <a:gd name="T88" fmla="*/ 366 w 1305"/>
                <a:gd name="T89" fmla="*/ 0 h 1473"/>
                <a:gd name="T90" fmla="*/ 382 w 1305"/>
                <a:gd name="T91" fmla="*/ 207 h 1473"/>
                <a:gd name="T92" fmla="*/ 437 w 1305"/>
                <a:gd name="T93" fmla="*/ 207 h 1473"/>
                <a:gd name="T94" fmla="*/ 493 w 1305"/>
                <a:gd name="T95" fmla="*/ 215 h 147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05"/>
                <a:gd name="T145" fmla="*/ 0 h 1473"/>
                <a:gd name="T146" fmla="*/ 1305 w 1305"/>
                <a:gd name="T147" fmla="*/ 1473 h 1473"/>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05" h="1473">
                  <a:moveTo>
                    <a:pt x="493" y="215"/>
                  </a:moveTo>
                  <a:lnTo>
                    <a:pt x="509" y="223"/>
                  </a:lnTo>
                  <a:lnTo>
                    <a:pt x="533" y="223"/>
                  </a:lnTo>
                  <a:lnTo>
                    <a:pt x="557" y="231"/>
                  </a:lnTo>
                  <a:lnTo>
                    <a:pt x="572" y="231"/>
                  </a:lnTo>
                  <a:lnTo>
                    <a:pt x="596" y="239"/>
                  </a:lnTo>
                  <a:lnTo>
                    <a:pt x="612" y="247"/>
                  </a:lnTo>
                  <a:lnTo>
                    <a:pt x="636" y="247"/>
                  </a:lnTo>
                  <a:lnTo>
                    <a:pt x="652" y="255"/>
                  </a:lnTo>
                  <a:lnTo>
                    <a:pt x="676" y="263"/>
                  </a:lnTo>
                  <a:lnTo>
                    <a:pt x="700" y="271"/>
                  </a:lnTo>
                  <a:lnTo>
                    <a:pt x="716" y="278"/>
                  </a:lnTo>
                  <a:lnTo>
                    <a:pt x="739" y="286"/>
                  </a:lnTo>
                  <a:lnTo>
                    <a:pt x="763" y="302"/>
                  </a:lnTo>
                  <a:lnTo>
                    <a:pt x="779" y="310"/>
                  </a:lnTo>
                  <a:lnTo>
                    <a:pt x="803" y="318"/>
                  </a:lnTo>
                  <a:lnTo>
                    <a:pt x="819" y="334"/>
                  </a:lnTo>
                  <a:lnTo>
                    <a:pt x="835" y="342"/>
                  </a:lnTo>
                  <a:lnTo>
                    <a:pt x="851" y="350"/>
                  </a:lnTo>
                  <a:lnTo>
                    <a:pt x="875" y="366"/>
                  </a:lnTo>
                  <a:lnTo>
                    <a:pt x="891" y="382"/>
                  </a:lnTo>
                  <a:lnTo>
                    <a:pt x="914" y="390"/>
                  </a:lnTo>
                  <a:lnTo>
                    <a:pt x="930" y="406"/>
                  </a:lnTo>
                  <a:lnTo>
                    <a:pt x="946" y="422"/>
                  </a:lnTo>
                  <a:lnTo>
                    <a:pt x="978" y="446"/>
                  </a:lnTo>
                  <a:lnTo>
                    <a:pt x="1002" y="469"/>
                  </a:lnTo>
                  <a:lnTo>
                    <a:pt x="1026" y="485"/>
                  </a:lnTo>
                  <a:lnTo>
                    <a:pt x="1050" y="517"/>
                  </a:lnTo>
                  <a:lnTo>
                    <a:pt x="1065" y="541"/>
                  </a:lnTo>
                  <a:lnTo>
                    <a:pt x="1089" y="565"/>
                  </a:lnTo>
                  <a:lnTo>
                    <a:pt x="1113" y="589"/>
                  </a:lnTo>
                  <a:lnTo>
                    <a:pt x="1129" y="613"/>
                  </a:lnTo>
                  <a:lnTo>
                    <a:pt x="1145" y="644"/>
                  </a:lnTo>
                  <a:lnTo>
                    <a:pt x="1161" y="668"/>
                  </a:lnTo>
                  <a:lnTo>
                    <a:pt x="1177" y="700"/>
                  </a:lnTo>
                  <a:lnTo>
                    <a:pt x="1193" y="724"/>
                  </a:lnTo>
                  <a:lnTo>
                    <a:pt x="1209" y="756"/>
                  </a:lnTo>
                  <a:lnTo>
                    <a:pt x="1224" y="788"/>
                  </a:lnTo>
                  <a:lnTo>
                    <a:pt x="1240" y="820"/>
                  </a:lnTo>
                  <a:lnTo>
                    <a:pt x="1248" y="851"/>
                  </a:lnTo>
                  <a:lnTo>
                    <a:pt x="1264" y="899"/>
                  </a:lnTo>
                  <a:lnTo>
                    <a:pt x="1272" y="939"/>
                  </a:lnTo>
                  <a:lnTo>
                    <a:pt x="1280" y="979"/>
                  </a:lnTo>
                  <a:lnTo>
                    <a:pt x="1288" y="1018"/>
                  </a:lnTo>
                  <a:lnTo>
                    <a:pt x="1296" y="1066"/>
                  </a:lnTo>
                  <a:lnTo>
                    <a:pt x="1296" y="1122"/>
                  </a:lnTo>
                  <a:lnTo>
                    <a:pt x="1304" y="1162"/>
                  </a:lnTo>
                  <a:lnTo>
                    <a:pt x="1296" y="1209"/>
                  </a:lnTo>
                  <a:lnTo>
                    <a:pt x="1296" y="1249"/>
                  </a:lnTo>
                  <a:lnTo>
                    <a:pt x="1288" y="1289"/>
                  </a:lnTo>
                  <a:lnTo>
                    <a:pt x="1288" y="1337"/>
                  </a:lnTo>
                  <a:lnTo>
                    <a:pt x="1280" y="1377"/>
                  </a:lnTo>
                  <a:lnTo>
                    <a:pt x="1264" y="1424"/>
                  </a:lnTo>
                  <a:lnTo>
                    <a:pt x="1248" y="1472"/>
                  </a:lnTo>
                  <a:lnTo>
                    <a:pt x="1169" y="1201"/>
                  </a:lnTo>
                  <a:lnTo>
                    <a:pt x="843" y="1257"/>
                  </a:lnTo>
                  <a:lnTo>
                    <a:pt x="843" y="1209"/>
                  </a:lnTo>
                  <a:lnTo>
                    <a:pt x="851" y="1186"/>
                  </a:lnTo>
                  <a:lnTo>
                    <a:pt x="851" y="1154"/>
                  </a:lnTo>
                  <a:lnTo>
                    <a:pt x="851" y="1114"/>
                  </a:lnTo>
                  <a:lnTo>
                    <a:pt x="843" y="1082"/>
                  </a:lnTo>
                  <a:lnTo>
                    <a:pt x="835" y="1042"/>
                  </a:lnTo>
                  <a:lnTo>
                    <a:pt x="827" y="1011"/>
                  </a:lnTo>
                  <a:lnTo>
                    <a:pt x="811" y="971"/>
                  </a:lnTo>
                  <a:lnTo>
                    <a:pt x="803" y="939"/>
                  </a:lnTo>
                  <a:lnTo>
                    <a:pt x="787" y="915"/>
                  </a:lnTo>
                  <a:lnTo>
                    <a:pt x="771" y="891"/>
                  </a:lnTo>
                  <a:lnTo>
                    <a:pt x="755" y="867"/>
                  </a:lnTo>
                  <a:lnTo>
                    <a:pt x="739" y="851"/>
                  </a:lnTo>
                  <a:lnTo>
                    <a:pt x="724" y="835"/>
                  </a:lnTo>
                  <a:lnTo>
                    <a:pt x="708" y="812"/>
                  </a:lnTo>
                  <a:lnTo>
                    <a:pt x="692" y="804"/>
                  </a:lnTo>
                  <a:lnTo>
                    <a:pt x="676" y="780"/>
                  </a:lnTo>
                  <a:lnTo>
                    <a:pt x="660" y="772"/>
                  </a:lnTo>
                  <a:lnTo>
                    <a:pt x="644" y="756"/>
                  </a:lnTo>
                  <a:lnTo>
                    <a:pt x="620" y="740"/>
                  </a:lnTo>
                  <a:lnTo>
                    <a:pt x="596" y="724"/>
                  </a:lnTo>
                  <a:lnTo>
                    <a:pt x="580" y="716"/>
                  </a:lnTo>
                  <a:lnTo>
                    <a:pt x="557" y="700"/>
                  </a:lnTo>
                  <a:lnTo>
                    <a:pt x="533" y="692"/>
                  </a:lnTo>
                  <a:lnTo>
                    <a:pt x="517" y="684"/>
                  </a:lnTo>
                  <a:lnTo>
                    <a:pt x="493" y="676"/>
                  </a:lnTo>
                  <a:lnTo>
                    <a:pt x="461" y="668"/>
                  </a:lnTo>
                  <a:lnTo>
                    <a:pt x="437" y="668"/>
                  </a:lnTo>
                  <a:lnTo>
                    <a:pt x="406" y="660"/>
                  </a:lnTo>
                  <a:lnTo>
                    <a:pt x="382" y="660"/>
                  </a:lnTo>
                  <a:lnTo>
                    <a:pt x="366" y="660"/>
                  </a:lnTo>
                  <a:lnTo>
                    <a:pt x="366" y="899"/>
                  </a:lnTo>
                  <a:lnTo>
                    <a:pt x="0" y="454"/>
                  </a:lnTo>
                  <a:lnTo>
                    <a:pt x="366" y="0"/>
                  </a:lnTo>
                  <a:lnTo>
                    <a:pt x="366" y="207"/>
                  </a:lnTo>
                  <a:lnTo>
                    <a:pt x="382" y="207"/>
                  </a:lnTo>
                  <a:lnTo>
                    <a:pt x="413" y="207"/>
                  </a:lnTo>
                  <a:lnTo>
                    <a:pt x="437" y="207"/>
                  </a:lnTo>
                  <a:lnTo>
                    <a:pt x="469" y="215"/>
                  </a:lnTo>
                  <a:lnTo>
                    <a:pt x="493" y="215"/>
                  </a:lnTo>
                </a:path>
              </a:pathLst>
            </a:custGeom>
            <a:solidFill>
              <a:srgbClr val="FFC5CF"/>
            </a:solidFill>
            <a:ln w="127000" cap="rnd" cmpd="sng">
              <a:noFill/>
              <a:prstDash val="solid"/>
              <a:round/>
              <a:headEnd type="none" w="med" len="med"/>
              <a:tailEnd type="none" w="med" len="med"/>
            </a:ln>
          </p:spPr>
          <p:txBody>
            <a:bodyPr/>
            <a:lstStyle/>
            <a:p>
              <a:endParaRPr lang="en-US"/>
            </a:p>
          </p:txBody>
        </p:sp>
      </p:grpSp>
      <p:sp>
        <p:nvSpPr>
          <p:cNvPr id="8" name="Rectangle 8"/>
          <p:cNvSpPr>
            <a:spLocks noChangeArrowheads="1"/>
          </p:cNvSpPr>
          <p:nvPr/>
        </p:nvSpPr>
        <p:spPr bwMode="auto">
          <a:xfrm rot="17520000">
            <a:off x="6119155" y="3948267"/>
            <a:ext cx="717550" cy="363538"/>
          </a:xfrm>
          <a:prstGeom prst="rect">
            <a:avLst/>
          </a:prstGeom>
          <a:noFill/>
          <a:ln w="12700">
            <a:noFill/>
            <a:miter lim="800000"/>
            <a:headEnd/>
            <a:tailEnd/>
          </a:ln>
          <a:effectLst/>
        </p:spPr>
        <p:txBody>
          <a:bodyPr wrap="none" lIns="90488" tIns="44450" rIns="90488" bIns="44450">
            <a:spAutoFit/>
          </a:bodyPr>
          <a:lstStyle/>
          <a:p>
            <a:pPr eaLnBrk="0" hangingPunct="0">
              <a:lnSpc>
                <a:spcPct val="90000"/>
              </a:lnSpc>
              <a:defRPr/>
            </a:pPr>
            <a:r>
              <a:rPr lang="en-US" sz="2000" b="1" dirty="0">
                <a:solidFill>
                  <a:schemeClr val="bg1"/>
                </a:solidFill>
                <a:effectLst>
                  <a:outerShdw blurRad="38100" dist="38100" dir="2700000" algn="tl">
                    <a:srgbClr val="C0C0C0"/>
                  </a:outerShdw>
                </a:effectLst>
                <a:cs typeface="+mn-cs"/>
              </a:rPr>
              <a:t>Plan</a:t>
            </a:r>
          </a:p>
        </p:txBody>
      </p:sp>
      <p:sp>
        <p:nvSpPr>
          <p:cNvPr id="9" name="Rectangle 9"/>
          <p:cNvSpPr>
            <a:spLocks noChangeArrowheads="1"/>
          </p:cNvSpPr>
          <p:nvPr/>
        </p:nvSpPr>
        <p:spPr bwMode="auto">
          <a:xfrm rot="21104561">
            <a:off x="7143070" y="5027298"/>
            <a:ext cx="520700" cy="363537"/>
          </a:xfrm>
          <a:prstGeom prst="rect">
            <a:avLst/>
          </a:prstGeom>
          <a:noFill/>
          <a:ln w="12700">
            <a:noFill/>
            <a:miter lim="800000"/>
            <a:headEnd/>
            <a:tailEnd/>
          </a:ln>
          <a:effectLst/>
        </p:spPr>
        <p:txBody>
          <a:bodyPr wrap="none" lIns="90488" tIns="44450" rIns="90488" bIns="44450">
            <a:spAutoFit/>
          </a:bodyPr>
          <a:lstStyle/>
          <a:p>
            <a:pPr eaLnBrk="0" hangingPunct="0">
              <a:lnSpc>
                <a:spcPct val="90000"/>
              </a:lnSpc>
              <a:defRPr/>
            </a:pPr>
            <a:r>
              <a:rPr lang="en-US" sz="2000" b="1" dirty="0">
                <a:solidFill>
                  <a:schemeClr val="bg1"/>
                </a:solidFill>
                <a:effectLst>
                  <a:outerShdw blurRad="38100" dist="38100" dir="2700000" algn="tl">
                    <a:srgbClr val="C0C0C0"/>
                  </a:outerShdw>
                </a:effectLst>
                <a:cs typeface="+mn-cs"/>
              </a:rPr>
              <a:t>Do</a:t>
            </a:r>
          </a:p>
        </p:txBody>
      </p:sp>
      <p:sp>
        <p:nvSpPr>
          <p:cNvPr id="10" name="Rectangle 10"/>
          <p:cNvSpPr>
            <a:spLocks noChangeArrowheads="1"/>
          </p:cNvSpPr>
          <p:nvPr/>
        </p:nvSpPr>
        <p:spPr bwMode="auto">
          <a:xfrm rot="1809128">
            <a:off x="7516535" y="3589676"/>
            <a:ext cx="1055688" cy="363538"/>
          </a:xfrm>
          <a:prstGeom prst="rect">
            <a:avLst/>
          </a:prstGeom>
          <a:noFill/>
          <a:ln w="12700">
            <a:noFill/>
            <a:miter lim="800000"/>
            <a:headEnd/>
            <a:tailEnd/>
          </a:ln>
          <a:effectLst/>
        </p:spPr>
        <p:txBody>
          <a:bodyPr wrap="none" lIns="90488" tIns="44450" rIns="90488" bIns="44450">
            <a:spAutoFit/>
          </a:bodyPr>
          <a:lstStyle/>
          <a:p>
            <a:pPr eaLnBrk="0" hangingPunct="0">
              <a:lnSpc>
                <a:spcPct val="90000"/>
              </a:lnSpc>
              <a:defRPr/>
            </a:pPr>
            <a:r>
              <a:rPr lang="en-US" sz="2000" b="1" dirty="0">
                <a:solidFill>
                  <a:schemeClr val="bg1"/>
                </a:solidFill>
                <a:effectLst>
                  <a:outerShdw blurRad="38100" dist="38100" dir="2700000" algn="tl">
                    <a:srgbClr val="C0C0C0"/>
                  </a:outerShdw>
                </a:effectLst>
                <a:cs typeface="+mn-cs"/>
              </a:rPr>
              <a:t>Review</a:t>
            </a:r>
          </a:p>
        </p:txBody>
      </p:sp>
    </p:spTree>
    <p:extLst>
      <p:ext uri="{BB962C8B-B14F-4D97-AF65-F5344CB8AC3E}">
        <p14:creationId xmlns:p14="http://schemas.microsoft.com/office/powerpoint/2010/main" val="965863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276600"/>
            <a:ext cx="7313612" cy="1524000"/>
          </a:xfrm>
        </p:spPr>
        <p:txBody>
          <a:bodyPr/>
          <a:lstStyle/>
          <a:p>
            <a:pPr algn="ctr"/>
            <a:r>
              <a:rPr lang="en-US" sz="4800" b="1" dirty="0">
                <a:ln>
                  <a:solidFill>
                    <a:schemeClr val="accent1"/>
                  </a:solidFill>
                </a:ln>
              </a:rPr>
              <a:t>Active Facilitation</a:t>
            </a:r>
          </a:p>
        </p:txBody>
      </p:sp>
      <p:pic>
        <p:nvPicPr>
          <p:cNvPr id="1038" name="Picture 14" descr="C:\Users\Kris\AppData\Local\Microsoft\Windows\Temporary Internet Files\Content.IE5\LOJ62FLK\3006517938_bc21f4825e[1].jpg"/>
          <p:cNvPicPr>
            <a:picLocks noChangeAspect="1" noChangeArrowheads="1"/>
          </p:cNvPicPr>
          <p:nvPr/>
        </p:nvPicPr>
        <p:blipFill>
          <a:blip r:embed="rId3" cstate="print"/>
          <a:srcRect/>
          <a:stretch>
            <a:fillRect/>
          </a:stretch>
        </p:blipFill>
        <p:spPr bwMode="auto">
          <a:xfrm>
            <a:off x="5156794" y="304800"/>
            <a:ext cx="3951111" cy="2133600"/>
          </a:xfrm>
          <a:prstGeom prst="rect">
            <a:avLst/>
          </a:prstGeom>
          <a:noFill/>
          <a:effectLst>
            <a:softEdge rad="2794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pPr algn="ctr"/>
            <a:r>
              <a:rPr lang="en-US" sz="6000" dirty="0">
                <a:ln>
                  <a:solidFill>
                    <a:schemeClr val="accent1"/>
                  </a:solidFill>
                </a:ln>
              </a:rPr>
              <a:t>How?!</a:t>
            </a:r>
          </a:p>
        </p:txBody>
      </p:sp>
      <p:pic>
        <p:nvPicPr>
          <p:cNvPr id="2051" name="Picture 3" descr="C:\Users\Kris\AppData\Local\Microsoft\Windows\Temporary Internet Files\Content.IE5\MBXVVYJK\SLE_clipart-illustration-orange-man-holding-question-mark[1].jpg"/>
          <p:cNvPicPr>
            <a:picLocks noChangeAspect="1" noChangeArrowheads="1"/>
          </p:cNvPicPr>
          <p:nvPr/>
        </p:nvPicPr>
        <p:blipFill>
          <a:blip r:embed="rId3" cstate="print"/>
          <a:srcRect/>
          <a:stretch>
            <a:fillRect/>
          </a:stretch>
        </p:blipFill>
        <p:spPr bwMode="auto">
          <a:xfrm>
            <a:off x="2667000" y="1828800"/>
            <a:ext cx="4286250" cy="428625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AA610F1-43E9-2748-95FD-5F06B3FCA3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6251" y="3084457"/>
            <a:ext cx="1503947" cy="1503947"/>
          </a:xfrm>
          <a:prstGeom prst="rect">
            <a:avLst/>
          </a:prstGeom>
        </p:spPr>
      </p:pic>
      <p:sp>
        <p:nvSpPr>
          <p:cNvPr id="3" name="Title 2"/>
          <p:cNvSpPr>
            <a:spLocks noGrp="1"/>
          </p:cNvSpPr>
          <p:nvPr>
            <p:ph type="title"/>
          </p:nvPr>
        </p:nvSpPr>
        <p:spPr>
          <a:xfrm>
            <a:off x="685800" y="457200"/>
            <a:ext cx="7370482" cy="990600"/>
          </a:xfrm>
        </p:spPr>
        <p:txBody>
          <a:bodyPr>
            <a:noAutofit/>
          </a:bodyPr>
          <a:lstStyle/>
          <a:p>
            <a:pPr algn="ctr"/>
            <a:r>
              <a:rPr lang="en-US" sz="3200" b="1" dirty="0">
                <a:ln>
                  <a:solidFill>
                    <a:schemeClr val="accent1"/>
                  </a:solidFill>
                </a:ln>
              </a:rPr>
              <a:t>The Many Hats of a Facilitator</a:t>
            </a:r>
            <a:endParaRPr lang="en-US" sz="3200" dirty="0"/>
          </a:p>
        </p:txBody>
      </p:sp>
      <p:pic>
        <p:nvPicPr>
          <p:cNvPr id="2053" name="Picture 5" descr="C:\Users\Kris\AppData\Local\Microsoft\Windows\Temporary Internet Files\Content.IE5\KH25FL0X\PngMedium-chef-hat-cook-cooking-kitchen-16161[1].gif"/>
          <p:cNvPicPr>
            <a:picLocks noChangeAspect="1" noChangeArrowheads="1"/>
          </p:cNvPicPr>
          <p:nvPr/>
        </p:nvPicPr>
        <p:blipFill>
          <a:blip r:embed="rId4" cstate="print"/>
          <a:srcRect/>
          <a:stretch>
            <a:fillRect/>
          </a:stretch>
        </p:blipFill>
        <p:spPr bwMode="auto">
          <a:xfrm>
            <a:off x="556842" y="1632466"/>
            <a:ext cx="2816086" cy="2590800"/>
          </a:xfrm>
          <a:prstGeom prst="rect">
            <a:avLst/>
          </a:prstGeom>
          <a:noFill/>
        </p:spPr>
      </p:pic>
      <p:sp>
        <p:nvSpPr>
          <p:cNvPr id="12" name="TextBox 11"/>
          <p:cNvSpPr txBox="1"/>
          <p:nvPr/>
        </p:nvSpPr>
        <p:spPr>
          <a:xfrm>
            <a:off x="1088585" y="3084458"/>
            <a:ext cx="1752600" cy="646331"/>
          </a:xfrm>
          <a:prstGeom prst="rect">
            <a:avLst/>
          </a:prstGeom>
          <a:noFill/>
        </p:spPr>
        <p:txBody>
          <a:bodyPr wrap="square" rtlCol="0">
            <a:spAutoFit/>
          </a:bodyPr>
          <a:lstStyle/>
          <a:p>
            <a:pPr algn="ctr"/>
            <a:r>
              <a:rPr lang="en-US" b="1" dirty="0">
                <a:latin typeface="+mn-lt"/>
              </a:rPr>
              <a:t>The Gate Keeper</a:t>
            </a:r>
          </a:p>
        </p:txBody>
      </p:sp>
      <p:sp>
        <p:nvSpPr>
          <p:cNvPr id="13" name="TextBox 12"/>
          <p:cNvSpPr txBox="1"/>
          <p:nvPr/>
        </p:nvSpPr>
        <p:spPr>
          <a:xfrm>
            <a:off x="3816252" y="2529171"/>
            <a:ext cx="1524000" cy="646331"/>
          </a:xfrm>
          <a:prstGeom prst="rect">
            <a:avLst/>
          </a:prstGeom>
          <a:noFill/>
        </p:spPr>
        <p:txBody>
          <a:bodyPr wrap="square" rtlCol="0">
            <a:spAutoFit/>
          </a:bodyPr>
          <a:lstStyle/>
          <a:p>
            <a:pPr algn="ctr"/>
            <a:r>
              <a:rPr lang="en-US" b="1" dirty="0">
                <a:latin typeface="+mn-lt"/>
              </a:rPr>
              <a:t>Tension Reliever</a:t>
            </a:r>
          </a:p>
        </p:txBody>
      </p:sp>
      <p:sp>
        <p:nvSpPr>
          <p:cNvPr id="14" name="TextBox 13"/>
          <p:cNvSpPr txBox="1"/>
          <p:nvPr/>
        </p:nvSpPr>
        <p:spPr>
          <a:xfrm>
            <a:off x="3796199" y="6210449"/>
            <a:ext cx="1524000" cy="369332"/>
          </a:xfrm>
          <a:prstGeom prst="rect">
            <a:avLst/>
          </a:prstGeom>
          <a:noFill/>
        </p:spPr>
        <p:txBody>
          <a:bodyPr wrap="square" rtlCol="0">
            <a:spAutoFit/>
          </a:bodyPr>
          <a:lstStyle/>
          <a:p>
            <a:pPr algn="ctr"/>
            <a:r>
              <a:rPr lang="en-US" b="1" dirty="0">
                <a:latin typeface="+mn-lt"/>
              </a:rPr>
              <a:t>Clarifier</a:t>
            </a:r>
          </a:p>
        </p:txBody>
      </p:sp>
      <p:sp>
        <p:nvSpPr>
          <p:cNvPr id="15" name="TextBox 14"/>
          <p:cNvSpPr txBox="1"/>
          <p:nvPr/>
        </p:nvSpPr>
        <p:spPr>
          <a:xfrm>
            <a:off x="3765452" y="4409962"/>
            <a:ext cx="1524000" cy="369332"/>
          </a:xfrm>
          <a:prstGeom prst="rect">
            <a:avLst/>
          </a:prstGeom>
          <a:noFill/>
        </p:spPr>
        <p:txBody>
          <a:bodyPr wrap="square" rtlCol="0">
            <a:spAutoFit/>
          </a:bodyPr>
          <a:lstStyle/>
          <a:p>
            <a:pPr algn="ctr"/>
            <a:r>
              <a:rPr lang="en-US" b="1" dirty="0">
                <a:latin typeface="+mn-lt"/>
              </a:rPr>
              <a:t>Tester</a:t>
            </a:r>
          </a:p>
        </p:txBody>
      </p:sp>
      <p:sp>
        <p:nvSpPr>
          <p:cNvPr id="2" name="Rectangle 1">
            <a:extLst>
              <a:ext uri="{FF2B5EF4-FFF2-40B4-BE49-F238E27FC236}">
                <a16:creationId xmlns:a16="http://schemas.microsoft.com/office/drawing/2014/main" id="{53CACF40-27BC-9F4E-9F45-EE68B4562789}"/>
              </a:ext>
            </a:extLst>
          </p:cNvPr>
          <p:cNvSpPr/>
          <p:nvPr/>
        </p:nvSpPr>
        <p:spPr>
          <a:xfrm>
            <a:off x="1034353" y="4223266"/>
            <a:ext cx="1786106" cy="1477328"/>
          </a:xfrm>
          <a:prstGeom prst="rect">
            <a:avLst/>
          </a:prstGeom>
        </p:spPr>
        <p:txBody>
          <a:bodyPr wrap="square">
            <a:spAutoFit/>
          </a:bodyPr>
          <a:lstStyle/>
          <a:p>
            <a:pPr algn="ctr"/>
            <a:r>
              <a:rPr lang="en-US" dirty="0"/>
              <a:t>Keeps communication open, creates opportunities for participation</a:t>
            </a:r>
          </a:p>
        </p:txBody>
      </p:sp>
      <p:pic>
        <p:nvPicPr>
          <p:cNvPr id="5" name="Picture 4">
            <a:extLst>
              <a:ext uri="{FF2B5EF4-FFF2-40B4-BE49-F238E27FC236}">
                <a16:creationId xmlns:a16="http://schemas.microsoft.com/office/drawing/2014/main" id="{4C51D83F-B79F-BC4D-8266-C2FAEED017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14652" y="1247454"/>
            <a:ext cx="1727200" cy="1168400"/>
          </a:xfrm>
          <a:prstGeom prst="rect">
            <a:avLst/>
          </a:prstGeom>
        </p:spPr>
      </p:pic>
      <p:pic>
        <p:nvPicPr>
          <p:cNvPr id="7" name="Picture 6">
            <a:extLst>
              <a:ext uri="{FF2B5EF4-FFF2-40B4-BE49-F238E27FC236}">
                <a16:creationId xmlns:a16="http://schemas.microsoft.com/office/drawing/2014/main" id="{6CAD2D77-5289-844C-9357-20BA4C9FF77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94599" y="4974590"/>
            <a:ext cx="1727200" cy="1168400"/>
          </a:xfrm>
          <a:prstGeom prst="rect">
            <a:avLst/>
          </a:prstGeom>
        </p:spPr>
      </p:pic>
      <p:sp>
        <p:nvSpPr>
          <p:cNvPr id="10" name="Rectangle 9">
            <a:extLst>
              <a:ext uri="{FF2B5EF4-FFF2-40B4-BE49-F238E27FC236}">
                <a16:creationId xmlns:a16="http://schemas.microsoft.com/office/drawing/2014/main" id="{7B4BD4CD-1003-454B-93E1-5FC28ECD2952}"/>
              </a:ext>
            </a:extLst>
          </p:cNvPr>
          <p:cNvSpPr/>
          <p:nvPr/>
        </p:nvSpPr>
        <p:spPr>
          <a:xfrm>
            <a:off x="5593387" y="1508488"/>
            <a:ext cx="3473548" cy="646331"/>
          </a:xfrm>
          <a:prstGeom prst="rect">
            <a:avLst/>
          </a:prstGeom>
        </p:spPr>
        <p:txBody>
          <a:bodyPr wrap="square">
            <a:spAutoFit/>
          </a:bodyPr>
          <a:lstStyle/>
          <a:p>
            <a:r>
              <a:rPr lang="en-US" dirty="0"/>
              <a:t>Uses humor or calls a break at appropriate moments</a:t>
            </a:r>
          </a:p>
        </p:txBody>
      </p:sp>
      <p:sp>
        <p:nvSpPr>
          <p:cNvPr id="11" name="Rectangle 10">
            <a:extLst>
              <a:ext uri="{FF2B5EF4-FFF2-40B4-BE49-F238E27FC236}">
                <a16:creationId xmlns:a16="http://schemas.microsoft.com/office/drawing/2014/main" id="{6E955CF9-6EF7-664C-AB03-7856DC8FC985}"/>
              </a:ext>
            </a:extLst>
          </p:cNvPr>
          <p:cNvSpPr/>
          <p:nvPr/>
        </p:nvSpPr>
        <p:spPr>
          <a:xfrm>
            <a:off x="5565313" y="3386843"/>
            <a:ext cx="3131825" cy="923330"/>
          </a:xfrm>
          <a:prstGeom prst="rect">
            <a:avLst/>
          </a:prstGeom>
        </p:spPr>
        <p:txBody>
          <a:bodyPr wrap="square">
            <a:spAutoFit/>
          </a:bodyPr>
          <a:lstStyle/>
          <a:p>
            <a:r>
              <a:rPr lang="en-US" dirty="0"/>
              <a:t>Raises questions to test if group is ready to come to a decision</a:t>
            </a:r>
          </a:p>
        </p:txBody>
      </p:sp>
      <p:sp>
        <p:nvSpPr>
          <p:cNvPr id="19" name="Rectangle 18">
            <a:extLst>
              <a:ext uri="{FF2B5EF4-FFF2-40B4-BE49-F238E27FC236}">
                <a16:creationId xmlns:a16="http://schemas.microsoft.com/office/drawing/2014/main" id="{E0C9134F-ECC3-E740-A37A-2E2AB8D7CCC4}"/>
              </a:ext>
            </a:extLst>
          </p:cNvPr>
          <p:cNvSpPr/>
          <p:nvPr/>
        </p:nvSpPr>
        <p:spPr>
          <a:xfrm>
            <a:off x="5593387" y="5235624"/>
            <a:ext cx="3322013" cy="646331"/>
          </a:xfrm>
          <a:prstGeom prst="rect">
            <a:avLst/>
          </a:prstGeom>
        </p:spPr>
        <p:txBody>
          <a:bodyPr wrap="square">
            <a:spAutoFit/>
          </a:bodyPr>
          <a:lstStyle/>
          <a:p>
            <a:r>
              <a:rPr lang="en-US" dirty="0"/>
              <a:t>Offers rationales, probes for meaning, restates problems</a:t>
            </a:r>
          </a:p>
        </p:txBody>
      </p:sp>
    </p:spTree>
    <p:extLst>
      <p:ext uri="{BB962C8B-B14F-4D97-AF65-F5344CB8AC3E}">
        <p14:creationId xmlns:p14="http://schemas.microsoft.com/office/powerpoint/2010/main" val="3559537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457200"/>
            <a:ext cx="7370482" cy="990600"/>
          </a:xfrm>
        </p:spPr>
        <p:txBody>
          <a:bodyPr>
            <a:noAutofit/>
          </a:bodyPr>
          <a:lstStyle/>
          <a:p>
            <a:pPr algn="ctr"/>
            <a:r>
              <a:rPr lang="en-US" sz="3200" b="1" dirty="0">
                <a:ln>
                  <a:solidFill>
                    <a:schemeClr val="accent1"/>
                  </a:solidFill>
                </a:ln>
              </a:rPr>
              <a:t>The Many Hats of a Facilitator</a:t>
            </a:r>
            <a:endParaRPr lang="en-US" sz="3200" dirty="0"/>
          </a:p>
        </p:txBody>
      </p:sp>
      <p:sp>
        <p:nvSpPr>
          <p:cNvPr id="16" name="TextBox 15"/>
          <p:cNvSpPr txBox="1"/>
          <p:nvPr/>
        </p:nvSpPr>
        <p:spPr>
          <a:xfrm>
            <a:off x="2044700" y="4534196"/>
            <a:ext cx="1752600" cy="369332"/>
          </a:xfrm>
          <a:prstGeom prst="rect">
            <a:avLst/>
          </a:prstGeom>
          <a:noFill/>
        </p:spPr>
        <p:txBody>
          <a:bodyPr wrap="square" rtlCol="0">
            <a:spAutoFit/>
          </a:bodyPr>
          <a:lstStyle/>
          <a:p>
            <a:pPr algn="ctr"/>
            <a:r>
              <a:rPr lang="en-US" b="1" dirty="0">
                <a:latin typeface="+mn-lt"/>
              </a:rPr>
              <a:t>Summarizer</a:t>
            </a:r>
          </a:p>
        </p:txBody>
      </p:sp>
      <p:sp>
        <p:nvSpPr>
          <p:cNvPr id="17" name="TextBox 16"/>
          <p:cNvSpPr txBox="1"/>
          <p:nvPr/>
        </p:nvSpPr>
        <p:spPr>
          <a:xfrm>
            <a:off x="1551641" y="6296655"/>
            <a:ext cx="2819400" cy="369332"/>
          </a:xfrm>
          <a:prstGeom prst="rect">
            <a:avLst/>
          </a:prstGeom>
          <a:noFill/>
        </p:spPr>
        <p:txBody>
          <a:bodyPr wrap="square" rtlCol="0">
            <a:spAutoFit/>
          </a:bodyPr>
          <a:lstStyle/>
          <a:p>
            <a:pPr algn="ctr"/>
            <a:r>
              <a:rPr lang="en-US" b="1" dirty="0">
                <a:latin typeface="+mn-lt"/>
              </a:rPr>
              <a:t>Mediator / Harmonizer</a:t>
            </a:r>
          </a:p>
        </p:txBody>
      </p:sp>
      <p:sp>
        <p:nvSpPr>
          <p:cNvPr id="18" name="TextBox 17"/>
          <p:cNvSpPr txBox="1"/>
          <p:nvPr/>
        </p:nvSpPr>
        <p:spPr>
          <a:xfrm>
            <a:off x="2081463" y="2653007"/>
            <a:ext cx="1676400" cy="369332"/>
          </a:xfrm>
          <a:prstGeom prst="rect">
            <a:avLst/>
          </a:prstGeom>
          <a:noFill/>
        </p:spPr>
        <p:txBody>
          <a:bodyPr wrap="square" rtlCol="0">
            <a:spAutoFit/>
          </a:bodyPr>
          <a:lstStyle/>
          <a:p>
            <a:pPr algn="ctr"/>
            <a:r>
              <a:rPr lang="en-US" b="1" dirty="0">
                <a:latin typeface="+mn-lt"/>
              </a:rPr>
              <a:t>Encourager</a:t>
            </a:r>
          </a:p>
        </p:txBody>
      </p:sp>
      <p:pic>
        <p:nvPicPr>
          <p:cNvPr id="4" name="Picture 3">
            <a:extLst>
              <a:ext uri="{FF2B5EF4-FFF2-40B4-BE49-F238E27FC236}">
                <a16:creationId xmlns:a16="http://schemas.microsoft.com/office/drawing/2014/main" id="{16D30D75-6706-CB4D-9095-698845CD10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365053"/>
            <a:ext cx="1727200" cy="1168400"/>
          </a:xfrm>
          <a:prstGeom prst="rect">
            <a:avLst/>
          </a:prstGeom>
        </p:spPr>
      </p:pic>
      <p:pic>
        <p:nvPicPr>
          <p:cNvPr id="6" name="Picture 5">
            <a:extLst>
              <a:ext uri="{FF2B5EF4-FFF2-40B4-BE49-F238E27FC236}">
                <a16:creationId xmlns:a16="http://schemas.microsoft.com/office/drawing/2014/main" id="{462C8FE3-CC5D-C241-A2B5-5C2D4B1A14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44700" y="3312178"/>
            <a:ext cx="1727200" cy="1168400"/>
          </a:xfrm>
          <a:prstGeom prst="rect">
            <a:avLst/>
          </a:prstGeom>
        </p:spPr>
      </p:pic>
      <p:sp>
        <p:nvSpPr>
          <p:cNvPr id="9" name="Rectangle 8">
            <a:extLst>
              <a:ext uri="{FF2B5EF4-FFF2-40B4-BE49-F238E27FC236}">
                <a16:creationId xmlns:a16="http://schemas.microsoft.com/office/drawing/2014/main" id="{BA3838C2-65B4-6B40-A47F-FBF73D6E059B}"/>
              </a:ext>
            </a:extLst>
          </p:cNvPr>
          <p:cNvSpPr/>
          <p:nvPr/>
        </p:nvSpPr>
        <p:spPr>
          <a:xfrm>
            <a:off x="4371041" y="1813335"/>
            <a:ext cx="4572000" cy="646331"/>
          </a:xfrm>
          <a:prstGeom prst="rect">
            <a:avLst/>
          </a:prstGeom>
        </p:spPr>
        <p:txBody>
          <a:bodyPr>
            <a:spAutoFit/>
          </a:bodyPr>
          <a:lstStyle/>
          <a:p>
            <a:r>
              <a:rPr lang="en-US" dirty="0"/>
              <a:t>Praises and supports others in their contributions</a:t>
            </a:r>
          </a:p>
        </p:txBody>
      </p:sp>
      <p:sp>
        <p:nvSpPr>
          <p:cNvPr id="10" name="Rectangle 9">
            <a:extLst>
              <a:ext uri="{FF2B5EF4-FFF2-40B4-BE49-F238E27FC236}">
                <a16:creationId xmlns:a16="http://schemas.microsoft.com/office/drawing/2014/main" id="{4FD6D622-F0C8-2746-A1A1-220FC6BF5D6C}"/>
              </a:ext>
            </a:extLst>
          </p:cNvPr>
          <p:cNvSpPr/>
          <p:nvPr/>
        </p:nvSpPr>
        <p:spPr>
          <a:xfrm>
            <a:off x="4375052" y="3573212"/>
            <a:ext cx="4572000" cy="646331"/>
          </a:xfrm>
          <a:prstGeom prst="rect">
            <a:avLst/>
          </a:prstGeom>
        </p:spPr>
        <p:txBody>
          <a:bodyPr>
            <a:spAutoFit/>
          </a:bodyPr>
          <a:lstStyle/>
          <a:p>
            <a:r>
              <a:rPr lang="en-US" dirty="0"/>
              <a:t>Tries to pull discussion together, reviews progress so far</a:t>
            </a:r>
          </a:p>
        </p:txBody>
      </p:sp>
      <p:pic>
        <p:nvPicPr>
          <p:cNvPr id="19" name="Picture 18">
            <a:extLst>
              <a:ext uri="{FF2B5EF4-FFF2-40B4-BE49-F238E27FC236}">
                <a16:creationId xmlns:a16="http://schemas.microsoft.com/office/drawing/2014/main" id="{C62FDE44-5477-BA44-9866-AF8B970076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12879" y="5035114"/>
            <a:ext cx="1714500" cy="1181100"/>
          </a:xfrm>
          <a:prstGeom prst="rect">
            <a:avLst/>
          </a:prstGeom>
          <a:effectLst>
            <a:softEdge rad="101600"/>
          </a:effectLst>
        </p:spPr>
      </p:pic>
      <p:sp>
        <p:nvSpPr>
          <p:cNvPr id="20" name="Rectangle 19">
            <a:extLst>
              <a:ext uri="{FF2B5EF4-FFF2-40B4-BE49-F238E27FC236}">
                <a16:creationId xmlns:a16="http://schemas.microsoft.com/office/drawing/2014/main" id="{EE529985-39A1-6042-A0FA-D4DE90CCB1C1}"/>
              </a:ext>
            </a:extLst>
          </p:cNvPr>
          <p:cNvSpPr/>
          <p:nvPr/>
        </p:nvSpPr>
        <p:spPr>
          <a:xfrm>
            <a:off x="4371041" y="5276926"/>
            <a:ext cx="4572000" cy="646331"/>
          </a:xfrm>
          <a:prstGeom prst="rect">
            <a:avLst/>
          </a:prstGeom>
        </p:spPr>
        <p:txBody>
          <a:bodyPr>
            <a:spAutoFit/>
          </a:bodyPr>
          <a:lstStyle/>
          <a:p>
            <a:r>
              <a:rPr lang="en-US" dirty="0"/>
              <a:t>Mediates differences of opinion, reconciles points of view</a:t>
            </a:r>
          </a:p>
        </p:txBody>
      </p:sp>
    </p:spTree>
    <p:extLst>
      <p:ext uri="{BB962C8B-B14F-4D97-AF65-F5344CB8AC3E}">
        <p14:creationId xmlns:p14="http://schemas.microsoft.com/office/powerpoint/2010/main" val="3957054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590606095"/>
              </p:ext>
            </p:extLst>
          </p:nvPr>
        </p:nvGraphicFramePr>
        <p:xfrm>
          <a:off x="152400" y="1349834"/>
          <a:ext cx="8690062" cy="5017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1447800" y="444292"/>
            <a:ext cx="6684682" cy="990600"/>
          </a:xfrm>
        </p:spPr>
        <p:txBody>
          <a:bodyPr>
            <a:noAutofit/>
          </a:bodyPr>
          <a:lstStyle/>
          <a:p>
            <a:pPr algn="ctr"/>
            <a:r>
              <a:rPr lang="en-US" sz="3200" b="1" dirty="0">
                <a:ln>
                  <a:solidFill>
                    <a:schemeClr val="accent1"/>
                  </a:solidFill>
                </a:ln>
                <a:cs typeface="Calibri"/>
              </a:rPr>
              <a:t>We Communicate in Many Ways</a:t>
            </a:r>
            <a:endParaRPr lang="en-US" sz="3200" dirty="0"/>
          </a:p>
        </p:txBody>
      </p:sp>
      <p:pic>
        <p:nvPicPr>
          <p:cNvPr id="8" name="Picture 7" descr="Security-Voice-Recognition-Scan-icon.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49839" y="4448864"/>
            <a:ext cx="1274955" cy="1274955"/>
          </a:xfrm>
          <a:prstGeom prst="rect">
            <a:avLst/>
          </a:prstGeom>
        </p:spPr>
      </p:pic>
      <p:pic>
        <p:nvPicPr>
          <p:cNvPr id="9" name="Picture 8" descr="body language.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599426" y="1773156"/>
            <a:ext cx="2334234" cy="1387073"/>
          </a:xfrm>
          <a:prstGeom prst="rect">
            <a:avLst/>
          </a:prstGeom>
        </p:spPr>
      </p:pic>
      <p:pic>
        <p:nvPicPr>
          <p:cNvPr id="10" name="Picture 9" descr="s05032.pn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9518" y="3919043"/>
            <a:ext cx="1475841" cy="1879655"/>
          </a:xfrm>
          <a:prstGeom prst="rect">
            <a:avLst/>
          </a:prstGeom>
        </p:spPr>
      </p:pic>
    </p:spTree>
    <p:extLst>
      <p:ext uri="{BB962C8B-B14F-4D97-AF65-F5344CB8AC3E}">
        <p14:creationId xmlns:p14="http://schemas.microsoft.com/office/powerpoint/2010/main" val="395705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424244" y="318405"/>
            <a:ext cx="6589199" cy="1280890"/>
          </a:xfrm>
        </p:spPr>
        <p:txBody>
          <a:bodyPr lIns="61913" rIns="61913">
            <a:normAutofit fontScale="90000"/>
          </a:bodyPr>
          <a:lstStyle/>
          <a:p>
            <a:pPr algn="ctr" defTabSz="904875" eaLnBrk="1" fontAlgn="auto" hangingPunct="1">
              <a:spcAft>
                <a:spcPts val="0"/>
              </a:spcAft>
              <a:defRPr/>
            </a:pPr>
            <a:r>
              <a:rPr lang="en-US" dirty="0">
                <a:ln>
                  <a:solidFill>
                    <a:schemeClr val="accent1"/>
                  </a:solidFill>
                </a:ln>
              </a:rPr>
              <a:t>Encourage Participation Through Hooks and Responses</a:t>
            </a:r>
          </a:p>
        </p:txBody>
      </p:sp>
      <p:sp>
        <p:nvSpPr>
          <p:cNvPr id="23555" name="AutoShape 3"/>
          <p:cNvSpPr>
            <a:spLocks noChangeArrowheads="1"/>
          </p:cNvSpPr>
          <p:nvPr/>
        </p:nvSpPr>
        <p:spPr bwMode="auto">
          <a:xfrm>
            <a:off x="6248400" y="1676400"/>
            <a:ext cx="2120900" cy="1258888"/>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23556" name="AutoShape 4"/>
          <p:cNvSpPr>
            <a:spLocks noChangeArrowheads="1"/>
          </p:cNvSpPr>
          <p:nvPr/>
        </p:nvSpPr>
        <p:spPr bwMode="auto">
          <a:xfrm rot="5400000">
            <a:off x="1045368" y="2231232"/>
            <a:ext cx="2298700" cy="2408237"/>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23557" name="AutoShape 5"/>
          <p:cNvSpPr>
            <a:spLocks noChangeArrowheads="1"/>
          </p:cNvSpPr>
          <p:nvPr/>
        </p:nvSpPr>
        <p:spPr bwMode="auto">
          <a:xfrm flipH="1">
            <a:off x="3581400" y="1828800"/>
            <a:ext cx="2120900" cy="2063750"/>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23558" name="AutoShape 6"/>
          <p:cNvSpPr>
            <a:spLocks noChangeArrowheads="1"/>
          </p:cNvSpPr>
          <p:nvPr/>
        </p:nvSpPr>
        <p:spPr bwMode="auto">
          <a:xfrm>
            <a:off x="1143000" y="4953000"/>
            <a:ext cx="2120900" cy="1258888"/>
          </a:xfrm>
          <a:prstGeom prst="wedgeRoundRectCallout">
            <a:avLst>
              <a:gd name="adj1" fmla="val -18704"/>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23559" name="AutoShape 7"/>
          <p:cNvSpPr>
            <a:spLocks noChangeArrowheads="1"/>
          </p:cNvSpPr>
          <p:nvPr/>
        </p:nvSpPr>
        <p:spPr bwMode="auto">
          <a:xfrm rot="10800000">
            <a:off x="4127500" y="4975225"/>
            <a:ext cx="2120900" cy="1397000"/>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23561" name="AutoShape 9"/>
          <p:cNvSpPr>
            <a:spLocks noChangeArrowheads="1"/>
          </p:cNvSpPr>
          <p:nvPr/>
        </p:nvSpPr>
        <p:spPr bwMode="auto">
          <a:xfrm rot="5400000">
            <a:off x="7035800" y="3467101"/>
            <a:ext cx="1130300" cy="2235200"/>
          </a:xfrm>
          <a:prstGeom prst="wedgeRoundRectCallout">
            <a:avLst>
              <a:gd name="adj1" fmla="val -41671"/>
              <a:gd name="adj2" fmla="val 66667"/>
              <a:gd name="adj3" fmla="val 16667"/>
            </a:avLst>
          </a:prstGeom>
          <a:solidFill>
            <a:schemeClr val="bg1"/>
          </a:solidFill>
          <a:ln w="12700">
            <a:solidFill>
              <a:schemeClr val="tx1"/>
            </a:solidFill>
            <a:miter lim="800000"/>
            <a:headEnd/>
            <a:tailEnd/>
          </a:ln>
          <a:effectLst>
            <a:outerShdw dist="53882" dir="2700000" algn="ctr" rotWithShape="0">
              <a:schemeClr val="bg2"/>
            </a:outerShdw>
          </a:effectLst>
        </p:spPr>
        <p:txBody>
          <a:bodyPr wrap="none" anchor="ctr"/>
          <a:lstStyle/>
          <a:p>
            <a:pPr eaLnBrk="0" hangingPunct="0">
              <a:defRPr/>
            </a:pPr>
            <a:endParaRPr lang="en-US">
              <a:cs typeface="+mn-cs"/>
            </a:endParaRPr>
          </a:p>
        </p:txBody>
      </p:sp>
      <p:sp>
        <p:nvSpPr>
          <p:cNvPr id="37898" name="Rectangle 10"/>
          <p:cNvSpPr>
            <a:spLocks noChangeArrowheads="1"/>
          </p:cNvSpPr>
          <p:nvPr/>
        </p:nvSpPr>
        <p:spPr bwMode="auto">
          <a:xfrm>
            <a:off x="1219200" y="3124200"/>
            <a:ext cx="1924050" cy="58420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What I hear you saying . . .</a:t>
            </a:r>
          </a:p>
        </p:txBody>
      </p:sp>
      <p:sp>
        <p:nvSpPr>
          <p:cNvPr id="37899" name="Rectangle 11"/>
          <p:cNvSpPr>
            <a:spLocks noChangeArrowheads="1"/>
          </p:cNvSpPr>
          <p:nvPr/>
        </p:nvSpPr>
        <p:spPr bwMode="auto">
          <a:xfrm>
            <a:off x="3581400" y="2590800"/>
            <a:ext cx="2144712" cy="58420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What I like about that . . .</a:t>
            </a:r>
          </a:p>
        </p:txBody>
      </p:sp>
      <p:sp>
        <p:nvSpPr>
          <p:cNvPr id="37900" name="Rectangle 12"/>
          <p:cNvSpPr>
            <a:spLocks noChangeArrowheads="1"/>
          </p:cNvSpPr>
          <p:nvPr/>
        </p:nvSpPr>
        <p:spPr bwMode="auto">
          <a:xfrm>
            <a:off x="6248400" y="1905000"/>
            <a:ext cx="2146300" cy="58420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Let me build on that . . .</a:t>
            </a:r>
          </a:p>
        </p:txBody>
      </p:sp>
      <p:sp>
        <p:nvSpPr>
          <p:cNvPr id="37901" name="Rectangle 13"/>
          <p:cNvSpPr>
            <a:spLocks noChangeArrowheads="1"/>
          </p:cNvSpPr>
          <p:nvPr/>
        </p:nvSpPr>
        <p:spPr bwMode="auto">
          <a:xfrm>
            <a:off x="6713810" y="4292601"/>
            <a:ext cx="1924050" cy="58420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How would</a:t>
            </a:r>
            <a:br>
              <a:rPr lang="en-US" sz="1800" b="1" dirty="0"/>
            </a:br>
            <a:r>
              <a:rPr lang="en-US" sz="1800" b="1" dirty="0"/>
              <a:t>we. . .</a:t>
            </a:r>
          </a:p>
        </p:txBody>
      </p:sp>
      <p:sp>
        <p:nvSpPr>
          <p:cNvPr id="37902" name="Rectangle 14"/>
          <p:cNvSpPr>
            <a:spLocks noChangeArrowheads="1"/>
          </p:cNvSpPr>
          <p:nvPr/>
        </p:nvSpPr>
        <p:spPr bwMode="auto">
          <a:xfrm>
            <a:off x="1143000" y="5334000"/>
            <a:ext cx="2146300" cy="58420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Help me understand . . .</a:t>
            </a:r>
          </a:p>
        </p:txBody>
      </p:sp>
      <p:sp>
        <p:nvSpPr>
          <p:cNvPr id="37904" name="Rectangle 16"/>
          <p:cNvSpPr>
            <a:spLocks noChangeArrowheads="1"/>
          </p:cNvSpPr>
          <p:nvPr/>
        </p:nvSpPr>
        <p:spPr bwMode="auto">
          <a:xfrm>
            <a:off x="4279899" y="5345113"/>
            <a:ext cx="1816100" cy="831850"/>
          </a:xfrm>
          <a:prstGeom prst="rect">
            <a:avLst/>
          </a:prstGeom>
          <a:noFill/>
          <a:ln w="12700">
            <a:noFill/>
            <a:miter lim="800000"/>
            <a:headEnd/>
            <a:tailEnd/>
          </a:ln>
        </p:spPr>
        <p:txBody>
          <a:bodyPr lIns="90488" tIns="44450" rIns="90488" bIns="44450">
            <a:spAutoFit/>
          </a:bodyPr>
          <a:lstStyle/>
          <a:p>
            <a:pPr algn="ctr" eaLnBrk="0" hangingPunct="0">
              <a:lnSpc>
                <a:spcPct val="90000"/>
              </a:lnSpc>
              <a:spcBef>
                <a:spcPct val="200000"/>
              </a:spcBef>
            </a:pPr>
            <a:r>
              <a:rPr lang="en-US" sz="1800" b="1" dirty="0"/>
              <a:t>Can you say more about that . .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title"/>
          </p:nvPr>
        </p:nvSpPr>
        <p:spPr/>
        <p:txBody>
          <a:bodyPr>
            <a:normAutofit fontScale="90000"/>
          </a:bodyPr>
          <a:lstStyle/>
          <a:p>
            <a:pPr algn="ctr" eaLnBrk="1" fontAlgn="auto" hangingPunct="1">
              <a:spcAft>
                <a:spcPts val="0"/>
              </a:spcAft>
              <a:defRPr/>
            </a:pPr>
            <a:r>
              <a:rPr lang="en-US" dirty="0">
                <a:ln>
                  <a:solidFill>
                    <a:schemeClr val="accent1"/>
                  </a:solidFill>
                </a:ln>
              </a:rPr>
              <a:t>The Group Memory:  Flipchart or </a:t>
            </a:r>
            <a:br>
              <a:rPr lang="en-US" dirty="0">
                <a:ln>
                  <a:solidFill>
                    <a:schemeClr val="accent1"/>
                  </a:solidFill>
                </a:ln>
              </a:rPr>
            </a:br>
            <a:r>
              <a:rPr lang="en-US" dirty="0">
                <a:ln>
                  <a:solidFill>
                    <a:schemeClr val="accent1"/>
                  </a:solidFill>
                </a:ln>
              </a:rPr>
              <a:t>Display Recordings</a:t>
            </a:r>
          </a:p>
        </p:txBody>
      </p:sp>
      <p:pic>
        <p:nvPicPr>
          <p:cNvPr id="5" name="Picture 2"/>
          <p:cNvPicPr>
            <a:picLocks noGrp="1" noChangeArrowheads="1"/>
          </p:cNvPicPr>
          <p:nvPr>
            <p:ph idx="1"/>
          </p:nvPr>
        </p:nvPicPr>
        <p:blipFill>
          <a:blip r:embed="rId3" cstate="print"/>
          <a:stretch>
            <a:fillRect/>
          </a:stretch>
        </p:blipFill>
        <p:spPr bwMode="auto">
          <a:xfrm>
            <a:off x="1066799" y="1752600"/>
            <a:ext cx="6937375" cy="4648200"/>
          </a:xfrm>
          <a:prstGeom prst="rect">
            <a:avLst/>
          </a:prstGeom>
          <a:noFill/>
          <a:ln w="9525">
            <a:noFill/>
            <a:miter lim="800000"/>
            <a:headEnd/>
            <a:tailEnd/>
          </a:ln>
        </p:spPr>
      </p:pic>
      <p:sp>
        <p:nvSpPr>
          <p:cNvPr id="6" name="Rectangle 4"/>
          <p:cNvSpPr txBox="1">
            <a:spLocks noChangeArrowheads="1"/>
          </p:cNvSpPr>
          <p:nvPr/>
        </p:nvSpPr>
        <p:spPr bwMode="auto">
          <a:xfrm>
            <a:off x="2590800" y="2362200"/>
            <a:ext cx="4803775" cy="2565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92500" lnSpcReduction="10000"/>
          </a:bodyPr>
          <a:lstStyle/>
          <a:p>
            <a:pPr marL="548640" marR="0" lvl="1" indent="-285750" algn="l" defTabSz="914400" rtl="0" eaLnBrk="1" fontAlgn="auto" latinLnBrk="0" hangingPunct="1">
              <a:lnSpc>
                <a:spcPct val="100000"/>
              </a:lnSpc>
              <a:spcBef>
                <a:spcPts val="370"/>
              </a:spcBef>
              <a:spcAft>
                <a:spcPts val="0"/>
              </a:spcAft>
              <a:buClr>
                <a:schemeClr val="accent2"/>
              </a:buClr>
              <a:buSzPct val="70000"/>
              <a:buFont typeface="Wingdings" pitchFamily="2" charset="2"/>
              <a:buChar char="l"/>
              <a:tabLst/>
              <a:defRPr/>
            </a:pPr>
            <a:r>
              <a:rPr kumimoji="0" lang="en-US" sz="2500" b="0" i="0" u="none" strike="noStrike" kern="0" cap="none" spc="0" normalizeH="0" baseline="0" noProof="0" dirty="0">
                <a:ln>
                  <a:noFill/>
                </a:ln>
                <a:solidFill>
                  <a:srgbClr val="777777"/>
                </a:solidFill>
                <a:effectLst/>
                <a:uLnTx/>
                <a:uFillTx/>
                <a:latin typeface="+mn-lt"/>
              </a:rPr>
              <a:t>Helps the group focus</a:t>
            </a:r>
          </a:p>
          <a:p>
            <a:pPr marL="548640" marR="0" lvl="1" indent="-285750" algn="l" defTabSz="914400" rtl="0" eaLnBrk="1" fontAlgn="auto" latinLnBrk="0" hangingPunct="1">
              <a:lnSpc>
                <a:spcPct val="100000"/>
              </a:lnSpc>
              <a:spcBef>
                <a:spcPts val="370"/>
              </a:spcBef>
              <a:spcAft>
                <a:spcPts val="0"/>
              </a:spcAft>
              <a:buClr>
                <a:schemeClr val="accent2"/>
              </a:buClr>
              <a:buSzPct val="70000"/>
              <a:buFont typeface="Wingdings" pitchFamily="2" charset="2"/>
              <a:buChar char="l"/>
              <a:tabLst/>
              <a:defRPr/>
            </a:pPr>
            <a:r>
              <a:rPr kumimoji="0" lang="en-US" sz="2500" b="0" i="0" u="none" strike="noStrike" kern="0" cap="none" spc="0" normalizeH="0" baseline="0" noProof="0" dirty="0">
                <a:ln>
                  <a:noFill/>
                </a:ln>
                <a:solidFill>
                  <a:srgbClr val="777777"/>
                </a:solidFill>
                <a:effectLst/>
                <a:uLnTx/>
                <a:uFillTx/>
                <a:latin typeface="+mn-lt"/>
              </a:rPr>
              <a:t>Provides instant record of meeting content</a:t>
            </a:r>
          </a:p>
          <a:p>
            <a:pPr marL="548640" marR="0" lvl="1" indent="-285750" algn="l" defTabSz="914400" rtl="0" eaLnBrk="1" fontAlgn="auto" latinLnBrk="0" hangingPunct="1">
              <a:lnSpc>
                <a:spcPct val="100000"/>
              </a:lnSpc>
              <a:spcBef>
                <a:spcPts val="370"/>
              </a:spcBef>
              <a:spcAft>
                <a:spcPts val="0"/>
              </a:spcAft>
              <a:buClr>
                <a:schemeClr val="accent2"/>
              </a:buClr>
              <a:buSzPct val="70000"/>
              <a:buFont typeface="Wingdings" pitchFamily="2" charset="2"/>
              <a:buChar char="l"/>
              <a:tabLst/>
              <a:defRPr/>
            </a:pPr>
            <a:r>
              <a:rPr kumimoji="0" lang="en-US" sz="2500" b="0" i="0" u="none" strike="noStrike" kern="0" cap="none" spc="0" normalizeH="0" baseline="0" noProof="0" dirty="0">
                <a:ln>
                  <a:noFill/>
                </a:ln>
                <a:solidFill>
                  <a:srgbClr val="777777"/>
                </a:solidFill>
                <a:effectLst/>
                <a:uLnTx/>
                <a:uFillTx/>
                <a:latin typeface="+mn-lt"/>
              </a:rPr>
              <a:t>Encourages participation</a:t>
            </a:r>
          </a:p>
          <a:p>
            <a:pPr marL="548640" marR="0" lvl="1" indent="-285750" algn="l" defTabSz="914400" rtl="0" eaLnBrk="1" fontAlgn="auto" latinLnBrk="0" hangingPunct="1">
              <a:lnSpc>
                <a:spcPct val="100000"/>
              </a:lnSpc>
              <a:spcBef>
                <a:spcPts val="370"/>
              </a:spcBef>
              <a:spcAft>
                <a:spcPts val="0"/>
              </a:spcAft>
              <a:buClr>
                <a:schemeClr val="accent2"/>
              </a:buClr>
              <a:buSzPct val="70000"/>
              <a:buFont typeface="Wingdings" pitchFamily="2" charset="2"/>
              <a:buChar char="l"/>
              <a:tabLst/>
              <a:defRPr/>
            </a:pPr>
            <a:r>
              <a:rPr kumimoji="0" lang="en-US" sz="2500" b="0" i="0" u="none" strike="noStrike" kern="0" cap="none" spc="0" normalizeH="0" baseline="0" noProof="0" dirty="0">
                <a:ln>
                  <a:noFill/>
                </a:ln>
                <a:solidFill>
                  <a:srgbClr val="777777"/>
                </a:solidFill>
                <a:effectLst/>
                <a:uLnTx/>
                <a:uFillTx/>
                <a:latin typeface="+mn-lt"/>
              </a:rPr>
              <a:t>“Depersonalizes” ideas</a:t>
            </a:r>
          </a:p>
          <a:p>
            <a:pPr marL="548640" marR="0" lvl="1" indent="-285750" algn="l" defTabSz="914400" rtl="0" eaLnBrk="1" fontAlgn="auto" latinLnBrk="0" hangingPunct="1">
              <a:lnSpc>
                <a:spcPct val="100000"/>
              </a:lnSpc>
              <a:spcBef>
                <a:spcPts val="370"/>
              </a:spcBef>
              <a:spcAft>
                <a:spcPts val="0"/>
              </a:spcAft>
              <a:buClr>
                <a:schemeClr val="accent2"/>
              </a:buClr>
              <a:buSzPct val="70000"/>
              <a:buFont typeface="Wingdings" pitchFamily="2" charset="2"/>
              <a:buChar char="l"/>
              <a:tabLst/>
              <a:defRPr/>
            </a:pPr>
            <a:r>
              <a:rPr kumimoji="0" lang="en-US" sz="2500" b="0" i="0" u="none" strike="noStrike" kern="0" cap="none" spc="0" normalizeH="0" baseline="0" noProof="0" dirty="0">
                <a:ln>
                  <a:noFill/>
                </a:ln>
                <a:solidFill>
                  <a:srgbClr val="777777"/>
                </a:solidFill>
                <a:effectLst/>
                <a:uLnTx/>
                <a:uFillTx/>
                <a:latin typeface="+mn-lt"/>
              </a:rPr>
              <a:t>Increases sense of accomplishment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1371600" y="533400"/>
            <a:ext cx="7620000" cy="669925"/>
          </a:xfrm>
        </p:spPr>
        <p:txBody>
          <a:bodyPr>
            <a:normAutofit/>
          </a:bodyPr>
          <a:lstStyle/>
          <a:p>
            <a:pPr eaLnBrk="1" hangingPunct="1">
              <a:defRPr/>
            </a:pPr>
            <a:r>
              <a:rPr lang="en-US" sz="3600" b="1" dirty="0">
                <a:ln>
                  <a:solidFill>
                    <a:schemeClr val="accent1"/>
                  </a:solidFill>
                </a:ln>
                <a:solidFill>
                  <a:srgbClr val="FFFF99"/>
                </a:solidFill>
              </a:rPr>
              <a:t>Challenging  Group Personalities</a:t>
            </a:r>
          </a:p>
        </p:txBody>
      </p:sp>
      <p:graphicFrame>
        <p:nvGraphicFramePr>
          <p:cNvPr id="158723" name="Group 3"/>
          <p:cNvGraphicFramePr>
            <a:graphicFrameLocks noGrp="1"/>
          </p:cNvGraphicFramePr>
          <p:nvPr/>
        </p:nvGraphicFramePr>
        <p:xfrm>
          <a:off x="685800" y="1295400"/>
          <a:ext cx="8153400" cy="5286837"/>
        </p:xfrm>
        <a:graphic>
          <a:graphicData uri="http://schemas.openxmlformats.org/drawingml/2006/table">
            <a:tbl>
              <a:tblPr/>
              <a:tblGrid>
                <a:gridCol w="2402342">
                  <a:extLst>
                    <a:ext uri="{9D8B030D-6E8A-4147-A177-3AD203B41FA5}">
                      <a16:colId xmlns:a16="http://schemas.microsoft.com/office/drawing/2014/main" val="20000"/>
                    </a:ext>
                  </a:extLst>
                </a:gridCol>
                <a:gridCol w="5751058">
                  <a:extLst>
                    <a:ext uri="{9D8B030D-6E8A-4147-A177-3AD203B41FA5}">
                      <a16:colId xmlns:a16="http://schemas.microsoft.com/office/drawing/2014/main" val="20001"/>
                    </a:ext>
                  </a:extLst>
                </a:gridCol>
              </a:tblGrid>
              <a:tr h="844242">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a:t>
                      </a:r>
                      <a:r>
                        <a:rPr kumimoji="0" lang="en-US" sz="1500" b="1" i="0" u="none" strike="noStrike" cap="none" normalizeH="0" baseline="0" dirty="0" err="1">
                          <a:ln>
                            <a:noFill/>
                          </a:ln>
                          <a:solidFill>
                            <a:schemeClr val="tx1"/>
                          </a:solidFill>
                          <a:effectLst/>
                          <a:latin typeface="Tahoma" pitchFamily="34" charset="0"/>
                          <a:ea typeface="Arial Unicode MS" pitchFamily="34" charset="-128"/>
                          <a:cs typeface="Arial Unicode MS" pitchFamily="34" charset="-128"/>
                        </a:rPr>
                        <a:t>Monopolizers</a:t>
                      </a:r>
                      <a:endPar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Debater</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Constant Talker</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“I Know Everything”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A member dominates the discussion</a:t>
                      </a:r>
                      <a:endParaRPr kumimoji="0" lang="en-US" sz="15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44242">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Intimidators</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Challenger</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Nay-</a:t>
                      </a:r>
                      <a:r>
                        <a:rPr kumimoji="0" lang="en-US" sz="1500" b="0" i="0" u="none" strike="noStrike" cap="none" normalizeH="0" baseline="0" dirty="0" err="1">
                          <a:ln>
                            <a:noFill/>
                          </a:ln>
                          <a:solidFill>
                            <a:schemeClr val="tx1"/>
                          </a:solidFill>
                          <a:effectLst/>
                          <a:latin typeface="Tahoma" pitchFamily="34" charset="0"/>
                          <a:ea typeface="Arial Unicode MS" pitchFamily="34" charset="-128"/>
                          <a:cs typeface="Arial Unicode MS" pitchFamily="34" charset="-128"/>
                        </a:rPr>
                        <a:t>sayer</a:t>
                      </a:r>
                      <a:endPar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“What-if Participant”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A member holds a strong position on an issue and presents it in a way that intimidates others and discounts their ideas.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4877">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Silent Types</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rPr>
                        <a:t>Uninterested</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rPr>
                        <a:t>Non-participatory</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rPr>
                        <a:t>Quiet Participant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Members do not participate</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challenge with these participants is that it’s hard to know if they are engaged and interested, BUT don’t make the assumption that someone who is quiet isn’t present or engaged in the topic.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44242">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Cheerleaders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Agrees with everybody</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Does not take a firm position/agrees with everyone</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May appear to agree in the meeting but not support the decision later</a:t>
                      </a:r>
                      <a:endParaRPr kumimoji="0" lang="en-US" sz="15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34877">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1"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The Unhappy Camper</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Angry </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Irritable </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Disgruntled </a:t>
                      </a:r>
                    </a:p>
                    <a:p>
                      <a:pPr marL="0" marR="0" lvl="0" indent="0" algn="l" defTabSz="914400" rtl="0" eaLnBrk="1" fontAlgn="base" latinLnBrk="0" hangingPunct="1">
                        <a:lnSpc>
                          <a:spcPct val="100000"/>
                        </a:lnSpc>
                        <a:spcBef>
                          <a:spcPct val="0"/>
                        </a:spcBef>
                        <a:spcAft>
                          <a:spcPct val="0"/>
                        </a:spcAft>
                        <a:buClr>
                          <a:schemeClr val="hlink"/>
                        </a:buClr>
                        <a:buSzPct val="65000"/>
                        <a:buFont typeface="Arial" pitchFamily="34" charset="0"/>
                        <a:buChar char="•"/>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Negative </a:t>
                      </a:r>
                      <a:endParaRPr kumimoji="0" lang="en-US" sz="1500" b="0" i="0" u="none" strike="noStrike" cap="none" normalizeH="0" baseline="0" dirty="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hlink"/>
                        </a:buClr>
                        <a:buSzPct val="65000"/>
                        <a:buFont typeface="Wingdings" pitchFamily="2" charset="2"/>
                        <a:buNone/>
                        <a:tabLst/>
                      </a:pPr>
                      <a:r>
                        <a:rPr kumimoji="0" lang="en-US" sz="1500" b="0" i="0" u="none" strike="noStrike" cap="none" normalizeH="0" baseline="0" dirty="0">
                          <a:ln>
                            <a:noFill/>
                          </a:ln>
                          <a:solidFill>
                            <a:schemeClr val="tx1"/>
                          </a:solidFill>
                          <a:effectLst/>
                          <a:latin typeface="Tahoma" pitchFamily="34" charset="0"/>
                          <a:ea typeface="Arial Unicode MS" pitchFamily="34" charset="-128"/>
                          <a:cs typeface="Arial Unicode MS" pitchFamily="34" charset="-128"/>
                        </a:rPr>
                        <a:t>Presents a negative attitude, may find fault with the process, may describe the meeting as a waste of time.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838200" y="304800"/>
            <a:ext cx="6934200" cy="1143000"/>
          </a:xfrm>
        </p:spPr>
        <p:txBody>
          <a:bodyPr>
            <a:normAutofit fontScale="90000"/>
          </a:bodyPr>
          <a:lstStyle/>
          <a:p>
            <a:pPr algn="ctr"/>
            <a:r>
              <a:rPr lang="en-US" dirty="0">
                <a:ln>
                  <a:solidFill>
                    <a:schemeClr val="accent1"/>
                  </a:solidFill>
                </a:ln>
              </a:rPr>
              <a:t>ADDRESSING CHALLENGES</a:t>
            </a:r>
            <a:br>
              <a:rPr lang="en-US" dirty="0">
                <a:ln>
                  <a:solidFill>
                    <a:schemeClr val="accent1"/>
                  </a:solidFill>
                </a:ln>
              </a:rPr>
            </a:br>
            <a:r>
              <a:rPr lang="en-US" dirty="0">
                <a:ln>
                  <a:solidFill>
                    <a:schemeClr val="accent1"/>
                  </a:solidFill>
                </a:ln>
              </a:rPr>
              <a:t>Time to PRACTICE</a:t>
            </a:r>
          </a:p>
        </p:txBody>
      </p:sp>
      <p:pic>
        <p:nvPicPr>
          <p:cNvPr id="1034" name="Picture 10" descr="C:\Users\Kris\AppData\Local\Microsoft\Windows\Temporary Internet Files\Content.IE5\2PWORD3F\karaoke[1].jpg"/>
          <p:cNvPicPr>
            <a:picLocks noChangeAspect="1" noChangeArrowheads="1"/>
          </p:cNvPicPr>
          <p:nvPr/>
        </p:nvPicPr>
        <p:blipFill>
          <a:blip r:embed="rId3" cstate="print"/>
          <a:srcRect/>
          <a:stretch>
            <a:fillRect/>
          </a:stretch>
        </p:blipFill>
        <p:spPr bwMode="auto">
          <a:xfrm>
            <a:off x="1066800" y="1752600"/>
            <a:ext cx="4105656" cy="3776472"/>
          </a:xfrm>
          <a:prstGeom prst="rect">
            <a:avLst/>
          </a:prstGeom>
          <a:noFill/>
        </p:spPr>
      </p:pic>
      <p:pic>
        <p:nvPicPr>
          <p:cNvPr id="17" name="Picture 4" descr="pe01832_"/>
          <p:cNvPicPr>
            <a:picLocks noChangeAspect="1" noChangeArrowheads="1"/>
          </p:cNvPicPr>
          <p:nvPr/>
        </p:nvPicPr>
        <p:blipFill>
          <a:blip r:embed="rId4" cstate="print"/>
          <a:srcRect/>
          <a:stretch>
            <a:fillRect/>
          </a:stretch>
        </p:blipFill>
        <p:spPr bwMode="auto">
          <a:xfrm>
            <a:off x="5486400" y="1676400"/>
            <a:ext cx="3048000" cy="4102100"/>
          </a:xfrm>
          <a:prstGeom prst="rect">
            <a:avLst/>
          </a:prstGeom>
          <a:noFill/>
          <a:ln w="9525">
            <a:noFill/>
            <a:miter lim="800000"/>
            <a:headEnd/>
            <a:tailEnd/>
          </a:ln>
          <a:effectLst/>
        </p:spPr>
      </p:pic>
      <p:sp>
        <p:nvSpPr>
          <p:cNvPr id="18" name="TextBox 17"/>
          <p:cNvSpPr txBox="1"/>
          <p:nvPr/>
        </p:nvSpPr>
        <p:spPr>
          <a:xfrm>
            <a:off x="7266874" y="0"/>
            <a:ext cx="1877126" cy="52322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2800" b="1" dirty="0">
                <a:latin typeface="Calibri"/>
                <a:cs typeface="Calibri"/>
              </a:rPr>
              <a:t>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r>
              <a:rPr lang="en-US" dirty="0">
                <a:ln>
                  <a:solidFill>
                    <a:schemeClr val="accent1"/>
                  </a:solidFill>
                </a:ln>
              </a:rPr>
              <a:t>Agenda</a:t>
            </a:r>
          </a:p>
        </p:txBody>
      </p:sp>
      <p:sp>
        <p:nvSpPr>
          <p:cNvPr id="362499" name="Rectangle 3"/>
          <p:cNvSpPr>
            <a:spLocks noGrp="1" noChangeArrowheads="1"/>
          </p:cNvSpPr>
          <p:nvPr>
            <p:ph idx="1"/>
          </p:nvPr>
        </p:nvSpPr>
        <p:spPr>
          <a:xfrm>
            <a:off x="1676400" y="2352802"/>
            <a:ext cx="5788025" cy="3657600"/>
          </a:xfrm>
        </p:spPr>
        <p:txBody>
          <a:bodyPr>
            <a:normAutofit lnSpcReduction="10000"/>
          </a:bodyPr>
          <a:lstStyle/>
          <a:p>
            <a:r>
              <a:rPr lang="en-US" sz="2800" dirty="0"/>
              <a:t>Welcome &amp; Introductions</a:t>
            </a:r>
          </a:p>
          <a:p>
            <a:r>
              <a:rPr lang="en-US" sz="2800" dirty="0"/>
              <a:t>Training Group Agreements / Ground Rules</a:t>
            </a:r>
          </a:p>
          <a:p>
            <a:r>
              <a:rPr lang="en-US" sz="2800" dirty="0"/>
              <a:t>Review Training Goals</a:t>
            </a:r>
          </a:p>
          <a:p>
            <a:r>
              <a:rPr lang="en-US" sz="2800" dirty="0"/>
              <a:t>Active Learning &amp; Practice</a:t>
            </a:r>
          </a:p>
          <a:p>
            <a:r>
              <a:rPr lang="en-US" sz="2800" dirty="0"/>
              <a:t>Training Reflections</a:t>
            </a:r>
          </a:p>
          <a:p>
            <a:r>
              <a:rPr lang="en-US" sz="2800" dirty="0"/>
              <a:t>Evaluation &amp; Closing</a:t>
            </a:r>
          </a:p>
        </p:txBody>
      </p:sp>
      <p:pic>
        <p:nvPicPr>
          <p:cNvPr id="1027" name="Picture 3" descr="C:\Users\Kris\AppData\Local\Microsoft\Windows\Temporary Internet Files\Content.IE5\DXC2RD2T\кейс[1].gif"/>
          <p:cNvPicPr>
            <a:picLocks noChangeAspect="1" noChangeArrowheads="1"/>
          </p:cNvPicPr>
          <p:nvPr/>
        </p:nvPicPr>
        <p:blipFill>
          <a:blip r:embed="rId3" cstate="print"/>
          <a:srcRect/>
          <a:stretch>
            <a:fillRect/>
          </a:stretch>
        </p:blipFill>
        <p:spPr bwMode="auto">
          <a:xfrm>
            <a:off x="5974096" y="176308"/>
            <a:ext cx="2362200" cy="200787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1371600" y="533400"/>
            <a:ext cx="6477000" cy="1143000"/>
          </a:xfrm>
        </p:spPr>
        <p:txBody>
          <a:bodyPr>
            <a:normAutofit/>
          </a:bodyPr>
          <a:lstStyle/>
          <a:p>
            <a:pPr algn="ctr"/>
            <a:r>
              <a:rPr lang="en-US" dirty="0">
                <a:ln>
                  <a:solidFill>
                    <a:schemeClr val="accent1"/>
                  </a:solidFill>
                </a:ln>
              </a:rPr>
              <a:t>FACILITATION TOOLS</a:t>
            </a:r>
          </a:p>
        </p:txBody>
      </p:sp>
      <p:pic>
        <p:nvPicPr>
          <p:cNvPr id="5" name="Picture 4">
            <a:extLst>
              <a:ext uri="{FF2B5EF4-FFF2-40B4-BE49-F238E27FC236}">
                <a16:creationId xmlns:a16="http://schemas.microsoft.com/office/drawing/2014/main" id="{68FFE62C-3E00-2F4C-A32B-B0CE480D38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057400"/>
            <a:ext cx="2540000" cy="1651000"/>
          </a:xfrm>
          <a:prstGeom prst="rect">
            <a:avLst/>
          </a:prstGeom>
          <a:effectLst>
            <a:outerShdw blurRad="50800" dist="50800" dir="5400000" algn="ctr" rotWithShape="0">
              <a:srgbClr val="000000">
                <a:alpha val="63000"/>
              </a:srgbClr>
            </a:outerShdw>
          </a:effectLst>
        </p:spPr>
      </p:pic>
      <p:sp>
        <p:nvSpPr>
          <p:cNvPr id="6" name="TextBox 5">
            <a:extLst>
              <a:ext uri="{FF2B5EF4-FFF2-40B4-BE49-F238E27FC236}">
                <a16:creationId xmlns:a16="http://schemas.microsoft.com/office/drawing/2014/main" id="{5A07E4F8-D6DA-C94C-A588-7EC4EC8A8910}"/>
              </a:ext>
            </a:extLst>
          </p:cNvPr>
          <p:cNvSpPr txBox="1"/>
          <p:nvPr/>
        </p:nvSpPr>
        <p:spPr>
          <a:xfrm>
            <a:off x="3429000" y="1828800"/>
            <a:ext cx="5181600" cy="4401205"/>
          </a:xfrm>
          <a:prstGeom prst="rect">
            <a:avLst/>
          </a:prstGeom>
          <a:noFill/>
        </p:spPr>
        <p:txBody>
          <a:bodyPr wrap="square" rtlCol="0">
            <a:spAutoFit/>
          </a:bodyPr>
          <a:lstStyle/>
          <a:p>
            <a:pPr marL="342900" indent="-342900">
              <a:buAutoNum type="arabicPeriod"/>
            </a:pPr>
            <a:r>
              <a:rPr lang="en-US" sz="2800" dirty="0"/>
              <a:t>Storyboards</a:t>
            </a:r>
          </a:p>
          <a:p>
            <a:pPr marL="342900" indent="-342900">
              <a:buAutoNum type="arabicPeriod"/>
            </a:pPr>
            <a:endParaRPr lang="en-US" sz="2800" dirty="0"/>
          </a:p>
          <a:p>
            <a:pPr marL="342900" indent="-342900">
              <a:buFontTx/>
              <a:buAutoNum type="arabicPeriod"/>
            </a:pPr>
            <a:r>
              <a:rPr lang="en-US" sz="2800" dirty="0"/>
              <a:t>Ranking</a:t>
            </a:r>
          </a:p>
          <a:p>
            <a:pPr marL="342900" indent="-342900">
              <a:buAutoNum type="arabicPeriod"/>
            </a:pPr>
            <a:endParaRPr lang="en-US" sz="2800" dirty="0"/>
          </a:p>
          <a:p>
            <a:pPr marL="342900" indent="-342900">
              <a:buAutoNum type="arabicPeriod"/>
            </a:pPr>
            <a:r>
              <a:rPr lang="en-US" sz="2800" dirty="0"/>
              <a:t>Action Planning</a:t>
            </a:r>
          </a:p>
          <a:p>
            <a:pPr marL="342900" indent="-342900">
              <a:buAutoNum type="arabicPeriod"/>
            </a:pPr>
            <a:endParaRPr lang="en-US" sz="2800" dirty="0"/>
          </a:p>
          <a:p>
            <a:pPr marL="342900" indent="-342900">
              <a:buAutoNum type="arabicPeriod"/>
            </a:pPr>
            <a:r>
              <a:rPr lang="en-US" sz="2800" dirty="0"/>
              <a:t>Consensus Building</a:t>
            </a:r>
          </a:p>
          <a:p>
            <a:pPr marL="342900" indent="-342900">
              <a:buAutoNum type="arabicPeriod"/>
            </a:pPr>
            <a:endParaRPr lang="en-US" sz="2800" dirty="0"/>
          </a:p>
          <a:p>
            <a:pPr marL="342900" indent="-342900">
              <a:buAutoNum type="arabicPeriod"/>
            </a:pPr>
            <a:r>
              <a:rPr lang="en-US" sz="2800" dirty="0"/>
              <a:t>Force Field Analysis </a:t>
            </a:r>
          </a:p>
          <a:p>
            <a:pPr marL="342900" indent="-342900">
              <a:buAutoNum type="arabicPeriod"/>
            </a:pPr>
            <a:endParaRPr lang="en-US" sz="2800" dirty="0"/>
          </a:p>
        </p:txBody>
      </p:sp>
    </p:spTree>
    <p:extLst>
      <p:ext uri="{BB962C8B-B14F-4D97-AF65-F5344CB8AC3E}">
        <p14:creationId xmlns:p14="http://schemas.microsoft.com/office/powerpoint/2010/main" val="4173225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584201"/>
            <a:ext cx="6286500" cy="747897"/>
          </a:xfrm>
        </p:spPr>
        <p:txBody>
          <a:bodyPr>
            <a:normAutofit/>
          </a:bodyPr>
          <a:lstStyle/>
          <a:p>
            <a:pPr algn="ctr">
              <a:defRPr/>
            </a:pPr>
            <a:r>
              <a:rPr lang="en-US" sz="4100" dirty="0">
                <a:ln>
                  <a:solidFill>
                    <a:schemeClr val="accent1"/>
                  </a:solidFill>
                </a:ln>
              </a:rPr>
              <a:t>THE END! </a:t>
            </a:r>
          </a:p>
        </p:txBody>
      </p:sp>
      <p:sp>
        <p:nvSpPr>
          <p:cNvPr id="3" name="Title 1"/>
          <p:cNvSpPr txBox="1">
            <a:spLocks/>
          </p:cNvSpPr>
          <p:nvPr/>
        </p:nvSpPr>
        <p:spPr>
          <a:xfrm>
            <a:off x="1428750" y="230189"/>
            <a:ext cx="6286500" cy="608012"/>
          </a:xfrm>
          <a:prstGeom prst="rect">
            <a:avLst/>
          </a:prstGeom>
        </p:spPr>
        <p:txBody>
          <a:bodyPr lIns="0" tIns="0" rIns="0" bIns="0">
            <a:normAutofit/>
          </a:bodyPr>
          <a:lstStyle>
            <a:lvl1pPr defTabSz="912813">
              <a:defRPr>
                <a:solidFill>
                  <a:schemeClr val="tx1"/>
                </a:solidFill>
                <a:latin typeface="Arial" charset="0"/>
              </a:defRPr>
            </a:lvl1pPr>
            <a:lvl2pPr marL="742950" indent="-285750" defTabSz="912813">
              <a:defRPr>
                <a:solidFill>
                  <a:schemeClr val="tx1"/>
                </a:solidFill>
                <a:latin typeface="Arial" charset="0"/>
              </a:defRPr>
            </a:lvl2pPr>
            <a:lvl3pPr marL="1143000" indent="-228600" defTabSz="912813">
              <a:defRPr>
                <a:solidFill>
                  <a:schemeClr val="tx1"/>
                </a:solidFill>
                <a:latin typeface="Arial" charset="0"/>
              </a:defRPr>
            </a:lvl3pPr>
            <a:lvl4pPr marL="1600200" indent="-228600" defTabSz="912813">
              <a:defRPr>
                <a:solidFill>
                  <a:schemeClr val="tx1"/>
                </a:solidFill>
                <a:latin typeface="Arial" charset="0"/>
              </a:defRPr>
            </a:lvl4pPr>
            <a:lvl5pPr marL="2057400" indent="-228600" defTabSz="912813">
              <a:defRPr>
                <a:solidFill>
                  <a:schemeClr val="tx1"/>
                </a:solidFill>
                <a:latin typeface="Arial" charset="0"/>
              </a:defRPr>
            </a:lvl5pPr>
            <a:lvl6pPr marL="2514600" indent="-228600" defTabSz="912813" eaLnBrk="0" fontAlgn="base" hangingPunct="0">
              <a:spcBef>
                <a:spcPct val="0"/>
              </a:spcBef>
              <a:spcAft>
                <a:spcPct val="0"/>
              </a:spcAft>
              <a:defRPr>
                <a:solidFill>
                  <a:schemeClr val="tx1"/>
                </a:solidFill>
                <a:latin typeface="Arial" charset="0"/>
              </a:defRPr>
            </a:lvl6pPr>
            <a:lvl7pPr marL="2971800" indent="-228600" defTabSz="912813" eaLnBrk="0" fontAlgn="base" hangingPunct="0">
              <a:spcBef>
                <a:spcPct val="0"/>
              </a:spcBef>
              <a:spcAft>
                <a:spcPct val="0"/>
              </a:spcAft>
              <a:defRPr>
                <a:solidFill>
                  <a:schemeClr val="tx1"/>
                </a:solidFill>
                <a:latin typeface="Arial" charset="0"/>
              </a:defRPr>
            </a:lvl7pPr>
            <a:lvl8pPr marL="3429000" indent="-228600" defTabSz="912813" eaLnBrk="0" fontAlgn="base" hangingPunct="0">
              <a:spcBef>
                <a:spcPct val="0"/>
              </a:spcBef>
              <a:spcAft>
                <a:spcPct val="0"/>
              </a:spcAft>
              <a:defRPr>
                <a:solidFill>
                  <a:schemeClr val="tx1"/>
                </a:solidFill>
                <a:latin typeface="Arial" charset="0"/>
              </a:defRPr>
            </a:lvl8pPr>
            <a:lvl9pPr marL="3886200" indent="-228600" defTabSz="912813" eaLnBrk="0" fontAlgn="base" hangingPunct="0">
              <a:spcBef>
                <a:spcPct val="0"/>
              </a:spcBef>
              <a:spcAft>
                <a:spcPct val="0"/>
              </a:spcAft>
              <a:defRPr>
                <a:solidFill>
                  <a:schemeClr val="tx1"/>
                </a:solidFill>
                <a:latin typeface="Arial" charset="0"/>
              </a:defRPr>
            </a:lvl9pPr>
          </a:lstStyle>
          <a:p>
            <a:pPr algn="ctr" eaLnBrk="1" hangingPunct="1">
              <a:lnSpc>
                <a:spcPct val="80000"/>
              </a:lnSpc>
            </a:pPr>
            <a:endParaRPr lang="x-none" altLang="x-none" sz="3600">
              <a:solidFill>
                <a:schemeClr val="tx2"/>
              </a:solidFill>
              <a:effectLst>
                <a:outerShdw blurRad="38100" dist="38100" dir="2700000" algn="tl">
                  <a:srgbClr val="C0C0C0"/>
                </a:outerShdw>
              </a:effectLst>
              <a:latin typeface="Calibri Light" charset="0"/>
              <a:ea typeface="Arial" charset="0"/>
              <a:cs typeface="Arial" charset="0"/>
            </a:endParaRPr>
          </a:p>
        </p:txBody>
      </p:sp>
      <p:pic>
        <p:nvPicPr>
          <p:cNvPr id="52227" name="Picture 2" descr="C:\Users\Kris\AppData\Local\Microsoft\Windows\Temporary Internet Files\Content.IE5\K6MNGU74\goodby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572063"/>
            <a:ext cx="3200400" cy="3467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2895601" y="1803400"/>
            <a:ext cx="3435368" cy="369332"/>
          </a:xfrm>
          <a:prstGeom prst="rect">
            <a:avLst/>
          </a:prstGeom>
          <a:noFill/>
        </p:spPr>
        <p:txBody>
          <a:bodyPr wrap="none" rtlCol="0">
            <a:spAutoFit/>
          </a:bodyPr>
          <a:lstStyle/>
          <a:p>
            <a:r>
              <a:rPr lang="en-US" dirty="0"/>
              <a:t>THANK YOU FOR PARTICIPATING!</a:t>
            </a:r>
          </a:p>
        </p:txBody>
      </p:sp>
    </p:spTree>
    <p:extLst>
      <p:ext uri="{BB962C8B-B14F-4D97-AF65-F5344CB8AC3E}">
        <p14:creationId xmlns:p14="http://schemas.microsoft.com/office/powerpoint/2010/main" val="246147028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http://amazingserviceguy.com/wp-content/uploads/2009/12/customer-feedback1.jpg"/>
          <p:cNvPicPr>
            <a:picLocks noChangeAspect="1" noChangeArrowheads="1"/>
          </p:cNvPicPr>
          <p:nvPr/>
        </p:nvPicPr>
        <p:blipFill>
          <a:blip r:embed="rId3" cstate="print"/>
          <a:srcRect/>
          <a:stretch>
            <a:fillRect/>
          </a:stretch>
        </p:blipFill>
        <p:spPr bwMode="auto">
          <a:xfrm>
            <a:off x="4876800" y="1295400"/>
            <a:ext cx="3769012" cy="2534921"/>
          </a:xfrm>
          <a:prstGeom prst="rect">
            <a:avLst/>
          </a:prstGeom>
          <a:noFill/>
        </p:spPr>
      </p:pic>
      <p:sp>
        <p:nvSpPr>
          <p:cNvPr id="2" name="Title 1"/>
          <p:cNvSpPr>
            <a:spLocks noGrp="1"/>
          </p:cNvSpPr>
          <p:nvPr>
            <p:ph type="title"/>
          </p:nvPr>
        </p:nvSpPr>
        <p:spPr>
          <a:xfrm>
            <a:off x="914400" y="301843"/>
            <a:ext cx="8168640" cy="1450757"/>
          </a:xfrm>
        </p:spPr>
        <p:txBody>
          <a:bodyPr>
            <a:noAutofit/>
          </a:bodyPr>
          <a:lstStyle/>
          <a:p>
            <a:pPr algn="ctr"/>
            <a:r>
              <a:rPr lang="en-US" sz="4800" b="1" dirty="0"/>
              <a:t>TRAINING AGREEMENTS</a:t>
            </a:r>
          </a:p>
        </p:txBody>
      </p:sp>
      <p:sp>
        <p:nvSpPr>
          <p:cNvPr id="3" name="Content Placeholder 2"/>
          <p:cNvSpPr>
            <a:spLocks noGrp="1"/>
          </p:cNvSpPr>
          <p:nvPr>
            <p:ph idx="1"/>
          </p:nvPr>
        </p:nvSpPr>
        <p:spPr>
          <a:xfrm>
            <a:off x="914400" y="2209800"/>
            <a:ext cx="5334000" cy="4321196"/>
          </a:xfrm>
        </p:spPr>
        <p:txBody>
          <a:bodyPr>
            <a:noAutofit/>
          </a:bodyPr>
          <a:lstStyle/>
          <a:p>
            <a:r>
              <a:rPr lang="en-US" sz="2400" dirty="0"/>
              <a:t>Be open</a:t>
            </a:r>
          </a:p>
          <a:p>
            <a:r>
              <a:rPr lang="en-US" sz="2400" dirty="0"/>
              <a:t>Show respect</a:t>
            </a:r>
          </a:p>
          <a:p>
            <a:r>
              <a:rPr lang="en-US" sz="2400" dirty="0"/>
              <a:t>Listen to each other</a:t>
            </a:r>
          </a:p>
          <a:p>
            <a:r>
              <a:rPr lang="en-US" sz="2400" dirty="0"/>
              <a:t>One person speaks at a time</a:t>
            </a:r>
          </a:p>
          <a:p>
            <a:r>
              <a:rPr lang="en-US" sz="2400" dirty="0"/>
              <a:t>Silence Cell Phones</a:t>
            </a:r>
          </a:p>
          <a:p>
            <a:r>
              <a:rPr lang="en-US" sz="2400" dirty="0"/>
              <a:t>Participate</a:t>
            </a:r>
          </a:p>
          <a:p>
            <a:r>
              <a:rPr lang="en-US" sz="2400" dirty="0"/>
              <a:t>Share experiences</a:t>
            </a:r>
          </a:p>
          <a:p>
            <a:r>
              <a:rPr lang="en-US" sz="2400" dirty="0"/>
              <a:t>Give feedback</a:t>
            </a:r>
          </a:p>
        </p:txBody>
      </p:sp>
    </p:spTree>
    <p:extLst>
      <p:ext uri="{BB962C8B-B14F-4D97-AF65-F5344CB8AC3E}">
        <p14:creationId xmlns:p14="http://schemas.microsoft.com/office/powerpoint/2010/main" val="30460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r>
              <a:rPr lang="en-US" dirty="0">
                <a:ln>
                  <a:solidFill>
                    <a:schemeClr val="accent1"/>
                  </a:solidFill>
                </a:ln>
              </a:rPr>
              <a:t>Training Goals</a:t>
            </a:r>
          </a:p>
        </p:txBody>
      </p:sp>
      <p:sp>
        <p:nvSpPr>
          <p:cNvPr id="368643" name="Rectangle 3"/>
          <p:cNvSpPr>
            <a:spLocks noGrp="1" noChangeArrowheads="1"/>
          </p:cNvSpPr>
          <p:nvPr>
            <p:ph idx="1"/>
          </p:nvPr>
        </p:nvSpPr>
        <p:spPr>
          <a:xfrm>
            <a:off x="1600200" y="1828800"/>
            <a:ext cx="7162800" cy="3962400"/>
          </a:xfrm>
        </p:spPr>
        <p:txBody>
          <a:bodyPr/>
          <a:lstStyle/>
          <a:p>
            <a:r>
              <a:rPr lang="en-US" sz="2400" dirty="0"/>
              <a:t>Share Strong characteristics of a Facilitator</a:t>
            </a:r>
          </a:p>
          <a:p>
            <a:r>
              <a:rPr lang="en-US" sz="2400" dirty="0"/>
              <a:t>Duties of a Facilitator</a:t>
            </a:r>
          </a:p>
          <a:p>
            <a:r>
              <a:rPr lang="en-US" sz="2400" dirty="0"/>
              <a:t>Facilitation techniques &amp; tips</a:t>
            </a:r>
          </a:p>
          <a:p>
            <a:r>
              <a:rPr lang="en-US" sz="2400" dirty="0"/>
              <a:t>Identifying and addressing challenges</a:t>
            </a:r>
          </a:p>
          <a:p>
            <a:r>
              <a:rPr lang="en-US" sz="2400" dirty="0"/>
              <a:t>Practice with facilitation tools</a:t>
            </a:r>
          </a:p>
          <a:p>
            <a:r>
              <a:rPr lang="en-US" sz="2400" dirty="0"/>
              <a:t>Practice! Practice! Practice!</a:t>
            </a:r>
          </a:p>
        </p:txBody>
      </p:sp>
      <p:pic>
        <p:nvPicPr>
          <p:cNvPr id="1026"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1371600" y="1752600"/>
            <a:ext cx="684944" cy="457200"/>
          </a:xfrm>
          <a:prstGeom prst="rect">
            <a:avLst/>
          </a:prstGeom>
          <a:noFill/>
        </p:spPr>
      </p:pic>
      <p:pic>
        <p:nvPicPr>
          <p:cNvPr id="11"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1371600" y="2209800"/>
            <a:ext cx="684944" cy="457200"/>
          </a:xfrm>
          <a:prstGeom prst="rect">
            <a:avLst/>
          </a:prstGeom>
          <a:noFill/>
        </p:spPr>
      </p:pic>
      <p:pic>
        <p:nvPicPr>
          <p:cNvPr id="12"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1371600" y="2743200"/>
            <a:ext cx="684944" cy="457200"/>
          </a:xfrm>
          <a:prstGeom prst="rect">
            <a:avLst/>
          </a:prstGeom>
          <a:noFill/>
        </p:spPr>
      </p:pic>
      <p:pic>
        <p:nvPicPr>
          <p:cNvPr id="13"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1371600" y="3200400"/>
            <a:ext cx="684944" cy="457200"/>
          </a:xfrm>
          <a:prstGeom prst="rect">
            <a:avLst/>
          </a:prstGeom>
          <a:noFill/>
        </p:spPr>
      </p:pic>
      <p:pic>
        <p:nvPicPr>
          <p:cNvPr id="14" name="Picture 2" descr="C:\Users\Kris\AppData\Local\Microsoft\Windows\Temporary Internet Files\Content.IE5\KH25FL0X\marketing-target-winner-2-4677015[1].jpg"/>
          <p:cNvPicPr>
            <a:picLocks noChangeAspect="1" noChangeArrowheads="1"/>
          </p:cNvPicPr>
          <p:nvPr/>
        </p:nvPicPr>
        <p:blipFill>
          <a:blip r:embed="rId3" cstate="print"/>
          <a:srcRect/>
          <a:stretch>
            <a:fillRect/>
          </a:stretch>
        </p:blipFill>
        <p:spPr bwMode="auto">
          <a:xfrm>
            <a:off x="1371600" y="3657600"/>
            <a:ext cx="684944" cy="457200"/>
          </a:xfrm>
          <a:prstGeom prst="rect">
            <a:avLst/>
          </a:prstGeom>
          <a:noFill/>
        </p:spPr>
      </p:pic>
      <p:pic>
        <p:nvPicPr>
          <p:cNvPr id="9" name="Picture 2" descr="C:\Users\Kris\AppData\Local\Microsoft\Windows\Temporary Internet Files\Content.IE5\KH25FL0X\marketing-target-winner-2-4677015[1].jpg">
            <a:extLst>
              <a:ext uri="{FF2B5EF4-FFF2-40B4-BE49-F238E27FC236}">
                <a16:creationId xmlns:a16="http://schemas.microsoft.com/office/drawing/2014/main" id="{871A16F8-701B-6D4D-8B80-CA1493F26FC6}"/>
              </a:ext>
            </a:extLst>
          </p:cNvPr>
          <p:cNvPicPr>
            <a:picLocks noChangeAspect="1" noChangeArrowheads="1"/>
          </p:cNvPicPr>
          <p:nvPr/>
        </p:nvPicPr>
        <p:blipFill>
          <a:blip r:embed="rId3" cstate="print"/>
          <a:srcRect/>
          <a:stretch>
            <a:fillRect/>
          </a:stretch>
        </p:blipFill>
        <p:spPr bwMode="auto">
          <a:xfrm>
            <a:off x="1371600" y="4250267"/>
            <a:ext cx="684944" cy="457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acilitation.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4399" y="79236"/>
            <a:ext cx="2923077" cy="2051329"/>
          </a:xfrm>
          <a:prstGeom prst="rect">
            <a:avLst/>
          </a:prstGeom>
          <a:effectLst>
            <a:softEdge rad="165100"/>
          </a:effectLst>
        </p:spPr>
      </p:pic>
      <p:sp>
        <p:nvSpPr>
          <p:cNvPr id="4" name="Title 3"/>
          <p:cNvSpPr>
            <a:spLocks noGrp="1"/>
          </p:cNvSpPr>
          <p:nvPr>
            <p:ph type="title"/>
          </p:nvPr>
        </p:nvSpPr>
        <p:spPr>
          <a:xfrm>
            <a:off x="1447799" y="457200"/>
            <a:ext cx="5486399" cy="1295400"/>
          </a:xfrm>
        </p:spPr>
        <p:txBody>
          <a:bodyPr>
            <a:normAutofit/>
          </a:bodyPr>
          <a:lstStyle/>
          <a:p>
            <a:r>
              <a:rPr lang="en-US" dirty="0">
                <a:ln>
                  <a:solidFill>
                    <a:schemeClr val="accent1"/>
                  </a:solidFill>
                </a:ln>
              </a:rPr>
              <a:t>Remember:</a:t>
            </a:r>
            <a:br>
              <a:rPr lang="en-US" dirty="0">
                <a:ln>
                  <a:solidFill>
                    <a:schemeClr val="accent1"/>
                  </a:solidFill>
                </a:ln>
              </a:rPr>
            </a:br>
            <a:r>
              <a:rPr lang="en-US" dirty="0">
                <a:ln>
                  <a:solidFill>
                    <a:schemeClr val="accent1"/>
                  </a:solidFill>
                </a:ln>
              </a:rPr>
              <a:t>a Facilitator…</a:t>
            </a:r>
            <a:endParaRPr lang="en-US" b="1" dirty="0">
              <a:solidFill>
                <a:srgbClr val="FF0080"/>
              </a:solidFill>
            </a:endParaRPr>
          </a:p>
        </p:txBody>
      </p:sp>
      <p:sp>
        <p:nvSpPr>
          <p:cNvPr id="5" name="Title 3"/>
          <p:cNvSpPr txBox="1">
            <a:spLocks/>
          </p:cNvSpPr>
          <p:nvPr/>
        </p:nvSpPr>
        <p:spPr>
          <a:xfrm>
            <a:off x="1066800" y="1752600"/>
            <a:ext cx="7876076" cy="4648200"/>
          </a:xfrm>
          <a:prstGeom prst="rect">
            <a:avLst/>
          </a:prstGeom>
        </p:spPr>
        <p:txBody>
          <a:bodyPr vert="horz" lIns="91440" tIns="45720" rIns="91440" bIns="45720" rtlCol="0" anchor="ctr">
            <a:normAutofit fontScale="62500" lnSpcReduction="20000"/>
          </a:bodyPr>
          <a:lstStyle>
            <a:lvl1pPr algn="l" defTabSz="914400" rtl="0" eaLnBrk="1" latinLnBrk="0" hangingPunct="1">
              <a:spcBef>
                <a:spcPct val="0"/>
              </a:spcBef>
              <a:buNone/>
              <a:defRPr sz="4000" kern="1200" spc="-100" baseline="0">
                <a:solidFill>
                  <a:schemeClr val="tx2"/>
                </a:solidFill>
                <a:latin typeface="Calibri"/>
                <a:ea typeface="+mj-ea"/>
                <a:cs typeface="+mj-cs"/>
              </a:defRPr>
            </a:lvl1pPr>
          </a:lstStyle>
          <a:p>
            <a:r>
              <a:rPr lang="en-US" dirty="0"/>
              <a:t> </a:t>
            </a:r>
          </a:p>
          <a:p>
            <a:pPr>
              <a:lnSpc>
                <a:spcPct val="120000"/>
              </a:lnSpc>
              <a:buFont typeface="Arial" pitchFamily="34" charset="0"/>
              <a:buChar char="•"/>
            </a:pPr>
            <a:r>
              <a:rPr lang="en-US" sz="4500" b="1" dirty="0">
                <a:solidFill>
                  <a:schemeClr val="tx1">
                    <a:lumMod val="65000"/>
                    <a:lumOff val="35000"/>
                  </a:schemeClr>
                </a:solidFill>
                <a:latin typeface="+mn-lt"/>
                <a:ea typeface="Verdana" pitchFamily="34" charset="0"/>
                <a:cs typeface="Verdana" pitchFamily="34" charset="0"/>
              </a:rPr>
              <a:t>Helps a group to do it’s best thinking, and creates a space where everyone can participate.</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Guides and monitors the process of the meeting (Is the meeting running well?)</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Monitors time or uses a timekeeper</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Brings team back on-track when needed</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Helps to clarify ideas</a:t>
            </a:r>
          </a:p>
          <a:p>
            <a:pPr>
              <a:lnSpc>
                <a:spcPct val="120000"/>
              </a:lnSpc>
              <a:buFont typeface="Arial" pitchFamily="34" charset="0"/>
              <a:buChar char="•"/>
            </a:pPr>
            <a:r>
              <a:rPr lang="en-US" sz="4500" dirty="0">
                <a:solidFill>
                  <a:schemeClr val="tx1">
                    <a:lumMod val="65000"/>
                    <a:lumOff val="35000"/>
                  </a:schemeClr>
                </a:solidFill>
                <a:latin typeface="+mn-lt"/>
                <a:ea typeface="Verdana" pitchFamily="34" charset="0"/>
                <a:cs typeface="Verdana" pitchFamily="34" charset="0"/>
              </a:rPr>
              <a:t>Provides feedback where appropriate</a:t>
            </a:r>
          </a:p>
          <a:p>
            <a:endParaRPr lang="en-US" dirty="0">
              <a:solidFill>
                <a:srgbClr val="FF0080"/>
              </a:solidFill>
            </a:endParaRPr>
          </a:p>
        </p:txBody>
      </p:sp>
      <p:pic>
        <p:nvPicPr>
          <p:cNvPr id="6" name="Picture 5" descr="solutions-xxl.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84011" y="5257800"/>
            <a:ext cx="1297146" cy="1297146"/>
          </a:xfrm>
          <a:prstGeom prst="rect">
            <a:avLst/>
          </a:prstGeom>
        </p:spPr>
      </p:pic>
    </p:spTree>
    <p:extLst>
      <p:ext uri="{BB962C8B-B14F-4D97-AF65-F5344CB8AC3E}">
        <p14:creationId xmlns:p14="http://schemas.microsoft.com/office/powerpoint/2010/main" val="66965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1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1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linds(horizontal)">
                                      <p:cBhvr>
                                        <p:cTn id="22" dur="1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blinds(horizontal)">
                                      <p:cBhvr>
                                        <p:cTn id="27" dur="1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blinds(horizontal)">
                                      <p:cBhvr>
                                        <p:cTn id="32"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03513"/>
            <a:ext cx="7658890" cy="1296687"/>
          </a:xfrm>
        </p:spPr>
        <p:txBody>
          <a:bodyPr>
            <a:noAutofit/>
          </a:bodyPr>
          <a:lstStyle/>
          <a:p>
            <a:pPr algn="ctr"/>
            <a:r>
              <a:rPr lang="en-US" sz="4400" b="1" dirty="0">
                <a:ln>
                  <a:solidFill>
                    <a:schemeClr val="accent1"/>
                  </a:solidFill>
                </a:ln>
                <a:cs typeface="Calibri"/>
              </a:rPr>
              <a:t>A Good Facilitator has the </a:t>
            </a:r>
            <a:r>
              <a:rPr lang="en-US" sz="4400" b="1" u="sng" dirty="0">
                <a:ln>
                  <a:solidFill>
                    <a:schemeClr val="accent1"/>
                  </a:solidFill>
                </a:ln>
                <a:cs typeface="Calibri"/>
              </a:rPr>
              <a:t>following characteristics:</a:t>
            </a:r>
            <a:endParaRPr lang="es-ES" sz="4400" u="sng" dirty="0">
              <a:ln>
                <a:solidFill>
                  <a:schemeClr val="accent1"/>
                </a:solidFill>
              </a:ln>
              <a:cs typeface="Calibri"/>
            </a:endParaRPr>
          </a:p>
        </p:txBody>
      </p:sp>
      <p:sp>
        <p:nvSpPr>
          <p:cNvPr id="3" name="Content Placeholder 2"/>
          <p:cNvSpPr>
            <a:spLocks noGrp="1"/>
          </p:cNvSpPr>
          <p:nvPr>
            <p:ph idx="1"/>
          </p:nvPr>
        </p:nvSpPr>
        <p:spPr>
          <a:xfrm>
            <a:off x="1505345" y="1752600"/>
            <a:ext cx="7239000" cy="4876799"/>
          </a:xfrm>
        </p:spPr>
        <p:txBody>
          <a:bodyPr>
            <a:normAutofit/>
          </a:bodyPr>
          <a:lstStyle/>
          <a:p>
            <a:pPr marL="464327" indent="-241093">
              <a:defRPr/>
            </a:pPr>
            <a:r>
              <a:rPr lang="en-US" sz="3000" dirty="0"/>
              <a:t>Positive attitude</a:t>
            </a:r>
          </a:p>
          <a:p>
            <a:pPr marL="464327" indent="-241093">
              <a:defRPr/>
            </a:pPr>
            <a:r>
              <a:rPr lang="en-US" sz="3000" dirty="0"/>
              <a:t>Respectful</a:t>
            </a:r>
          </a:p>
          <a:p>
            <a:pPr marL="464327" indent="-241093">
              <a:defRPr/>
            </a:pPr>
            <a:r>
              <a:rPr lang="en-US" sz="3000" dirty="0"/>
              <a:t>Motivational</a:t>
            </a:r>
          </a:p>
          <a:p>
            <a:pPr marL="464327" indent="-241093">
              <a:defRPr/>
            </a:pPr>
            <a:r>
              <a:rPr lang="en-US" sz="3000" dirty="0"/>
              <a:t>Patient </a:t>
            </a:r>
          </a:p>
          <a:p>
            <a:pPr marL="464327" indent="-241093">
              <a:defRPr/>
            </a:pPr>
            <a:r>
              <a:rPr lang="en-US" sz="3000" dirty="0"/>
              <a:t>Are respectful of time</a:t>
            </a:r>
          </a:p>
          <a:p>
            <a:pPr marL="464327" indent="-241093">
              <a:defRPr/>
            </a:pPr>
            <a:r>
              <a:rPr lang="en-US" sz="3000" dirty="0"/>
              <a:t>Use appropriate vocabulary</a:t>
            </a:r>
          </a:p>
          <a:p>
            <a:pPr marL="464327" indent="-241093">
              <a:defRPr/>
            </a:pPr>
            <a:r>
              <a:rPr lang="en-US" sz="3000" dirty="0"/>
              <a:t>Use appropriate body language</a:t>
            </a:r>
          </a:p>
          <a:p>
            <a:pPr marL="464327" indent="-241093">
              <a:defRPr/>
            </a:pPr>
            <a:r>
              <a:rPr lang="en-US" sz="3000" dirty="0"/>
              <a:t> Listen well</a:t>
            </a:r>
            <a:endParaRPr lang="en-US" sz="2000" dirty="0">
              <a:solidFill>
                <a:srgbClr val="FF0066"/>
              </a:solidFill>
            </a:endParaRPr>
          </a:p>
        </p:txBody>
      </p:sp>
      <p:pic>
        <p:nvPicPr>
          <p:cNvPr id="5" name="Picture 4" descr="27824-200.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86400" y="1752600"/>
            <a:ext cx="2819400" cy="2819400"/>
          </a:xfrm>
          <a:prstGeom prst="rect">
            <a:avLst/>
          </a:prstGeom>
        </p:spPr>
      </p:pic>
    </p:spTree>
    <p:extLst>
      <p:ext uri="{BB962C8B-B14F-4D97-AF65-F5344CB8AC3E}">
        <p14:creationId xmlns:p14="http://schemas.microsoft.com/office/powerpoint/2010/main" val="20329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14263"/>
            <a:ext cx="7411469" cy="1110219"/>
          </a:xfrm>
        </p:spPr>
        <p:txBody>
          <a:bodyPr>
            <a:normAutofit/>
          </a:bodyPr>
          <a:lstStyle/>
          <a:p>
            <a:pPr algn="ctr"/>
            <a:r>
              <a:rPr lang="en-US" b="1" dirty="0">
                <a:ln>
                  <a:solidFill>
                    <a:schemeClr val="accent1"/>
                  </a:solidFill>
                </a:ln>
                <a:cs typeface="Calibri"/>
              </a:rPr>
              <a:t>A Good Facilitator is Prepared</a:t>
            </a:r>
            <a:endParaRPr lang="en-US" dirty="0">
              <a:ln>
                <a:solidFill>
                  <a:schemeClr val="accent1"/>
                </a:solidFill>
              </a:ln>
              <a:solidFill>
                <a:srgbClr val="D60093"/>
              </a:solidFill>
              <a:ea typeface="ヒラギノ角ゴ ProN W3" charset="0"/>
              <a:cs typeface="Calibri"/>
            </a:endParaRPr>
          </a:p>
        </p:txBody>
      </p:sp>
      <p:sp>
        <p:nvSpPr>
          <p:cNvPr id="3" name="Content Placeholder 2"/>
          <p:cNvSpPr>
            <a:spLocks noGrp="1"/>
          </p:cNvSpPr>
          <p:nvPr>
            <p:ph idx="1"/>
          </p:nvPr>
        </p:nvSpPr>
        <p:spPr>
          <a:xfrm>
            <a:off x="990600" y="1600200"/>
            <a:ext cx="7903882" cy="4953000"/>
          </a:xfrm>
        </p:spPr>
        <p:txBody>
          <a:bodyPr>
            <a:normAutofit fontScale="92500" lnSpcReduction="20000"/>
          </a:bodyPr>
          <a:lstStyle/>
          <a:p>
            <a:pPr>
              <a:defRPr/>
            </a:pPr>
            <a:r>
              <a:rPr lang="en-US" sz="3200" dirty="0"/>
              <a:t>Know the topic, audience, and relationships</a:t>
            </a:r>
            <a:endParaRPr lang="en-US" sz="3200" dirty="0">
              <a:solidFill>
                <a:srgbClr val="D60093"/>
              </a:solidFill>
            </a:endParaRPr>
          </a:p>
          <a:p>
            <a:pPr>
              <a:defRPr/>
            </a:pPr>
            <a:endParaRPr lang="en-US" sz="1300" dirty="0"/>
          </a:p>
          <a:p>
            <a:pPr>
              <a:defRPr/>
            </a:pPr>
            <a:r>
              <a:rPr lang="en-US" sz="3200" dirty="0"/>
              <a:t>Visit the meeting space</a:t>
            </a:r>
            <a:endParaRPr lang="en-US" sz="3200" dirty="0">
              <a:solidFill>
                <a:srgbClr val="D60093"/>
              </a:solidFill>
            </a:endParaRPr>
          </a:p>
          <a:p>
            <a:pPr>
              <a:defRPr/>
            </a:pPr>
            <a:endParaRPr lang="en-US" sz="1300" dirty="0"/>
          </a:p>
          <a:p>
            <a:pPr>
              <a:defRPr/>
            </a:pPr>
            <a:r>
              <a:rPr lang="en-US" sz="3200" dirty="0"/>
              <a:t>Sets goals</a:t>
            </a:r>
          </a:p>
          <a:p>
            <a:pPr>
              <a:defRPr/>
            </a:pPr>
            <a:endParaRPr lang="en-US" sz="3200" dirty="0"/>
          </a:p>
          <a:p>
            <a:pPr>
              <a:defRPr/>
            </a:pPr>
            <a:r>
              <a:rPr lang="en-US" sz="3200" dirty="0"/>
              <a:t>Has a defined agenda (with topics, processes and intended outcomes)</a:t>
            </a:r>
          </a:p>
          <a:p>
            <a:pPr>
              <a:defRPr/>
            </a:pPr>
            <a:endParaRPr lang="en-US" sz="1400" dirty="0"/>
          </a:p>
          <a:p>
            <a:pPr>
              <a:defRPr/>
            </a:pPr>
            <a:r>
              <a:rPr lang="en-US" sz="3200" dirty="0"/>
              <a:t>Has appropriate tools (e.g. markers, flip charts, projector, etc.)</a:t>
            </a:r>
            <a:endParaRPr lang="es-MX" sz="3200" dirty="0">
              <a:solidFill>
                <a:srgbClr val="D60093"/>
              </a:solidFill>
            </a:endParaRPr>
          </a:p>
        </p:txBody>
      </p:sp>
      <p:pic>
        <p:nvPicPr>
          <p:cNvPr id="4" name="Picture 3" descr="op5.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0800" y="2286000"/>
            <a:ext cx="1905942" cy="1905942"/>
          </a:xfrm>
          <a:prstGeom prst="rect">
            <a:avLst/>
          </a:prstGeom>
        </p:spPr>
      </p:pic>
    </p:spTree>
    <p:extLst>
      <p:ext uri="{BB962C8B-B14F-4D97-AF65-F5344CB8AC3E}">
        <p14:creationId xmlns:p14="http://schemas.microsoft.com/office/powerpoint/2010/main" val="325345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564629" y="0"/>
            <a:ext cx="8382000" cy="1981202"/>
          </a:xfrm>
        </p:spPr>
        <p:txBody>
          <a:bodyPr>
            <a:normAutofit/>
          </a:bodyPr>
          <a:lstStyle/>
          <a:p>
            <a:pPr algn="ctr"/>
            <a:br>
              <a:rPr lang="en-US" dirty="0"/>
            </a:br>
            <a:r>
              <a:rPr lang="en-US" dirty="0">
                <a:ln>
                  <a:solidFill>
                    <a:schemeClr val="accent1"/>
                  </a:solidFill>
                </a:ln>
              </a:rPr>
              <a:t>How to Set the Stage for Your Meeting</a:t>
            </a:r>
          </a:p>
        </p:txBody>
      </p:sp>
      <p:sp>
        <p:nvSpPr>
          <p:cNvPr id="367619" name="Rectangle 3"/>
          <p:cNvSpPr>
            <a:spLocks noGrp="1" noChangeArrowheads="1"/>
          </p:cNvSpPr>
          <p:nvPr>
            <p:ph idx="1"/>
          </p:nvPr>
        </p:nvSpPr>
        <p:spPr>
          <a:xfrm>
            <a:off x="964158" y="1947335"/>
            <a:ext cx="7633742" cy="3593591"/>
          </a:xfrm>
        </p:spPr>
        <p:txBody>
          <a:bodyPr/>
          <a:lstStyle/>
          <a:p>
            <a:pPr>
              <a:lnSpc>
                <a:spcPct val="90000"/>
              </a:lnSpc>
            </a:pPr>
            <a:r>
              <a:rPr lang="en-US" sz="2400" dirty="0"/>
              <a:t>Start &amp; end on time</a:t>
            </a:r>
          </a:p>
          <a:p>
            <a:pPr>
              <a:lnSpc>
                <a:spcPct val="90000"/>
              </a:lnSpc>
            </a:pPr>
            <a:r>
              <a:rPr lang="en-US" sz="2400" dirty="0"/>
              <a:t>Establish ground rules/meeting agreements</a:t>
            </a:r>
          </a:p>
          <a:p>
            <a:pPr>
              <a:lnSpc>
                <a:spcPct val="90000"/>
              </a:lnSpc>
            </a:pPr>
            <a:r>
              <a:rPr lang="en-US" sz="2400" dirty="0"/>
              <a:t>Make sure you have adequate and appropriate space</a:t>
            </a:r>
          </a:p>
          <a:p>
            <a:pPr>
              <a:lnSpc>
                <a:spcPct val="90000"/>
              </a:lnSpc>
            </a:pPr>
            <a:r>
              <a:rPr lang="en-US" sz="2400" dirty="0"/>
              <a:t>Build in time to connect socially </a:t>
            </a:r>
          </a:p>
          <a:p>
            <a:pPr>
              <a:lnSpc>
                <a:spcPct val="90000"/>
              </a:lnSpc>
            </a:pPr>
            <a:r>
              <a:rPr lang="en-US" sz="2400" dirty="0"/>
              <a:t>Ensure members are aware of their roles</a:t>
            </a:r>
          </a:p>
          <a:p>
            <a:pPr>
              <a:lnSpc>
                <a:spcPct val="90000"/>
              </a:lnSpc>
            </a:pPr>
            <a:r>
              <a:rPr lang="en-US" sz="2400" dirty="0"/>
              <a:t>Include “Parking Lots” where possible</a:t>
            </a:r>
          </a:p>
        </p:txBody>
      </p:sp>
      <p:pic>
        <p:nvPicPr>
          <p:cNvPr id="6" name="Picture 2" descr="C:\Users\Kris\AppData\Local\Microsoft\Windows\Temporary Internet Files\Content.IE5\2PWORD3F\check-list-progetto-in-sostenibile-responsabile-padova[1].png"/>
          <p:cNvPicPr>
            <a:picLocks noChangeAspect="1" noChangeArrowheads="1"/>
          </p:cNvPicPr>
          <p:nvPr/>
        </p:nvPicPr>
        <p:blipFill>
          <a:blip r:embed="rId3" cstate="print"/>
          <a:srcRect/>
          <a:stretch>
            <a:fillRect/>
          </a:stretch>
        </p:blipFill>
        <p:spPr bwMode="auto">
          <a:xfrm>
            <a:off x="6848475" y="4532194"/>
            <a:ext cx="1724025" cy="2152929"/>
          </a:xfrm>
          <a:prstGeom prst="rect">
            <a:avLst/>
          </a:prstGeom>
          <a:noFill/>
          <a:effectLst>
            <a:softEdge rad="165100"/>
          </a:effectLst>
        </p:spPr>
      </p:pic>
    </p:spTree>
    <p:extLst>
      <p:ext uri="{BB962C8B-B14F-4D97-AF65-F5344CB8AC3E}">
        <p14:creationId xmlns:p14="http://schemas.microsoft.com/office/powerpoint/2010/main" val="3166660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761206" y="468482"/>
            <a:ext cx="8229600" cy="1139824"/>
          </a:xfrm>
        </p:spPr>
        <p:txBody>
          <a:bodyPr>
            <a:normAutofit/>
          </a:bodyPr>
          <a:lstStyle/>
          <a:p>
            <a:pPr algn="ctr"/>
            <a:r>
              <a:rPr lang="en-US" u="sng" dirty="0">
                <a:ln>
                  <a:solidFill>
                    <a:schemeClr val="accent1"/>
                  </a:solidFill>
                </a:ln>
              </a:rPr>
              <a:t>Running a Meeting Effectively</a:t>
            </a:r>
          </a:p>
        </p:txBody>
      </p:sp>
      <p:sp>
        <p:nvSpPr>
          <p:cNvPr id="309251" name="Rectangle 3"/>
          <p:cNvSpPr>
            <a:spLocks noGrp="1" noChangeArrowheads="1"/>
          </p:cNvSpPr>
          <p:nvPr>
            <p:ph idx="1"/>
          </p:nvPr>
        </p:nvSpPr>
        <p:spPr>
          <a:xfrm>
            <a:off x="990600" y="1600200"/>
            <a:ext cx="7542212" cy="4953000"/>
          </a:xfrm>
        </p:spPr>
        <p:txBody>
          <a:bodyPr>
            <a:normAutofit fontScale="92500"/>
          </a:bodyPr>
          <a:lstStyle/>
          <a:p>
            <a:r>
              <a:rPr lang="en-US" sz="2400" dirty="0"/>
              <a:t>Include introductions/ice breakers/energizers</a:t>
            </a:r>
          </a:p>
          <a:p>
            <a:r>
              <a:rPr lang="en-US" sz="2400" dirty="0"/>
              <a:t>Get agreement on the agenda and ground rules</a:t>
            </a:r>
          </a:p>
          <a:p>
            <a:r>
              <a:rPr lang="en-US" sz="2400" dirty="0"/>
              <a:t>Keep the discussion on track</a:t>
            </a:r>
          </a:p>
          <a:p>
            <a:r>
              <a:rPr lang="en-US" sz="2400" dirty="0"/>
              <a:t>Stay aware of time</a:t>
            </a:r>
          </a:p>
          <a:p>
            <a:r>
              <a:rPr lang="en-US" sz="2400" dirty="0"/>
              <a:t>Encourage participation</a:t>
            </a:r>
          </a:p>
          <a:p>
            <a:r>
              <a:rPr lang="en-US" sz="2400" dirty="0"/>
              <a:t>Recap what you hear</a:t>
            </a:r>
          </a:p>
          <a:p>
            <a:r>
              <a:rPr lang="en-US" sz="2400" dirty="0"/>
              <a:t>Help members turn issues and concerns into action plans</a:t>
            </a:r>
          </a:p>
          <a:p>
            <a:r>
              <a:rPr lang="en-US" sz="2400" dirty="0"/>
              <a:t>Be neutral and use the power of your position wisely</a:t>
            </a:r>
          </a:p>
          <a:p>
            <a:r>
              <a:rPr lang="en-US" sz="2400" dirty="0"/>
              <a:t>Consider rotating roles to encourage new leaders</a:t>
            </a:r>
          </a:p>
        </p:txBody>
      </p:sp>
      <p:pic>
        <p:nvPicPr>
          <p:cNvPr id="6" name="Picture 22"/>
          <p:cNvPicPr>
            <a:picLocks noChangeAspect="1" noChangeArrowheads="1"/>
          </p:cNvPicPr>
          <p:nvPr/>
        </p:nvPicPr>
        <p:blipFill>
          <a:blip r:embed="rId3" cstate="print"/>
          <a:srcRect/>
          <a:stretch>
            <a:fillRect/>
          </a:stretch>
        </p:blipFill>
        <p:spPr bwMode="auto">
          <a:xfrm>
            <a:off x="5715000" y="2590800"/>
            <a:ext cx="2552700" cy="1701800"/>
          </a:xfrm>
          <a:prstGeom prst="rect">
            <a:avLst/>
          </a:prstGeom>
          <a:noFill/>
          <a:ln w="9525">
            <a:noFill/>
            <a:miter lim="800000"/>
            <a:headEnd/>
            <a:tailEnd/>
          </a:ln>
        </p:spPr>
      </p:pic>
    </p:spTree>
    <p:extLst>
      <p:ext uri="{BB962C8B-B14F-4D97-AF65-F5344CB8AC3E}">
        <p14:creationId xmlns:p14="http://schemas.microsoft.com/office/powerpoint/2010/main" val="318242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9251">
                                            <p:txEl>
                                              <p:pRg st="0" end="0"/>
                                            </p:txEl>
                                          </p:spTgt>
                                        </p:tgtEl>
                                        <p:attrNameLst>
                                          <p:attrName>style.visibility</p:attrName>
                                        </p:attrNameLst>
                                      </p:cBhvr>
                                      <p:to>
                                        <p:strVal val="visible"/>
                                      </p:to>
                                    </p:set>
                                    <p:animEffect transition="in" filter="fade">
                                      <p:cBhvr>
                                        <p:cTn id="7" dur="2000"/>
                                        <p:tgtEl>
                                          <p:spTgt spid="3092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9251">
                                            <p:txEl>
                                              <p:pRg st="1" end="1"/>
                                            </p:txEl>
                                          </p:spTgt>
                                        </p:tgtEl>
                                        <p:attrNameLst>
                                          <p:attrName>style.visibility</p:attrName>
                                        </p:attrNameLst>
                                      </p:cBhvr>
                                      <p:to>
                                        <p:strVal val="visible"/>
                                      </p:to>
                                    </p:set>
                                    <p:animEffect transition="in" filter="fade">
                                      <p:cBhvr>
                                        <p:cTn id="12" dur="2000"/>
                                        <p:tgtEl>
                                          <p:spTgt spid="3092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9251">
                                            <p:txEl>
                                              <p:pRg st="2" end="2"/>
                                            </p:txEl>
                                          </p:spTgt>
                                        </p:tgtEl>
                                        <p:attrNameLst>
                                          <p:attrName>style.visibility</p:attrName>
                                        </p:attrNameLst>
                                      </p:cBhvr>
                                      <p:to>
                                        <p:strVal val="visible"/>
                                      </p:to>
                                    </p:set>
                                    <p:animEffect transition="in" filter="fade">
                                      <p:cBhvr>
                                        <p:cTn id="17" dur="2000"/>
                                        <p:tgtEl>
                                          <p:spTgt spid="3092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9251">
                                            <p:txEl>
                                              <p:pRg st="3" end="3"/>
                                            </p:txEl>
                                          </p:spTgt>
                                        </p:tgtEl>
                                        <p:attrNameLst>
                                          <p:attrName>style.visibility</p:attrName>
                                        </p:attrNameLst>
                                      </p:cBhvr>
                                      <p:to>
                                        <p:strVal val="visible"/>
                                      </p:to>
                                    </p:set>
                                    <p:animEffect transition="in" filter="fade">
                                      <p:cBhvr>
                                        <p:cTn id="22" dur="2000"/>
                                        <p:tgtEl>
                                          <p:spTgt spid="3092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9251">
                                            <p:txEl>
                                              <p:pRg st="4" end="4"/>
                                            </p:txEl>
                                          </p:spTgt>
                                        </p:tgtEl>
                                        <p:attrNameLst>
                                          <p:attrName>style.visibility</p:attrName>
                                        </p:attrNameLst>
                                      </p:cBhvr>
                                      <p:to>
                                        <p:strVal val="visible"/>
                                      </p:to>
                                    </p:set>
                                    <p:animEffect transition="in" filter="fade">
                                      <p:cBhvr>
                                        <p:cTn id="27" dur="2000"/>
                                        <p:tgtEl>
                                          <p:spTgt spid="3092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9251">
                                            <p:txEl>
                                              <p:pRg st="5" end="5"/>
                                            </p:txEl>
                                          </p:spTgt>
                                        </p:tgtEl>
                                        <p:attrNameLst>
                                          <p:attrName>style.visibility</p:attrName>
                                        </p:attrNameLst>
                                      </p:cBhvr>
                                      <p:to>
                                        <p:strVal val="visible"/>
                                      </p:to>
                                    </p:set>
                                    <p:animEffect transition="in" filter="fade">
                                      <p:cBhvr>
                                        <p:cTn id="32" dur="2000"/>
                                        <p:tgtEl>
                                          <p:spTgt spid="3092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9251">
                                            <p:txEl>
                                              <p:pRg st="6" end="6"/>
                                            </p:txEl>
                                          </p:spTgt>
                                        </p:tgtEl>
                                        <p:attrNameLst>
                                          <p:attrName>style.visibility</p:attrName>
                                        </p:attrNameLst>
                                      </p:cBhvr>
                                      <p:to>
                                        <p:strVal val="visible"/>
                                      </p:to>
                                    </p:set>
                                    <p:animEffect transition="in" filter="fade">
                                      <p:cBhvr>
                                        <p:cTn id="37" dur="2000"/>
                                        <p:tgtEl>
                                          <p:spTgt spid="30925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9251">
                                            <p:txEl>
                                              <p:pRg st="7" end="7"/>
                                            </p:txEl>
                                          </p:spTgt>
                                        </p:tgtEl>
                                        <p:attrNameLst>
                                          <p:attrName>style.visibility</p:attrName>
                                        </p:attrNameLst>
                                      </p:cBhvr>
                                      <p:to>
                                        <p:strVal val="visible"/>
                                      </p:to>
                                    </p:set>
                                    <p:animEffect transition="in" filter="fade">
                                      <p:cBhvr>
                                        <p:cTn id="42" dur="2000"/>
                                        <p:tgtEl>
                                          <p:spTgt spid="30925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09251">
                                            <p:txEl>
                                              <p:pRg st="8" end="8"/>
                                            </p:txEl>
                                          </p:spTgt>
                                        </p:tgtEl>
                                        <p:attrNameLst>
                                          <p:attrName>style.visibility</p:attrName>
                                        </p:attrNameLst>
                                      </p:cBhvr>
                                      <p:to>
                                        <p:strVal val="visible"/>
                                      </p:to>
                                    </p:set>
                                    <p:animEffect transition="in" filter="fade">
                                      <p:cBhvr>
                                        <p:cTn id="47" dur="2000"/>
                                        <p:tgtEl>
                                          <p:spTgt spid="3092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251"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{81826FB2-4242-F847-BE52-677C518DAC86}tf10001069</Template>
  <TotalTime>1929</TotalTime>
  <Words>1316</Words>
  <Application>Microsoft Macintosh PowerPoint</Application>
  <PresentationFormat>On-screen Show (4:3)</PresentationFormat>
  <Paragraphs>216</Paragraphs>
  <Slides>21</Slides>
  <Notes>21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21</vt:i4>
      </vt:variant>
    </vt:vector>
  </HeadingPairs>
  <TitlesOfParts>
    <vt:vector size="34" baseType="lpstr">
      <vt:lpstr>Arial Unicode MS</vt:lpstr>
      <vt:lpstr>ヒラギノ角ゴ ProN W3</vt:lpstr>
      <vt:lpstr>Arial</vt:lpstr>
      <vt:lpstr>Calibri</vt:lpstr>
      <vt:lpstr>Calibri Light</vt:lpstr>
      <vt:lpstr>Century Gothic</vt:lpstr>
      <vt:lpstr>Symbol</vt:lpstr>
      <vt:lpstr>Tahoma</vt:lpstr>
      <vt:lpstr>Times New Roman</vt:lpstr>
      <vt:lpstr>Verdana</vt:lpstr>
      <vt:lpstr>Wingdings</vt:lpstr>
      <vt:lpstr>Wingdings 3</vt:lpstr>
      <vt:lpstr>Wisp</vt:lpstr>
      <vt:lpstr>Session 2:  How to Have an Effective Meeting</vt:lpstr>
      <vt:lpstr>Agenda</vt:lpstr>
      <vt:lpstr>TRAINING AGREEMENTS</vt:lpstr>
      <vt:lpstr>Training Goals</vt:lpstr>
      <vt:lpstr>Remember: a Facilitator…</vt:lpstr>
      <vt:lpstr>A Good Facilitator has the following characteristics:</vt:lpstr>
      <vt:lpstr>A Good Facilitator is Prepared</vt:lpstr>
      <vt:lpstr> How to Set the Stage for Your Meeting</vt:lpstr>
      <vt:lpstr>Running a Meeting Effectively</vt:lpstr>
      <vt:lpstr>Meeting Follow-up</vt:lpstr>
      <vt:lpstr>Active Facilitation</vt:lpstr>
      <vt:lpstr>How?!</vt:lpstr>
      <vt:lpstr>The Many Hats of a Facilitator</vt:lpstr>
      <vt:lpstr>The Many Hats of a Facilitator</vt:lpstr>
      <vt:lpstr>We Communicate in Many Ways</vt:lpstr>
      <vt:lpstr>Encourage Participation Through Hooks and Responses</vt:lpstr>
      <vt:lpstr>The Group Memory:  Flipchart or  Display Recordings</vt:lpstr>
      <vt:lpstr>Challenging  Group Personalities</vt:lpstr>
      <vt:lpstr>ADDRESSING CHALLENGES Time to PRACTICE</vt:lpstr>
      <vt:lpstr>FACILITATION TOOLS</vt:lpstr>
      <vt:lpstr>THE END! </vt:lpstr>
    </vt:vector>
  </TitlesOfParts>
  <Company>Microsoft Corporation</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dc:title>
  <dc:creator>Krishaunda Hampton</dc:creator>
  <cp:lastModifiedBy>Kris Hampton</cp:lastModifiedBy>
  <cp:revision>212</cp:revision>
  <cp:lastPrinted>2018-03-19T18:06:37Z</cp:lastPrinted>
  <dcterms:created xsi:type="dcterms:W3CDTF">2015-09-12T07:36:59Z</dcterms:created>
  <dcterms:modified xsi:type="dcterms:W3CDTF">2018-08-14T06:20:32Z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TC010170701033</vt:lpwstr>
  </property>
</Properties>
</file>