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0" r:id="rId1"/>
  </p:sldMasterIdLst>
  <p:notesMasterIdLst>
    <p:notesMasterId r:id="rId23"/>
  </p:notesMasterIdLst>
  <p:handoutMasterIdLst>
    <p:handoutMasterId r:id="rId24"/>
  </p:handoutMasterIdLst>
  <p:sldIdLst>
    <p:sldId id="335" r:id="rId2"/>
    <p:sldId id="266" r:id="rId3"/>
    <p:sldId id="336" r:id="rId4"/>
    <p:sldId id="268" r:id="rId5"/>
    <p:sldId id="329" r:id="rId6"/>
    <p:sldId id="330" r:id="rId7"/>
    <p:sldId id="331" r:id="rId8"/>
    <p:sldId id="332" r:id="rId9"/>
    <p:sldId id="333" r:id="rId10"/>
    <p:sldId id="334" r:id="rId11"/>
    <p:sldId id="282" r:id="rId12"/>
    <p:sldId id="326" r:id="rId13"/>
    <p:sldId id="337" r:id="rId14"/>
    <p:sldId id="315" r:id="rId15"/>
    <p:sldId id="327" r:id="rId16"/>
    <p:sldId id="316" r:id="rId17"/>
    <p:sldId id="328" r:id="rId18"/>
    <p:sldId id="320" r:id="rId19"/>
    <p:sldId id="267" r:id="rId20"/>
    <p:sldId id="338" r:id="rId21"/>
    <p:sldId id="291" r:id="rId22"/>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rosoft Corporation" initials="" lastIdx="6" clrIdx="0"/>
  <p:cmAuthor id="1" name="Elisabeth Keating"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0B700"/>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78" autoAdjust="0"/>
    <p:restoredTop sz="83548" autoAdjust="0"/>
  </p:normalViewPr>
  <p:slideViewPr>
    <p:cSldViewPr>
      <p:cViewPr varScale="1">
        <p:scale>
          <a:sx n="76" d="100"/>
          <a:sy n="76" d="100"/>
        </p:scale>
        <p:origin x="1112" y="200"/>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66" d="100"/>
        <a:sy n="66" d="100"/>
      </p:scale>
      <p:origin x="0" y="0"/>
    </p:cViewPr>
  </p:sorterViewPr>
  <p:notesViewPr>
    <p:cSldViewPr>
      <p:cViewPr varScale="1">
        <p:scale>
          <a:sx n="48" d="100"/>
          <a:sy n="48" d="100"/>
        </p:scale>
        <p:origin x="-1302" y="-9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57DFE7-DA88-46C0-99D7-EB2228E5635F}" type="doc">
      <dgm:prSet loTypeId="urn:microsoft.com/office/officeart/2005/8/layout/venn1" loCatId="relationship" qsTypeId="urn:microsoft.com/office/officeart/2005/8/quickstyle/simple1" qsCatId="simple" csTypeId="urn:microsoft.com/office/officeart/2005/8/colors/accent0_2" csCatId="mainScheme" phldr="1"/>
      <dgm:spPr/>
    </dgm:pt>
    <dgm:pt modelId="{40F140E0-1238-4076-ABE8-B2002B1FA176}">
      <dgm:prSet phldrT="[Text]"/>
      <dgm:spPr>
        <a:solidFill>
          <a:srgbClr val="FFFF00">
            <a:alpha val="50000"/>
          </a:srgbClr>
        </a:solidFill>
      </dgm:spPr>
      <dgm:t>
        <a:bodyPr/>
        <a:lstStyle/>
        <a:p>
          <a:r>
            <a:rPr lang="en-US" b="1" dirty="0">
              <a:solidFill>
                <a:srgbClr val="00B0F0"/>
              </a:solidFill>
            </a:rPr>
            <a:t>Body Language</a:t>
          </a:r>
        </a:p>
      </dgm:t>
    </dgm:pt>
    <dgm:pt modelId="{26CE8029-02BE-4F94-9A54-85377BD86EBF}" type="parTrans" cxnId="{884BBBB8-7582-44D9-8C20-895CDC872A69}">
      <dgm:prSet/>
      <dgm:spPr/>
      <dgm:t>
        <a:bodyPr/>
        <a:lstStyle/>
        <a:p>
          <a:endParaRPr lang="en-US"/>
        </a:p>
      </dgm:t>
    </dgm:pt>
    <dgm:pt modelId="{F2E2D176-1208-4C7C-AE57-17D2115F8CE8}" type="sibTrans" cxnId="{884BBBB8-7582-44D9-8C20-895CDC872A69}">
      <dgm:prSet/>
      <dgm:spPr/>
      <dgm:t>
        <a:bodyPr/>
        <a:lstStyle/>
        <a:p>
          <a:endParaRPr lang="en-US"/>
        </a:p>
      </dgm:t>
    </dgm:pt>
    <dgm:pt modelId="{2D2D97FF-899F-4FDD-A28F-1940CE975598}">
      <dgm:prSet phldrT="[Text]"/>
      <dgm:spPr>
        <a:solidFill>
          <a:schemeClr val="accent4">
            <a:lumMod val="20000"/>
            <a:lumOff val="80000"/>
            <a:alpha val="50000"/>
          </a:schemeClr>
        </a:solidFill>
      </dgm:spPr>
      <dgm:t>
        <a:bodyPr/>
        <a:lstStyle/>
        <a:p>
          <a:r>
            <a:rPr lang="en-US" b="1" dirty="0">
              <a:solidFill>
                <a:srgbClr val="00B0F0"/>
              </a:solidFill>
            </a:rPr>
            <a:t>Voice</a:t>
          </a:r>
        </a:p>
      </dgm:t>
    </dgm:pt>
    <dgm:pt modelId="{6B88537B-52B3-43B5-87CF-2455EB35A59C}" type="parTrans" cxnId="{740B8EA6-C412-42F8-8A78-3EA9DD64383B}">
      <dgm:prSet/>
      <dgm:spPr/>
      <dgm:t>
        <a:bodyPr/>
        <a:lstStyle/>
        <a:p>
          <a:endParaRPr lang="en-US"/>
        </a:p>
      </dgm:t>
    </dgm:pt>
    <dgm:pt modelId="{994DEE5B-5ADD-48EC-804E-B035339B7B72}" type="sibTrans" cxnId="{740B8EA6-C412-42F8-8A78-3EA9DD64383B}">
      <dgm:prSet/>
      <dgm:spPr/>
      <dgm:t>
        <a:bodyPr/>
        <a:lstStyle/>
        <a:p>
          <a:endParaRPr lang="en-US"/>
        </a:p>
      </dgm:t>
    </dgm:pt>
    <dgm:pt modelId="{862DDBAD-82AA-497D-B4C3-61BF247C611A}">
      <dgm:prSet phldrT="[Text]"/>
      <dgm:spPr>
        <a:solidFill>
          <a:srgbClr val="92D050">
            <a:alpha val="50000"/>
          </a:srgbClr>
        </a:solidFill>
      </dgm:spPr>
      <dgm:t>
        <a:bodyPr/>
        <a:lstStyle/>
        <a:p>
          <a:r>
            <a:rPr lang="en-US" b="1" dirty="0">
              <a:solidFill>
                <a:srgbClr val="00B0F0"/>
              </a:solidFill>
            </a:rPr>
            <a:t>Visuals</a:t>
          </a:r>
        </a:p>
      </dgm:t>
    </dgm:pt>
    <dgm:pt modelId="{31FC06A6-E185-4F96-A849-955E82E2E121}" type="parTrans" cxnId="{167E0AD6-DB99-45CA-9F37-1F1DC0D0C39E}">
      <dgm:prSet/>
      <dgm:spPr/>
      <dgm:t>
        <a:bodyPr/>
        <a:lstStyle/>
        <a:p>
          <a:endParaRPr lang="en-US"/>
        </a:p>
      </dgm:t>
    </dgm:pt>
    <dgm:pt modelId="{659DAF98-C1D0-44C9-87C9-644962D70F36}" type="sibTrans" cxnId="{167E0AD6-DB99-45CA-9F37-1F1DC0D0C39E}">
      <dgm:prSet/>
      <dgm:spPr/>
      <dgm:t>
        <a:bodyPr/>
        <a:lstStyle/>
        <a:p>
          <a:endParaRPr lang="en-US"/>
        </a:p>
      </dgm:t>
    </dgm:pt>
    <dgm:pt modelId="{B63A64E3-BCE0-47BC-987E-1A28F516C2F4}" type="pres">
      <dgm:prSet presAssocID="{8357DFE7-DA88-46C0-99D7-EB2228E5635F}" presName="compositeShape" presStyleCnt="0">
        <dgm:presLayoutVars>
          <dgm:chMax val="7"/>
          <dgm:dir/>
          <dgm:resizeHandles val="exact"/>
        </dgm:presLayoutVars>
      </dgm:prSet>
      <dgm:spPr/>
    </dgm:pt>
    <dgm:pt modelId="{B9F90747-7AF2-4214-BDB7-48376B6CF815}" type="pres">
      <dgm:prSet presAssocID="{40F140E0-1238-4076-ABE8-B2002B1FA176}" presName="circ1" presStyleLbl="vennNode1" presStyleIdx="0" presStyleCnt="3" custLinFactNeighborX="1854" custLinFactNeighborY="3702"/>
      <dgm:spPr/>
    </dgm:pt>
    <dgm:pt modelId="{E38624D6-C0DF-49C9-A317-C257A8284038}" type="pres">
      <dgm:prSet presAssocID="{40F140E0-1238-4076-ABE8-B2002B1FA176}" presName="circ1Tx" presStyleLbl="revTx" presStyleIdx="0" presStyleCnt="0">
        <dgm:presLayoutVars>
          <dgm:chMax val="0"/>
          <dgm:chPref val="0"/>
          <dgm:bulletEnabled val="1"/>
        </dgm:presLayoutVars>
      </dgm:prSet>
      <dgm:spPr/>
    </dgm:pt>
    <dgm:pt modelId="{95AFDA5D-BAB1-40DE-8BC4-F2FC8C14B54B}" type="pres">
      <dgm:prSet presAssocID="{2D2D97FF-899F-4FDD-A28F-1940CE975598}" presName="circ2" presStyleLbl="vennNode1" presStyleIdx="1" presStyleCnt="3" custLinFactNeighborX="6269" custLinFactNeighborY="4481"/>
      <dgm:spPr/>
    </dgm:pt>
    <dgm:pt modelId="{36A9DF28-B05C-4A26-800E-F309DC7A4DFB}" type="pres">
      <dgm:prSet presAssocID="{2D2D97FF-899F-4FDD-A28F-1940CE975598}" presName="circ2Tx" presStyleLbl="revTx" presStyleIdx="0" presStyleCnt="0">
        <dgm:presLayoutVars>
          <dgm:chMax val="0"/>
          <dgm:chPref val="0"/>
          <dgm:bulletEnabled val="1"/>
        </dgm:presLayoutVars>
      </dgm:prSet>
      <dgm:spPr/>
    </dgm:pt>
    <dgm:pt modelId="{0C7206AE-6DDE-40A3-9E3D-4A19E63E6C0E}" type="pres">
      <dgm:prSet presAssocID="{862DDBAD-82AA-497D-B4C3-61BF247C611A}" presName="circ3" presStyleLbl="vennNode1" presStyleIdx="2" presStyleCnt="3" custLinFactNeighborX="2500" custLinFactNeighborY="1950"/>
      <dgm:spPr/>
    </dgm:pt>
    <dgm:pt modelId="{A553FAF2-AF69-4BEE-A9AE-A5AA8FA8B966}" type="pres">
      <dgm:prSet presAssocID="{862DDBAD-82AA-497D-B4C3-61BF247C611A}" presName="circ3Tx" presStyleLbl="revTx" presStyleIdx="0" presStyleCnt="0">
        <dgm:presLayoutVars>
          <dgm:chMax val="0"/>
          <dgm:chPref val="0"/>
          <dgm:bulletEnabled val="1"/>
        </dgm:presLayoutVars>
      </dgm:prSet>
      <dgm:spPr/>
    </dgm:pt>
  </dgm:ptLst>
  <dgm:cxnLst>
    <dgm:cxn modelId="{371BA607-DCDA-4CB6-9342-FB36E08C3E2D}" type="presOf" srcId="{862DDBAD-82AA-497D-B4C3-61BF247C611A}" destId="{0C7206AE-6DDE-40A3-9E3D-4A19E63E6C0E}" srcOrd="0" destOrd="0" presId="urn:microsoft.com/office/officeart/2005/8/layout/venn1"/>
    <dgm:cxn modelId="{BFF5012E-03EC-4A7F-9B9F-919532308AB2}" type="presOf" srcId="{2D2D97FF-899F-4FDD-A28F-1940CE975598}" destId="{36A9DF28-B05C-4A26-800E-F309DC7A4DFB}" srcOrd="1" destOrd="0" presId="urn:microsoft.com/office/officeart/2005/8/layout/venn1"/>
    <dgm:cxn modelId="{CF308B4D-D765-4775-B94B-E02A1AFB7DCB}" type="presOf" srcId="{862DDBAD-82AA-497D-B4C3-61BF247C611A}" destId="{A553FAF2-AF69-4BEE-A9AE-A5AA8FA8B966}" srcOrd="1" destOrd="0" presId="urn:microsoft.com/office/officeart/2005/8/layout/venn1"/>
    <dgm:cxn modelId="{6735568C-BD04-49EB-9D14-88885B2CCF21}" type="presOf" srcId="{8357DFE7-DA88-46C0-99D7-EB2228E5635F}" destId="{B63A64E3-BCE0-47BC-987E-1A28F516C2F4}" srcOrd="0" destOrd="0" presId="urn:microsoft.com/office/officeart/2005/8/layout/venn1"/>
    <dgm:cxn modelId="{3B12F297-F5D6-4B8F-A418-56E6DEDA521E}" type="presOf" srcId="{40F140E0-1238-4076-ABE8-B2002B1FA176}" destId="{B9F90747-7AF2-4214-BDB7-48376B6CF815}" srcOrd="0" destOrd="0" presId="urn:microsoft.com/office/officeart/2005/8/layout/venn1"/>
    <dgm:cxn modelId="{740B8EA6-C412-42F8-8A78-3EA9DD64383B}" srcId="{8357DFE7-DA88-46C0-99D7-EB2228E5635F}" destId="{2D2D97FF-899F-4FDD-A28F-1940CE975598}" srcOrd="1" destOrd="0" parTransId="{6B88537B-52B3-43B5-87CF-2455EB35A59C}" sibTransId="{994DEE5B-5ADD-48EC-804E-B035339B7B72}"/>
    <dgm:cxn modelId="{AF12ABA6-7C15-4C89-9F76-258D0B851907}" type="presOf" srcId="{2D2D97FF-899F-4FDD-A28F-1940CE975598}" destId="{95AFDA5D-BAB1-40DE-8BC4-F2FC8C14B54B}" srcOrd="0" destOrd="0" presId="urn:microsoft.com/office/officeart/2005/8/layout/venn1"/>
    <dgm:cxn modelId="{884BBBB8-7582-44D9-8C20-895CDC872A69}" srcId="{8357DFE7-DA88-46C0-99D7-EB2228E5635F}" destId="{40F140E0-1238-4076-ABE8-B2002B1FA176}" srcOrd="0" destOrd="0" parTransId="{26CE8029-02BE-4F94-9A54-85377BD86EBF}" sibTransId="{F2E2D176-1208-4C7C-AE57-17D2115F8CE8}"/>
    <dgm:cxn modelId="{167E0AD6-DB99-45CA-9F37-1F1DC0D0C39E}" srcId="{8357DFE7-DA88-46C0-99D7-EB2228E5635F}" destId="{862DDBAD-82AA-497D-B4C3-61BF247C611A}" srcOrd="2" destOrd="0" parTransId="{31FC06A6-E185-4F96-A849-955E82E2E121}" sibTransId="{659DAF98-C1D0-44C9-87C9-644962D70F36}"/>
    <dgm:cxn modelId="{C48F9ADE-D70E-4548-964C-936A80C491F0}" type="presOf" srcId="{40F140E0-1238-4076-ABE8-B2002B1FA176}" destId="{E38624D6-C0DF-49C9-A317-C257A8284038}" srcOrd="1" destOrd="0" presId="urn:microsoft.com/office/officeart/2005/8/layout/venn1"/>
    <dgm:cxn modelId="{84C2EB87-25AA-4FC1-AF69-514C84AA6246}" type="presParOf" srcId="{B63A64E3-BCE0-47BC-987E-1A28F516C2F4}" destId="{B9F90747-7AF2-4214-BDB7-48376B6CF815}" srcOrd="0" destOrd="0" presId="urn:microsoft.com/office/officeart/2005/8/layout/venn1"/>
    <dgm:cxn modelId="{FB1716C5-6A30-4C86-83E1-F860CF389ECF}" type="presParOf" srcId="{B63A64E3-BCE0-47BC-987E-1A28F516C2F4}" destId="{E38624D6-C0DF-49C9-A317-C257A8284038}" srcOrd="1" destOrd="0" presId="urn:microsoft.com/office/officeart/2005/8/layout/venn1"/>
    <dgm:cxn modelId="{8FC88CA2-4D58-4C9C-AC4A-AACB5F65BFAF}" type="presParOf" srcId="{B63A64E3-BCE0-47BC-987E-1A28F516C2F4}" destId="{95AFDA5D-BAB1-40DE-8BC4-F2FC8C14B54B}" srcOrd="2" destOrd="0" presId="urn:microsoft.com/office/officeart/2005/8/layout/venn1"/>
    <dgm:cxn modelId="{F54A90DF-9B19-44D7-B008-820F5E590507}" type="presParOf" srcId="{B63A64E3-BCE0-47BC-987E-1A28F516C2F4}" destId="{36A9DF28-B05C-4A26-800E-F309DC7A4DFB}" srcOrd="3" destOrd="0" presId="urn:microsoft.com/office/officeart/2005/8/layout/venn1"/>
    <dgm:cxn modelId="{66F98A3B-5588-4F66-9DBD-2D78A86689AB}" type="presParOf" srcId="{B63A64E3-BCE0-47BC-987E-1A28F516C2F4}" destId="{0C7206AE-6DDE-40A3-9E3D-4A19E63E6C0E}" srcOrd="4" destOrd="0" presId="urn:microsoft.com/office/officeart/2005/8/layout/venn1"/>
    <dgm:cxn modelId="{CEBFC918-D6A7-4F30-8958-04FD37B95009}" type="presParOf" srcId="{B63A64E3-BCE0-47BC-987E-1A28F516C2F4}" destId="{A553FAF2-AF69-4BEE-A9AE-A5AA8FA8B966}"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F90747-7AF2-4214-BDB7-48376B6CF815}">
      <dsp:nvSpPr>
        <dsp:cNvPr id="0" name=""/>
        <dsp:cNvSpPr/>
      </dsp:nvSpPr>
      <dsp:spPr>
        <a:xfrm>
          <a:off x="2895613" y="174165"/>
          <a:ext cx="3010462" cy="3010462"/>
        </a:xfrm>
        <a:prstGeom prst="ellipse">
          <a:avLst/>
        </a:prstGeom>
        <a:solidFill>
          <a:srgbClr val="FFFF00">
            <a:alpha val="50000"/>
          </a:srgbClr>
        </a:solidFill>
        <a:ln w="15875"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555750">
            <a:lnSpc>
              <a:spcPct val="90000"/>
            </a:lnSpc>
            <a:spcBef>
              <a:spcPct val="0"/>
            </a:spcBef>
            <a:spcAft>
              <a:spcPct val="35000"/>
            </a:spcAft>
            <a:buNone/>
          </a:pPr>
          <a:r>
            <a:rPr lang="en-US" sz="3500" b="1" kern="1200" dirty="0">
              <a:solidFill>
                <a:srgbClr val="00B0F0"/>
              </a:solidFill>
            </a:rPr>
            <a:t>Body Language</a:t>
          </a:r>
        </a:p>
      </dsp:txBody>
      <dsp:txXfrm>
        <a:off x="3297008" y="700996"/>
        <a:ext cx="2207672" cy="1354707"/>
      </dsp:txXfrm>
    </dsp:sp>
    <dsp:sp modelId="{95AFDA5D-BAB1-40DE-8BC4-F2FC8C14B54B}">
      <dsp:nvSpPr>
        <dsp:cNvPr id="0" name=""/>
        <dsp:cNvSpPr/>
      </dsp:nvSpPr>
      <dsp:spPr>
        <a:xfrm>
          <a:off x="4114800" y="2006974"/>
          <a:ext cx="3010462" cy="3010462"/>
        </a:xfrm>
        <a:prstGeom prst="ellipse">
          <a:avLst/>
        </a:prstGeom>
        <a:solidFill>
          <a:schemeClr val="accent4">
            <a:lumMod val="20000"/>
            <a:lumOff val="80000"/>
            <a:alpha val="50000"/>
          </a:schemeClr>
        </a:solidFill>
        <a:ln w="15875"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555750">
            <a:lnSpc>
              <a:spcPct val="90000"/>
            </a:lnSpc>
            <a:spcBef>
              <a:spcPct val="0"/>
            </a:spcBef>
            <a:spcAft>
              <a:spcPct val="35000"/>
            </a:spcAft>
            <a:buNone/>
          </a:pPr>
          <a:r>
            <a:rPr lang="en-US" sz="3500" b="1" kern="1200" dirty="0">
              <a:solidFill>
                <a:srgbClr val="00B0F0"/>
              </a:solidFill>
            </a:rPr>
            <a:t>Voice</a:t>
          </a:r>
        </a:p>
      </dsp:txBody>
      <dsp:txXfrm>
        <a:off x="5035500" y="2784677"/>
        <a:ext cx="1806277" cy="1655754"/>
      </dsp:txXfrm>
    </dsp:sp>
    <dsp:sp modelId="{0C7206AE-6DDE-40A3-9E3D-4A19E63E6C0E}">
      <dsp:nvSpPr>
        <dsp:cNvPr id="0" name=""/>
        <dsp:cNvSpPr/>
      </dsp:nvSpPr>
      <dsp:spPr>
        <a:xfrm>
          <a:off x="1828786" y="2002960"/>
          <a:ext cx="3010462" cy="3010462"/>
        </a:xfrm>
        <a:prstGeom prst="ellipse">
          <a:avLst/>
        </a:prstGeom>
        <a:solidFill>
          <a:srgbClr val="92D050">
            <a:alpha val="50000"/>
          </a:srgbClr>
        </a:solidFill>
        <a:ln w="15875"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555750">
            <a:lnSpc>
              <a:spcPct val="90000"/>
            </a:lnSpc>
            <a:spcBef>
              <a:spcPct val="0"/>
            </a:spcBef>
            <a:spcAft>
              <a:spcPct val="35000"/>
            </a:spcAft>
            <a:buNone/>
          </a:pPr>
          <a:r>
            <a:rPr lang="en-US" sz="3500" b="1" kern="1200" dirty="0">
              <a:solidFill>
                <a:srgbClr val="00B0F0"/>
              </a:solidFill>
            </a:rPr>
            <a:t>Visuals</a:t>
          </a:r>
        </a:p>
      </dsp:txBody>
      <dsp:txXfrm>
        <a:off x="2112271" y="2780663"/>
        <a:ext cx="1806277" cy="1655754"/>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2971593" cy="464184"/>
          </a:xfrm>
          <a:prstGeom prst="rect">
            <a:avLst/>
          </a:prstGeom>
          <a:noFill/>
          <a:ln w="9525">
            <a:noFill/>
            <a:miter lim="800000"/>
            <a:headEnd/>
            <a:tailEnd/>
          </a:ln>
          <a:effectLst/>
        </p:spPr>
        <p:txBody>
          <a:bodyPr vert="horz" wrap="square" lIns="93029" tIns="46514" rIns="93029" bIns="46514" numCol="1" anchor="t" anchorCtr="0" compatLnSpc="1">
            <a:prstTxWarp prst="textNoShape">
              <a:avLst/>
            </a:prstTxWarp>
          </a:bodyPr>
          <a:lstStyle>
            <a:lvl1pPr defTabSz="930275" eaLnBrk="1" hangingPunct="1">
              <a:defRPr sz="1200">
                <a:latin typeface="Verdana" pitchFamily="34" charset="0"/>
              </a:defRPr>
            </a:lvl1pPr>
          </a:lstStyle>
          <a:p>
            <a:endParaRPr lang="en-US"/>
          </a:p>
        </p:txBody>
      </p:sp>
      <p:sp>
        <p:nvSpPr>
          <p:cNvPr id="299011" name="Rectangle 3"/>
          <p:cNvSpPr>
            <a:spLocks noGrp="1" noChangeArrowheads="1"/>
          </p:cNvSpPr>
          <p:nvPr>
            <p:ph type="dt" sz="quarter" idx="1"/>
          </p:nvPr>
        </p:nvSpPr>
        <p:spPr bwMode="auto">
          <a:xfrm>
            <a:off x="3884852" y="0"/>
            <a:ext cx="2971593" cy="464184"/>
          </a:xfrm>
          <a:prstGeom prst="rect">
            <a:avLst/>
          </a:prstGeom>
          <a:noFill/>
          <a:ln w="9525">
            <a:noFill/>
            <a:miter lim="800000"/>
            <a:headEnd/>
            <a:tailEnd/>
          </a:ln>
          <a:effectLst/>
        </p:spPr>
        <p:txBody>
          <a:bodyPr vert="horz" wrap="square" lIns="93029" tIns="46514" rIns="93029" bIns="46514" numCol="1" anchor="t" anchorCtr="0" compatLnSpc="1">
            <a:prstTxWarp prst="textNoShape">
              <a:avLst/>
            </a:prstTxWarp>
          </a:bodyPr>
          <a:lstStyle>
            <a:lvl1pPr algn="r" defTabSz="930275" eaLnBrk="1" hangingPunct="1">
              <a:defRPr sz="1200">
                <a:latin typeface="Verdana" pitchFamily="34" charset="0"/>
              </a:defRPr>
            </a:lvl1pPr>
          </a:lstStyle>
          <a:p>
            <a:endParaRPr lang="en-US"/>
          </a:p>
        </p:txBody>
      </p:sp>
      <p:sp>
        <p:nvSpPr>
          <p:cNvPr id="299012" name="Rectangle 4"/>
          <p:cNvSpPr>
            <a:spLocks noGrp="1" noChangeArrowheads="1"/>
          </p:cNvSpPr>
          <p:nvPr>
            <p:ph type="ftr" sz="quarter" idx="2"/>
          </p:nvPr>
        </p:nvSpPr>
        <p:spPr bwMode="auto">
          <a:xfrm>
            <a:off x="0" y="8830627"/>
            <a:ext cx="2971593" cy="464184"/>
          </a:xfrm>
          <a:prstGeom prst="rect">
            <a:avLst/>
          </a:prstGeom>
          <a:noFill/>
          <a:ln w="9525">
            <a:noFill/>
            <a:miter lim="800000"/>
            <a:headEnd/>
            <a:tailEnd/>
          </a:ln>
          <a:effectLst/>
        </p:spPr>
        <p:txBody>
          <a:bodyPr vert="horz" wrap="square" lIns="93029" tIns="46514" rIns="93029" bIns="46514" numCol="1" anchor="b" anchorCtr="0" compatLnSpc="1">
            <a:prstTxWarp prst="textNoShape">
              <a:avLst/>
            </a:prstTxWarp>
          </a:bodyPr>
          <a:lstStyle>
            <a:lvl1pPr defTabSz="930275" eaLnBrk="1" hangingPunct="1">
              <a:defRPr sz="1200">
                <a:latin typeface="Verdana" pitchFamily="34" charset="0"/>
              </a:defRPr>
            </a:lvl1pPr>
          </a:lstStyle>
          <a:p>
            <a:endParaRPr lang="en-US"/>
          </a:p>
        </p:txBody>
      </p:sp>
      <p:sp>
        <p:nvSpPr>
          <p:cNvPr id="299013" name="Rectangle 5"/>
          <p:cNvSpPr>
            <a:spLocks noGrp="1" noChangeArrowheads="1"/>
          </p:cNvSpPr>
          <p:nvPr>
            <p:ph type="sldNum" sz="quarter" idx="3"/>
          </p:nvPr>
        </p:nvSpPr>
        <p:spPr bwMode="auto">
          <a:xfrm>
            <a:off x="3884852" y="8830627"/>
            <a:ext cx="2971593" cy="464184"/>
          </a:xfrm>
          <a:prstGeom prst="rect">
            <a:avLst/>
          </a:prstGeom>
          <a:noFill/>
          <a:ln w="9525">
            <a:noFill/>
            <a:miter lim="800000"/>
            <a:headEnd/>
            <a:tailEnd/>
          </a:ln>
          <a:effectLst/>
        </p:spPr>
        <p:txBody>
          <a:bodyPr vert="horz" wrap="square" lIns="93029" tIns="46514" rIns="93029" bIns="46514" numCol="1" anchor="b" anchorCtr="0" compatLnSpc="1">
            <a:prstTxWarp prst="textNoShape">
              <a:avLst/>
            </a:prstTxWarp>
          </a:bodyPr>
          <a:lstStyle>
            <a:lvl1pPr algn="r" defTabSz="930275" eaLnBrk="1" hangingPunct="1">
              <a:defRPr sz="1200">
                <a:latin typeface="Verdana" pitchFamily="34" charset="0"/>
              </a:defRPr>
            </a:lvl1pPr>
          </a:lstStyle>
          <a:p>
            <a:fld id="{D6EA1911-ED40-4CDC-86F2-EB806C019E66}"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986" name="Rectangle 2"/>
          <p:cNvSpPr>
            <a:spLocks noGrp="1" noChangeArrowheads="1"/>
          </p:cNvSpPr>
          <p:nvPr>
            <p:ph type="hdr" sz="quarter"/>
          </p:nvPr>
        </p:nvSpPr>
        <p:spPr bwMode="auto">
          <a:xfrm>
            <a:off x="0" y="0"/>
            <a:ext cx="2971593" cy="464184"/>
          </a:xfrm>
          <a:prstGeom prst="rect">
            <a:avLst/>
          </a:prstGeom>
          <a:noFill/>
          <a:ln w="9525">
            <a:noFill/>
            <a:miter lim="800000"/>
            <a:headEnd/>
            <a:tailEnd/>
          </a:ln>
          <a:effectLst/>
        </p:spPr>
        <p:txBody>
          <a:bodyPr vert="horz" wrap="square" lIns="93029" tIns="46514" rIns="93029" bIns="46514" numCol="1" anchor="t" anchorCtr="0" compatLnSpc="1">
            <a:prstTxWarp prst="textNoShape">
              <a:avLst/>
            </a:prstTxWarp>
          </a:bodyPr>
          <a:lstStyle>
            <a:lvl1pPr defTabSz="930275" eaLnBrk="1" hangingPunct="1">
              <a:defRPr sz="1200">
                <a:latin typeface="Verdana" pitchFamily="34" charset="0"/>
              </a:defRPr>
            </a:lvl1pPr>
          </a:lstStyle>
          <a:p>
            <a:endParaRPr lang="en-US"/>
          </a:p>
        </p:txBody>
      </p:sp>
      <p:sp>
        <p:nvSpPr>
          <p:cNvPr id="297987" name="Rectangle 3"/>
          <p:cNvSpPr>
            <a:spLocks noGrp="1" noChangeArrowheads="1"/>
          </p:cNvSpPr>
          <p:nvPr>
            <p:ph type="dt" idx="1"/>
          </p:nvPr>
        </p:nvSpPr>
        <p:spPr bwMode="auto">
          <a:xfrm>
            <a:off x="3884852" y="0"/>
            <a:ext cx="2971593" cy="464184"/>
          </a:xfrm>
          <a:prstGeom prst="rect">
            <a:avLst/>
          </a:prstGeom>
          <a:noFill/>
          <a:ln w="9525">
            <a:noFill/>
            <a:miter lim="800000"/>
            <a:headEnd/>
            <a:tailEnd/>
          </a:ln>
          <a:effectLst/>
        </p:spPr>
        <p:txBody>
          <a:bodyPr vert="horz" wrap="square" lIns="93029" tIns="46514" rIns="93029" bIns="46514" numCol="1" anchor="t" anchorCtr="0" compatLnSpc="1">
            <a:prstTxWarp prst="textNoShape">
              <a:avLst/>
            </a:prstTxWarp>
          </a:bodyPr>
          <a:lstStyle>
            <a:lvl1pPr algn="r" defTabSz="930275" eaLnBrk="1" hangingPunct="1">
              <a:defRPr sz="1200">
                <a:latin typeface="Verdana" pitchFamily="34" charset="0"/>
              </a:defRPr>
            </a:lvl1pPr>
          </a:lstStyle>
          <a:p>
            <a:endParaRPr lang="en-US"/>
          </a:p>
        </p:txBody>
      </p:sp>
      <p:sp>
        <p:nvSpPr>
          <p:cNvPr id="297988" name="Rectangle 4"/>
          <p:cNvSpPr>
            <a:spLocks noGrp="1" noRot="1" noChangeAspect="1" noChangeArrowheads="1" noTextEdit="1"/>
          </p:cNvSpPr>
          <p:nvPr>
            <p:ph type="sldImg" idx="2"/>
          </p:nvPr>
        </p:nvSpPr>
        <p:spPr bwMode="auto">
          <a:xfrm>
            <a:off x="1104900" y="698500"/>
            <a:ext cx="4648200" cy="3486150"/>
          </a:xfrm>
          <a:prstGeom prst="rect">
            <a:avLst/>
          </a:prstGeom>
          <a:noFill/>
          <a:ln w="9525">
            <a:solidFill>
              <a:srgbClr val="000000"/>
            </a:solidFill>
            <a:miter lim="800000"/>
            <a:headEnd/>
            <a:tailEnd/>
          </a:ln>
          <a:effectLst/>
        </p:spPr>
      </p:sp>
      <p:sp>
        <p:nvSpPr>
          <p:cNvPr id="297989" name="Rectangle 5"/>
          <p:cNvSpPr>
            <a:spLocks noGrp="1" noChangeArrowheads="1"/>
          </p:cNvSpPr>
          <p:nvPr>
            <p:ph type="body" sz="quarter" idx="3"/>
          </p:nvPr>
        </p:nvSpPr>
        <p:spPr bwMode="auto">
          <a:xfrm>
            <a:off x="686112" y="4416108"/>
            <a:ext cx="5485778" cy="4182427"/>
          </a:xfrm>
          <a:prstGeom prst="rect">
            <a:avLst/>
          </a:prstGeom>
          <a:noFill/>
          <a:ln w="9525">
            <a:noFill/>
            <a:miter lim="800000"/>
            <a:headEnd/>
            <a:tailEnd/>
          </a:ln>
          <a:effectLst/>
        </p:spPr>
        <p:txBody>
          <a:bodyPr vert="horz" wrap="square" lIns="93029" tIns="46514" rIns="93029" bIns="4651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97990" name="Rectangle 6"/>
          <p:cNvSpPr>
            <a:spLocks noGrp="1" noChangeArrowheads="1"/>
          </p:cNvSpPr>
          <p:nvPr>
            <p:ph type="ftr" sz="quarter" idx="4"/>
          </p:nvPr>
        </p:nvSpPr>
        <p:spPr bwMode="auto">
          <a:xfrm>
            <a:off x="0" y="8830627"/>
            <a:ext cx="2971593" cy="464184"/>
          </a:xfrm>
          <a:prstGeom prst="rect">
            <a:avLst/>
          </a:prstGeom>
          <a:noFill/>
          <a:ln w="9525">
            <a:noFill/>
            <a:miter lim="800000"/>
            <a:headEnd/>
            <a:tailEnd/>
          </a:ln>
          <a:effectLst/>
        </p:spPr>
        <p:txBody>
          <a:bodyPr vert="horz" wrap="square" lIns="93029" tIns="46514" rIns="93029" bIns="46514" numCol="1" anchor="b" anchorCtr="0" compatLnSpc="1">
            <a:prstTxWarp prst="textNoShape">
              <a:avLst/>
            </a:prstTxWarp>
          </a:bodyPr>
          <a:lstStyle>
            <a:lvl1pPr defTabSz="930275" eaLnBrk="1" hangingPunct="1">
              <a:defRPr sz="1200">
                <a:latin typeface="Verdana" pitchFamily="34" charset="0"/>
              </a:defRPr>
            </a:lvl1pPr>
          </a:lstStyle>
          <a:p>
            <a:endParaRPr lang="en-US"/>
          </a:p>
        </p:txBody>
      </p:sp>
      <p:sp>
        <p:nvSpPr>
          <p:cNvPr id="297991" name="Rectangle 7"/>
          <p:cNvSpPr>
            <a:spLocks noGrp="1" noChangeArrowheads="1"/>
          </p:cNvSpPr>
          <p:nvPr>
            <p:ph type="sldNum" sz="quarter" idx="5"/>
          </p:nvPr>
        </p:nvSpPr>
        <p:spPr bwMode="auto">
          <a:xfrm>
            <a:off x="3884852" y="8830627"/>
            <a:ext cx="2971593" cy="464184"/>
          </a:xfrm>
          <a:prstGeom prst="rect">
            <a:avLst/>
          </a:prstGeom>
          <a:noFill/>
          <a:ln w="9525">
            <a:noFill/>
            <a:miter lim="800000"/>
            <a:headEnd/>
            <a:tailEnd/>
          </a:ln>
          <a:effectLst/>
        </p:spPr>
        <p:txBody>
          <a:bodyPr vert="horz" wrap="square" lIns="93029" tIns="46514" rIns="93029" bIns="46514" numCol="1" anchor="b" anchorCtr="0" compatLnSpc="1">
            <a:prstTxWarp prst="textNoShape">
              <a:avLst/>
            </a:prstTxWarp>
          </a:bodyPr>
          <a:lstStyle>
            <a:lvl1pPr algn="r" defTabSz="930275" eaLnBrk="1" hangingPunct="1">
              <a:defRPr sz="1200">
                <a:latin typeface="Verdana" pitchFamily="34" charset="0"/>
              </a:defRPr>
            </a:lvl1pPr>
          </a:lstStyle>
          <a:p>
            <a:fld id="{CD5A5636-D208-461D-8726-EFE8D2840EE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Verdana" pitchFamily="34" charset="0"/>
        <a:ea typeface="+mn-ea"/>
        <a:cs typeface="+mn-cs"/>
      </a:defRPr>
    </a:lvl1pPr>
    <a:lvl2pPr marL="457200" algn="l" rtl="0" fontAlgn="base">
      <a:spcBef>
        <a:spcPct val="30000"/>
      </a:spcBef>
      <a:spcAft>
        <a:spcPct val="0"/>
      </a:spcAft>
      <a:defRPr sz="1200" kern="1200">
        <a:solidFill>
          <a:schemeClr val="tx1"/>
        </a:solidFill>
        <a:latin typeface="Verdana" pitchFamily="34" charset="0"/>
        <a:ea typeface="+mn-ea"/>
        <a:cs typeface="+mn-cs"/>
      </a:defRPr>
    </a:lvl2pPr>
    <a:lvl3pPr marL="914400" algn="l" rtl="0" fontAlgn="base">
      <a:spcBef>
        <a:spcPct val="30000"/>
      </a:spcBef>
      <a:spcAft>
        <a:spcPct val="0"/>
      </a:spcAft>
      <a:defRPr sz="1200" kern="1200">
        <a:solidFill>
          <a:schemeClr val="tx1"/>
        </a:solidFill>
        <a:latin typeface="Verdana" pitchFamily="34" charset="0"/>
        <a:ea typeface="+mn-ea"/>
        <a:cs typeface="+mn-cs"/>
      </a:defRPr>
    </a:lvl3pPr>
    <a:lvl4pPr marL="1371600" algn="l" rtl="0" fontAlgn="base">
      <a:spcBef>
        <a:spcPct val="30000"/>
      </a:spcBef>
      <a:spcAft>
        <a:spcPct val="0"/>
      </a:spcAft>
      <a:defRPr sz="1200" kern="1200">
        <a:solidFill>
          <a:schemeClr val="tx1"/>
        </a:solidFill>
        <a:latin typeface="Verdana" pitchFamily="34" charset="0"/>
        <a:ea typeface="+mn-ea"/>
        <a:cs typeface="+mn-cs"/>
      </a:defRPr>
    </a:lvl4pPr>
    <a:lvl5pPr marL="1828800" algn="l" rtl="0" fontAlgn="base">
      <a:spcBef>
        <a:spcPct val="30000"/>
      </a:spcBef>
      <a:spcAft>
        <a:spcPct val="0"/>
      </a:spcAft>
      <a:defRPr sz="12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2409F6-E970-42EA-B92E-2D1743BD8663}" type="slidenum">
              <a:rPr lang="en-US"/>
              <a:pPr/>
              <a:t>1</a:t>
            </a:fld>
            <a:endParaRPr lang="en-US"/>
          </a:p>
        </p:txBody>
      </p:sp>
      <p:sp>
        <p:nvSpPr>
          <p:cNvPr id="370690" name="Rectangle 2"/>
          <p:cNvSpPr>
            <a:spLocks noGrp="1" noRot="1" noChangeAspect="1" noChangeArrowheads="1" noTextEdit="1"/>
          </p:cNvSpPr>
          <p:nvPr>
            <p:ph type="sldImg"/>
          </p:nvPr>
        </p:nvSpPr>
        <p:spPr>
          <a:ln/>
        </p:spPr>
      </p:sp>
      <p:sp>
        <p:nvSpPr>
          <p:cNvPr id="3706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14187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5A5636-D208-461D-8726-EFE8D2840EEE}" type="slidenum">
              <a:rPr lang="en-US" smtClean="0"/>
              <a:pPr/>
              <a:t>10</a:t>
            </a:fld>
            <a:endParaRPr lang="en-US"/>
          </a:p>
        </p:txBody>
      </p:sp>
    </p:spTree>
    <p:extLst>
      <p:ext uri="{BB962C8B-B14F-4D97-AF65-F5344CB8AC3E}">
        <p14:creationId xmlns:p14="http://schemas.microsoft.com/office/powerpoint/2010/main" val="15623548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D5A5636-D208-461D-8726-EFE8D2840EE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D5A5636-D208-461D-8726-EFE8D2840EE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1" kern="1200" dirty="0">
                <a:solidFill>
                  <a:schemeClr val="tx1"/>
                </a:solidFill>
                <a:effectLst/>
                <a:latin typeface="Verdana" pitchFamily="34" charset="0"/>
                <a:ea typeface="+mn-ea"/>
                <a:cs typeface="+mn-cs"/>
              </a:rPr>
              <a:t>All of these hats required you to actively listen: </a:t>
            </a:r>
            <a:r>
              <a:rPr lang="en-US" sz="1200" kern="1200" dirty="0">
                <a:solidFill>
                  <a:schemeClr val="tx1"/>
                </a:solidFill>
                <a:effectLst/>
                <a:latin typeface="Verdana" pitchFamily="34" charset="0"/>
                <a:ea typeface="+mn-ea"/>
                <a:cs typeface="+mn-cs"/>
              </a:rPr>
              <a:t>Be genuinely interested in other people's thoughts and feelings. Listen intently. Make appropriate eye contact. </a:t>
            </a:r>
          </a:p>
          <a:p>
            <a:endParaRPr lang="en-US" dirty="0"/>
          </a:p>
        </p:txBody>
      </p:sp>
      <p:sp>
        <p:nvSpPr>
          <p:cNvPr id="4" name="Slide Number Placeholder 3"/>
          <p:cNvSpPr>
            <a:spLocks noGrp="1"/>
          </p:cNvSpPr>
          <p:nvPr>
            <p:ph type="sldNum" sz="quarter" idx="10"/>
          </p:nvPr>
        </p:nvSpPr>
        <p:spPr/>
        <p:txBody>
          <a:bodyPr/>
          <a:lstStyle/>
          <a:p>
            <a:fld id="{75635CC6-1002-8841-8CDB-F5C6A94D99E9}" type="slidenum">
              <a:rPr lang="en-US" smtClean="0"/>
              <a:pPr/>
              <a:t>13</a:t>
            </a:fld>
            <a:endParaRPr lang="en-US" dirty="0"/>
          </a:p>
        </p:txBody>
      </p:sp>
    </p:spTree>
    <p:extLst>
      <p:ext uri="{BB962C8B-B14F-4D97-AF65-F5344CB8AC3E}">
        <p14:creationId xmlns:p14="http://schemas.microsoft.com/office/powerpoint/2010/main" val="22028661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1" kern="1200" dirty="0">
                <a:solidFill>
                  <a:schemeClr val="tx1"/>
                </a:solidFill>
                <a:effectLst/>
                <a:latin typeface="Verdana" pitchFamily="34" charset="0"/>
                <a:ea typeface="+mn-ea"/>
                <a:cs typeface="+mn-cs"/>
              </a:rPr>
              <a:t>The Encourager supports inclusion: </a:t>
            </a:r>
            <a:r>
              <a:rPr lang="en-US" sz="1200" kern="1200" dirty="0">
                <a:solidFill>
                  <a:schemeClr val="tx1"/>
                </a:solidFill>
                <a:effectLst/>
                <a:latin typeface="Verdana" pitchFamily="34" charset="0"/>
                <a:ea typeface="+mn-ea"/>
                <a:cs typeface="+mn-cs"/>
              </a:rPr>
              <a:t>Make sure everyone has an equal opportunity to participate. Encourage those who have been silent to comment. For example, say in a humorous way: “I’m being rated by my client on the degree to which I get everyone to talk!” </a:t>
            </a:r>
          </a:p>
          <a:p>
            <a:endParaRPr 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1" kern="1200" dirty="0">
                <a:solidFill>
                  <a:schemeClr val="tx1"/>
                </a:solidFill>
                <a:effectLst/>
                <a:latin typeface="Verdana" pitchFamily="34" charset="0"/>
                <a:ea typeface="+mn-ea"/>
                <a:cs typeface="+mn-cs"/>
              </a:rPr>
              <a:t>Summarizer recognizing progress: </a:t>
            </a:r>
            <a:r>
              <a:rPr lang="en-US" sz="1200" kern="1200" dirty="0">
                <a:solidFill>
                  <a:schemeClr val="tx1"/>
                </a:solidFill>
                <a:effectLst/>
                <a:latin typeface="Verdana" pitchFamily="34" charset="0"/>
                <a:ea typeface="+mn-ea"/>
                <a:cs typeface="+mn-cs"/>
              </a:rPr>
              <a:t>For example: "Nice job! We just brainstormed 36 items in that 4-minute time period." </a:t>
            </a:r>
          </a:p>
          <a:p>
            <a:endParaRPr lang="en-US" dirty="0"/>
          </a:p>
        </p:txBody>
      </p:sp>
      <p:sp>
        <p:nvSpPr>
          <p:cNvPr id="4" name="Slide Number Placeholder 3"/>
          <p:cNvSpPr>
            <a:spLocks noGrp="1"/>
          </p:cNvSpPr>
          <p:nvPr>
            <p:ph type="sldNum" sz="quarter" idx="10"/>
          </p:nvPr>
        </p:nvSpPr>
        <p:spPr/>
        <p:txBody>
          <a:bodyPr/>
          <a:lstStyle/>
          <a:p>
            <a:fld id="{75635CC6-1002-8841-8CDB-F5C6A94D99E9}" type="slidenum">
              <a:rPr lang="en-US" smtClean="0"/>
              <a:pPr/>
              <a:t>14</a:t>
            </a:fld>
            <a:endParaRPr lang="en-US" dirty="0"/>
          </a:p>
        </p:txBody>
      </p:sp>
    </p:spTree>
    <p:extLst>
      <p:ext uri="{BB962C8B-B14F-4D97-AF65-F5344CB8AC3E}">
        <p14:creationId xmlns:p14="http://schemas.microsoft.com/office/powerpoint/2010/main" val="20586362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Body – Is the first thing people notice, whether you are open or</a:t>
            </a:r>
            <a:r>
              <a:rPr lang="en-US" baseline="0" dirty="0"/>
              <a:t> closed determines whether or not they are going to be open to hear what you have to say and feel comfortable participating… As you all stated your tone/voice itself is important but there are some phrases that are useful in encouraging participation.</a:t>
            </a:r>
            <a:endParaRPr lang="en-US" dirty="0"/>
          </a:p>
          <a:p>
            <a:endParaRPr lang="en-US" sz="1200" b="1" kern="1200" dirty="0">
              <a:solidFill>
                <a:schemeClr val="tx1"/>
              </a:solidFill>
              <a:effectLst/>
              <a:latin typeface="Verdana" pitchFamily="34" charset="0"/>
              <a:ea typeface="+mn-ea"/>
              <a:cs typeface="+mn-cs"/>
            </a:endParaRPr>
          </a:p>
          <a:p>
            <a:r>
              <a:rPr lang="en-US" sz="1200" b="1" kern="1200" dirty="0">
                <a:solidFill>
                  <a:schemeClr val="tx1"/>
                </a:solidFill>
                <a:effectLst/>
                <a:latin typeface="Verdana" pitchFamily="34" charset="0"/>
                <a:ea typeface="+mn-ea"/>
                <a:cs typeface="+mn-cs"/>
              </a:rPr>
              <a:t>Be mindful of:  </a:t>
            </a:r>
          </a:p>
          <a:p>
            <a:r>
              <a:rPr lang="en-US" sz="1200" b="1" kern="1200" dirty="0">
                <a:solidFill>
                  <a:schemeClr val="tx1"/>
                </a:solidFill>
                <a:effectLst/>
                <a:latin typeface="Verdana" pitchFamily="34" charset="0"/>
                <a:ea typeface="+mn-ea"/>
                <a:cs typeface="+mn-cs"/>
              </a:rPr>
              <a:t>Modeling: </a:t>
            </a:r>
            <a:r>
              <a:rPr lang="en-US" sz="1200" kern="1200" dirty="0">
                <a:solidFill>
                  <a:schemeClr val="tx1"/>
                </a:solidFill>
                <a:effectLst/>
                <a:latin typeface="Verdana" pitchFamily="34" charset="0"/>
                <a:ea typeface="+mn-ea"/>
                <a:cs typeface="+mn-cs"/>
              </a:rPr>
              <a:t>Practice behavior that you want reflected back to you. Try to be non- judgmental. Watch your nonverbal messages; remember to have some fun. </a:t>
            </a:r>
          </a:p>
          <a:p>
            <a:endParaRPr lang="en-US" sz="1200" b="1" kern="1200" dirty="0">
              <a:solidFill>
                <a:schemeClr val="tx1"/>
              </a:solidFill>
              <a:effectLst/>
              <a:latin typeface="Verdana" pitchFamily="34" charset="0"/>
              <a:ea typeface="+mn-ea"/>
              <a:cs typeface="+mn-cs"/>
            </a:endParaRPr>
          </a:p>
          <a:p>
            <a:r>
              <a:rPr lang="en-US" sz="1200" b="1" kern="1200" dirty="0">
                <a:solidFill>
                  <a:schemeClr val="tx1"/>
                </a:solidFill>
                <a:effectLst/>
                <a:latin typeface="Verdana" pitchFamily="34" charset="0"/>
                <a:ea typeface="+mn-ea"/>
                <a:cs typeface="+mn-cs"/>
              </a:rPr>
              <a:t>Waiting or Silence: </a:t>
            </a:r>
            <a:r>
              <a:rPr lang="en-US" sz="1200" kern="1200" dirty="0">
                <a:solidFill>
                  <a:schemeClr val="tx1"/>
                </a:solidFill>
                <a:effectLst/>
                <a:latin typeface="Verdana" pitchFamily="34" charset="0"/>
                <a:ea typeface="+mn-ea"/>
                <a:cs typeface="+mn-cs"/>
              </a:rPr>
              <a:t>Remember that sometimes the hardest thing to do is nothing. </a:t>
            </a:r>
          </a:p>
          <a:p>
            <a:endParaRPr lang="en-US" sz="1200" b="1" kern="1200" dirty="0">
              <a:solidFill>
                <a:schemeClr val="tx1"/>
              </a:solidFill>
              <a:effectLst/>
              <a:latin typeface="Verdana" pitchFamily="34" charset="0"/>
              <a:ea typeface="+mn-ea"/>
              <a:cs typeface="+mn-cs"/>
            </a:endParaRPr>
          </a:p>
          <a:p>
            <a:r>
              <a:rPr lang="en-US" sz="1200" b="1" kern="1200" dirty="0">
                <a:solidFill>
                  <a:schemeClr val="tx1"/>
                </a:solidFill>
                <a:effectLst/>
                <a:latin typeface="Verdana" pitchFamily="34" charset="0"/>
                <a:ea typeface="+mn-ea"/>
                <a:cs typeface="+mn-cs"/>
              </a:rPr>
              <a:t>Scanning/Observing:</a:t>
            </a:r>
            <a:r>
              <a:rPr lang="en-US" sz="1200" kern="1200" dirty="0">
                <a:solidFill>
                  <a:schemeClr val="tx1"/>
                </a:solidFill>
                <a:effectLst/>
                <a:latin typeface="Verdana" pitchFamily="34" charset="0"/>
                <a:ea typeface="+mn-ea"/>
                <a:cs typeface="+mn-cs"/>
              </a:rPr>
              <a:t> Nurture full participation from the group. Watch nonverbal cues in the form of body movement, facial expression, and gesture (may indicate loss of attention, confusion, or discontent)−take a break, change the pace, change the topic, etc. </a:t>
            </a:r>
          </a:p>
          <a:p>
            <a:endParaRPr lang="en-US" sz="1200" b="1" kern="1200" dirty="0">
              <a:solidFill>
                <a:schemeClr val="tx1"/>
              </a:solidFill>
              <a:effectLst/>
              <a:latin typeface="Verdana" pitchFamily="34"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fld id="{75635CC6-1002-8841-8CDB-F5C6A94D99E9}" type="slidenum">
              <a:rPr lang="en-US" smtClean="0"/>
              <a:pPr/>
              <a:t>15</a:t>
            </a:fld>
            <a:endParaRPr lang="en-US" dirty="0"/>
          </a:p>
        </p:txBody>
      </p:sp>
    </p:spTree>
    <p:extLst>
      <p:ext uri="{BB962C8B-B14F-4D97-AF65-F5344CB8AC3E}">
        <p14:creationId xmlns:p14="http://schemas.microsoft.com/office/powerpoint/2010/main" val="20586362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Demonstrate hook usage by creating phrases with these hooks as examples of how they would be used to support guiding conversations.</a:t>
            </a:r>
          </a:p>
        </p:txBody>
      </p:sp>
      <p:sp>
        <p:nvSpPr>
          <p:cNvPr id="4" name="Slide Number Placeholder 3"/>
          <p:cNvSpPr>
            <a:spLocks noGrp="1"/>
          </p:cNvSpPr>
          <p:nvPr>
            <p:ph type="sldNum" sz="quarter" idx="10"/>
          </p:nvPr>
        </p:nvSpPr>
        <p:spPr/>
        <p:txBody>
          <a:bodyPr/>
          <a:lstStyle/>
          <a:p>
            <a:fld id="{CD5A5636-D208-461D-8726-EFE8D2840EEE}"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Some people are more comfortable writing, they need to see other ideas before they contribute,</a:t>
            </a:r>
            <a:r>
              <a:rPr lang="en-US" baseline="0" dirty="0"/>
              <a:t> and it allows the group to focus on the content of the discussion not necessarily who said it.  Visual recordings also allow participants to see what they’ve accomplished thus far.</a:t>
            </a:r>
            <a:endParaRPr lang="en-US" dirty="0"/>
          </a:p>
        </p:txBody>
      </p:sp>
      <p:sp>
        <p:nvSpPr>
          <p:cNvPr id="4" name="Slide Number Placeholder 3"/>
          <p:cNvSpPr>
            <a:spLocks noGrp="1"/>
          </p:cNvSpPr>
          <p:nvPr>
            <p:ph type="sldNum" sz="quarter" idx="10"/>
          </p:nvPr>
        </p:nvSpPr>
        <p:spPr/>
        <p:txBody>
          <a:bodyPr/>
          <a:lstStyle/>
          <a:p>
            <a:fld id="{CD5A5636-D208-461D-8726-EFE8D2840EEE}"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Review</a:t>
            </a:r>
            <a:r>
              <a:rPr lang="en-US" baseline="0" dirty="0"/>
              <a:t> “Managing Challenging Behavior Sheet”.</a:t>
            </a:r>
            <a:endParaRPr lang="en-US" dirty="0"/>
          </a:p>
        </p:txBody>
      </p:sp>
      <p:sp>
        <p:nvSpPr>
          <p:cNvPr id="4" name="Slide Number Placeholder 3"/>
          <p:cNvSpPr>
            <a:spLocks noGrp="1"/>
          </p:cNvSpPr>
          <p:nvPr>
            <p:ph type="sldNum" sz="quarter" idx="10"/>
          </p:nvPr>
        </p:nvSpPr>
        <p:spPr/>
        <p:txBody>
          <a:bodyPr/>
          <a:lstStyle/>
          <a:p>
            <a:fld id="{CD5A5636-D208-461D-8726-EFE8D2840EEE}"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a:solidFill>
                  <a:schemeClr val="tx1"/>
                </a:solidFill>
                <a:latin typeface="Verdana" pitchFamily="34" charset="0"/>
                <a:ea typeface="+mn-ea"/>
                <a:cs typeface="+mn-cs"/>
              </a:rPr>
              <a:t>ACTIVITY - Group Activity: Facilitation Role Play</a:t>
            </a:r>
            <a:endParaRPr lang="en-US" sz="1200" kern="1200" dirty="0">
              <a:solidFill>
                <a:schemeClr val="tx1"/>
              </a:solidFill>
              <a:latin typeface="Verdana" pitchFamily="34" charset="0"/>
              <a:ea typeface="+mn-ea"/>
              <a:cs typeface="+mn-cs"/>
            </a:endParaRPr>
          </a:p>
          <a:p>
            <a:r>
              <a:rPr lang="en-US" sz="1200" kern="1200" dirty="0">
                <a:solidFill>
                  <a:schemeClr val="tx1"/>
                </a:solidFill>
                <a:latin typeface="Verdana" pitchFamily="34" charset="0"/>
                <a:ea typeface="+mn-ea"/>
                <a:cs typeface="+mn-cs"/>
              </a:rPr>
              <a:t>This activity should be done with 3 participants role-playing as facilitator, presenter and disrupter in the challenging roles.  Chose as many groups as needed to make sure everyone has a chance to participate.</a:t>
            </a:r>
          </a:p>
          <a:p>
            <a:endParaRPr lang="en-US" sz="1200" kern="1200" dirty="0">
              <a:solidFill>
                <a:schemeClr val="tx1"/>
              </a:solidFill>
              <a:latin typeface="Verdana" pitchFamily="34" charset="0"/>
              <a:ea typeface="+mn-ea"/>
              <a:cs typeface="+mn-cs"/>
            </a:endParaRPr>
          </a:p>
          <a:p>
            <a:r>
              <a:rPr lang="en-US" sz="1200" kern="1200" dirty="0">
                <a:solidFill>
                  <a:schemeClr val="tx1"/>
                </a:solidFill>
                <a:latin typeface="Verdana" pitchFamily="34" charset="0"/>
                <a:ea typeface="+mn-ea"/>
                <a:cs typeface="+mn-cs"/>
              </a:rPr>
              <a:t>Discussion:  Developing a recipe for spaghetti, burrito, sandwich or another favorite dish of your choice.  </a:t>
            </a:r>
          </a:p>
          <a:p>
            <a:r>
              <a:rPr lang="en-US" sz="1200" kern="1200" dirty="0">
                <a:solidFill>
                  <a:schemeClr val="tx1"/>
                </a:solidFill>
                <a:latin typeface="Verdana" pitchFamily="34" charset="0"/>
                <a:ea typeface="+mn-ea"/>
                <a:cs typeface="+mn-cs"/>
              </a:rPr>
              <a:t>After each group presents, debrief by asking large group to:  guess what challenging behavior was being displayed during the presentation, give team at least two points of feedback on practiced facilitation skills</a:t>
            </a:r>
          </a:p>
          <a:p>
            <a:endParaRPr lang="en-US" sz="1200" kern="1200" dirty="0">
              <a:solidFill>
                <a:schemeClr val="tx1"/>
              </a:solidFill>
              <a:latin typeface="Verdana" pitchFamily="34" charset="0"/>
              <a:ea typeface="+mn-ea"/>
              <a:cs typeface="+mn-cs"/>
            </a:endParaRPr>
          </a:p>
          <a:p>
            <a:r>
              <a:rPr lang="en-US" sz="1200" kern="1200" dirty="0">
                <a:solidFill>
                  <a:schemeClr val="tx1"/>
                </a:solidFill>
                <a:latin typeface="Verdana" pitchFamily="34" charset="0"/>
                <a:ea typeface="+mn-ea"/>
                <a:cs typeface="+mn-cs"/>
              </a:rPr>
              <a:t>After all groups have had a chance, you lead the whole group debrief, giving constructive feedback and making sure to hear how they felt about the process. </a:t>
            </a:r>
            <a:endParaRPr lang="en-US" dirty="0"/>
          </a:p>
        </p:txBody>
      </p:sp>
      <p:sp>
        <p:nvSpPr>
          <p:cNvPr id="4" name="Slide Number Placeholder 3"/>
          <p:cNvSpPr>
            <a:spLocks noGrp="1"/>
          </p:cNvSpPr>
          <p:nvPr>
            <p:ph type="sldNum" sz="quarter" idx="10"/>
          </p:nvPr>
        </p:nvSpPr>
        <p:spPr/>
        <p:txBody>
          <a:bodyPr/>
          <a:lstStyle/>
          <a:p>
            <a:fld id="{CD5A5636-D208-461D-8726-EFE8D2840EEE}"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Verdana" pitchFamily="34" charset="0"/>
                <a:ea typeface="+mn-ea"/>
                <a:cs typeface="+mn-cs"/>
              </a:rPr>
              <a:t>1:30pm Welcome/Check-In/Icebreaker</a:t>
            </a:r>
          </a:p>
          <a:p>
            <a:r>
              <a:rPr lang="en-US" sz="1200" kern="1200" dirty="0">
                <a:solidFill>
                  <a:schemeClr val="tx1"/>
                </a:solidFill>
                <a:latin typeface="Verdana" pitchFamily="34" charset="0"/>
                <a:ea typeface="+mn-ea"/>
                <a:cs typeface="+mn-cs"/>
              </a:rPr>
              <a:t>1:45pm  Agenda</a:t>
            </a:r>
          </a:p>
          <a:p>
            <a:r>
              <a:rPr lang="en-US" sz="1200" kern="1200" dirty="0">
                <a:solidFill>
                  <a:schemeClr val="tx1"/>
                </a:solidFill>
                <a:latin typeface="Verdana" pitchFamily="34" charset="0"/>
                <a:ea typeface="+mn-ea"/>
                <a:cs typeface="+mn-cs"/>
              </a:rPr>
              <a:t>1:50pm  Training Agreements/Ground Rules </a:t>
            </a:r>
          </a:p>
          <a:p>
            <a:r>
              <a:rPr lang="en-US" sz="1200" kern="1200" dirty="0">
                <a:solidFill>
                  <a:schemeClr val="tx1"/>
                </a:solidFill>
                <a:latin typeface="Verdana" pitchFamily="34" charset="0"/>
                <a:ea typeface="+mn-ea"/>
                <a:cs typeface="+mn-cs"/>
              </a:rPr>
              <a:t>              Training Goals</a:t>
            </a:r>
          </a:p>
          <a:p>
            <a:r>
              <a:rPr lang="en-US" sz="1200" kern="1200" dirty="0">
                <a:solidFill>
                  <a:schemeClr val="tx1"/>
                </a:solidFill>
                <a:latin typeface="Verdana" pitchFamily="34" charset="0"/>
                <a:ea typeface="+mn-ea"/>
                <a:cs typeface="+mn-cs"/>
              </a:rPr>
              <a:t>2:00pm  Training Part 1:  Slides – 5 – 10 (30 minutes)</a:t>
            </a:r>
          </a:p>
          <a:p>
            <a:r>
              <a:rPr lang="en-US" sz="1200" kern="1200" dirty="0">
                <a:solidFill>
                  <a:schemeClr val="tx1"/>
                </a:solidFill>
                <a:latin typeface="Verdana" pitchFamily="34" charset="0"/>
                <a:ea typeface="+mn-ea"/>
                <a:cs typeface="+mn-cs"/>
              </a:rPr>
              <a:t>2:30pm   Many Hats of Facilitator (15 min)</a:t>
            </a:r>
          </a:p>
          <a:p>
            <a:r>
              <a:rPr lang="en-US" sz="1200" kern="1200" dirty="0">
                <a:solidFill>
                  <a:schemeClr val="tx1"/>
                </a:solidFill>
                <a:latin typeface="Verdana" pitchFamily="34" charset="0"/>
                <a:ea typeface="+mn-ea"/>
                <a:cs typeface="+mn-cs"/>
              </a:rPr>
              <a:t>2:45pm   We Communicate In Many Ways (10 min)</a:t>
            </a:r>
          </a:p>
          <a:p>
            <a:r>
              <a:rPr lang="en-US" sz="1200" kern="1200" dirty="0">
                <a:solidFill>
                  <a:schemeClr val="tx1"/>
                </a:solidFill>
                <a:latin typeface="Verdana" pitchFamily="34" charset="0"/>
                <a:ea typeface="+mn-ea"/>
                <a:cs typeface="+mn-cs"/>
              </a:rPr>
              <a:t>2:55pm   Hooks and Responses &amp; Group Memory (15 minutes) </a:t>
            </a:r>
          </a:p>
          <a:p>
            <a:r>
              <a:rPr lang="en-US" sz="1200" kern="1200" dirty="0">
                <a:solidFill>
                  <a:schemeClr val="tx1"/>
                </a:solidFill>
                <a:latin typeface="Verdana" pitchFamily="34" charset="0"/>
                <a:ea typeface="+mn-ea"/>
                <a:cs typeface="+mn-cs"/>
              </a:rPr>
              <a:t>3:10pm  Challenging Behavior Activity – Facilitation practice (25 min) </a:t>
            </a:r>
          </a:p>
          <a:p>
            <a:r>
              <a:rPr lang="en-US" sz="1200" kern="1200" dirty="0">
                <a:solidFill>
                  <a:schemeClr val="tx1"/>
                </a:solidFill>
                <a:latin typeface="Verdana" pitchFamily="34" charset="0"/>
                <a:ea typeface="+mn-ea"/>
                <a:cs typeface="+mn-cs"/>
              </a:rPr>
              <a:t>3:35pm  Facilitation Tools (25 min) </a:t>
            </a:r>
          </a:p>
          <a:p>
            <a:r>
              <a:rPr lang="en-US" sz="1200" kern="1200" dirty="0">
                <a:solidFill>
                  <a:schemeClr val="tx1"/>
                </a:solidFill>
                <a:latin typeface="Verdana" pitchFamily="34" charset="0"/>
                <a:ea typeface="+mn-ea"/>
                <a:cs typeface="+mn-cs"/>
              </a:rPr>
              <a:t>4:00pm  Training close-out, Reflection and Evaluation</a:t>
            </a:r>
          </a:p>
          <a:p>
            <a:endParaRPr lang="en-US" sz="1200" kern="1200" dirty="0">
              <a:solidFill>
                <a:schemeClr val="tx1"/>
              </a:solidFill>
              <a:latin typeface="Verdana" pitchFamily="34" charset="0"/>
              <a:ea typeface="+mn-ea"/>
              <a:cs typeface="+mn-cs"/>
            </a:endParaRPr>
          </a:p>
          <a:p>
            <a:r>
              <a:rPr lang="en-US" sz="1200" kern="1200" dirty="0">
                <a:solidFill>
                  <a:schemeClr val="tx1"/>
                </a:solidFill>
                <a:latin typeface="Verdana" pitchFamily="34" charset="0"/>
                <a:ea typeface="+mn-ea"/>
                <a:cs typeface="+mn-cs"/>
              </a:rPr>
              <a:t>**Time pacing may change based on the inclusion of breaks and/or other activities**</a:t>
            </a:r>
          </a:p>
        </p:txBody>
      </p:sp>
      <p:sp>
        <p:nvSpPr>
          <p:cNvPr id="4" name="Slide Number Placeholder 3"/>
          <p:cNvSpPr>
            <a:spLocks noGrp="1"/>
          </p:cNvSpPr>
          <p:nvPr>
            <p:ph type="sldNum" sz="quarter" idx="10"/>
          </p:nvPr>
        </p:nvSpPr>
        <p:spPr/>
        <p:txBody>
          <a:bodyPr/>
          <a:lstStyle/>
          <a:p>
            <a:fld id="{CD5A5636-D208-461D-8726-EFE8D2840EEE}"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a:solidFill>
                  <a:schemeClr val="tx1"/>
                </a:solidFill>
                <a:latin typeface="Verdana" pitchFamily="34" charset="0"/>
                <a:ea typeface="+mn-ea"/>
                <a:cs typeface="+mn-cs"/>
              </a:rPr>
              <a:t>ACTIVITY – PRACTICE TOOLS</a:t>
            </a:r>
          </a:p>
          <a:p>
            <a:endParaRPr lang="en-US" sz="1200" b="1" kern="1200" dirty="0">
              <a:solidFill>
                <a:schemeClr val="tx1"/>
              </a:solidFill>
              <a:latin typeface="Verdana" pitchFamily="34" charset="0"/>
              <a:ea typeface="+mn-ea"/>
              <a:cs typeface="+mn-cs"/>
            </a:endParaRPr>
          </a:p>
          <a:p>
            <a:r>
              <a:rPr lang="en-US" sz="1200" b="0" kern="1200" dirty="0">
                <a:solidFill>
                  <a:schemeClr val="tx1"/>
                </a:solidFill>
                <a:latin typeface="Verdana" pitchFamily="34" charset="0"/>
                <a:ea typeface="+mn-ea"/>
                <a:cs typeface="+mn-cs"/>
              </a:rPr>
              <a:t>Choose 2-3 tools that you want to practice in session.  Remind attendees that all 5 tools are in their training handouts.</a:t>
            </a:r>
          </a:p>
        </p:txBody>
      </p:sp>
      <p:sp>
        <p:nvSpPr>
          <p:cNvPr id="4" name="Slide Number Placeholder 3"/>
          <p:cNvSpPr>
            <a:spLocks noGrp="1"/>
          </p:cNvSpPr>
          <p:nvPr>
            <p:ph type="sldNum" sz="quarter" idx="10"/>
          </p:nvPr>
        </p:nvSpPr>
        <p:spPr/>
        <p:txBody>
          <a:bodyPr/>
          <a:lstStyle/>
          <a:p>
            <a:fld id="{CD5A5636-D208-461D-8726-EFE8D2840EEE}" type="slidenum">
              <a:rPr lang="en-US" smtClean="0"/>
              <a:pPr/>
              <a:t>20</a:t>
            </a:fld>
            <a:endParaRPr lang="en-US"/>
          </a:p>
        </p:txBody>
      </p:sp>
    </p:spTree>
    <p:extLst>
      <p:ext uri="{BB962C8B-B14F-4D97-AF65-F5344CB8AC3E}">
        <p14:creationId xmlns:p14="http://schemas.microsoft.com/office/powerpoint/2010/main" val="33982558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53250"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x-none" altLang="x-none"/>
          </a:p>
        </p:txBody>
      </p:sp>
      <p:sp>
        <p:nvSpPr>
          <p:cNvPr id="53251"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74A502D-2DB3-4341-B20A-BAFA22BF8DF0}" type="slidenum">
              <a:rPr lang="en-US" altLang="x-none">
                <a:latin typeface="Calibri" charset="0"/>
              </a:rPr>
              <a:pPr/>
              <a:t>21</a:t>
            </a:fld>
            <a:endParaRPr lang="en-US" altLang="x-none">
              <a:latin typeface="Calibri" charset="0"/>
            </a:endParaRPr>
          </a:p>
        </p:txBody>
      </p:sp>
    </p:spTree>
    <p:extLst>
      <p:ext uri="{BB962C8B-B14F-4D97-AF65-F5344CB8AC3E}">
        <p14:creationId xmlns:p14="http://schemas.microsoft.com/office/powerpoint/2010/main" val="41760513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may need to be updated based on agreements from Session 1.  You can also share the group agreements sample sheet with participants as a reference point to support building agreements during meetings outside of this training session.</a:t>
            </a:r>
          </a:p>
        </p:txBody>
      </p:sp>
      <p:sp>
        <p:nvSpPr>
          <p:cNvPr id="4" name="Slide Number Placeholder 3"/>
          <p:cNvSpPr>
            <a:spLocks noGrp="1"/>
          </p:cNvSpPr>
          <p:nvPr>
            <p:ph type="sldNum" sz="quarter" idx="10"/>
          </p:nvPr>
        </p:nvSpPr>
        <p:spPr/>
        <p:txBody>
          <a:bodyPr/>
          <a:lstStyle/>
          <a:p>
            <a:fld id="{22A0AA05-0927-AC42-800A-B457804636C9}" type="slidenum">
              <a:rPr lang="en-US" smtClean="0"/>
              <a:t>3</a:t>
            </a:fld>
            <a:endParaRPr lang="en-US"/>
          </a:p>
        </p:txBody>
      </p:sp>
    </p:spTree>
    <p:extLst>
      <p:ext uri="{BB962C8B-B14F-4D97-AF65-F5344CB8AC3E}">
        <p14:creationId xmlns:p14="http://schemas.microsoft.com/office/powerpoint/2010/main" val="4194807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5A5636-D208-461D-8726-EFE8D2840EE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35CC6-1002-8841-8CDB-F5C6A94D99E9}" type="slidenum">
              <a:rPr lang="en-US" smtClean="0"/>
              <a:pPr/>
              <a:t>5</a:t>
            </a:fld>
            <a:endParaRPr lang="en-US" dirty="0"/>
          </a:p>
        </p:txBody>
      </p:sp>
    </p:spTree>
    <p:extLst>
      <p:ext uri="{BB962C8B-B14F-4D97-AF65-F5344CB8AC3E}">
        <p14:creationId xmlns:p14="http://schemas.microsoft.com/office/powerpoint/2010/main" val="26290388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35CC6-1002-8841-8CDB-F5C6A94D99E9}" type="slidenum">
              <a:rPr lang="en-US" smtClean="0"/>
              <a:pPr/>
              <a:t>6</a:t>
            </a:fld>
            <a:endParaRPr lang="en-US" dirty="0"/>
          </a:p>
        </p:txBody>
      </p:sp>
    </p:spTree>
    <p:extLst>
      <p:ext uri="{BB962C8B-B14F-4D97-AF65-F5344CB8AC3E}">
        <p14:creationId xmlns:p14="http://schemas.microsoft.com/office/powerpoint/2010/main" val="1626794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35CC6-1002-8841-8CDB-F5C6A94D99E9}" type="slidenum">
              <a:rPr lang="en-US" smtClean="0"/>
              <a:pPr/>
              <a:t>7</a:t>
            </a:fld>
            <a:endParaRPr lang="en-US" dirty="0"/>
          </a:p>
        </p:txBody>
      </p:sp>
    </p:spTree>
    <p:extLst>
      <p:ext uri="{BB962C8B-B14F-4D97-AF65-F5344CB8AC3E}">
        <p14:creationId xmlns:p14="http://schemas.microsoft.com/office/powerpoint/2010/main" val="40743339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5A5636-D208-461D-8726-EFE8D2840EEE}" type="slidenum">
              <a:rPr lang="en-US" smtClean="0"/>
              <a:pPr/>
              <a:t>8</a:t>
            </a:fld>
            <a:endParaRPr lang="en-US"/>
          </a:p>
        </p:txBody>
      </p:sp>
    </p:spTree>
    <p:extLst>
      <p:ext uri="{BB962C8B-B14F-4D97-AF65-F5344CB8AC3E}">
        <p14:creationId xmlns:p14="http://schemas.microsoft.com/office/powerpoint/2010/main" val="38619337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5A5636-D208-461D-8726-EFE8D2840EEE}" type="slidenum">
              <a:rPr lang="en-US" smtClean="0"/>
              <a:pPr/>
              <a:t>9</a:t>
            </a:fld>
            <a:endParaRPr lang="en-US"/>
          </a:p>
        </p:txBody>
      </p:sp>
    </p:spTree>
    <p:extLst>
      <p:ext uri="{BB962C8B-B14F-4D97-AF65-F5344CB8AC3E}">
        <p14:creationId xmlns:p14="http://schemas.microsoft.com/office/powerpoint/2010/main" val="3374243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83991E7-2D25-4E7B-A0B5-C885AA899303}" type="slidenum">
              <a:rPr lang="en-US" smtClean="0"/>
              <a:pPr/>
              <a:t>‹#›</a:t>
            </a:fld>
            <a:endParaRPr lang="en-US"/>
          </a:p>
        </p:txBody>
      </p:sp>
      <p:sp>
        <p:nvSpPr>
          <p:cNvPr id="8" name="AutoShape 12">
            <a:extLst>
              <a:ext uri="{FF2B5EF4-FFF2-40B4-BE49-F238E27FC236}">
                <a16:creationId xmlns:a16="http://schemas.microsoft.com/office/drawing/2014/main" id="{50AE3188-A4B5-2A47-A67A-334CD96A3926}"/>
              </a:ext>
            </a:extLst>
          </p:cNvPr>
          <p:cNvSpPr>
            <a:spLocks noChangeArrowheads="1"/>
          </p:cNvSpPr>
          <p:nvPr userDrawn="1"/>
        </p:nvSpPr>
        <p:spPr bwMode="auto">
          <a:xfrm>
            <a:off x="304800" y="381000"/>
            <a:ext cx="8534400" cy="5943600"/>
          </a:xfrm>
          <a:prstGeom prst="roundRect">
            <a:avLst>
              <a:gd name="adj" fmla="val 16667"/>
            </a:avLst>
          </a:prstGeom>
          <a:noFill/>
          <a:ln w="28575">
            <a:solidFill>
              <a:schemeClr val="accent2"/>
            </a:solidFill>
            <a:round/>
            <a:headEnd/>
            <a:tailEnd/>
          </a:ln>
          <a:effectLst/>
        </p:spPr>
        <p:txBody>
          <a:bodyPr wrap="none" anchor="ctr"/>
          <a:lstStyle/>
          <a:p>
            <a:endParaRPr lang="en-US"/>
          </a:p>
        </p:txBody>
      </p:sp>
      <p:sp>
        <p:nvSpPr>
          <p:cNvPr id="10" name="AutoShape 13">
            <a:extLst>
              <a:ext uri="{FF2B5EF4-FFF2-40B4-BE49-F238E27FC236}">
                <a16:creationId xmlns:a16="http://schemas.microsoft.com/office/drawing/2014/main" id="{2E66E9A8-BC8B-DB41-BE67-C2F74808B7D3}"/>
              </a:ext>
            </a:extLst>
          </p:cNvPr>
          <p:cNvSpPr>
            <a:spLocks noChangeArrowheads="1"/>
          </p:cNvSpPr>
          <p:nvPr userDrawn="1"/>
        </p:nvSpPr>
        <p:spPr bwMode="auto">
          <a:xfrm>
            <a:off x="381000" y="457200"/>
            <a:ext cx="8382000" cy="5791200"/>
          </a:xfrm>
          <a:prstGeom prst="roundRect">
            <a:avLst>
              <a:gd name="adj" fmla="val 16667"/>
            </a:avLst>
          </a:prstGeom>
          <a:noFill/>
          <a:ln w="9525">
            <a:solidFill>
              <a:schemeClr val="accent1"/>
            </a:solidFill>
            <a:round/>
            <a:headEnd/>
            <a:tailEnd/>
          </a:ln>
          <a:effectLst/>
        </p:spPr>
        <p:txBody>
          <a:bodyPr wrap="none" anchor="ctr"/>
          <a:lstStyle/>
          <a:p>
            <a:endParaRPr lang="en-US"/>
          </a:p>
        </p:txBody>
      </p:sp>
      <p:sp>
        <p:nvSpPr>
          <p:cNvPr id="11" name="Line 14">
            <a:extLst>
              <a:ext uri="{FF2B5EF4-FFF2-40B4-BE49-F238E27FC236}">
                <a16:creationId xmlns:a16="http://schemas.microsoft.com/office/drawing/2014/main" id="{934DFD5D-5BBA-BA4B-8974-32D61B8A94B6}"/>
              </a:ext>
            </a:extLst>
          </p:cNvPr>
          <p:cNvSpPr>
            <a:spLocks noChangeShapeType="1"/>
          </p:cNvSpPr>
          <p:nvPr userDrawn="1"/>
        </p:nvSpPr>
        <p:spPr bwMode="auto">
          <a:xfrm>
            <a:off x="1447800" y="2514600"/>
            <a:ext cx="6934200" cy="0"/>
          </a:xfrm>
          <a:prstGeom prst="line">
            <a:avLst/>
          </a:prstGeom>
          <a:noFill/>
          <a:ln w="12700">
            <a:solidFill>
              <a:schemeClr val="hlink"/>
            </a:solidFill>
            <a:round/>
            <a:headEnd/>
            <a:tailEnd/>
          </a:ln>
          <a:effectLst/>
        </p:spPr>
        <p:txBody>
          <a:bodyPr/>
          <a:lstStyle/>
          <a:p>
            <a:endParaRPr lang="en-US"/>
          </a:p>
        </p:txBody>
      </p:sp>
      <p:sp>
        <p:nvSpPr>
          <p:cNvPr id="12" name="AutoShape 15">
            <a:extLst>
              <a:ext uri="{FF2B5EF4-FFF2-40B4-BE49-F238E27FC236}">
                <a16:creationId xmlns:a16="http://schemas.microsoft.com/office/drawing/2014/main" id="{D78680C0-5AF2-FD4B-8A7D-D1E3AD17A137}"/>
              </a:ext>
            </a:extLst>
          </p:cNvPr>
          <p:cNvSpPr>
            <a:spLocks noChangeArrowheads="1"/>
          </p:cNvSpPr>
          <p:nvPr userDrawn="1"/>
        </p:nvSpPr>
        <p:spPr bwMode="auto">
          <a:xfrm>
            <a:off x="-2667000" y="1981200"/>
            <a:ext cx="3657600" cy="3657600"/>
          </a:xfrm>
          <a:custGeom>
            <a:avLst/>
            <a:gdLst>
              <a:gd name="G0" fmla="+- 14556 0 0"/>
              <a:gd name="G1" fmla="+- -31111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6556" y="3502"/>
              </a:cxn>
              <a:cxn ang="0">
                <a:pos x="64000" y="32000"/>
              </a:cxn>
              <a:cxn ang="0">
                <a:pos x="46556" y="60497"/>
              </a:cxn>
              <a:cxn ang="0">
                <a:pos x="46556" y="60497"/>
              </a:cxn>
              <a:cxn ang="0">
                <a:pos x="46555" y="60497"/>
              </a:cxn>
              <a:cxn ang="0">
                <a:pos x="46556" y="60498"/>
              </a:cxn>
              <a:cxn ang="0">
                <a:pos x="46556" y="3502"/>
              </a:cxn>
              <a:cxn ang="0">
                <a:pos x="46555" y="3502"/>
              </a:cxn>
              <a:cxn ang="0">
                <a:pos x="46556" y="3502"/>
              </a:cxn>
            </a:cxnLst>
            <a:rect l="T13" t="T15" r="T17" b="T19"/>
            <a:pathLst>
              <a:path w="64000" h="64000">
                <a:moveTo>
                  <a:pt x="46556" y="3502"/>
                </a:moveTo>
                <a:cubicBezTo>
                  <a:pt x="57262" y="8970"/>
                  <a:pt x="64000" y="19978"/>
                  <a:pt x="64000" y="32000"/>
                </a:cubicBezTo>
                <a:cubicBezTo>
                  <a:pt x="64000" y="44021"/>
                  <a:pt x="57262" y="55029"/>
                  <a:pt x="46556" y="60497"/>
                </a:cubicBezTo>
                <a:cubicBezTo>
                  <a:pt x="46556" y="60497"/>
                  <a:pt x="46556" y="60497"/>
                  <a:pt x="46555" y="60497"/>
                </a:cubicBezTo>
                <a:lnTo>
                  <a:pt x="46556" y="60498"/>
                </a:lnTo>
                <a:lnTo>
                  <a:pt x="46556" y="3502"/>
                </a:lnTo>
                <a:lnTo>
                  <a:pt x="46555" y="3502"/>
                </a:lnTo>
                <a:cubicBezTo>
                  <a:pt x="46556" y="3502"/>
                  <a:pt x="46556" y="3502"/>
                  <a:pt x="46556" y="3502"/>
                </a:cubicBezTo>
                <a:close/>
              </a:path>
            </a:pathLst>
          </a:custGeom>
          <a:solidFill>
            <a:schemeClr val="accent2">
              <a:alpha val="58000"/>
            </a:schemeClr>
          </a:solidFill>
          <a:ln w="9525">
            <a:noFill/>
            <a:miter lim="800000"/>
            <a:headEnd/>
            <a:tailEnd/>
          </a:ln>
        </p:spPr>
        <p:txBody>
          <a:bodyPr/>
          <a:lstStyle/>
          <a:p>
            <a:pPr eaLnBrk="1" hangingPunct="1"/>
            <a:endParaRPr lang="en-US" sz="2400">
              <a:latin typeface="Times New Roman" pitchFamily="18" charset="0"/>
            </a:endParaRPr>
          </a:p>
        </p:txBody>
      </p:sp>
      <p:sp>
        <p:nvSpPr>
          <p:cNvPr id="13" name="AutoShape 16">
            <a:extLst>
              <a:ext uri="{FF2B5EF4-FFF2-40B4-BE49-F238E27FC236}">
                <a16:creationId xmlns:a16="http://schemas.microsoft.com/office/drawing/2014/main" id="{E5E2D155-7397-7D43-988D-44AF0CD40ACA}"/>
              </a:ext>
            </a:extLst>
          </p:cNvPr>
          <p:cNvSpPr>
            <a:spLocks noChangeArrowheads="1"/>
          </p:cNvSpPr>
          <p:nvPr userDrawn="1"/>
        </p:nvSpPr>
        <p:spPr bwMode="auto">
          <a:xfrm>
            <a:off x="-3352800" y="533400"/>
            <a:ext cx="4038600" cy="4038600"/>
          </a:xfrm>
          <a:custGeom>
            <a:avLst/>
            <a:gdLst>
              <a:gd name="G0" fmla="+- 21057 0 0"/>
              <a:gd name="G1" fmla="+- -2840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3057" y="7904"/>
              </a:cxn>
              <a:cxn ang="0">
                <a:pos x="64000" y="32000"/>
              </a:cxn>
              <a:cxn ang="0">
                <a:pos x="53057" y="56095"/>
              </a:cxn>
              <a:cxn ang="0">
                <a:pos x="53057" y="56095"/>
              </a:cxn>
              <a:cxn ang="0">
                <a:pos x="53056" y="56095"/>
              </a:cxn>
              <a:cxn ang="0">
                <a:pos x="53057" y="56096"/>
              </a:cxn>
              <a:cxn ang="0">
                <a:pos x="53057" y="7904"/>
              </a:cxn>
              <a:cxn ang="0">
                <a:pos x="53056" y="7904"/>
              </a:cxn>
              <a:cxn ang="0">
                <a:pos x="53057" y="7904"/>
              </a:cxn>
            </a:cxnLst>
            <a:rect l="T13" t="T15" r="T17" b="T19"/>
            <a:pathLst>
              <a:path w="64000" h="64000">
                <a:moveTo>
                  <a:pt x="53057" y="7904"/>
                </a:moveTo>
                <a:cubicBezTo>
                  <a:pt x="60010" y="13981"/>
                  <a:pt x="64000" y="22765"/>
                  <a:pt x="64000" y="32000"/>
                </a:cubicBezTo>
                <a:cubicBezTo>
                  <a:pt x="64000" y="41234"/>
                  <a:pt x="60010" y="50018"/>
                  <a:pt x="53057" y="56095"/>
                </a:cubicBezTo>
                <a:cubicBezTo>
                  <a:pt x="53057" y="56095"/>
                  <a:pt x="53057" y="56095"/>
                  <a:pt x="53056" y="56095"/>
                </a:cubicBezTo>
                <a:lnTo>
                  <a:pt x="53057" y="56096"/>
                </a:lnTo>
                <a:lnTo>
                  <a:pt x="53057" y="7904"/>
                </a:lnTo>
                <a:lnTo>
                  <a:pt x="53056" y="7904"/>
                </a:lnTo>
                <a:cubicBezTo>
                  <a:pt x="53057" y="7904"/>
                  <a:pt x="53057" y="7904"/>
                  <a:pt x="53057" y="7904"/>
                </a:cubicBezTo>
                <a:close/>
              </a:path>
            </a:pathLst>
          </a:custGeom>
          <a:solidFill>
            <a:schemeClr val="hlink">
              <a:alpha val="60001"/>
            </a:schemeClr>
          </a:solidFill>
          <a:ln w="9525">
            <a:noFill/>
            <a:miter lim="800000"/>
            <a:headEnd/>
            <a:tailEnd/>
          </a:ln>
        </p:spPr>
        <p:txBody>
          <a:bodyPr/>
          <a:lstStyle/>
          <a:p>
            <a:pPr eaLnBrk="1" hangingPunct="1"/>
            <a:endParaRPr lang="en-US"/>
          </a:p>
        </p:txBody>
      </p:sp>
    </p:spTree>
    <p:extLst>
      <p:ext uri="{BB962C8B-B14F-4D97-AF65-F5344CB8AC3E}">
        <p14:creationId xmlns:p14="http://schemas.microsoft.com/office/powerpoint/2010/main" val="4241690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D652CF3-8958-458A-A509-468AB71DA9D8}" type="slidenum">
              <a:rPr lang="en-US" smtClean="0"/>
              <a:pPr/>
              <a:t>‹#›</a:t>
            </a:fld>
            <a:endParaRPr lang="en-US"/>
          </a:p>
        </p:txBody>
      </p:sp>
    </p:spTree>
    <p:extLst>
      <p:ext uri="{BB962C8B-B14F-4D97-AF65-F5344CB8AC3E}">
        <p14:creationId xmlns:p14="http://schemas.microsoft.com/office/powerpoint/2010/main" val="1368785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D652CF3-8958-458A-A509-468AB71DA9D8}" type="slidenum">
              <a:rPr lang="en-US" smtClean="0"/>
              <a:pPr/>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206780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D652CF3-8958-458A-A509-468AB71DA9D8}" type="slidenum">
              <a:rPr lang="en-US" smtClean="0"/>
              <a:pPr/>
              <a:t>‹#›</a:t>
            </a:fld>
            <a:endParaRPr lang="en-US"/>
          </a:p>
        </p:txBody>
      </p:sp>
    </p:spTree>
    <p:extLst>
      <p:ext uri="{BB962C8B-B14F-4D97-AF65-F5344CB8AC3E}">
        <p14:creationId xmlns:p14="http://schemas.microsoft.com/office/powerpoint/2010/main" val="2996841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D652CF3-8958-458A-A509-468AB71DA9D8}" type="slidenum">
              <a:rPr lang="en-US" smtClean="0"/>
              <a:pPr/>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701997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D652CF3-8958-458A-A509-468AB71DA9D8}" type="slidenum">
              <a:rPr lang="en-US" smtClean="0"/>
              <a:pPr/>
              <a:t>‹#›</a:t>
            </a:fld>
            <a:endParaRPr lang="en-US"/>
          </a:p>
        </p:txBody>
      </p:sp>
    </p:spTree>
    <p:extLst>
      <p:ext uri="{BB962C8B-B14F-4D97-AF65-F5344CB8AC3E}">
        <p14:creationId xmlns:p14="http://schemas.microsoft.com/office/powerpoint/2010/main" val="10740926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607F8CE-1DB9-477F-B626-1684842B1B93}" type="slidenum">
              <a:rPr lang="en-US" smtClean="0"/>
              <a:pPr/>
              <a:t>‹#›</a:t>
            </a:fld>
            <a:endParaRPr lang="en-US"/>
          </a:p>
        </p:txBody>
      </p:sp>
    </p:spTree>
    <p:extLst>
      <p:ext uri="{BB962C8B-B14F-4D97-AF65-F5344CB8AC3E}">
        <p14:creationId xmlns:p14="http://schemas.microsoft.com/office/powerpoint/2010/main" val="4245106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95BC7E3-3C06-4A7B-981A-EE26AE35635A}" type="slidenum">
              <a:rPr lang="en-US" smtClean="0"/>
              <a:pPr/>
              <a:t>‹#›</a:t>
            </a:fld>
            <a:endParaRPr lang="en-US"/>
          </a:p>
        </p:txBody>
      </p:sp>
    </p:spTree>
    <p:extLst>
      <p:ext uri="{BB962C8B-B14F-4D97-AF65-F5344CB8AC3E}">
        <p14:creationId xmlns:p14="http://schemas.microsoft.com/office/powerpoint/2010/main" val="3839390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AE5886C-C4CC-45A9-8240-113E9ECA228E}" type="slidenum">
              <a:rPr lang="en-US" smtClean="0"/>
              <a:pPr/>
              <a:t>‹#›</a:t>
            </a:fld>
            <a:endParaRPr lang="en-US"/>
          </a:p>
        </p:txBody>
      </p:sp>
    </p:spTree>
    <p:extLst>
      <p:ext uri="{BB962C8B-B14F-4D97-AF65-F5344CB8AC3E}">
        <p14:creationId xmlns:p14="http://schemas.microsoft.com/office/powerpoint/2010/main" val="2681290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EA96077-9978-4294-818F-F38FFFDDDD69}" type="slidenum">
              <a:rPr lang="en-US" smtClean="0"/>
              <a:pPr/>
              <a:t>‹#›</a:t>
            </a:fld>
            <a:endParaRPr lang="en-US"/>
          </a:p>
        </p:txBody>
      </p:sp>
    </p:spTree>
    <p:extLst>
      <p:ext uri="{BB962C8B-B14F-4D97-AF65-F5344CB8AC3E}">
        <p14:creationId xmlns:p14="http://schemas.microsoft.com/office/powerpoint/2010/main" val="415071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3" name="Slide Number Placeholder 5"/>
          <p:cNvSpPr>
            <a:spLocks noGrp="1"/>
          </p:cNvSpPr>
          <p:nvPr>
            <p:ph type="sldNum" sz="quarter" idx="12"/>
          </p:nvPr>
        </p:nvSpPr>
        <p:spPr>
          <a:xfrm>
            <a:off x="511228" y="787783"/>
            <a:ext cx="584978" cy="365125"/>
          </a:xfrm>
        </p:spPr>
        <p:txBody>
          <a:bodyPr/>
          <a:lstStyle/>
          <a:p>
            <a:fld id="{C119A445-07E4-4AB7-9BE8-BF8D2419F3B9}" type="slidenum">
              <a:rPr lang="en-US" smtClean="0"/>
              <a:pPr/>
              <a:t>‹#›</a:t>
            </a:fld>
            <a:endParaRPr lang="en-US"/>
          </a:p>
        </p:txBody>
      </p:sp>
    </p:spTree>
    <p:extLst>
      <p:ext uri="{BB962C8B-B14F-4D97-AF65-F5344CB8AC3E}">
        <p14:creationId xmlns:p14="http://schemas.microsoft.com/office/powerpoint/2010/main" val="4166926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89FBD3FA-AC83-4524-A01D-723FE14AE11F}" type="slidenum">
              <a:rPr lang="en-US" smtClean="0"/>
              <a:pPr/>
              <a:t>‹#›</a:t>
            </a:fld>
            <a:endParaRPr lang="en-US"/>
          </a:p>
        </p:txBody>
      </p:sp>
    </p:spTree>
    <p:extLst>
      <p:ext uri="{BB962C8B-B14F-4D97-AF65-F5344CB8AC3E}">
        <p14:creationId xmlns:p14="http://schemas.microsoft.com/office/powerpoint/2010/main" val="3790011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0DEDD20-E328-4913-AA80-3DB7E6E41058}" type="slidenum">
              <a:rPr lang="en-US" smtClean="0"/>
              <a:pPr/>
              <a:t>‹#›</a:t>
            </a:fld>
            <a:endParaRPr lang="en-US"/>
          </a:p>
        </p:txBody>
      </p:sp>
    </p:spTree>
    <p:extLst>
      <p:ext uri="{BB962C8B-B14F-4D97-AF65-F5344CB8AC3E}">
        <p14:creationId xmlns:p14="http://schemas.microsoft.com/office/powerpoint/2010/main" val="795356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28AEB5C-C5EE-4DE6-ACC7-455445B6EC29}" type="slidenum">
              <a:rPr lang="en-US" smtClean="0"/>
              <a:pPr/>
              <a:t>‹#›</a:t>
            </a:fld>
            <a:endParaRPr lang="en-US"/>
          </a:p>
        </p:txBody>
      </p:sp>
    </p:spTree>
    <p:extLst>
      <p:ext uri="{BB962C8B-B14F-4D97-AF65-F5344CB8AC3E}">
        <p14:creationId xmlns:p14="http://schemas.microsoft.com/office/powerpoint/2010/main" val="1370141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DF8921C-C91D-4313-8330-21E64F4FEF15}" type="slidenum">
              <a:rPr lang="en-US" smtClean="0"/>
              <a:pPr/>
              <a:t>‹#›</a:t>
            </a:fld>
            <a:endParaRPr lang="en-US"/>
          </a:p>
        </p:txBody>
      </p:sp>
    </p:spTree>
    <p:extLst>
      <p:ext uri="{BB962C8B-B14F-4D97-AF65-F5344CB8AC3E}">
        <p14:creationId xmlns:p14="http://schemas.microsoft.com/office/powerpoint/2010/main" val="775463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9AABAFC-49D4-4B43-BE18-1B2614C7E493}" type="slidenum">
              <a:rPr lang="en-US" smtClean="0"/>
              <a:pPr/>
              <a:t>‹#›</a:t>
            </a:fld>
            <a:endParaRPr lang="en-US"/>
          </a:p>
        </p:txBody>
      </p:sp>
    </p:spTree>
    <p:extLst>
      <p:ext uri="{BB962C8B-B14F-4D97-AF65-F5344CB8AC3E}">
        <p14:creationId xmlns:p14="http://schemas.microsoft.com/office/powerpoint/2010/main" val="2643987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04"/>
            <a:ext cx="1952272" cy="6853049"/>
            <a:chOff x="6627813" y="195650"/>
            <a:chExt cx="1952625" cy="5678101"/>
          </a:xfrm>
        </p:grpSpPr>
        <p:sp>
          <p:nvSpPr>
            <p:cNvPr id="50" name="Freeform 27"/>
            <p:cNvSpPr/>
            <p:nvPr/>
          </p:nvSpPr>
          <p:spPr bwMode="auto">
            <a:xfrm>
              <a:off x="6627813" y="19565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CD652CF3-8958-458A-A509-468AB71DA9D8}" type="slidenum">
              <a:rPr lang="en-US" smtClean="0"/>
              <a:pPr/>
              <a:t>‹#›</a:t>
            </a:fld>
            <a:endParaRPr lang="en-US"/>
          </a:p>
        </p:txBody>
      </p:sp>
    </p:spTree>
    <p:extLst>
      <p:ext uri="{BB962C8B-B14F-4D97-AF65-F5344CB8AC3E}">
        <p14:creationId xmlns:p14="http://schemas.microsoft.com/office/powerpoint/2010/main" val="1342360156"/>
      </p:ext>
    </p:extLst>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 id="2147483902" r:id="rId12"/>
    <p:sldLayoutId id="2147483903" r:id="rId13"/>
    <p:sldLayoutId id="2147483904" r:id="rId14"/>
    <p:sldLayoutId id="2147483905" r:id="rId15"/>
    <p:sldLayoutId id="214748390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21.png"/><Relationship Id="rId4" Type="http://schemas.openxmlformats.org/officeDocument/2006/relationships/diagramLayout" Target="../diagrams/layout1.xml"/><Relationship Id="rId9" Type="http://schemas.openxmlformats.org/officeDocument/2006/relationships/image" Target="../media/image20.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4.wmf"/></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a:xfrm>
            <a:off x="1981200" y="457200"/>
            <a:ext cx="7162800" cy="1974111"/>
          </a:xfrm>
        </p:spPr>
        <p:txBody>
          <a:bodyPr>
            <a:normAutofit/>
          </a:bodyPr>
          <a:lstStyle/>
          <a:p>
            <a:r>
              <a:rPr lang="en-US" sz="4000" dirty="0">
                <a:ln>
                  <a:solidFill>
                    <a:schemeClr val="accent1"/>
                  </a:solidFill>
                </a:ln>
              </a:rPr>
              <a:t>Session 2: </a:t>
            </a:r>
            <a:br>
              <a:rPr lang="en-US" sz="4000" dirty="0">
                <a:ln>
                  <a:solidFill>
                    <a:schemeClr val="accent1"/>
                  </a:solidFill>
                </a:ln>
              </a:rPr>
            </a:br>
            <a:r>
              <a:rPr lang="en-US" sz="4000" dirty="0">
                <a:ln>
                  <a:solidFill>
                    <a:schemeClr val="accent1"/>
                  </a:solidFill>
                </a:ln>
              </a:rPr>
              <a:t>How to Have an Effective Meeting</a:t>
            </a:r>
          </a:p>
        </p:txBody>
      </p:sp>
      <p:sp>
        <p:nvSpPr>
          <p:cNvPr id="305155" name="Rectangle 3"/>
          <p:cNvSpPr>
            <a:spLocks noGrp="1" noChangeArrowheads="1"/>
          </p:cNvSpPr>
          <p:nvPr>
            <p:ph type="body" idx="1"/>
          </p:nvPr>
        </p:nvSpPr>
        <p:spPr>
          <a:xfrm>
            <a:off x="2133600" y="2694813"/>
            <a:ext cx="6400800" cy="1255935"/>
          </a:xfrm>
        </p:spPr>
        <p:txBody>
          <a:bodyPr>
            <a:normAutofit fontScale="92500" lnSpcReduction="10000"/>
          </a:bodyPr>
          <a:lstStyle/>
          <a:p>
            <a:r>
              <a:rPr lang="en-US" sz="2400" dirty="0"/>
              <a:t>Deepening Our Foundation for Facilitation</a:t>
            </a:r>
          </a:p>
          <a:p>
            <a:endParaRPr lang="en-US" sz="2400" dirty="0"/>
          </a:p>
          <a:p>
            <a:r>
              <a:rPr lang="en-US" sz="2400" dirty="0"/>
              <a:t>Date:</a:t>
            </a:r>
          </a:p>
          <a:p>
            <a:endParaRPr lang="en-US" sz="2800" dirty="0"/>
          </a:p>
        </p:txBody>
      </p:sp>
    </p:spTree>
    <p:extLst>
      <p:ext uri="{BB962C8B-B14F-4D97-AF65-F5344CB8AC3E}">
        <p14:creationId xmlns:p14="http://schemas.microsoft.com/office/powerpoint/2010/main" val="4059351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p:txBody>
          <a:bodyPr/>
          <a:lstStyle/>
          <a:p>
            <a:r>
              <a:rPr lang="en-US" u="sng" dirty="0">
                <a:ln>
                  <a:solidFill>
                    <a:schemeClr val="accent1"/>
                  </a:solidFill>
                </a:ln>
              </a:rPr>
              <a:t>Meeting Follow-up</a:t>
            </a:r>
          </a:p>
        </p:txBody>
      </p:sp>
      <p:sp>
        <p:nvSpPr>
          <p:cNvPr id="306179" name="Rectangle 3"/>
          <p:cNvSpPr>
            <a:spLocks noGrp="1" noChangeArrowheads="1"/>
          </p:cNvSpPr>
          <p:nvPr>
            <p:ph idx="1"/>
          </p:nvPr>
        </p:nvSpPr>
        <p:spPr>
          <a:xfrm>
            <a:off x="1063003" y="1524000"/>
            <a:ext cx="5596985" cy="4800600"/>
          </a:xfrm>
        </p:spPr>
        <p:txBody>
          <a:bodyPr>
            <a:normAutofit/>
          </a:bodyPr>
          <a:lstStyle/>
          <a:p>
            <a:r>
              <a:rPr lang="en-US" sz="2750" dirty="0"/>
              <a:t>Take time to reflect on what went well &amp; what areas can be improved (+/</a:t>
            </a:r>
            <a:r>
              <a:rPr lang="en-US" sz="2750" dirty="0">
                <a:latin typeface="Symbol" pitchFamily="18" charset="2"/>
              </a:rPr>
              <a:t>D</a:t>
            </a:r>
            <a:r>
              <a:rPr lang="en-US" sz="2750" dirty="0"/>
              <a:t>).</a:t>
            </a:r>
          </a:p>
          <a:p>
            <a:r>
              <a:rPr lang="en-US" sz="2750" dirty="0"/>
              <a:t>Summarize what occurred at the meeting</a:t>
            </a:r>
          </a:p>
          <a:p>
            <a:r>
              <a:rPr lang="en-US" sz="2750" dirty="0"/>
              <a:t>Distribute meeting notes to participants</a:t>
            </a:r>
          </a:p>
          <a:p>
            <a:r>
              <a:rPr lang="en-US" sz="2750" dirty="0"/>
              <a:t>Develop next steps</a:t>
            </a:r>
          </a:p>
          <a:p>
            <a:r>
              <a:rPr lang="en-US" sz="2750" dirty="0"/>
              <a:t>Make follow-up contact with responsible parties</a:t>
            </a:r>
          </a:p>
        </p:txBody>
      </p:sp>
      <p:grpSp>
        <p:nvGrpSpPr>
          <p:cNvPr id="4" name="Group 5"/>
          <p:cNvGrpSpPr>
            <a:grpSpLocks/>
          </p:cNvGrpSpPr>
          <p:nvPr/>
        </p:nvGrpSpPr>
        <p:grpSpPr bwMode="auto">
          <a:xfrm>
            <a:off x="6015945" y="2891104"/>
            <a:ext cx="2774950" cy="2535238"/>
            <a:chOff x="3643" y="1684"/>
            <a:chExt cx="2041" cy="2121"/>
          </a:xfrm>
        </p:grpSpPr>
        <p:sp>
          <p:nvSpPr>
            <p:cNvPr id="5" name="Freeform 2"/>
            <p:cNvSpPr>
              <a:spLocks/>
            </p:cNvSpPr>
            <p:nvPr/>
          </p:nvSpPr>
          <p:spPr bwMode="auto">
            <a:xfrm>
              <a:off x="3947" y="2900"/>
              <a:ext cx="1737" cy="905"/>
            </a:xfrm>
            <a:custGeom>
              <a:avLst/>
              <a:gdLst>
                <a:gd name="T0" fmla="*/ 892 w 1737"/>
                <a:gd name="T1" fmla="*/ 888 h 905"/>
                <a:gd name="T2" fmla="*/ 940 w 1737"/>
                <a:gd name="T3" fmla="*/ 880 h 905"/>
                <a:gd name="T4" fmla="*/ 972 w 1737"/>
                <a:gd name="T5" fmla="*/ 872 h 905"/>
                <a:gd name="T6" fmla="*/ 1011 w 1737"/>
                <a:gd name="T7" fmla="*/ 864 h 905"/>
                <a:gd name="T8" fmla="*/ 1051 w 1737"/>
                <a:gd name="T9" fmla="*/ 848 h 905"/>
                <a:gd name="T10" fmla="*/ 1099 w 1737"/>
                <a:gd name="T11" fmla="*/ 833 h 905"/>
                <a:gd name="T12" fmla="*/ 1139 w 1737"/>
                <a:gd name="T13" fmla="*/ 809 h 905"/>
                <a:gd name="T14" fmla="*/ 1179 w 1737"/>
                <a:gd name="T15" fmla="*/ 793 h 905"/>
                <a:gd name="T16" fmla="*/ 1218 w 1737"/>
                <a:gd name="T17" fmla="*/ 769 h 905"/>
                <a:gd name="T18" fmla="*/ 1250 w 1737"/>
                <a:gd name="T19" fmla="*/ 745 h 905"/>
                <a:gd name="T20" fmla="*/ 1290 w 1737"/>
                <a:gd name="T21" fmla="*/ 714 h 905"/>
                <a:gd name="T22" fmla="*/ 1322 w 1737"/>
                <a:gd name="T23" fmla="*/ 690 h 905"/>
                <a:gd name="T24" fmla="*/ 1378 w 1737"/>
                <a:gd name="T25" fmla="*/ 650 h 905"/>
                <a:gd name="T26" fmla="*/ 1425 w 1737"/>
                <a:gd name="T27" fmla="*/ 595 h 905"/>
                <a:gd name="T28" fmla="*/ 1465 w 1737"/>
                <a:gd name="T29" fmla="*/ 547 h 905"/>
                <a:gd name="T30" fmla="*/ 1505 w 1737"/>
                <a:gd name="T31" fmla="*/ 500 h 905"/>
                <a:gd name="T32" fmla="*/ 1545 w 1737"/>
                <a:gd name="T33" fmla="*/ 436 h 905"/>
                <a:gd name="T34" fmla="*/ 1553 w 1737"/>
                <a:gd name="T35" fmla="*/ 0 h 905"/>
                <a:gd name="T36" fmla="*/ 1155 w 1737"/>
                <a:gd name="T37" fmla="*/ 214 h 905"/>
                <a:gd name="T38" fmla="*/ 1123 w 1737"/>
                <a:gd name="T39" fmla="*/ 262 h 905"/>
                <a:gd name="T40" fmla="*/ 1083 w 1737"/>
                <a:gd name="T41" fmla="*/ 301 h 905"/>
                <a:gd name="T42" fmla="*/ 1059 w 1737"/>
                <a:gd name="T43" fmla="*/ 333 h 905"/>
                <a:gd name="T44" fmla="*/ 1019 w 1737"/>
                <a:gd name="T45" fmla="*/ 357 h 905"/>
                <a:gd name="T46" fmla="*/ 972 w 1737"/>
                <a:gd name="T47" fmla="*/ 389 h 905"/>
                <a:gd name="T48" fmla="*/ 932 w 1737"/>
                <a:gd name="T49" fmla="*/ 412 h 905"/>
                <a:gd name="T50" fmla="*/ 892 w 1737"/>
                <a:gd name="T51" fmla="*/ 428 h 905"/>
                <a:gd name="T52" fmla="*/ 844 w 1737"/>
                <a:gd name="T53" fmla="*/ 444 h 905"/>
                <a:gd name="T54" fmla="*/ 788 w 1737"/>
                <a:gd name="T55" fmla="*/ 444 h 905"/>
                <a:gd name="T56" fmla="*/ 685 w 1737"/>
                <a:gd name="T57" fmla="*/ 452 h 905"/>
                <a:gd name="T58" fmla="*/ 605 w 1737"/>
                <a:gd name="T59" fmla="*/ 436 h 905"/>
                <a:gd name="T60" fmla="*/ 518 w 1737"/>
                <a:gd name="T61" fmla="*/ 404 h 905"/>
                <a:gd name="T62" fmla="*/ 446 w 1737"/>
                <a:gd name="T63" fmla="*/ 365 h 905"/>
                <a:gd name="T64" fmla="*/ 0 w 1737"/>
                <a:gd name="T65" fmla="*/ 571 h 905"/>
                <a:gd name="T66" fmla="*/ 40 w 1737"/>
                <a:gd name="T67" fmla="*/ 611 h 905"/>
                <a:gd name="T68" fmla="*/ 80 w 1737"/>
                <a:gd name="T69" fmla="*/ 650 h 905"/>
                <a:gd name="T70" fmla="*/ 127 w 1737"/>
                <a:gd name="T71" fmla="*/ 690 h 905"/>
                <a:gd name="T72" fmla="*/ 167 w 1737"/>
                <a:gd name="T73" fmla="*/ 722 h 905"/>
                <a:gd name="T74" fmla="*/ 215 w 1737"/>
                <a:gd name="T75" fmla="*/ 753 h 905"/>
                <a:gd name="T76" fmla="*/ 263 w 1737"/>
                <a:gd name="T77" fmla="*/ 785 h 905"/>
                <a:gd name="T78" fmla="*/ 311 w 1737"/>
                <a:gd name="T79" fmla="*/ 809 h 905"/>
                <a:gd name="T80" fmla="*/ 366 w 1737"/>
                <a:gd name="T81" fmla="*/ 833 h 905"/>
                <a:gd name="T82" fmla="*/ 422 w 1737"/>
                <a:gd name="T83" fmla="*/ 856 h 905"/>
                <a:gd name="T84" fmla="*/ 470 w 1737"/>
                <a:gd name="T85" fmla="*/ 872 h 905"/>
                <a:gd name="T86" fmla="*/ 526 w 1737"/>
                <a:gd name="T87" fmla="*/ 880 h 905"/>
                <a:gd name="T88" fmla="*/ 581 w 1737"/>
                <a:gd name="T89" fmla="*/ 896 h 905"/>
                <a:gd name="T90" fmla="*/ 645 w 1737"/>
                <a:gd name="T91" fmla="*/ 904 h 905"/>
                <a:gd name="T92" fmla="*/ 701 w 1737"/>
                <a:gd name="T93" fmla="*/ 904 h 905"/>
                <a:gd name="T94" fmla="*/ 757 w 1737"/>
                <a:gd name="T95" fmla="*/ 904 h 905"/>
                <a:gd name="T96" fmla="*/ 820 w 1737"/>
                <a:gd name="T97" fmla="*/ 896 h 905"/>
                <a:gd name="T98" fmla="*/ 868 w 1737"/>
                <a:gd name="T99" fmla="*/ 896 h 90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737"/>
                <a:gd name="T151" fmla="*/ 0 h 905"/>
                <a:gd name="T152" fmla="*/ 1737 w 1737"/>
                <a:gd name="T153" fmla="*/ 905 h 90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737" h="905">
                  <a:moveTo>
                    <a:pt x="868" y="896"/>
                  </a:moveTo>
                  <a:lnTo>
                    <a:pt x="892" y="888"/>
                  </a:lnTo>
                  <a:lnTo>
                    <a:pt x="916" y="888"/>
                  </a:lnTo>
                  <a:lnTo>
                    <a:pt x="940" y="880"/>
                  </a:lnTo>
                  <a:lnTo>
                    <a:pt x="956" y="880"/>
                  </a:lnTo>
                  <a:lnTo>
                    <a:pt x="972" y="872"/>
                  </a:lnTo>
                  <a:lnTo>
                    <a:pt x="995" y="864"/>
                  </a:lnTo>
                  <a:lnTo>
                    <a:pt x="1011" y="864"/>
                  </a:lnTo>
                  <a:lnTo>
                    <a:pt x="1027" y="856"/>
                  </a:lnTo>
                  <a:lnTo>
                    <a:pt x="1051" y="848"/>
                  </a:lnTo>
                  <a:lnTo>
                    <a:pt x="1075" y="841"/>
                  </a:lnTo>
                  <a:lnTo>
                    <a:pt x="1099" y="833"/>
                  </a:lnTo>
                  <a:lnTo>
                    <a:pt x="1115" y="817"/>
                  </a:lnTo>
                  <a:lnTo>
                    <a:pt x="1139" y="809"/>
                  </a:lnTo>
                  <a:lnTo>
                    <a:pt x="1163" y="801"/>
                  </a:lnTo>
                  <a:lnTo>
                    <a:pt x="1179" y="793"/>
                  </a:lnTo>
                  <a:lnTo>
                    <a:pt x="1194" y="777"/>
                  </a:lnTo>
                  <a:lnTo>
                    <a:pt x="1218" y="769"/>
                  </a:lnTo>
                  <a:lnTo>
                    <a:pt x="1234" y="753"/>
                  </a:lnTo>
                  <a:lnTo>
                    <a:pt x="1250" y="745"/>
                  </a:lnTo>
                  <a:lnTo>
                    <a:pt x="1274" y="730"/>
                  </a:lnTo>
                  <a:lnTo>
                    <a:pt x="1290" y="714"/>
                  </a:lnTo>
                  <a:lnTo>
                    <a:pt x="1306" y="706"/>
                  </a:lnTo>
                  <a:lnTo>
                    <a:pt x="1322" y="690"/>
                  </a:lnTo>
                  <a:lnTo>
                    <a:pt x="1354" y="674"/>
                  </a:lnTo>
                  <a:lnTo>
                    <a:pt x="1378" y="650"/>
                  </a:lnTo>
                  <a:lnTo>
                    <a:pt x="1402" y="626"/>
                  </a:lnTo>
                  <a:lnTo>
                    <a:pt x="1425" y="595"/>
                  </a:lnTo>
                  <a:lnTo>
                    <a:pt x="1449" y="571"/>
                  </a:lnTo>
                  <a:lnTo>
                    <a:pt x="1465" y="547"/>
                  </a:lnTo>
                  <a:lnTo>
                    <a:pt x="1489" y="523"/>
                  </a:lnTo>
                  <a:lnTo>
                    <a:pt x="1505" y="500"/>
                  </a:lnTo>
                  <a:lnTo>
                    <a:pt x="1521" y="468"/>
                  </a:lnTo>
                  <a:lnTo>
                    <a:pt x="1545" y="436"/>
                  </a:lnTo>
                  <a:lnTo>
                    <a:pt x="1736" y="547"/>
                  </a:lnTo>
                  <a:lnTo>
                    <a:pt x="1553" y="0"/>
                  </a:lnTo>
                  <a:lnTo>
                    <a:pt x="956" y="103"/>
                  </a:lnTo>
                  <a:lnTo>
                    <a:pt x="1155" y="214"/>
                  </a:lnTo>
                  <a:lnTo>
                    <a:pt x="1139" y="238"/>
                  </a:lnTo>
                  <a:lnTo>
                    <a:pt x="1123" y="262"/>
                  </a:lnTo>
                  <a:lnTo>
                    <a:pt x="1107" y="278"/>
                  </a:lnTo>
                  <a:lnTo>
                    <a:pt x="1083" y="301"/>
                  </a:lnTo>
                  <a:lnTo>
                    <a:pt x="1075" y="317"/>
                  </a:lnTo>
                  <a:lnTo>
                    <a:pt x="1059" y="333"/>
                  </a:lnTo>
                  <a:lnTo>
                    <a:pt x="1035" y="341"/>
                  </a:lnTo>
                  <a:lnTo>
                    <a:pt x="1019" y="357"/>
                  </a:lnTo>
                  <a:lnTo>
                    <a:pt x="995" y="373"/>
                  </a:lnTo>
                  <a:lnTo>
                    <a:pt x="972" y="389"/>
                  </a:lnTo>
                  <a:lnTo>
                    <a:pt x="956" y="396"/>
                  </a:lnTo>
                  <a:lnTo>
                    <a:pt x="932" y="412"/>
                  </a:lnTo>
                  <a:lnTo>
                    <a:pt x="908" y="420"/>
                  </a:lnTo>
                  <a:lnTo>
                    <a:pt x="892" y="428"/>
                  </a:lnTo>
                  <a:lnTo>
                    <a:pt x="868" y="436"/>
                  </a:lnTo>
                  <a:lnTo>
                    <a:pt x="844" y="444"/>
                  </a:lnTo>
                  <a:lnTo>
                    <a:pt x="812" y="444"/>
                  </a:lnTo>
                  <a:lnTo>
                    <a:pt x="788" y="444"/>
                  </a:lnTo>
                  <a:lnTo>
                    <a:pt x="741" y="452"/>
                  </a:lnTo>
                  <a:lnTo>
                    <a:pt x="685" y="452"/>
                  </a:lnTo>
                  <a:lnTo>
                    <a:pt x="645" y="444"/>
                  </a:lnTo>
                  <a:lnTo>
                    <a:pt x="605" y="436"/>
                  </a:lnTo>
                  <a:lnTo>
                    <a:pt x="557" y="420"/>
                  </a:lnTo>
                  <a:lnTo>
                    <a:pt x="518" y="404"/>
                  </a:lnTo>
                  <a:lnTo>
                    <a:pt x="478" y="389"/>
                  </a:lnTo>
                  <a:lnTo>
                    <a:pt x="446" y="365"/>
                  </a:lnTo>
                  <a:lnTo>
                    <a:pt x="414" y="333"/>
                  </a:lnTo>
                  <a:lnTo>
                    <a:pt x="0" y="571"/>
                  </a:lnTo>
                  <a:lnTo>
                    <a:pt x="16" y="587"/>
                  </a:lnTo>
                  <a:lnTo>
                    <a:pt x="40" y="611"/>
                  </a:lnTo>
                  <a:lnTo>
                    <a:pt x="64" y="634"/>
                  </a:lnTo>
                  <a:lnTo>
                    <a:pt x="80" y="650"/>
                  </a:lnTo>
                  <a:lnTo>
                    <a:pt x="104" y="666"/>
                  </a:lnTo>
                  <a:lnTo>
                    <a:pt x="127" y="690"/>
                  </a:lnTo>
                  <a:lnTo>
                    <a:pt x="143" y="706"/>
                  </a:lnTo>
                  <a:lnTo>
                    <a:pt x="167" y="722"/>
                  </a:lnTo>
                  <a:lnTo>
                    <a:pt x="191" y="737"/>
                  </a:lnTo>
                  <a:lnTo>
                    <a:pt x="215" y="753"/>
                  </a:lnTo>
                  <a:lnTo>
                    <a:pt x="239" y="769"/>
                  </a:lnTo>
                  <a:lnTo>
                    <a:pt x="263" y="785"/>
                  </a:lnTo>
                  <a:lnTo>
                    <a:pt x="287" y="793"/>
                  </a:lnTo>
                  <a:lnTo>
                    <a:pt x="311" y="809"/>
                  </a:lnTo>
                  <a:lnTo>
                    <a:pt x="334" y="817"/>
                  </a:lnTo>
                  <a:lnTo>
                    <a:pt x="366" y="833"/>
                  </a:lnTo>
                  <a:lnTo>
                    <a:pt x="398" y="841"/>
                  </a:lnTo>
                  <a:lnTo>
                    <a:pt x="422" y="856"/>
                  </a:lnTo>
                  <a:lnTo>
                    <a:pt x="446" y="864"/>
                  </a:lnTo>
                  <a:lnTo>
                    <a:pt x="470" y="872"/>
                  </a:lnTo>
                  <a:lnTo>
                    <a:pt x="494" y="880"/>
                  </a:lnTo>
                  <a:lnTo>
                    <a:pt x="526" y="880"/>
                  </a:lnTo>
                  <a:lnTo>
                    <a:pt x="549" y="888"/>
                  </a:lnTo>
                  <a:lnTo>
                    <a:pt x="581" y="896"/>
                  </a:lnTo>
                  <a:lnTo>
                    <a:pt x="613" y="896"/>
                  </a:lnTo>
                  <a:lnTo>
                    <a:pt x="645" y="904"/>
                  </a:lnTo>
                  <a:lnTo>
                    <a:pt x="669" y="904"/>
                  </a:lnTo>
                  <a:lnTo>
                    <a:pt x="701" y="904"/>
                  </a:lnTo>
                  <a:lnTo>
                    <a:pt x="733" y="904"/>
                  </a:lnTo>
                  <a:lnTo>
                    <a:pt x="757" y="904"/>
                  </a:lnTo>
                  <a:lnTo>
                    <a:pt x="788" y="904"/>
                  </a:lnTo>
                  <a:lnTo>
                    <a:pt x="820" y="896"/>
                  </a:lnTo>
                  <a:lnTo>
                    <a:pt x="844" y="896"/>
                  </a:lnTo>
                  <a:lnTo>
                    <a:pt x="868" y="896"/>
                  </a:lnTo>
                </a:path>
              </a:pathLst>
            </a:custGeom>
            <a:solidFill>
              <a:srgbClr val="114FFB"/>
            </a:solidFill>
            <a:ln w="127000" cap="rnd" cmpd="sng">
              <a:noFill/>
              <a:prstDash val="solid"/>
              <a:round/>
              <a:headEnd type="none" w="med" len="med"/>
              <a:tailEnd type="none" w="med" len="med"/>
            </a:ln>
          </p:spPr>
          <p:txBody>
            <a:bodyPr/>
            <a:lstStyle/>
            <a:p>
              <a:endParaRPr lang="en-US"/>
            </a:p>
          </p:txBody>
        </p:sp>
        <p:sp>
          <p:nvSpPr>
            <p:cNvPr id="6" name="Freeform 3"/>
            <p:cNvSpPr>
              <a:spLocks/>
            </p:cNvSpPr>
            <p:nvPr/>
          </p:nvSpPr>
          <p:spPr bwMode="auto">
            <a:xfrm>
              <a:off x="3643" y="1908"/>
              <a:ext cx="881" cy="1625"/>
            </a:xfrm>
            <a:custGeom>
              <a:avLst/>
              <a:gdLst>
                <a:gd name="T0" fmla="*/ 856 w 881"/>
                <a:gd name="T1" fmla="*/ 0 h 1625"/>
                <a:gd name="T2" fmla="*/ 817 w 881"/>
                <a:gd name="T3" fmla="*/ 8 h 1625"/>
                <a:gd name="T4" fmla="*/ 777 w 881"/>
                <a:gd name="T5" fmla="*/ 24 h 1625"/>
                <a:gd name="T6" fmla="*/ 737 w 881"/>
                <a:gd name="T7" fmla="*/ 32 h 1625"/>
                <a:gd name="T8" fmla="*/ 698 w 881"/>
                <a:gd name="T9" fmla="*/ 48 h 1625"/>
                <a:gd name="T10" fmla="*/ 658 w 881"/>
                <a:gd name="T11" fmla="*/ 64 h 1625"/>
                <a:gd name="T12" fmla="*/ 610 w 881"/>
                <a:gd name="T13" fmla="*/ 80 h 1625"/>
                <a:gd name="T14" fmla="*/ 571 w 881"/>
                <a:gd name="T15" fmla="*/ 103 h 1625"/>
                <a:gd name="T16" fmla="*/ 539 w 881"/>
                <a:gd name="T17" fmla="*/ 127 h 1625"/>
                <a:gd name="T18" fmla="*/ 499 w 881"/>
                <a:gd name="T19" fmla="*/ 143 h 1625"/>
                <a:gd name="T20" fmla="*/ 460 w 881"/>
                <a:gd name="T21" fmla="*/ 175 h 1625"/>
                <a:gd name="T22" fmla="*/ 428 w 881"/>
                <a:gd name="T23" fmla="*/ 199 h 1625"/>
                <a:gd name="T24" fmla="*/ 373 w 881"/>
                <a:gd name="T25" fmla="*/ 255 h 1625"/>
                <a:gd name="T26" fmla="*/ 325 w 881"/>
                <a:gd name="T27" fmla="*/ 303 h 1625"/>
                <a:gd name="T28" fmla="*/ 285 w 881"/>
                <a:gd name="T29" fmla="*/ 342 h 1625"/>
                <a:gd name="T30" fmla="*/ 246 w 881"/>
                <a:gd name="T31" fmla="*/ 398 h 1625"/>
                <a:gd name="T32" fmla="*/ 214 w 881"/>
                <a:gd name="T33" fmla="*/ 454 h 1625"/>
                <a:gd name="T34" fmla="*/ 174 w 881"/>
                <a:gd name="T35" fmla="*/ 509 h 1625"/>
                <a:gd name="T36" fmla="*/ 151 w 881"/>
                <a:gd name="T37" fmla="*/ 573 h 1625"/>
                <a:gd name="T38" fmla="*/ 127 w 881"/>
                <a:gd name="T39" fmla="*/ 637 h 1625"/>
                <a:gd name="T40" fmla="*/ 103 w 881"/>
                <a:gd name="T41" fmla="*/ 716 h 1625"/>
                <a:gd name="T42" fmla="*/ 87 w 881"/>
                <a:gd name="T43" fmla="*/ 796 h 1625"/>
                <a:gd name="T44" fmla="*/ 71 w 881"/>
                <a:gd name="T45" fmla="*/ 900 h 1625"/>
                <a:gd name="T46" fmla="*/ 71 w 881"/>
                <a:gd name="T47" fmla="*/ 995 h 1625"/>
                <a:gd name="T48" fmla="*/ 87 w 881"/>
                <a:gd name="T49" fmla="*/ 1075 h 1625"/>
                <a:gd name="T50" fmla="*/ 95 w 881"/>
                <a:gd name="T51" fmla="*/ 1162 h 1625"/>
                <a:gd name="T52" fmla="*/ 127 w 881"/>
                <a:gd name="T53" fmla="*/ 1250 h 1625"/>
                <a:gd name="T54" fmla="*/ 159 w 881"/>
                <a:gd name="T55" fmla="*/ 1337 h 1625"/>
                <a:gd name="T56" fmla="*/ 198 w 881"/>
                <a:gd name="T57" fmla="*/ 1417 h 1625"/>
                <a:gd name="T58" fmla="*/ 603 w 881"/>
                <a:gd name="T59" fmla="*/ 1624 h 1625"/>
                <a:gd name="T60" fmla="*/ 595 w 881"/>
                <a:gd name="T61" fmla="*/ 1194 h 1625"/>
                <a:gd name="T62" fmla="*/ 555 w 881"/>
                <a:gd name="T63" fmla="*/ 1122 h 1625"/>
                <a:gd name="T64" fmla="*/ 539 w 881"/>
                <a:gd name="T65" fmla="*/ 1059 h 1625"/>
                <a:gd name="T66" fmla="*/ 531 w 881"/>
                <a:gd name="T67" fmla="*/ 995 h 1625"/>
                <a:gd name="T68" fmla="*/ 523 w 881"/>
                <a:gd name="T69" fmla="*/ 931 h 1625"/>
                <a:gd name="T70" fmla="*/ 531 w 881"/>
                <a:gd name="T71" fmla="*/ 860 h 1625"/>
                <a:gd name="T72" fmla="*/ 547 w 881"/>
                <a:gd name="T73" fmla="*/ 788 h 1625"/>
                <a:gd name="T74" fmla="*/ 571 w 881"/>
                <a:gd name="T75" fmla="*/ 724 h 1625"/>
                <a:gd name="T76" fmla="*/ 603 w 881"/>
                <a:gd name="T77" fmla="*/ 669 h 1625"/>
                <a:gd name="T78" fmla="*/ 634 w 881"/>
                <a:gd name="T79" fmla="*/ 637 h 1625"/>
                <a:gd name="T80" fmla="*/ 666 w 881"/>
                <a:gd name="T81" fmla="*/ 597 h 1625"/>
                <a:gd name="T82" fmla="*/ 698 w 881"/>
                <a:gd name="T83" fmla="*/ 565 h 1625"/>
                <a:gd name="T84" fmla="*/ 729 w 881"/>
                <a:gd name="T85" fmla="*/ 533 h 1625"/>
                <a:gd name="T86" fmla="*/ 777 w 881"/>
                <a:gd name="T87" fmla="*/ 509 h 1625"/>
                <a:gd name="T88" fmla="*/ 817 w 881"/>
                <a:gd name="T89" fmla="*/ 486 h 1625"/>
                <a:gd name="T90" fmla="*/ 880 w 881"/>
                <a:gd name="T91" fmla="*/ 462 h 162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81"/>
                <a:gd name="T139" fmla="*/ 0 h 1625"/>
                <a:gd name="T140" fmla="*/ 881 w 881"/>
                <a:gd name="T141" fmla="*/ 1625 h 1625"/>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81" h="1625">
                  <a:moveTo>
                    <a:pt x="880" y="0"/>
                  </a:moveTo>
                  <a:lnTo>
                    <a:pt x="856" y="0"/>
                  </a:lnTo>
                  <a:lnTo>
                    <a:pt x="840" y="8"/>
                  </a:lnTo>
                  <a:lnTo>
                    <a:pt x="817" y="8"/>
                  </a:lnTo>
                  <a:lnTo>
                    <a:pt x="793" y="16"/>
                  </a:lnTo>
                  <a:lnTo>
                    <a:pt x="777" y="24"/>
                  </a:lnTo>
                  <a:lnTo>
                    <a:pt x="761" y="24"/>
                  </a:lnTo>
                  <a:lnTo>
                    <a:pt x="737" y="32"/>
                  </a:lnTo>
                  <a:lnTo>
                    <a:pt x="721" y="40"/>
                  </a:lnTo>
                  <a:lnTo>
                    <a:pt x="698" y="48"/>
                  </a:lnTo>
                  <a:lnTo>
                    <a:pt x="674" y="56"/>
                  </a:lnTo>
                  <a:lnTo>
                    <a:pt x="658" y="64"/>
                  </a:lnTo>
                  <a:lnTo>
                    <a:pt x="634" y="72"/>
                  </a:lnTo>
                  <a:lnTo>
                    <a:pt x="610" y="80"/>
                  </a:lnTo>
                  <a:lnTo>
                    <a:pt x="595" y="96"/>
                  </a:lnTo>
                  <a:lnTo>
                    <a:pt x="571" y="103"/>
                  </a:lnTo>
                  <a:lnTo>
                    <a:pt x="555" y="111"/>
                  </a:lnTo>
                  <a:lnTo>
                    <a:pt x="539" y="127"/>
                  </a:lnTo>
                  <a:lnTo>
                    <a:pt x="523" y="135"/>
                  </a:lnTo>
                  <a:lnTo>
                    <a:pt x="499" y="143"/>
                  </a:lnTo>
                  <a:lnTo>
                    <a:pt x="484" y="159"/>
                  </a:lnTo>
                  <a:lnTo>
                    <a:pt x="460" y="175"/>
                  </a:lnTo>
                  <a:lnTo>
                    <a:pt x="444" y="191"/>
                  </a:lnTo>
                  <a:lnTo>
                    <a:pt x="428" y="199"/>
                  </a:lnTo>
                  <a:lnTo>
                    <a:pt x="396" y="223"/>
                  </a:lnTo>
                  <a:lnTo>
                    <a:pt x="373" y="255"/>
                  </a:lnTo>
                  <a:lnTo>
                    <a:pt x="349" y="271"/>
                  </a:lnTo>
                  <a:lnTo>
                    <a:pt x="325" y="303"/>
                  </a:lnTo>
                  <a:lnTo>
                    <a:pt x="309" y="318"/>
                  </a:lnTo>
                  <a:lnTo>
                    <a:pt x="285" y="342"/>
                  </a:lnTo>
                  <a:lnTo>
                    <a:pt x="262" y="374"/>
                  </a:lnTo>
                  <a:lnTo>
                    <a:pt x="246" y="398"/>
                  </a:lnTo>
                  <a:lnTo>
                    <a:pt x="230" y="422"/>
                  </a:lnTo>
                  <a:lnTo>
                    <a:pt x="214" y="454"/>
                  </a:lnTo>
                  <a:lnTo>
                    <a:pt x="190" y="486"/>
                  </a:lnTo>
                  <a:lnTo>
                    <a:pt x="174" y="509"/>
                  </a:lnTo>
                  <a:lnTo>
                    <a:pt x="166" y="541"/>
                  </a:lnTo>
                  <a:lnTo>
                    <a:pt x="151" y="573"/>
                  </a:lnTo>
                  <a:lnTo>
                    <a:pt x="135" y="605"/>
                  </a:lnTo>
                  <a:lnTo>
                    <a:pt x="127" y="637"/>
                  </a:lnTo>
                  <a:lnTo>
                    <a:pt x="111" y="677"/>
                  </a:lnTo>
                  <a:lnTo>
                    <a:pt x="103" y="716"/>
                  </a:lnTo>
                  <a:lnTo>
                    <a:pt x="95" y="756"/>
                  </a:lnTo>
                  <a:lnTo>
                    <a:pt x="87" y="796"/>
                  </a:lnTo>
                  <a:lnTo>
                    <a:pt x="79" y="844"/>
                  </a:lnTo>
                  <a:lnTo>
                    <a:pt x="71" y="900"/>
                  </a:lnTo>
                  <a:lnTo>
                    <a:pt x="71" y="947"/>
                  </a:lnTo>
                  <a:lnTo>
                    <a:pt x="71" y="995"/>
                  </a:lnTo>
                  <a:lnTo>
                    <a:pt x="79" y="1035"/>
                  </a:lnTo>
                  <a:lnTo>
                    <a:pt x="87" y="1075"/>
                  </a:lnTo>
                  <a:lnTo>
                    <a:pt x="87" y="1115"/>
                  </a:lnTo>
                  <a:lnTo>
                    <a:pt x="95" y="1162"/>
                  </a:lnTo>
                  <a:lnTo>
                    <a:pt x="111" y="1202"/>
                  </a:lnTo>
                  <a:lnTo>
                    <a:pt x="127" y="1250"/>
                  </a:lnTo>
                  <a:lnTo>
                    <a:pt x="143" y="1298"/>
                  </a:lnTo>
                  <a:lnTo>
                    <a:pt x="159" y="1337"/>
                  </a:lnTo>
                  <a:lnTo>
                    <a:pt x="174" y="1377"/>
                  </a:lnTo>
                  <a:lnTo>
                    <a:pt x="198" y="1417"/>
                  </a:lnTo>
                  <a:lnTo>
                    <a:pt x="0" y="1528"/>
                  </a:lnTo>
                  <a:lnTo>
                    <a:pt x="603" y="1624"/>
                  </a:lnTo>
                  <a:lnTo>
                    <a:pt x="825" y="1067"/>
                  </a:lnTo>
                  <a:lnTo>
                    <a:pt x="595" y="1194"/>
                  </a:lnTo>
                  <a:lnTo>
                    <a:pt x="571" y="1154"/>
                  </a:lnTo>
                  <a:lnTo>
                    <a:pt x="555" y="1122"/>
                  </a:lnTo>
                  <a:lnTo>
                    <a:pt x="547" y="1091"/>
                  </a:lnTo>
                  <a:lnTo>
                    <a:pt x="539" y="1059"/>
                  </a:lnTo>
                  <a:lnTo>
                    <a:pt x="531" y="1027"/>
                  </a:lnTo>
                  <a:lnTo>
                    <a:pt x="531" y="995"/>
                  </a:lnTo>
                  <a:lnTo>
                    <a:pt x="523" y="963"/>
                  </a:lnTo>
                  <a:lnTo>
                    <a:pt x="523" y="931"/>
                  </a:lnTo>
                  <a:lnTo>
                    <a:pt x="523" y="900"/>
                  </a:lnTo>
                  <a:lnTo>
                    <a:pt x="531" y="860"/>
                  </a:lnTo>
                  <a:lnTo>
                    <a:pt x="539" y="820"/>
                  </a:lnTo>
                  <a:lnTo>
                    <a:pt x="547" y="788"/>
                  </a:lnTo>
                  <a:lnTo>
                    <a:pt x="563" y="756"/>
                  </a:lnTo>
                  <a:lnTo>
                    <a:pt x="571" y="724"/>
                  </a:lnTo>
                  <a:lnTo>
                    <a:pt x="587" y="693"/>
                  </a:lnTo>
                  <a:lnTo>
                    <a:pt x="603" y="669"/>
                  </a:lnTo>
                  <a:lnTo>
                    <a:pt x="618" y="653"/>
                  </a:lnTo>
                  <a:lnTo>
                    <a:pt x="634" y="637"/>
                  </a:lnTo>
                  <a:lnTo>
                    <a:pt x="650" y="613"/>
                  </a:lnTo>
                  <a:lnTo>
                    <a:pt x="666" y="597"/>
                  </a:lnTo>
                  <a:lnTo>
                    <a:pt x="682" y="581"/>
                  </a:lnTo>
                  <a:lnTo>
                    <a:pt x="698" y="565"/>
                  </a:lnTo>
                  <a:lnTo>
                    <a:pt x="714" y="549"/>
                  </a:lnTo>
                  <a:lnTo>
                    <a:pt x="729" y="533"/>
                  </a:lnTo>
                  <a:lnTo>
                    <a:pt x="753" y="517"/>
                  </a:lnTo>
                  <a:lnTo>
                    <a:pt x="777" y="509"/>
                  </a:lnTo>
                  <a:lnTo>
                    <a:pt x="793" y="494"/>
                  </a:lnTo>
                  <a:lnTo>
                    <a:pt x="817" y="486"/>
                  </a:lnTo>
                  <a:lnTo>
                    <a:pt x="840" y="470"/>
                  </a:lnTo>
                  <a:lnTo>
                    <a:pt x="880" y="462"/>
                  </a:lnTo>
                  <a:lnTo>
                    <a:pt x="880" y="0"/>
                  </a:lnTo>
                </a:path>
              </a:pathLst>
            </a:custGeom>
            <a:solidFill>
              <a:srgbClr val="00FF00"/>
            </a:solidFill>
            <a:ln w="127000" cap="rnd" cmpd="sng">
              <a:noFill/>
              <a:prstDash val="solid"/>
              <a:round/>
              <a:headEnd type="none" w="med" len="med"/>
              <a:tailEnd type="none" w="med" len="med"/>
            </a:ln>
          </p:spPr>
          <p:txBody>
            <a:bodyPr/>
            <a:lstStyle/>
            <a:p>
              <a:endParaRPr lang="en-US"/>
            </a:p>
          </p:txBody>
        </p:sp>
        <p:sp>
          <p:nvSpPr>
            <p:cNvPr id="7" name="Freeform 4"/>
            <p:cNvSpPr>
              <a:spLocks/>
            </p:cNvSpPr>
            <p:nvPr/>
          </p:nvSpPr>
          <p:spPr bwMode="auto">
            <a:xfrm>
              <a:off x="4331" y="1684"/>
              <a:ext cx="1305" cy="1473"/>
            </a:xfrm>
            <a:custGeom>
              <a:avLst/>
              <a:gdLst>
                <a:gd name="T0" fmla="*/ 509 w 1305"/>
                <a:gd name="T1" fmla="*/ 223 h 1473"/>
                <a:gd name="T2" fmla="*/ 557 w 1305"/>
                <a:gd name="T3" fmla="*/ 231 h 1473"/>
                <a:gd name="T4" fmla="*/ 596 w 1305"/>
                <a:gd name="T5" fmla="*/ 239 h 1473"/>
                <a:gd name="T6" fmla="*/ 636 w 1305"/>
                <a:gd name="T7" fmla="*/ 247 h 1473"/>
                <a:gd name="T8" fmla="*/ 676 w 1305"/>
                <a:gd name="T9" fmla="*/ 263 h 1473"/>
                <a:gd name="T10" fmla="*/ 716 w 1305"/>
                <a:gd name="T11" fmla="*/ 278 h 1473"/>
                <a:gd name="T12" fmla="*/ 763 w 1305"/>
                <a:gd name="T13" fmla="*/ 302 h 1473"/>
                <a:gd name="T14" fmla="*/ 803 w 1305"/>
                <a:gd name="T15" fmla="*/ 318 h 1473"/>
                <a:gd name="T16" fmla="*/ 835 w 1305"/>
                <a:gd name="T17" fmla="*/ 342 h 1473"/>
                <a:gd name="T18" fmla="*/ 875 w 1305"/>
                <a:gd name="T19" fmla="*/ 366 h 1473"/>
                <a:gd name="T20" fmla="*/ 914 w 1305"/>
                <a:gd name="T21" fmla="*/ 390 h 1473"/>
                <a:gd name="T22" fmla="*/ 946 w 1305"/>
                <a:gd name="T23" fmla="*/ 422 h 1473"/>
                <a:gd name="T24" fmla="*/ 1002 w 1305"/>
                <a:gd name="T25" fmla="*/ 469 h 1473"/>
                <a:gd name="T26" fmla="*/ 1050 w 1305"/>
                <a:gd name="T27" fmla="*/ 517 h 1473"/>
                <a:gd name="T28" fmla="*/ 1089 w 1305"/>
                <a:gd name="T29" fmla="*/ 565 h 1473"/>
                <a:gd name="T30" fmla="*/ 1129 w 1305"/>
                <a:gd name="T31" fmla="*/ 613 h 1473"/>
                <a:gd name="T32" fmla="*/ 1161 w 1305"/>
                <a:gd name="T33" fmla="*/ 668 h 1473"/>
                <a:gd name="T34" fmla="*/ 1193 w 1305"/>
                <a:gd name="T35" fmla="*/ 724 h 1473"/>
                <a:gd name="T36" fmla="*/ 1224 w 1305"/>
                <a:gd name="T37" fmla="*/ 788 h 1473"/>
                <a:gd name="T38" fmla="*/ 1248 w 1305"/>
                <a:gd name="T39" fmla="*/ 851 h 1473"/>
                <a:gd name="T40" fmla="*/ 1272 w 1305"/>
                <a:gd name="T41" fmla="*/ 939 h 1473"/>
                <a:gd name="T42" fmla="*/ 1288 w 1305"/>
                <a:gd name="T43" fmla="*/ 1018 h 1473"/>
                <a:gd name="T44" fmla="*/ 1296 w 1305"/>
                <a:gd name="T45" fmla="*/ 1122 h 1473"/>
                <a:gd name="T46" fmla="*/ 1296 w 1305"/>
                <a:gd name="T47" fmla="*/ 1209 h 1473"/>
                <a:gd name="T48" fmla="*/ 1288 w 1305"/>
                <a:gd name="T49" fmla="*/ 1289 h 1473"/>
                <a:gd name="T50" fmla="*/ 1280 w 1305"/>
                <a:gd name="T51" fmla="*/ 1377 h 1473"/>
                <a:gd name="T52" fmla="*/ 1248 w 1305"/>
                <a:gd name="T53" fmla="*/ 1472 h 1473"/>
                <a:gd name="T54" fmla="*/ 843 w 1305"/>
                <a:gd name="T55" fmla="*/ 1257 h 1473"/>
                <a:gd name="T56" fmla="*/ 851 w 1305"/>
                <a:gd name="T57" fmla="*/ 1186 h 1473"/>
                <a:gd name="T58" fmla="*/ 851 w 1305"/>
                <a:gd name="T59" fmla="*/ 1114 h 1473"/>
                <a:gd name="T60" fmla="*/ 835 w 1305"/>
                <a:gd name="T61" fmla="*/ 1042 h 1473"/>
                <a:gd name="T62" fmla="*/ 811 w 1305"/>
                <a:gd name="T63" fmla="*/ 971 h 1473"/>
                <a:gd name="T64" fmla="*/ 787 w 1305"/>
                <a:gd name="T65" fmla="*/ 915 h 1473"/>
                <a:gd name="T66" fmla="*/ 755 w 1305"/>
                <a:gd name="T67" fmla="*/ 867 h 1473"/>
                <a:gd name="T68" fmla="*/ 724 w 1305"/>
                <a:gd name="T69" fmla="*/ 835 h 1473"/>
                <a:gd name="T70" fmla="*/ 692 w 1305"/>
                <a:gd name="T71" fmla="*/ 804 h 1473"/>
                <a:gd name="T72" fmla="*/ 660 w 1305"/>
                <a:gd name="T73" fmla="*/ 772 h 1473"/>
                <a:gd name="T74" fmla="*/ 620 w 1305"/>
                <a:gd name="T75" fmla="*/ 740 h 1473"/>
                <a:gd name="T76" fmla="*/ 580 w 1305"/>
                <a:gd name="T77" fmla="*/ 716 h 1473"/>
                <a:gd name="T78" fmla="*/ 533 w 1305"/>
                <a:gd name="T79" fmla="*/ 692 h 1473"/>
                <a:gd name="T80" fmla="*/ 493 w 1305"/>
                <a:gd name="T81" fmla="*/ 676 h 1473"/>
                <a:gd name="T82" fmla="*/ 437 w 1305"/>
                <a:gd name="T83" fmla="*/ 668 h 1473"/>
                <a:gd name="T84" fmla="*/ 382 w 1305"/>
                <a:gd name="T85" fmla="*/ 660 h 1473"/>
                <a:gd name="T86" fmla="*/ 366 w 1305"/>
                <a:gd name="T87" fmla="*/ 899 h 1473"/>
                <a:gd name="T88" fmla="*/ 366 w 1305"/>
                <a:gd name="T89" fmla="*/ 0 h 1473"/>
                <a:gd name="T90" fmla="*/ 382 w 1305"/>
                <a:gd name="T91" fmla="*/ 207 h 1473"/>
                <a:gd name="T92" fmla="*/ 437 w 1305"/>
                <a:gd name="T93" fmla="*/ 207 h 1473"/>
                <a:gd name="T94" fmla="*/ 493 w 1305"/>
                <a:gd name="T95" fmla="*/ 215 h 147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305"/>
                <a:gd name="T145" fmla="*/ 0 h 1473"/>
                <a:gd name="T146" fmla="*/ 1305 w 1305"/>
                <a:gd name="T147" fmla="*/ 1473 h 1473"/>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305" h="1473">
                  <a:moveTo>
                    <a:pt x="493" y="215"/>
                  </a:moveTo>
                  <a:lnTo>
                    <a:pt x="509" y="223"/>
                  </a:lnTo>
                  <a:lnTo>
                    <a:pt x="533" y="223"/>
                  </a:lnTo>
                  <a:lnTo>
                    <a:pt x="557" y="231"/>
                  </a:lnTo>
                  <a:lnTo>
                    <a:pt x="572" y="231"/>
                  </a:lnTo>
                  <a:lnTo>
                    <a:pt x="596" y="239"/>
                  </a:lnTo>
                  <a:lnTo>
                    <a:pt x="612" y="247"/>
                  </a:lnTo>
                  <a:lnTo>
                    <a:pt x="636" y="247"/>
                  </a:lnTo>
                  <a:lnTo>
                    <a:pt x="652" y="255"/>
                  </a:lnTo>
                  <a:lnTo>
                    <a:pt x="676" y="263"/>
                  </a:lnTo>
                  <a:lnTo>
                    <a:pt x="700" y="271"/>
                  </a:lnTo>
                  <a:lnTo>
                    <a:pt x="716" y="278"/>
                  </a:lnTo>
                  <a:lnTo>
                    <a:pt x="739" y="286"/>
                  </a:lnTo>
                  <a:lnTo>
                    <a:pt x="763" y="302"/>
                  </a:lnTo>
                  <a:lnTo>
                    <a:pt x="779" y="310"/>
                  </a:lnTo>
                  <a:lnTo>
                    <a:pt x="803" y="318"/>
                  </a:lnTo>
                  <a:lnTo>
                    <a:pt x="819" y="334"/>
                  </a:lnTo>
                  <a:lnTo>
                    <a:pt x="835" y="342"/>
                  </a:lnTo>
                  <a:lnTo>
                    <a:pt x="851" y="350"/>
                  </a:lnTo>
                  <a:lnTo>
                    <a:pt x="875" y="366"/>
                  </a:lnTo>
                  <a:lnTo>
                    <a:pt x="891" y="382"/>
                  </a:lnTo>
                  <a:lnTo>
                    <a:pt x="914" y="390"/>
                  </a:lnTo>
                  <a:lnTo>
                    <a:pt x="930" y="406"/>
                  </a:lnTo>
                  <a:lnTo>
                    <a:pt x="946" y="422"/>
                  </a:lnTo>
                  <a:lnTo>
                    <a:pt x="978" y="446"/>
                  </a:lnTo>
                  <a:lnTo>
                    <a:pt x="1002" y="469"/>
                  </a:lnTo>
                  <a:lnTo>
                    <a:pt x="1026" y="485"/>
                  </a:lnTo>
                  <a:lnTo>
                    <a:pt x="1050" y="517"/>
                  </a:lnTo>
                  <a:lnTo>
                    <a:pt x="1065" y="541"/>
                  </a:lnTo>
                  <a:lnTo>
                    <a:pt x="1089" y="565"/>
                  </a:lnTo>
                  <a:lnTo>
                    <a:pt x="1113" y="589"/>
                  </a:lnTo>
                  <a:lnTo>
                    <a:pt x="1129" y="613"/>
                  </a:lnTo>
                  <a:lnTo>
                    <a:pt x="1145" y="644"/>
                  </a:lnTo>
                  <a:lnTo>
                    <a:pt x="1161" y="668"/>
                  </a:lnTo>
                  <a:lnTo>
                    <a:pt x="1177" y="700"/>
                  </a:lnTo>
                  <a:lnTo>
                    <a:pt x="1193" y="724"/>
                  </a:lnTo>
                  <a:lnTo>
                    <a:pt x="1209" y="756"/>
                  </a:lnTo>
                  <a:lnTo>
                    <a:pt x="1224" y="788"/>
                  </a:lnTo>
                  <a:lnTo>
                    <a:pt x="1240" y="820"/>
                  </a:lnTo>
                  <a:lnTo>
                    <a:pt x="1248" y="851"/>
                  </a:lnTo>
                  <a:lnTo>
                    <a:pt x="1264" y="899"/>
                  </a:lnTo>
                  <a:lnTo>
                    <a:pt x="1272" y="939"/>
                  </a:lnTo>
                  <a:lnTo>
                    <a:pt x="1280" y="979"/>
                  </a:lnTo>
                  <a:lnTo>
                    <a:pt x="1288" y="1018"/>
                  </a:lnTo>
                  <a:lnTo>
                    <a:pt x="1296" y="1066"/>
                  </a:lnTo>
                  <a:lnTo>
                    <a:pt x="1296" y="1122"/>
                  </a:lnTo>
                  <a:lnTo>
                    <a:pt x="1304" y="1162"/>
                  </a:lnTo>
                  <a:lnTo>
                    <a:pt x="1296" y="1209"/>
                  </a:lnTo>
                  <a:lnTo>
                    <a:pt x="1296" y="1249"/>
                  </a:lnTo>
                  <a:lnTo>
                    <a:pt x="1288" y="1289"/>
                  </a:lnTo>
                  <a:lnTo>
                    <a:pt x="1288" y="1337"/>
                  </a:lnTo>
                  <a:lnTo>
                    <a:pt x="1280" y="1377"/>
                  </a:lnTo>
                  <a:lnTo>
                    <a:pt x="1264" y="1424"/>
                  </a:lnTo>
                  <a:lnTo>
                    <a:pt x="1248" y="1472"/>
                  </a:lnTo>
                  <a:lnTo>
                    <a:pt x="1169" y="1201"/>
                  </a:lnTo>
                  <a:lnTo>
                    <a:pt x="843" y="1257"/>
                  </a:lnTo>
                  <a:lnTo>
                    <a:pt x="843" y="1209"/>
                  </a:lnTo>
                  <a:lnTo>
                    <a:pt x="851" y="1186"/>
                  </a:lnTo>
                  <a:lnTo>
                    <a:pt x="851" y="1154"/>
                  </a:lnTo>
                  <a:lnTo>
                    <a:pt x="851" y="1114"/>
                  </a:lnTo>
                  <a:lnTo>
                    <a:pt x="843" y="1082"/>
                  </a:lnTo>
                  <a:lnTo>
                    <a:pt x="835" y="1042"/>
                  </a:lnTo>
                  <a:lnTo>
                    <a:pt x="827" y="1011"/>
                  </a:lnTo>
                  <a:lnTo>
                    <a:pt x="811" y="971"/>
                  </a:lnTo>
                  <a:lnTo>
                    <a:pt x="803" y="939"/>
                  </a:lnTo>
                  <a:lnTo>
                    <a:pt x="787" y="915"/>
                  </a:lnTo>
                  <a:lnTo>
                    <a:pt x="771" y="891"/>
                  </a:lnTo>
                  <a:lnTo>
                    <a:pt x="755" y="867"/>
                  </a:lnTo>
                  <a:lnTo>
                    <a:pt x="739" y="851"/>
                  </a:lnTo>
                  <a:lnTo>
                    <a:pt x="724" y="835"/>
                  </a:lnTo>
                  <a:lnTo>
                    <a:pt x="708" y="812"/>
                  </a:lnTo>
                  <a:lnTo>
                    <a:pt x="692" y="804"/>
                  </a:lnTo>
                  <a:lnTo>
                    <a:pt x="676" y="780"/>
                  </a:lnTo>
                  <a:lnTo>
                    <a:pt x="660" y="772"/>
                  </a:lnTo>
                  <a:lnTo>
                    <a:pt x="644" y="756"/>
                  </a:lnTo>
                  <a:lnTo>
                    <a:pt x="620" y="740"/>
                  </a:lnTo>
                  <a:lnTo>
                    <a:pt x="596" y="724"/>
                  </a:lnTo>
                  <a:lnTo>
                    <a:pt x="580" y="716"/>
                  </a:lnTo>
                  <a:lnTo>
                    <a:pt x="557" y="700"/>
                  </a:lnTo>
                  <a:lnTo>
                    <a:pt x="533" y="692"/>
                  </a:lnTo>
                  <a:lnTo>
                    <a:pt x="517" y="684"/>
                  </a:lnTo>
                  <a:lnTo>
                    <a:pt x="493" y="676"/>
                  </a:lnTo>
                  <a:lnTo>
                    <a:pt x="461" y="668"/>
                  </a:lnTo>
                  <a:lnTo>
                    <a:pt x="437" y="668"/>
                  </a:lnTo>
                  <a:lnTo>
                    <a:pt x="406" y="660"/>
                  </a:lnTo>
                  <a:lnTo>
                    <a:pt x="382" y="660"/>
                  </a:lnTo>
                  <a:lnTo>
                    <a:pt x="366" y="660"/>
                  </a:lnTo>
                  <a:lnTo>
                    <a:pt x="366" y="899"/>
                  </a:lnTo>
                  <a:lnTo>
                    <a:pt x="0" y="454"/>
                  </a:lnTo>
                  <a:lnTo>
                    <a:pt x="366" y="0"/>
                  </a:lnTo>
                  <a:lnTo>
                    <a:pt x="366" y="207"/>
                  </a:lnTo>
                  <a:lnTo>
                    <a:pt x="382" y="207"/>
                  </a:lnTo>
                  <a:lnTo>
                    <a:pt x="413" y="207"/>
                  </a:lnTo>
                  <a:lnTo>
                    <a:pt x="437" y="207"/>
                  </a:lnTo>
                  <a:lnTo>
                    <a:pt x="469" y="215"/>
                  </a:lnTo>
                  <a:lnTo>
                    <a:pt x="493" y="215"/>
                  </a:lnTo>
                </a:path>
              </a:pathLst>
            </a:custGeom>
            <a:solidFill>
              <a:srgbClr val="FFC5CF"/>
            </a:solidFill>
            <a:ln w="127000" cap="rnd" cmpd="sng">
              <a:noFill/>
              <a:prstDash val="solid"/>
              <a:round/>
              <a:headEnd type="none" w="med" len="med"/>
              <a:tailEnd type="none" w="med" len="med"/>
            </a:ln>
          </p:spPr>
          <p:txBody>
            <a:bodyPr/>
            <a:lstStyle/>
            <a:p>
              <a:endParaRPr lang="en-US"/>
            </a:p>
          </p:txBody>
        </p:sp>
      </p:grpSp>
      <p:sp>
        <p:nvSpPr>
          <p:cNvPr id="8" name="Rectangle 8"/>
          <p:cNvSpPr>
            <a:spLocks noChangeArrowheads="1"/>
          </p:cNvSpPr>
          <p:nvPr/>
        </p:nvSpPr>
        <p:spPr bwMode="auto">
          <a:xfrm rot="17520000">
            <a:off x="6119155" y="3948267"/>
            <a:ext cx="717550" cy="363538"/>
          </a:xfrm>
          <a:prstGeom prst="rect">
            <a:avLst/>
          </a:prstGeom>
          <a:noFill/>
          <a:ln w="12700">
            <a:noFill/>
            <a:miter lim="800000"/>
            <a:headEnd/>
            <a:tailEnd/>
          </a:ln>
          <a:effectLst/>
        </p:spPr>
        <p:txBody>
          <a:bodyPr wrap="none" lIns="90488" tIns="44450" rIns="90488" bIns="44450">
            <a:spAutoFit/>
          </a:bodyPr>
          <a:lstStyle/>
          <a:p>
            <a:pPr eaLnBrk="0" hangingPunct="0">
              <a:lnSpc>
                <a:spcPct val="90000"/>
              </a:lnSpc>
              <a:defRPr/>
            </a:pPr>
            <a:r>
              <a:rPr lang="en-US" sz="2000" b="1" dirty="0">
                <a:solidFill>
                  <a:schemeClr val="bg1"/>
                </a:solidFill>
                <a:effectLst>
                  <a:outerShdw blurRad="38100" dist="38100" dir="2700000" algn="tl">
                    <a:srgbClr val="C0C0C0"/>
                  </a:outerShdw>
                </a:effectLst>
                <a:cs typeface="+mn-cs"/>
              </a:rPr>
              <a:t>Plan</a:t>
            </a:r>
          </a:p>
        </p:txBody>
      </p:sp>
      <p:sp>
        <p:nvSpPr>
          <p:cNvPr id="9" name="Rectangle 9"/>
          <p:cNvSpPr>
            <a:spLocks noChangeArrowheads="1"/>
          </p:cNvSpPr>
          <p:nvPr/>
        </p:nvSpPr>
        <p:spPr bwMode="auto">
          <a:xfrm rot="21104561">
            <a:off x="7143070" y="5027298"/>
            <a:ext cx="520700" cy="363537"/>
          </a:xfrm>
          <a:prstGeom prst="rect">
            <a:avLst/>
          </a:prstGeom>
          <a:noFill/>
          <a:ln w="12700">
            <a:noFill/>
            <a:miter lim="800000"/>
            <a:headEnd/>
            <a:tailEnd/>
          </a:ln>
          <a:effectLst/>
        </p:spPr>
        <p:txBody>
          <a:bodyPr wrap="none" lIns="90488" tIns="44450" rIns="90488" bIns="44450">
            <a:spAutoFit/>
          </a:bodyPr>
          <a:lstStyle/>
          <a:p>
            <a:pPr eaLnBrk="0" hangingPunct="0">
              <a:lnSpc>
                <a:spcPct val="90000"/>
              </a:lnSpc>
              <a:defRPr/>
            </a:pPr>
            <a:r>
              <a:rPr lang="en-US" sz="2000" b="1" dirty="0">
                <a:solidFill>
                  <a:schemeClr val="bg1"/>
                </a:solidFill>
                <a:effectLst>
                  <a:outerShdw blurRad="38100" dist="38100" dir="2700000" algn="tl">
                    <a:srgbClr val="C0C0C0"/>
                  </a:outerShdw>
                </a:effectLst>
                <a:cs typeface="+mn-cs"/>
              </a:rPr>
              <a:t>Do</a:t>
            </a:r>
          </a:p>
        </p:txBody>
      </p:sp>
      <p:sp>
        <p:nvSpPr>
          <p:cNvPr id="10" name="Rectangle 10"/>
          <p:cNvSpPr>
            <a:spLocks noChangeArrowheads="1"/>
          </p:cNvSpPr>
          <p:nvPr/>
        </p:nvSpPr>
        <p:spPr bwMode="auto">
          <a:xfrm rot="1809128">
            <a:off x="7516535" y="3589676"/>
            <a:ext cx="1055688" cy="363538"/>
          </a:xfrm>
          <a:prstGeom prst="rect">
            <a:avLst/>
          </a:prstGeom>
          <a:noFill/>
          <a:ln w="12700">
            <a:noFill/>
            <a:miter lim="800000"/>
            <a:headEnd/>
            <a:tailEnd/>
          </a:ln>
          <a:effectLst/>
        </p:spPr>
        <p:txBody>
          <a:bodyPr wrap="none" lIns="90488" tIns="44450" rIns="90488" bIns="44450">
            <a:spAutoFit/>
          </a:bodyPr>
          <a:lstStyle/>
          <a:p>
            <a:pPr eaLnBrk="0" hangingPunct="0">
              <a:lnSpc>
                <a:spcPct val="90000"/>
              </a:lnSpc>
              <a:defRPr/>
            </a:pPr>
            <a:r>
              <a:rPr lang="en-US" sz="2000" b="1" dirty="0">
                <a:solidFill>
                  <a:schemeClr val="bg1"/>
                </a:solidFill>
                <a:effectLst>
                  <a:outerShdw blurRad="38100" dist="38100" dir="2700000" algn="tl">
                    <a:srgbClr val="C0C0C0"/>
                  </a:outerShdw>
                </a:effectLst>
                <a:cs typeface="+mn-cs"/>
              </a:rPr>
              <a:t>Review</a:t>
            </a:r>
          </a:p>
        </p:txBody>
      </p:sp>
    </p:spTree>
    <p:extLst>
      <p:ext uri="{BB962C8B-B14F-4D97-AF65-F5344CB8AC3E}">
        <p14:creationId xmlns:p14="http://schemas.microsoft.com/office/powerpoint/2010/main" val="965863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276600"/>
            <a:ext cx="7313612" cy="1524000"/>
          </a:xfrm>
        </p:spPr>
        <p:txBody>
          <a:bodyPr/>
          <a:lstStyle/>
          <a:p>
            <a:pPr algn="ctr"/>
            <a:r>
              <a:rPr lang="en-US" sz="4800" b="1" dirty="0">
                <a:ln>
                  <a:solidFill>
                    <a:schemeClr val="accent1"/>
                  </a:solidFill>
                </a:ln>
              </a:rPr>
              <a:t>Active Facilitation</a:t>
            </a:r>
          </a:p>
        </p:txBody>
      </p:sp>
      <p:pic>
        <p:nvPicPr>
          <p:cNvPr id="1038" name="Picture 14" descr="C:\Users\Kris\AppData\Local\Microsoft\Windows\Temporary Internet Files\Content.IE5\LOJ62FLK\3006517938_bc21f4825e[1].jpg"/>
          <p:cNvPicPr>
            <a:picLocks noChangeAspect="1" noChangeArrowheads="1"/>
          </p:cNvPicPr>
          <p:nvPr/>
        </p:nvPicPr>
        <p:blipFill>
          <a:blip r:embed="rId3" cstate="print"/>
          <a:srcRect/>
          <a:stretch>
            <a:fillRect/>
          </a:stretch>
        </p:blipFill>
        <p:spPr bwMode="auto">
          <a:xfrm>
            <a:off x="5156794" y="304800"/>
            <a:ext cx="3951111" cy="2133600"/>
          </a:xfrm>
          <a:prstGeom prst="rect">
            <a:avLst/>
          </a:prstGeom>
          <a:noFill/>
          <a:effectLst>
            <a:softEdge rad="279400"/>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p:txBody>
          <a:bodyPr/>
          <a:lstStyle/>
          <a:p>
            <a:pPr algn="ctr"/>
            <a:r>
              <a:rPr lang="en-US" sz="6000" dirty="0">
                <a:ln>
                  <a:solidFill>
                    <a:schemeClr val="accent1"/>
                  </a:solidFill>
                </a:ln>
              </a:rPr>
              <a:t>How?!</a:t>
            </a:r>
          </a:p>
        </p:txBody>
      </p:sp>
      <p:pic>
        <p:nvPicPr>
          <p:cNvPr id="2051" name="Picture 3" descr="C:\Users\Kris\AppData\Local\Microsoft\Windows\Temporary Internet Files\Content.IE5\MBXVVYJK\SLE_clipart-illustration-orange-man-holding-question-mark[1].jpg"/>
          <p:cNvPicPr>
            <a:picLocks noChangeAspect="1" noChangeArrowheads="1"/>
          </p:cNvPicPr>
          <p:nvPr/>
        </p:nvPicPr>
        <p:blipFill>
          <a:blip r:embed="rId3" cstate="print"/>
          <a:srcRect/>
          <a:stretch>
            <a:fillRect/>
          </a:stretch>
        </p:blipFill>
        <p:spPr bwMode="auto">
          <a:xfrm>
            <a:off x="2667000" y="1828800"/>
            <a:ext cx="4286250" cy="428625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AA610F1-43E9-2748-95FD-5F06B3FCA3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6251" y="3084457"/>
            <a:ext cx="1503947" cy="1503947"/>
          </a:xfrm>
          <a:prstGeom prst="rect">
            <a:avLst/>
          </a:prstGeom>
        </p:spPr>
      </p:pic>
      <p:sp>
        <p:nvSpPr>
          <p:cNvPr id="3" name="Title 2"/>
          <p:cNvSpPr>
            <a:spLocks noGrp="1"/>
          </p:cNvSpPr>
          <p:nvPr>
            <p:ph type="title"/>
          </p:nvPr>
        </p:nvSpPr>
        <p:spPr>
          <a:xfrm>
            <a:off x="685800" y="457200"/>
            <a:ext cx="7370482" cy="990600"/>
          </a:xfrm>
        </p:spPr>
        <p:txBody>
          <a:bodyPr>
            <a:noAutofit/>
          </a:bodyPr>
          <a:lstStyle/>
          <a:p>
            <a:pPr algn="ctr"/>
            <a:r>
              <a:rPr lang="en-US" sz="3200" b="1" dirty="0">
                <a:ln>
                  <a:solidFill>
                    <a:schemeClr val="accent1"/>
                  </a:solidFill>
                </a:ln>
              </a:rPr>
              <a:t>The Many Hats of a Facilitator</a:t>
            </a:r>
            <a:endParaRPr lang="en-US" sz="3200" dirty="0"/>
          </a:p>
        </p:txBody>
      </p:sp>
      <p:pic>
        <p:nvPicPr>
          <p:cNvPr id="2053" name="Picture 5" descr="C:\Users\Kris\AppData\Local\Microsoft\Windows\Temporary Internet Files\Content.IE5\KH25FL0X\PngMedium-chef-hat-cook-cooking-kitchen-16161[1].gif"/>
          <p:cNvPicPr>
            <a:picLocks noChangeAspect="1" noChangeArrowheads="1"/>
          </p:cNvPicPr>
          <p:nvPr/>
        </p:nvPicPr>
        <p:blipFill>
          <a:blip r:embed="rId4" cstate="print"/>
          <a:srcRect/>
          <a:stretch>
            <a:fillRect/>
          </a:stretch>
        </p:blipFill>
        <p:spPr bwMode="auto">
          <a:xfrm>
            <a:off x="556842" y="1632466"/>
            <a:ext cx="2816086" cy="2590800"/>
          </a:xfrm>
          <a:prstGeom prst="rect">
            <a:avLst/>
          </a:prstGeom>
          <a:noFill/>
        </p:spPr>
      </p:pic>
      <p:sp>
        <p:nvSpPr>
          <p:cNvPr id="12" name="TextBox 11"/>
          <p:cNvSpPr txBox="1"/>
          <p:nvPr/>
        </p:nvSpPr>
        <p:spPr>
          <a:xfrm>
            <a:off x="1088585" y="3084458"/>
            <a:ext cx="1752600" cy="646331"/>
          </a:xfrm>
          <a:prstGeom prst="rect">
            <a:avLst/>
          </a:prstGeom>
          <a:noFill/>
        </p:spPr>
        <p:txBody>
          <a:bodyPr wrap="square" rtlCol="0">
            <a:spAutoFit/>
          </a:bodyPr>
          <a:lstStyle/>
          <a:p>
            <a:pPr algn="ctr"/>
            <a:r>
              <a:rPr lang="en-US" b="1" dirty="0">
                <a:latin typeface="+mn-lt"/>
              </a:rPr>
              <a:t>The Gate Keeper</a:t>
            </a:r>
          </a:p>
        </p:txBody>
      </p:sp>
      <p:sp>
        <p:nvSpPr>
          <p:cNvPr id="13" name="TextBox 12"/>
          <p:cNvSpPr txBox="1"/>
          <p:nvPr/>
        </p:nvSpPr>
        <p:spPr>
          <a:xfrm>
            <a:off x="3816252" y="2529171"/>
            <a:ext cx="1524000" cy="646331"/>
          </a:xfrm>
          <a:prstGeom prst="rect">
            <a:avLst/>
          </a:prstGeom>
          <a:noFill/>
        </p:spPr>
        <p:txBody>
          <a:bodyPr wrap="square" rtlCol="0">
            <a:spAutoFit/>
          </a:bodyPr>
          <a:lstStyle/>
          <a:p>
            <a:pPr algn="ctr"/>
            <a:r>
              <a:rPr lang="en-US" b="1" dirty="0">
                <a:latin typeface="+mn-lt"/>
              </a:rPr>
              <a:t>Tension Reliever</a:t>
            </a:r>
          </a:p>
        </p:txBody>
      </p:sp>
      <p:sp>
        <p:nvSpPr>
          <p:cNvPr id="14" name="TextBox 13"/>
          <p:cNvSpPr txBox="1"/>
          <p:nvPr/>
        </p:nvSpPr>
        <p:spPr>
          <a:xfrm>
            <a:off x="3796199" y="6210449"/>
            <a:ext cx="1524000" cy="369332"/>
          </a:xfrm>
          <a:prstGeom prst="rect">
            <a:avLst/>
          </a:prstGeom>
          <a:noFill/>
        </p:spPr>
        <p:txBody>
          <a:bodyPr wrap="square" rtlCol="0">
            <a:spAutoFit/>
          </a:bodyPr>
          <a:lstStyle/>
          <a:p>
            <a:pPr algn="ctr"/>
            <a:r>
              <a:rPr lang="en-US" b="1" dirty="0">
                <a:latin typeface="+mn-lt"/>
              </a:rPr>
              <a:t>Clarifier</a:t>
            </a:r>
          </a:p>
        </p:txBody>
      </p:sp>
      <p:sp>
        <p:nvSpPr>
          <p:cNvPr id="15" name="TextBox 14"/>
          <p:cNvSpPr txBox="1"/>
          <p:nvPr/>
        </p:nvSpPr>
        <p:spPr>
          <a:xfrm>
            <a:off x="3765452" y="4409962"/>
            <a:ext cx="1524000" cy="369332"/>
          </a:xfrm>
          <a:prstGeom prst="rect">
            <a:avLst/>
          </a:prstGeom>
          <a:noFill/>
        </p:spPr>
        <p:txBody>
          <a:bodyPr wrap="square" rtlCol="0">
            <a:spAutoFit/>
          </a:bodyPr>
          <a:lstStyle/>
          <a:p>
            <a:pPr algn="ctr"/>
            <a:r>
              <a:rPr lang="en-US" b="1" dirty="0">
                <a:latin typeface="+mn-lt"/>
              </a:rPr>
              <a:t>Tester</a:t>
            </a:r>
          </a:p>
        </p:txBody>
      </p:sp>
      <p:sp>
        <p:nvSpPr>
          <p:cNvPr id="2" name="Rectangle 1">
            <a:extLst>
              <a:ext uri="{FF2B5EF4-FFF2-40B4-BE49-F238E27FC236}">
                <a16:creationId xmlns:a16="http://schemas.microsoft.com/office/drawing/2014/main" id="{53CACF40-27BC-9F4E-9F45-EE68B4562789}"/>
              </a:ext>
            </a:extLst>
          </p:cNvPr>
          <p:cNvSpPr/>
          <p:nvPr/>
        </p:nvSpPr>
        <p:spPr>
          <a:xfrm>
            <a:off x="1034353" y="4223266"/>
            <a:ext cx="1786106" cy="1477328"/>
          </a:xfrm>
          <a:prstGeom prst="rect">
            <a:avLst/>
          </a:prstGeom>
        </p:spPr>
        <p:txBody>
          <a:bodyPr wrap="square">
            <a:spAutoFit/>
          </a:bodyPr>
          <a:lstStyle/>
          <a:p>
            <a:pPr algn="ctr"/>
            <a:r>
              <a:rPr lang="en-US" dirty="0"/>
              <a:t>Keeps communication open, creates opportunities for participation</a:t>
            </a:r>
          </a:p>
        </p:txBody>
      </p:sp>
      <p:pic>
        <p:nvPicPr>
          <p:cNvPr id="5" name="Picture 4">
            <a:extLst>
              <a:ext uri="{FF2B5EF4-FFF2-40B4-BE49-F238E27FC236}">
                <a16:creationId xmlns:a16="http://schemas.microsoft.com/office/drawing/2014/main" id="{4C51D83F-B79F-BC4D-8266-C2FAEED017E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14652" y="1247454"/>
            <a:ext cx="1727200" cy="1168400"/>
          </a:xfrm>
          <a:prstGeom prst="rect">
            <a:avLst/>
          </a:prstGeom>
        </p:spPr>
      </p:pic>
      <p:pic>
        <p:nvPicPr>
          <p:cNvPr id="7" name="Picture 6">
            <a:extLst>
              <a:ext uri="{FF2B5EF4-FFF2-40B4-BE49-F238E27FC236}">
                <a16:creationId xmlns:a16="http://schemas.microsoft.com/office/drawing/2014/main" id="{6CAD2D77-5289-844C-9357-20BA4C9FF77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694599" y="4974590"/>
            <a:ext cx="1727200" cy="1168400"/>
          </a:xfrm>
          <a:prstGeom prst="rect">
            <a:avLst/>
          </a:prstGeom>
        </p:spPr>
      </p:pic>
      <p:sp>
        <p:nvSpPr>
          <p:cNvPr id="10" name="Rectangle 9">
            <a:extLst>
              <a:ext uri="{FF2B5EF4-FFF2-40B4-BE49-F238E27FC236}">
                <a16:creationId xmlns:a16="http://schemas.microsoft.com/office/drawing/2014/main" id="{7B4BD4CD-1003-454B-93E1-5FC28ECD2952}"/>
              </a:ext>
            </a:extLst>
          </p:cNvPr>
          <p:cNvSpPr/>
          <p:nvPr/>
        </p:nvSpPr>
        <p:spPr>
          <a:xfrm>
            <a:off x="5593387" y="1508488"/>
            <a:ext cx="3473548" cy="646331"/>
          </a:xfrm>
          <a:prstGeom prst="rect">
            <a:avLst/>
          </a:prstGeom>
        </p:spPr>
        <p:txBody>
          <a:bodyPr wrap="square">
            <a:spAutoFit/>
          </a:bodyPr>
          <a:lstStyle/>
          <a:p>
            <a:r>
              <a:rPr lang="en-US" dirty="0"/>
              <a:t>Uses humor or calls a break at appropriate moments</a:t>
            </a:r>
          </a:p>
        </p:txBody>
      </p:sp>
      <p:sp>
        <p:nvSpPr>
          <p:cNvPr id="11" name="Rectangle 10">
            <a:extLst>
              <a:ext uri="{FF2B5EF4-FFF2-40B4-BE49-F238E27FC236}">
                <a16:creationId xmlns:a16="http://schemas.microsoft.com/office/drawing/2014/main" id="{6E955CF9-6EF7-664C-AB03-7856DC8FC985}"/>
              </a:ext>
            </a:extLst>
          </p:cNvPr>
          <p:cNvSpPr/>
          <p:nvPr/>
        </p:nvSpPr>
        <p:spPr>
          <a:xfrm>
            <a:off x="5565313" y="3386843"/>
            <a:ext cx="3131825" cy="923330"/>
          </a:xfrm>
          <a:prstGeom prst="rect">
            <a:avLst/>
          </a:prstGeom>
        </p:spPr>
        <p:txBody>
          <a:bodyPr wrap="square">
            <a:spAutoFit/>
          </a:bodyPr>
          <a:lstStyle/>
          <a:p>
            <a:r>
              <a:rPr lang="en-US" dirty="0"/>
              <a:t>Raises questions to test if group is ready to come to a decision</a:t>
            </a:r>
          </a:p>
        </p:txBody>
      </p:sp>
      <p:sp>
        <p:nvSpPr>
          <p:cNvPr id="19" name="Rectangle 18">
            <a:extLst>
              <a:ext uri="{FF2B5EF4-FFF2-40B4-BE49-F238E27FC236}">
                <a16:creationId xmlns:a16="http://schemas.microsoft.com/office/drawing/2014/main" id="{E0C9134F-ECC3-E740-A37A-2E2AB8D7CCC4}"/>
              </a:ext>
            </a:extLst>
          </p:cNvPr>
          <p:cNvSpPr/>
          <p:nvPr/>
        </p:nvSpPr>
        <p:spPr>
          <a:xfrm>
            <a:off x="5593387" y="5235624"/>
            <a:ext cx="3322013" cy="646331"/>
          </a:xfrm>
          <a:prstGeom prst="rect">
            <a:avLst/>
          </a:prstGeom>
        </p:spPr>
        <p:txBody>
          <a:bodyPr wrap="square">
            <a:spAutoFit/>
          </a:bodyPr>
          <a:lstStyle/>
          <a:p>
            <a:r>
              <a:rPr lang="en-US" dirty="0"/>
              <a:t>Offers rationales, probes for meaning, restates problems</a:t>
            </a:r>
          </a:p>
        </p:txBody>
      </p:sp>
    </p:spTree>
    <p:extLst>
      <p:ext uri="{BB962C8B-B14F-4D97-AF65-F5344CB8AC3E}">
        <p14:creationId xmlns:p14="http://schemas.microsoft.com/office/powerpoint/2010/main" val="3559537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457200"/>
            <a:ext cx="7370482" cy="990600"/>
          </a:xfrm>
        </p:spPr>
        <p:txBody>
          <a:bodyPr>
            <a:noAutofit/>
          </a:bodyPr>
          <a:lstStyle/>
          <a:p>
            <a:pPr algn="ctr"/>
            <a:r>
              <a:rPr lang="en-US" sz="3200" b="1" dirty="0">
                <a:ln>
                  <a:solidFill>
                    <a:schemeClr val="accent1"/>
                  </a:solidFill>
                </a:ln>
              </a:rPr>
              <a:t>The Many Hats of a Facilitator</a:t>
            </a:r>
            <a:endParaRPr lang="en-US" sz="3200" dirty="0"/>
          </a:p>
        </p:txBody>
      </p:sp>
      <p:sp>
        <p:nvSpPr>
          <p:cNvPr id="16" name="TextBox 15"/>
          <p:cNvSpPr txBox="1"/>
          <p:nvPr/>
        </p:nvSpPr>
        <p:spPr>
          <a:xfrm>
            <a:off x="2044700" y="4534196"/>
            <a:ext cx="1752600" cy="369332"/>
          </a:xfrm>
          <a:prstGeom prst="rect">
            <a:avLst/>
          </a:prstGeom>
          <a:noFill/>
        </p:spPr>
        <p:txBody>
          <a:bodyPr wrap="square" rtlCol="0">
            <a:spAutoFit/>
          </a:bodyPr>
          <a:lstStyle/>
          <a:p>
            <a:pPr algn="ctr"/>
            <a:r>
              <a:rPr lang="en-US" b="1" dirty="0">
                <a:latin typeface="+mn-lt"/>
              </a:rPr>
              <a:t>Summarizer</a:t>
            </a:r>
          </a:p>
        </p:txBody>
      </p:sp>
      <p:sp>
        <p:nvSpPr>
          <p:cNvPr id="17" name="TextBox 16"/>
          <p:cNvSpPr txBox="1"/>
          <p:nvPr/>
        </p:nvSpPr>
        <p:spPr>
          <a:xfrm>
            <a:off x="1551641" y="6296655"/>
            <a:ext cx="2819400" cy="369332"/>
          </a:xfrm>
          <a:prstGeom prst="rect">
            <a:avLst/>
          </a:prstGeom>
          <a:noFill/>
        </p:spPr>
        <p:txBody>
          <a:bodyPr wrap="square" rtlCol="0">
            <a:spAutoFit/>
          </a:bodyPr>
          <a:lstStyle/>
          <a:p>
            <a:pPr algn="ctr"/>
            <a:r>
              <a:rPr lang="en-US" b="1" dirty="0">
                <a:latin typeface="+mn-lt"/>
              </a:rPr>
              <a:t>Mediator / Harmonizer</a:t>
            </a:r>
          </a:p>
        </p:txBody>
      </p:sp>
      <p:sp>
        <p:nvSpPr>
          <p:cNvPr id="18" name="TextBox 17"/>
          <p:cNvSpPr txBox="1"/>
          <p:nvPr/>
        </p:nvSpPr>
        <p:spPr>
          <a:xfrm>
            <a:off x="2081463" y="2653007"/>
            <a:ext cx="1676400" cy="369332"/>
          </a:xfrm>
          <a:prstGeom prst="rect">
            <a:avLst/>
          </a:prstGeom>
          <a:noFill/>
        </p:spPr>
        <p:txBody>
          <a:bodyPr wrap="square" rtlCol="0">
            <a:spAutoFit/>
          </a:bodyPr>
          <a:lstStyle/>
          <a:p>
            <a:pPr algn="ctr"/>
            <a:r>
              <a:rPr lang="en-US" b="1" dirty="0">
                <a:latin typeface="+mn-lt"/>
              </a:rPr>
              <a:t>Encourager</a:t>
            </a:r>
          </a:p>
        </p:txBody>
      </p:sp>
      <p:pic>
        <p:nvPicPr>
          <p:cNvPr id="4" name="Picture 3">
            <a:extLst>
              <a:ext uri="{FF2B5EF4-FFF2-40B4-BE49-F238E27FC236}">
                <a16:creationId xmlns:a16="http://schemas.microsoft.com/office/drawing/2014/main" id="{16D30D75-6706-CB4D-9095-698845CD10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7400" y="1365053"/>
            <a:ext cx="1727200" cy="1168400"/>
          </a:xfrm>
          <a:prstGeom prst="rect">
            <a:avLst/>
          </a:prstGeom>
        </p:spPr>
      </p:pic>
      <p:pic>
        <p:nvPicPr>
          <p:cNvPr id="6" name="Picture 5">
            <a:extLst>
              <a:ext uri="{FF2B5EF4-FFF2-40B4-BE49-F238E27FC236}">
                <a16:creationId xmlns:a16="http://schemas.microsoft.com/office/drawing/2014/main" id="{462C8FE3-CC5D-C241-A2B5-5C2D4B1A148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44700" y="3312178"/>
            <a:ext cx="1727200" cy="1168400"/>
          </a:xfrm>
          <a:prstGeom prst="rect">
            <a:avLst/>
          </a:prstGeom>
        </p:spPr>
      </p:pic>
      <p:sp>
        <p:nvSpPr>
          <p:cNvPr id="9" name="Rectangle 8">
            <a:extLst>
              <a:ext uri="{FF2B5EF4-FFF2-40B4-BE49-F238E27FC236}">
                <a16:creationId xmlns:a16="http://schemas.microsoft.com/office/drawing/2014/main" id="{BA3838C2-65B4-6B40-A47F-FBF73D6E059B}"/>
              </a:ext>
            </a:extLst>
          </p:cNvPr>
          <p:cNvSpPr/>
          <p:nvPr/>
        </p:nvSpPr>
        <p:spPr>
          <a:xfrm>
            <a:off x="4371041" y="1813335"/>
            <a:ext cx="4572000" cy="646331"/>
          </a:xfrm>
          <a:prstGeom prst="rect">
            <a:avLst/>
          </a:prstGeom>
        </p:spPr>
        <p:txBody>
          <a:bodyPr>
            <a:spAutoFit/>
          </a:bodyPr>
          <a:lstStyle/>
          <a:p>
            <a:r>
              <a:rPr lang="en-US" dirty="0"/>
              <a:t>Praises and supports others in their contributions</a:t>
            </a:r>
          </a:p>
        </p:txBody>
      </p:sp>
      <p:sp>
        <p:nvSpPr>
          <p:cNvPr id="10" name="Rectangle 9">
            <a:extLst>
              <a:ext uri="{FF2B5EF4-FFF2-40B4-BE49-F238E27FC236}">
                <a16:creationId xmlns:a16="http://schemas.microsoft.com/office/drawing/2014/main" id="{4FD6D622-F0C8-2746-A1A1-220FC6BF5D6C}"/>
              </a:ext>
            </a:extLst>
          </p:cNvPr>
          <p:cNvSpPr/>
          <p:nvPr/>
        </p:nvSpPr>
        <p:spPr>
          <a:xfrm>
            <a:off x="4375052" y="3573212"/>
            <a:ext cx="4572000" cy="646331"/>
          </a:xfrm>
          <a:prstGeom prst="rect">
            <a:avLst/>
          </a:prstGeom>
        </p:spPr>
        <p:txBody>
          <a:bodyPr>
            <a:spAutoFit/>
          </a:bodyPr>
          <a:lstStyle/>
          <a:p>
            <a:r>
              <a:rPr lang="en-US" dirty="0"/>
              <a:t>Tries to pull discussion together, reviews progress so far</a:t>
            </a:r>
          </a:p>
        </p:txBody>
      </p:sp>
      <p:pic>
        <p:nvPicPr>
          <p:cNvPr id="19" name="Picture 18">
            <a:extLst>
              <a:ext uri="{FF2B5EF4-FFF2-40B4-BE49-F238E27FC236}">
                <a16:creationId xmlns:a16="http://schemas.microsoft.com/office/drawing/2014/main" id="{C62FDE44-5477-BA44-9866-AF8B970076D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12879" y="5035114"/>
            <a:ext cx="1714500" cy="1181100"/>
          </a:xfrm>
          <a:prstGeom prst="rect">
            <a:avLst/>
          </a:prstGeom>
          <a:effectLst>
            <a:softEdge rad="101600"/>
          </a:effectLst>
        </p:spPr>
      </p:pic>
      <p:sp>
        <p:nvSpPr>
          <p:cNvPr id="20" name="Rectangle 19">
            <a:extLst>
              <a:ext uri="{FF2B5EF4-FFF2-40B4-BE49-F238E27FC236}">
                <a16:creationId xmlns:a16="http://schemas.microsoft.com/office/drawing/2014/main" id="{EE529985-39A1-6042-A0FA-D4DE90CCB1C1}"/>
              </a:ext>
            </a:extLst>
          </p:cNvPr>
          <p:cNvSpPr/>
          <p:nvPr/>
        </p:nvSpPr>
        <p:spPr>
          <a:xfrm>
            <a:off x="4371041" y="5276926"/>
            <a:ext cx="4572000" cy="646331"/>
          </a:xfrm>
          <a:prstGeom prst="rect">
            <a:avLst/>
          </a:prstGeom>
        </p:spPr>
        <p:txBody>
          <a:bodyPr>
            <a:spAutoFit/>
          </a:bodyPr>
          <a:lstStyle/>
          <a:p>
            <a:r>
              <a:rPr lang="en-US" dirty="0"/>
              <a:t>Mediates differences of opinion, reconciles points of view</a:t>
            </a:r>
          </a:p>
        </p:txBody>
      </p:sp>
    </p:spTree>
    <p:extLst>
      <p:ext uri="{BB962C8B-B14F-4D97-AF65-F5344CB8AC3E}">
        <p14:creationId xmlns:p14="http://schemas.microsoft.com/office/powerpoint/2010/main" val="3957054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590606095"/>
              </p:ext>
            </p:extLst>
          </p:nvPr>
        </p:nvGraphicFramePr>
        <p:xfrm>
          <a:off x="152400" y="1349834"/>
          <a:ext cx="8690062" cy="5017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a:off x="1447800" y="444292"/>
            <a:ext cx="6684682" cy="990600"/>
          </a:xfrm>
        </p:spPr>
        <p:txBody>
          <a:bodyPr>
            <a:noAutofit/>
          </a:bodyPr>
          <a:lstStyle/>
          <a:p>
            <a:pPr algn="ctr"/>
            <a:r>
              <a:rPr lang="en-US" sz="3200" b="1" dirty="0">
                <a:ln>
                  <a:solidFill>
                    <a:schemeClr val="accent1"/>
                  </a:solidFill>
                </a:ln>
                <a:cs typeface="Calibri"/>
              </a:rPr>
              <a:t>We Communicate in Many Ways</a:t>
            </a:r>
            <a:endParaRPr lang="en-US" sz="3200" dirty="0"/>
          </a:p>
        </p:txBody>
      </p:sp>
      <p:pic>
        <p:nvPicPr>
          <p:cNvPr id="8" name="Picture 7" descr="Security-Voice-Recognition-Scan-icon.pn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349839" y="4448864"/>
            <a:ext cx="1274955" cy="1274955"/>
          </a:xfrm>
          <a:prstGeom prst="rect">
            <a:avLst/>
          </a:prstGeom>
        </p:spPr>
      </p:pic>
      <p:pic>
        <p:nvPicPr>
          <p:cNvPr id="9" name="Picture 8" descr="body language.pn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599426" y="1773156"/>
            <a:ext cx="2334234" cy="1387073"/>
          </a:xfrm>
          <a:prstGeom prst="rect">
            <a:avLst/>
          </a:prstGeom>
        </p:spPr>
      </p:pic>
      <p:pic>
        <p:nvPicPr>
          <p:cNvPr id="10" name="Picture 9" descr="s05032.png"/>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9518" y="3919043"/>
            <a:ext cx="1475841" cy="1879655"/>
          </a:xfrm>
          <a:prstGeom prst="rect">
            <a:avLst/>
          </a:prstGeom>
        </p:spPr>
      </p:pic>
    </p:spTree>
    <p:extLst>
      <p:ext uri="{BB962C8B-B14F-4D97-AF65-F5344CB8AC3E}">
        <p14:creationId xmlns:p14="http://schemas.microsoft.com/office/powerpoint/2010/main" val="39570544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424244" y="318405"/>
            <a:ext cx="6589199" cy="1280890"/>
          </a:xfrm>
        </p:spPr>
        <p:txBody>
          <a:bodyPr lIns="61913" rIns="61913">
            <a:normAutofit fontScale="90000"/>
          </a:bodyPr>
          <a:lstStyle/>
          <a:p>
            <a:pPr algn="ctr" defTabSz="904875" eaLnBrk="1" fontAlgn="auto" hangingPunct="1">
              <a:spcAft>
                <a:spcPts val="0"/>
              </a:spcAft>
              <a:defRPr/>
            </a:pPr>
            <a:r>
              <a:rPr lang="en-US" dirty="0">
                <a:ln>
                  <a:solidFill>
                    <a:schemeClr val="accent1"/>
                  </a:solidFill>
                </a:ln>
              </a:rPr>
              <a:t>Encourage Participation Through Hooks and Responses</a:t>
            </a:r>
          </a:p>
        </p:txBody>
      </p:sp>
      <p:sp>
        <p:nvSpPr>
          <p:cNvPr id="23555" name="AutoShape 3"/>
          <p:cNvSpPr>
            <a:spLocks noChangeArrowheads="1"/>
          </p:cNvSpPr>
          <p:nvPr/>
        </p:nvSpPr>
        <p:spPr bwMode="auto">
          <a:xfrm>
            <a:off x="6248400" y="1676400"/>
            <a:ext cx="2120900" cy="1258888"/>
          </a:xfrm>
          <a:prstGeom prst="wedgeRoundRectCallout">
            <a:avLst>
              <a:gd name="adj1" fmla="val -41671"/>
              <a:gd name="adj2" fmla="val 66667"/>
              <a:gd name="adj3" fmla="val 16667"/>
            </a:avLst>
          </a:prstGeom>
          <a:solidFill>
            <a:schemeClr val="bg1"/>
          </a:solidFill>
          <a:ln w="12700">
            <a:solidFill>
              <a:schemeClr val="tx1"/>
            </a:solidFill>
            <a:miter lim="800000"/>
            <a:headEnd/>
            <a:tailEnd/>
          </a:ln>
          <a:effectLst>
            <a:outerShdw dist="53882" dir="2700000" algn="ctr" rotWithShape="0">
              <a:schemeClr val="bg2"/>
            </a:outerShdw>
          </a:effectLst>
        </p:spPr>
        <p:txBody>
          <a:bodyPr wrap="none" anchor="ctr"/>
          <a:lstStyle/>
          <a:p>
            <a:pPr eaLnBrk="0" hangingPunct="0">
              <a:defRPr/>
            </a:pPr>
            <a:endParaRPr lang="en-US">
              <a:cs typeface="+mn-cs"/>
            </a:endParaRPr>
          </a:p>
        </p:txBody>
      </p:sp>
      <p:sp>
        <p:nvSpPr>
          <p:cNvPr id="23556" name="AutoShape 4"/>
          <p:cNvSpPr>
            <a:spLocks noChangeArrowheads="1"/>
          </p:cNvSpPr>
          <p:nvPr/>
        </p:nvSpPr>
        <p:spPr bwMode="auto">
          <a:xfrm rot="5400000">
            <a:off x="1045368" y="2231232"/>
            <a:ext cx="2298700" cy="2408237"/>
          </a:xfrm>
          <a:prstGeom prst="wedgeRoundRectCallout">
            <a:avLst>
              <a:gd name="adj1" fmla="val -41671"/>
              <a:gd name="adj2" fmla="val 66667"/>
              <a:gd name="adj3" fmla="val 16667"/>
            </a:avLst>
          </a:prstGeom>
          <a:solidFill>
            <a:schemeClr val="bg1"/>
          </a:solidFill>
          <a:ln w="12700">
            <a:solidFill>
              <a:schemeClr val="tx1"/>
            </a:solidFill>
            <a:miter lim="800000"/>
            <a:headEnd/>
            <a:tailEnd/>
          </a:ln>
          <a:effectLst>
            <a:outerShdw dist="53882" dir="2700000" algn="ctr" rotWithShape="0">
              <a:schemeClr val="bg2"/>
            </a:outerShdw>
          </a:effectLst>
        </p:spPr>
        <p:txBody>
          <a:bodyPr wrap="none" anchor="ctr"/>
          <a:lstStyle/>
          <a:p>
            <a:pPr eaLnBrk="0" hangingPunct="0">
              <a:defRPr/>
            </a:pPr>
            <a:endParaRPr lang="en-US">
              <a:cs typeface="+mn-cs"/>
            </a:endParaRPr>
          </a:p>
        </p:txBody>
      </p:sp>
      <p:sp>
        <p:nvSpPr>
          <p:cNvPr id="23557" name="AutoShape 5"/>
          <p:cNvSpPr>
            <a:spLocks noChangeArrowheads="1"/>
          </p:cNvSpPr>
          <p:nvPr/>
        </p:nvSpPr>
        <p:spPr bwMode="auto">
          <a:xfrm flipH="1">
            <a:off x="3581400" y="1828800"/>
            <a:ext cx="2120900" cy="2063750"/>
          </a:xfrm>
          <a:prstGeom prst="wedgeRoundRectCallout">
            <a:avLst>
              <a:gd name="adj1" fmla="val -41671"/>
              <a:gd name="adj2" fmla="val 66667"/>
              <a:gd name="adj3" fmla="val 16667"/>
            </a:avLst>
          </a:prstGeom>
          <a:solidFill>
            <a:schemeClr val="bg1"/>
          </a:solidFill>
          <a:ln w="12700">
            <a:solidFill>
              <a:schemeClr val="tx1"/>
            </a:solidFill>
            <a:miter lim="800000"/>
            <a:headEnd/>
            <a:tailEnd/>
          </a:ln>
          <a:effectLst>
            <a:outerShdw dist="53882" dir="2700000" algn="ctr" rotWithShape="0">
              <a:schemeClr val="bg2"/>
            </a:outerShdw>
          </a:effectLst>
        </p:spPr>
        <p:txBody>
          <a:bodyPr wrap="none" anchor="ctr"/>
          <a:lstStyle/>
          <a:p>
            <a:pPr eaLnBrk="0" hangingPunct="0">
              <a:defRPr/>
            </a:pPr>
            <a:endParaRPr lang="en-US">
              <a:cs typeface="+mn-cs"/>
            </a:endParaRPr>
          </a:p>
        </p:txBody>
      </p:sp>
      <p:sp>
        <p:nvSpPr>
          <p:cNvPr id="23558" name="AutoShape 6"/>
          <p:cNvSpPr>
            <a:spLocks noChangeArrowheads="1"/>
          </p:cNvSpPr>
          <p:nvPr/>
        </p:nvSpPr>
        <p:spPr bwMode="auto">
          <a:xfrm>
            <a:off x="1143000" y="4953000"/>
            <a:ext cx="2120900" cy="1258888"/>
          </a:xfrm>
          <a:prstGeom prst="wedgeRoundRectCallout">
            <a:avLst>
              <a:gd name="adj1" fmla="val -18704"/>
              <a:gd name="adj2" fmla="val 66667"/>
              <a:gd name="adj3" fmla="val 16667"/>
            </a:avLst>
          </a:prstGeom>
          <a:solidFill>
            <a:schemeClr val="bg1"/>
          </a:solidFill>
          <a:ln w="12700">
            <a:solidFill>
              <a:schemeClr val="tx1"/>
            </a:solidFill>
            <a:miter lim="800000"/>
            <a:headEnd/>
            <a:tailEnd/>
          </a:ln>
          <a:effectLst>
            <a:outerShdw dist="53882" dir="2700000" algn="ctr" rotWithShape="0">
              <a:schemeClr val="bg2"/>
            </a:outerShdw>
          </a:effectLst>
        </p:spPr>
        <p:txBody>
          <a:bodyPr wrap="none" anchor="ctr"/>
          <a:lstStyle/>
          <a:p>
            <a:pPr eaLnBrk="0" hangingPunct="0">
              <a:defRPr/>
            </a:pPr>
            <a:endParaRPr lang="en-US">
              <a:cs typeface="+mn-cs"/>
            </a:endParaRPr>
          </a:p>
        </p:txBody>
      </p:sp>
      <p:sp>
        <p:nvSpPr>
          <p:cNvPr id="23559" name="AutoShape 7"/>
          <p:cNvSpPr>
            <a:spLocks noChangeArrowheads="1"/>
          </p:cNvSpPr>
          <p:nvPr/>
        </p:nvSpPr>
        <p:spPr bwMode="auto">
          <a:xfrm rot="10800000">
            <a:off x="4127500" y="4975225"/>
            <a:ext cx="2120900" cy="1397000"/>
          </a:xfrm>
          <a:prstGeom prst="wedgeRoundRectCallout">
            <a:avLst>
              <a:gd name="adj1" fmla="val -41671"/>
              <a:gd name="adj2" fmla="val 66667"/>
              <a:gd name="adj3" fmla="val 16667"/>
            </a:avLst>
          </a:prstGeom>
          <a:solidFill>
            <a:schemeClr val="bg1"/>
          </a:solidFill>
          <a:ln w="12700">
            <a:solidFill>
              <a:schemeClr val="tx1"/>
            </a:solidFill>
            <a:miter lim="800000"/>
            <a:headEnd/>
            <a:tailEnd/>
          </a:ln>
          <a:effectLst>
            <a:outerShdw dist="53882" dir="2700000" algn="ctr" rotWithShape="0">
              <a:schemeClr val="bg2"/>
            </a:outerShdw>
          </a:effectLst>
        </p:spPr>
        <p:txBody>
          <a:bodyPr wrap="none" anchor="ctr"/>
          <a:lstStyle/>
          <a:p>
            <a:pPr eaLnBrk="0" hangingPunct="0">
              <a:defRPr/>
            </a:pPr>
            <a:endParaRPr lang="en-US">
              <a:cs typeface="+mn-cs"/>
            </a:endParaRPr>
          </a:p>
        </p:txBody>
      </p:sp>
      <p:sp>
        <p:nvSpPr>
          <p:cNvPr id="23561" name="AutoShape 9"/>
          <p:cNvSpPr>
            <a:spLocks noChangeArrowheads="1"/>
          </p:cNvSpPr>
          <p:nvPr/>
        </p:nvSpPr>
        <p:spPr bwMode="auto">
          <a:xfrm rot="5400000">
            <a:off x="7035800" y="3467101"/>
            <a:ext cx="1130300" cy="2235200"/>
          </a:xfrm>
          <a:prstGeom prst="wedgeRoundRectCallout">
            <a:avLst>
              <a:gd name="adj1" fmla="val -41671"/>
              <a:gd name="adj2" fmla="val 66667"/>
              <a:gd name="adj3" fmla="val 16667"/>
            </a:avLst>
          </a:prstGeom>
          <a:solidFill>
            <a:schemeClr val="bg1"/>
          </a:solidFill>
          <a:ln w="12700">
            <a:solidFill>
              <a:schemeClr val="tx1"/>
            </a:solidFill>
            <a:miter lim="800000"/>
            <a:headEnd/>
            <a:tailEnd/>
          </a:ln>
          <a:effectLst>
            <a:outerShdw dist="53882" dir="2700000" algn="ctr" rotWithShape="0">
              <a:schemeClr val="bg2"/>
            </a:outerShdw>
          </a:effectLst>
        </p:spPr>
        <p:txBody>
          <a:bodyPr wrap="none" anchor="ctr"/>
          <a:lstStyle/>
          <a:p>
            <a:pPr eaLnBrk="0" hangingPunct="0">
              <a:defRPr/>
            </a:pPr>
            <a:endParaRPr lang="en-US">
              <a:cs typeface="+mn-cs"/>
            </a:endParaRPr>
          </a:p>
        </p:txBody>
      </p:sp>
      <p:sp>
        <p:nvSpPr>
          <p:cNvPr id="37898" name="Rectangle 10"/>
          <p:cNvSpPr>
            <a:spLocks noChangeArrowheads="1"/>
          </p:cNvSpPr>
          <p:nvPr/>
        </p:nvSpPr>
        <p:spPr bwMode="auto">
          <a:xfrm>
            <a:off x="1219200" y="3124200"/>
            <a:ext cx="1924050" cy="584200"/>
          </a:xfrm>
          <a:prstGeom prst="rect">
            <a:avLst/>
          </a:prstGeom>
          <a:noFill/>
          <a:ln w="12700">
            <a:noFill/>
            <a:miter lim="800000"/>
            <a:headEnd/>
            <a:tailEnd/>
          </a:ln>
        </p:spPr>
        <p:txBody>
          <a:bodyPr lIns="90488" tIns="44450" rIns="90488" bIns="44450">
            <a:spAutoFit/>
          </a:bodyPr>
          <a:lstStyle/>
          <a:p>
            <a:pPr algn="ctr" eaLnBrk="0" hangingPunct="0">
              <a:lnSpc>
                <a:spcPct val="90000"/>
              </a:lnSpc>
              <a:spcBef>
                <a:spcPct val="200000"/>
              </a:spcBef>
            </a:pPr>
            <a:r>
              <a:rPr lang="en-US" sz="1800" b="1" dirty="0"/>
              <a:t>What I hear you saying . . .</a:t>
            </a:r>
          </a:p>
        </p:txBody>
      </p:sp>
      <p:sp>
        <p:nvSpPr>
          <p:cNvPr id="37899" name="Rectangle 11"/>
          <p:cNvSpPr>
            <a:spLocks noChangeArrowheads="1"/>
          </p:cNvSpPr>
          <p:nvPr/>
        </p:nvSpPr>
        <p:spPr bwMode="auto">
          <a:xfrm>
            <a:off x="3581400" y="2590800"/>
            <a:ext cx="2144712" cy="584200"/>
          </a:xfrm>
          <a:prstGeom prst="rect">
            <a:avLst/>
          </a:prstGeom>
          <a:noFill/>
          <a:ln w="12700">
            <a:noFill/>
            <a:miter lim="800000"/>
            <a:headEnd/>
            <a:tailEnd/>
          </a:ln>
        </p:spPr>
        <p:txBody>
          <a:bodyPr lIns="90488" tIns="44450" rIns="90488" bIns="44450">
            <a:spAutoFit/>
          </a:bodyPr>
          <a:lstStyle/>
          <a:p>
            <a:pPr algn="ctr" eaLnBrk="0" hangingPunct="0">
              <a:lnSpc>
                <a:spcPct val="90000"/>
              </a:lnSpc>
              <a:spcBef>
                <a:spcPct val="200000"/>
              </a:spcBef>
            </a:pPr>
            <a:r>
              <a:rPr lang="en-US" sz="1800" b="1" dirty="0"/>
              <a:t>What I like about that . . .</a:t>
            </a:r>
          </a:p>
        </p:txBody>
      </p:sp>
      <p:sp>
        <p:nvSpPr>
          <p:cNvPr id="37900" name="Rectangle 12"/>
          <p:cNvSpPr>
            <a:spLocks noChangeArrowheads="1"/>
          </p:cNvSpPr>
          <p:nvPr/>
        </p:nvSpPr>
        <p:spPr bwMode="auto">
          <a:xfrm>
            <a:off x="6248400" y="1905000"/>
            <a:ext cx="2146300" cy="584200"/>
          </a:xfrm>
          <a:prstGeom prst="rect">
            <a:avLst/>
          </a:prstGeom>
          <a:noFill/>
          <a:ln w="12700">
            <a:noFill/>
            <a:miter lim="800000"/>
            <a:headEnd/>
            <a:tailEnd/>
          </a:ln>
        </p:spPr>
        <p:txBody>
          <a:bodyPr lIns="90488" tIns="44450" rIns="90488" bIns="44450">
            <a:spAutoFit/>
          </a:bodyPr>
          <a:lstStyle/>
          <a:p>
            <a:pPr algn="ctr" eaLnBrk="0" hangingPunct="0">
              <a:lnSpc>
                <a:spcPct val="90000"/>
              </a:lnSpc>
              <a:spcBef>
                <a:spcPct val="200000"/>
              </a:spcBef>
            </a:pPr>
            <a:r>
              <a:rPr lang="en-US" sz="1800" b="1" dirty="0"/>
              <a:t>Let me build on that . . .</a:t>
            </a:r>
          </a:p>
        </p:txBody>
      </p:sp>
      <p:sp>
        <p:nvSpPr>
          <p:cNvPr id="37901" name="Rectangle 13"/>
          <p:cNvSpPr>
            <a:spLocks noChangeArrowheads="1"/>
          </p:cNvSpPr>
          <p:nvPr/>
        </p:nvSpPr>
        <p:spPr bwMode="auto">
          <a:xfrm>
            <a:off x="6713810" y="4292601"/>
            <a:ext cx="1924050" cy="584200"/>
          </a:xfrm>
          <a:prstGeom prst="rect">
            <a:avLst/>
          </a:prstGeom>
          <a:noFill/>
          <a:ln w="12700">
            <a:noFill/>
            <a:miter lim="800000"/>
            <a:headEnd/>
            <a:tailEnd/>
          </a:ln>
        </p:spPr>
        <p:txBody>
          <a:bodyPr lIns="90488" tIns="44450" rIns="90488" bIns="44450">
            <a:spAutoFit/>
          </a:bodyPr>
          <a:lstStyle/>
          <a:p>
            <a:pPr algn="ctr" eaLnBrk="0" hangingPunct="0">
              <a:lnSpc>
                <a:spcPct val="90000"/>
              </a:lnSpc>
              <a:spcBef>
                <a:spcPct val="200000"/>
              </a:spcBef>
            </a:pPr>
            <a:r>
              <a:rPr lang="en-US" sz="1800" b="1" dirty="0"/>
              <a:t>How would</a:t>
            </a:r>
            <a:br>
              <a:rPr lang="en-US" sz="1800" b="1" dirty="0"/>
            </a:br>
            <a:r>
              <a:rPr lang="en-US" sz="1800" b="1" dirty="0"/>
              <a:t>we. . .</a:t>
            </a:r>
          </a:p>
        </p:txBody>
      </p:sp>
      <p:sp>
        <p:nvSpPr>
          <p:cNvPr id="37902" name="Rectangle 14"/>
          <p:cNvSpPr>
            <a:spLocks noChangeArrowheads="1"/>
          </p:cNvSpPr>
          <p:nvPr/>
        </p:nvSpPr>
        <p:spPr bwMode="auto">
          <a:xfrm>
            <a:off x="1143000" y="5334000"/>
            <a:ext cx="2146300" cy="584200"/>
          </a:xfrm>
          <a:prstGeom prst="rect">
            <a:avLst/>
          </a:prstGeom>
          <a:noFill/>
          <a:ln w="12700">
            <a:noFill/>
            <a:miter lim="800000"/>
            <a:headEnd/>
            <a:tailEnd/>
          </a:ln>
        </p:spPr>
        <p:txBody>
          <a:bodyPr lIns="90488" tIns="44450" rIns="90488" bIns="44450">
            <a:spAutoFit/>
          </a:bodyPr>
          <a:lstStyle/>
          <a:p>
            <a:pPr algn="ctr" eaLnBrk="0" hangingPunct="0">
              <a:lnSpc>
                <a:spcPct val="90000"/>
              </a:lnSpc>
              <a:spcBef>
                <a:spcPct val="200000"/>
              </a:spcBef>
            </a:pPr>
            <a:r>
              <a:rPr lang="en-US" sz="1800" b="1" dirty="0"/>
              <a:t>Help me understand . . .</a:t>
            </a:r>
          </a:p>
        </p:txBody>
      </p:sp>
      <p:sp>
        <p:nvSpPr>
          <p:cNvPr id="37904" name="Rectangle 16"/>
          <p:cNvSpPr>
            <a:spLocks noChangeArrowheads="1"/>
          </p:cNvSpPr>
          <p:nvPr/>
        </p:nvSpPr>
        <p:spPr bwMode="auto">
          <a:xfrm>
            <a:off x="4279899" y="5345113"/>
            <a:ext cx="1816100" cy="831850"/>
          </a:xfrm>
          <a:prstGeom prst="rect">
            <a:avLst/>
          </a:prstGeom>
          <a:noFill/>
          <a:ln w="12700">
            <a:noFill/>
            <a:miter lim="800000"/>
            <a:headEnd/>
            <a:tailEnd/>
          </a:ln>
        </p:spPr>
        <p:txBody>
          <a:bodyPr lIns="90488" tIns="44450" rIns="90488" bIns="44450">
            <a:spAutoFit/>
          </a:bodyPr>
          <a:lstStyle/>
          <a:p>
            <a:pPr algn="ctr" eaLnBrk="0" hangingPunct="0">
              <a:lnSpc>
                <a:spcPct val="90000"/>
              </a:lnSpc>
              <a:spcBef>
                <a:spcPct val="200000"/>
              </a:spcBef>
            </a:pPr>
            <a:r>
              <a:rPr lang="en-US" sz="1800" b="1" dirty="0"/>
              <a:t>Can you say more about that . . .</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title"/>
          </p:nvPr>
        </p:nvSpPr>
        <p:spPr/>
        <p:txBody>
          <a:bodyPr>
            <a:normAutofit fontScale="90000"/>
          </a:bodyPr>
          <a:lstStyle/>
          <a:p>
            <a:pPr algn="ctr" eaLnBrk="1" fontAlgn="auto" hangingPunct="1">
              <a:spcAft>
                <a:spcPts val="0"/>
              </a:spcAft>
              <a:defRPr/>
            </a:pPr>
            <a:r>
              <a:rPr lang="en-US" dirty="0">
                <a:ln>
                  <a:solidFill>
                    <a:schemeClr val="accent1"/>
                  </a:solidFill>
                </a:ln>
              </a:rPr>
              <a:t>The Group Memory:  Flipchart or </a:t>
            </a:r>
            <a:br>
              <a:rPr lang="en-US" dirty="0">
                <a:ln>
                  <a:solidFill>
                    <a:schemeClr val="accent1"/>
                  </a:solidFill>
                </a:ln>
              </a:rPr>
            </a:br>
            <a:r>
              <a:rPr lang="en-US" dirty="0">
                <a:ln>
                  <a:solidFill>
                    <a:schemeClr val="accent1"/>
                  </a:solidFill>
                </a:ln>
              </a:rPr>
              <a:t>Display Recordings</a:t>
            </a:r>
          </a:p>
        </p:txBody>
      </p:sp>
      <p:pic>
        <p:nvPicPr>
          <p:cNvPr id="5" name="Picture 2"/>
          <p:cNvPicPr>
            <a:picLocks noGrp="1" noChangeArrowheads="1"/>
          </p:cNvPicPr>
          <p:nvPr>
            <p:ph idx="1"/>
          </p:nvPr>
        </p:nvPicPr>
        <p:blipFill>
          <a:blip r:embed="rId3" cstate="print"/>
          <a:stretch>
            <a:fillRect/>
          </a:stretch>
        </p:blipFill>
        <p:spPr bwMode="auto">
          <a:xfrm>
            <a:off x="1066799" y="1752600"/>
            <a:ext cx="6937375" cy="4648200"/>
          </a:xfrm>
          <a:prstGeom prst="rect">
            <a:avLst/>
          </a:prstGeom>
          <a:noFill/>
          <a:ln w="9525">
            <a:noFill/>
            <a:miter lim="800000"/>
            <a:headEnd/>
            <a:tailEnd/>
          </a:ln>
        </p:spPr>
      </p:pic>
      <p:sp>
        <p:nvSpPr>
          <p:cNvPr id="6" name="Rectangle 4"/>
          <p:cNvSpPr txBox="1">
            <a:spLocks noChangeArrowheads="1"/>
          </p:cNvSpPr>
          <p:nvPr/>
        </p:nvSpPr>
        <p:spPr bwMode="auto">
          <a:xfrm>
            <a:off x="2590800" y="2362200"/>
            <a:ext cx="4803775" cy="2565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92500" lnSpcReduction="10000"/>
          </a:bodyPr>
          <a:lstStyle/>
          <a:p>
            <a:pPr marL="548640" marR="0" lvl="1" indent="-285750" algn="l" defTabSz="914400" rtl="0" eaLnBrk="1" fontAlgn="auto" latinLnBrk="0" hangingPunct="1">
              <a:lnSpc>
                <a:spcPct val="100000"/>
              </a:lnSpc>
              <a:spcBef>
                <a:spcPts val="370"/>
              </a:spcBef>
              <a:spcAft>
                <a:spcPts val="0"/>
              </a:spcAft>
              <a:buClr>
                <a:schemeClr val="accent2"/>
              </a:buClr>
              <a:buSzPct val="70000"/>
              <a:buFont typeface="Wingdings" pitchFamily="2" charset="2"/>
              <a:buChar char="l"/>
              <a:tabLst/>
              <a:defRPr/>
            </a:pPr>
            <a:r>
              <a:rPr kumimoji="0" lang="en-US" sz="2500" b="0" i="0" u="none" strike="noStrike" kern="0" cap="none" spc="0" normalizeH="0" baseline="0" noProof="0" dirty="0">
                <a:ln>
                  <a:noFill/>
                </a:ln>
                <a:solidFill>
                  <a:srgbClr val="777777"/>
                </a:solidFill>
                <a:effectLst/>
                <a:uLnTx/>
                <a:uFillTx/>
                <a:latin typeface="+mn-lt"/>
              </a:rPr>
              <a:t>Helps the group focus</a:t>
            </a:r>
          </a:p>
          <a:p>
            <a:pPr marL="548640" marR="0" lvl="1" indent="-285750" algn="l" defTabSz="914400" rtl="0" eaLnBrk="1" fontAlgn="auto" latinLnBrk="0" hangingPunct="1">
              <a:lnSpc>
                <a:spcPct val="100000"/>
              </a:lnSpc>
              <a:spcBef>
                <a:spcPts val="370"/>
              </a:spcBef>
              <a:spcAft>
                <a:spcPts val="0"/>
              </a:spcAft>
              <a:buClr>
                <a:schemeClr val="accent2"/>
              </a:buClr>
              <a:buSzPct val="70000"/>
              <a:buFont typeface="Wingdings" pitchFamily="2" charset="2"/>
              <a:buChar char="l"/>
              <a:tabLst/>
              <a:defRPr/>
            </a:pPr>
            <a:r>
              <a:rPr kumimoji="0" lang="en-US" sz="2500" b="0" i="0" u="none" strike="noStrike" kern="0" cap="none" spc="0" normalizeH="0" baseline="0" noProof="0" dirty="0">
                <a:ln>
                  <a:noFill/>
                </a:ln>
                <a:solidFill>
                  <a:srgbClr val="777777"/>
                </a:solidFill>
                <a:effectLst/>
                <a:uLnTx/>
                <a:uFillTx/>
                <a:latin typeface="+mn-lt"/>
              </a:rPr>
              <a:t>Provides instant record of meeting content</a:t>
            </a:r>
          </a:p>
          <a:p>
            <a:pPr marL="548640" marR="0" lvl="1" indent="-285750" algn="l" defTabSz="914400" rtl="0" eaLnBrk="1" fontAlgn="auto" latinLnBrk="0" hangingPunct="1">
              <a:lnSpc>
                <a:spcPct val="100000"/>
              </a:lnSpc>
              <a:spcBef>
                <a:spcPts val="370"/>
              </a:spcBef>
              <a:spcAft>
                <a:spcPts val="0"/>
              </a:spcAft>
              <a:buClr>
                <a:schemeClr val="accent2"/>
              </a:buClr>
              <a:buSzPct val="70000"/>
              <a:buFont typeface="Wingdings" pitchFamily="2" charset="2"/>
              <a:buChar char="l"/>
              <a:tabLst/>
              <a:defRPr/>
            </a:pPr>
            <a:r>
              <a:rPr kumimoji="0" lang="en-US" sz="2500" b="0" i="0" u="none" strike="noStrike" kern="0" cap="none" spc="0" normalizeH="0" baseline="0" noProof="0" dirty="0">
                <a:ln>
                  <a:noFill/>
                </a:ln>
                <a:solidFill>
                  <a:srgbClr val="777777"/>
                </a:solidFill>
                <a:effectLst/>
                <a:uLnTx/>
                <a:uFillTx/>
                <a:latin typeface="+mn-lt"/>
              </a:rPr>
              <a:t>Encourages participation</a:t>
            </a:r>
          </a:p>
          <a:p>
            <a:pPr marL="548640" marR="0" lvl="1" indent="-285750" algn="l" defTabSz="914400" rtl="0" eaLnBrk="1" fontAlgn="auto" latinLnBrk="0" hangingPunct="1">
              <a:lnSpc>
                <a:spcPct val="100000"/>
              </a:lnSpc>
              <a:spcBef>
                <a:spcPts val="370"/>
              </a:spcBef>
              <a:spcAft>
                <a:spcPts val="0"/>
              </a:spcAft>
              <a:buClr>
                <a:schemeClr val="accent2"/>
              </a:buClr>
              <a:buSzPct val="70000"/>
              <a:buFont typeface="Wingdings" pitchFamily="2" charset="2"/>
              <a:buChar char="l"/>
              <a:tabLst/>
              <a:defRPr/>
            </a:pPr>
            <a:r>
              <a:rPr kumimoji="0" lang="en-US" sz="2500" b="0" i="0" u="none" strike="noStrike" kern="0" cap="none" spc="0" normalizeH="0" baseline="0" noProof="0" dirty="0">
                <a:ln>
                  <a:noFill/>
                </a:ln>
                <a:solidFill>
                  <a:srgbClr val="777777"/>
                </a:solidFill>
                <a:effectLst/>
                <a:uLnTx/>
                <a:uFillTx/>
                <a:latin typeface="+mn-lt"/>
              </a:rPr>
              <a:t>“Depersonalizes” ideas</a:t>
            </a:r>
          </a:p>
          <a:p>
            <a:pPr marL="548640" marR="0" lvl="1" indent="-285750" algn="l" defTabSz="914400" rtl="0" eaLnBrk="1" fontAlgn="auto" latinLnBrk="0" hangingPunct="1">
              <a:lnSpc>
                <a:spcPct val="100000"/>
              </a:lnSpc>
              <a:spcBef>
                <a:spcPts val="370"/>
              </a:spcBef>
              <a:spcAft>
                <a:spcPts val="0"/>
              </a:spcAft>
              <a:buClr>
                <a:schemeClr val="accent2"/>
              </a:buClr>
              <a:buSzPct val="70000"/>
              <a:buFont typeface="Wingdings" pitchFamily="2" charset="2"/>
              <a:buChar char="l"/>
              <a:tabLst/>
              <a:defRPr/>
            </a:pPr>
            <a:r>
              <a:rPr kumimoji="0" lang="en-US" sz="2500" b="0" i="0" u="none" strike="noStrike" kern="0" cap="none" spc="0" normalizeH="0" baseline="0" noProof="0" dirty="0">
                <a:ln>
                  <a:noFill/>
                </a:ln>
                <a:solidFill>
                  <a:srgbClr val="777777"/>
                </a:solidFill>
                <a:effectLst/>
                <a:uLnTx/>
                <a:uFillTx/>
                <a:latin typeface="+mn-lt"/>
              </a:rPr>
              <a:t>Increases sense of accomplishment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1371600" y="533400"/>
            <a:ext cx="7620000" cy="669925"/>
          </a:xfrm>
        </p:spPr>
        <p:txBody>
          <a:bodyPr>
            <a:normAutofit/>
          </a:bodyPr>
          <a:lstStyle/>
          <a:p>
            <a:pPr eaLnBrk="1" hangingPunct="1">
              <a:defRPr/>
            </a:pPr>
            <a:r>
              <a:rPr lang="en-US" sz="3600" b="1" dirty="0">
                <a:ln>
                  <a:solidFill>
                    <a:schemeClr val="accent1"/>
                  </a:solidFill>
                </a:ln>
                <a:solidFill>
                  <a:srgbClr val="FFFF99"/>
                </a:solidFill>
              </a:rPr>
              <a:t>Challenging  Group Personalities</a:t>
            </a:r>
          </a:p>
        </p:txBody>
      </p:sp>
      <p:graphicFrame>
        <p:nvGraphicFramePr>
          <p:cNvPr id="158723" name="Group 3"/>
          <p:cNvGraphicFramePr>
            <a:graphicFrameLocks noGrp="1"/>
          </p:cNvGraphicFramePr>
          <p:nvPr/>
        </p:nvGraphicFramePr>
        <p:xfrm>
          <a:off x="685800" y="1295400"/>
          <a:ext cx="8153400" cy="5286837"/>
        </p:xfrm>
        <a:graphic>
          <a:graphicData uri="http://schemas.openxmlformats.org/drawingml/2006/table">
            <a:tbl>
              <a:tblPr/>
              <a:tblGrid>
                <a:gridCol w="2402342">
                  <a:extLst>
                    <a:ext uri="{9D8B030D-6E8A-4147-A177-3AD203B41FA5}">
                      <a16:colId xmlns:a16="http://schemas.microsoft.com/office/drawing/2014/main" val="20000"/>
                    </a:ext>
                  </a:extLst>
                </a:gridCol>
                <a:gridCol w="5751058">
                  <a:extLst>
                    <a:ext uri="{9D8B030D-6E8A-4147-A177-3AD203B41FA5}">
                      <a16:colId xmlns:a16="http://schemas.microsoft.com/office/drawing/2014/main" val="20001"/>
                    </a:ext>
                  </a:extLst>
                </a:gridCol>
              </a:tblGrid>
              <a:tr h="844242">
                <a:tc>
                  <a:txBody>
                    <a:bodyPr/>
                    <a:lstStyle/>
                    <a:p>
                      <a:pPr marL="0" marR="0" lvl="0" indent="0" algn="l" defTabSz="914400"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sz="1500" b="1" i="0" u="none" strike="noStrike" cap="none" normalizeH="0" baseline="0" dirty="0">
                          <a:ln>
                            <a:noFill/>
                          </a:ln>
                          <a:solidFill>
                            <a:schemeClr val="tx1"/>
                          </a:solidFill>
                          <a:effectLst/>
                          <a:latin typeface="Tahoma" pitchFamily="34" charset="0"/>
                          <a:ea typeface="Arial Unicode MS" pitchFamily="34" charset="-128"/>
                          <a:cs typeface="Arial Unicode MS" pitchFamily="34" charset="-128"/>
                        </a:rPr>
                        <a:t>The </a:t>
                      </a:r>
                      <a:r>
                        <a:rPr kumimoji="0" lang="en-US" sz="1500" b="1" i="0" u="none" strike="noStrike" cap="none" normalizeH="0" baseline="0" dirty="0" err="1">
                          <a:ln>
                            <a:noFill/>
                          </a:ln>
                          <a:solidFill>
                            <a:schemeClr val="tx1"/>
                          </a:solidFill>
                          <a:effectLst/>
                          <a:latin typeface="Tahoma" pitchFamily="34" charset="0"/>
                          <a:ea typeface="Arial Unicode MS" pitchFamily="34" charset="-128"/>
                          <a:cs typeface="Arial Unicode MS" pitchFamily="34" charset="-128"/>
                        </a:rPr>
                        <a:t>Monopolizers</a:t>
                      </a:r>
                      <a:endParaRPr kumimoji="0" lang="en-US" sz="1500" b="1" i="0" u="none" strike="noStrike" cap="none" normalizeH="0" baseline="0" dirty="0">
                        <a:ln>
                          <a:noFill/>
                        </a:ln>
                        <a:solidFill>
                          <a:schemeClr val="tx1"/>
                        </a:solidFill>
                        <a:effectLst/>
                        <a:latin typeface="Tahoma" pitchFamily="34" charset="0"/>
                        <a:ea typeface="Arial Unicode MS" pitchFamily="34" charset="-128"/>
                        <a:cs typeface="Arial Unicode MS" pitchFamily="34" charset="-128"/>
                      </a:endParaRPr>
                    </a:p>
                    <a:p>
                      <a:pPr marL="0" marR="0" lvl="0" indent="0" algn="l" defTabSz="914400" rtl="0" eaLnBrk="1" fontAlgn="base" latinLnBrk="0" hangingPunct="1">
                        <a:lnSpc>
                          <a:spcPct val="100000"/>
                        </a:lnSpc>
                        <a:spcBef>
                          <a:spcPct val="0"/>
                        </a:spcBef>
                        <a:spcAft>
                          <a:spcPct val="0"/>
                        </a:spcAft>
                        <a:buClr>
                          <a:schemeClr val="hlink"/>
                        </a:buClr>
                        <a:buSzPct val="65000"/>
                        <a:buFont typeface="Arial" pitchFamily="34" charset="0"/>
                        <a:buChar char="•"/>
                        <a:tabLst/>
                      </a:pPr>
                      <a:r>
                        <a:rPr kumimoji="0" lang="en-US" sz="1500" b="0" i="0" u="none" strike="noStrike" cap="none" normalizeH="0" baseline="0" dirty="0">
                          <a:ln>
                            <a:noFill/>
                          </a:ln>
                          <a:solidFill>
                            <a:schemeClr val="tx1"/>
                          </a:solidFill>
                          <a:effectLst/>
                          <a:latin typeface="Tahoma" pitchFamily="34" charset="0"/>
                          <a:ea typeface="Arial Unicode MS" pitchFamily="34" charset="-128"/>
                          <a:cs typeface="Arial Unicode MS" pitchFamily="34" charset="-128"/>
                        </a:rPr>
                        <a:t>The Debater</a:t>
                      </a:r>
                    </a:p>
                    <a:p>
                      <a:pPr marL="0" marR="0" lvl="0" indent="0" algn="l" defTabSz="914400" rtl="0" eaLnBrk="1" fontAlgn="base" latinLnBrk="0" hangingPunct="1">
                        <a:lnSpc>
                          <a:spcPct val="100000"/>
                        </a:lnSpc>
                        <a:spcBef>
                          <a:spcPct val="0"/>
                        </a:spcBef>
                        <a:spcAft>
                          <a:spcPct val="0"/>
                        </a:spcAft>
                        <a:buClr>
                          <a:schemeClr val="hlink"/>
                        </a:buClr>
                        <a:buSzPct val="65000"/>
                        <a:buFont typeface="Arial" pitchFamily="34" charset="0"/>
                        <a:buChar char="•"/>
                        <a:tabLst/>
                      </a:pPr>
                      <a:r>
                        <a:rPr kumimoji="0" lang="en-US" sz="1500" b="0" i="0" u="none" strike="noStrike" cap="none" normalizeH="0" baseline="0" dirty="0">
                          <a:ln>
                            <a:noFill/>
                          </a:ln>
                          <a:solidFill>
                            <a:schemeClr val="tx1"/>
                          </a:solidFill>
                          <a:effectLst/>
                          <a:latin typeface="Tahoma" pitchFamily="34" charset="0"/>
                          <a:ea typeface="Arial Unicode MS" pitchFamily="34" charset="-128"/>
                          <a:cs typeface="Arial Unicode MS" pitchFamily="34" charset="-128"/>
                        </a:rPr>
                        <a:t>Constant Talker</a:t>
                      </a:r>
                    </a:p>
                    <a:p>
                      <a:pPr marL="0" marR="0" lvl="0" indent="0" algn="l" defTabSz="914400" rtl="0" eaLnBrk="1" fontAlgn="base" latinLnBrk="0" hangingPunct="1">
                        <a:lnSpc>
                          <a:spcPct val="100000"/>
                        </a:lnSpc>
                        <a:spcBef>
                          <a:spcPct val="0"/>
                        </a:spcBef>
                        <a:spcAft>
                          <a:spcPct val="0"/>
                        </a:spcAft>
                        <a:buClr>
                          <a:schemeClr val="hlink"/>
                        </a:buClr>
                        <a:buSzPct val="65000"/>
                        <a:buFont typeface="Arial" pitchFamily="34" charset="0"/>
                        <a:buChar char="•"/>
                        <a:tabLst/>
                      </a:pPr>
                      <a:r>
                        <a:rPr kumimoji="0" lang="en-US" sz="1500" b="0" i="0" u="none" strike="noStrike" cap="none" normalizeH="0" baseline="0" dirty="0">
                          <a:ln>
                            <a:noFill/>
                          </a:ln>
                          <a:solidFill>
                            <a:schemeClr val="tx1"/>
                          </a:solidFill>
                          <a:effectLst/>
                          <a:latin typeface="Tahoma" pitchFamily="34" charset="0"/>
                          <a:ea typeface="Arial Unicode MS" pitchFamily="34" charset="-128"/>
                          <a:cs typeface="Arial Unicode MS" pitchFamily="34" charset="-128"/>
                        </a:rPr>
                        <a:t>“I Know Everything”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sz="1500" b="0" i="0" u="none" strike="noStrike" cap="none" normalizeH="0" baseline="0" dirty="0">
                          <a:ln>
                            <a:noFill/>
                          </a:ln>
                          <a:solidFill>
                            <a:schemeClr val="tx1"/>
                          </a:solidFill>
                          <a:effectLst/>
                          <a:latin typeface="Tahoma" pitchFamily="34" charset="0"/>
                          <a:ea typeface="Arial Unicode MS" pitchFamily="34" charset="-128"/>
                          <a:cs typeface="Arial Unicode MS" pitchFamily="34" charset="-128"/>
                        </a:rPr>
                        <a:t>A member dominates the discussion</a:t>
                      </a:r>
                      <a:endParaRPr kumimoji="0" lang="en-US" sz="1500" b="0" i="0" u="none" strike="noStrike" cap="none" normalizeH="0" baseline="0" dirty="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44242">
                <a:tc>
                  <a:txBody>
                    <a:bodyPr/>
                    <a:lstStyle/>
                    <a:p>
                      <a:pPr marL="0" marR="0" lvl="0" indent="0" algn="l" defTabSz="914400"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sz="1500" b="1" i="0" u="none" strike="noStrike" cap="none" normalizeH="0" baseline="0" dirty="0">
                          <a:ln>
                            <a:noFill/>
                          </a:ln>
                          <a:solidFill>
                            <a:schemeClr val="tx1"/>
                          </a:solidFill>
                          <a:effectLst/>
                          <a:latin typeface="Tahoma" pitchFamily="34" charset="0"/>
                          <a:ea typeface="Arial Unicode MS" pitchFamily="34" charset="-128"/>
                          <a:cs typeface="Arial Unicode MS" pitchFamily="34" charset="-128"/>
                        </a:rPr>
                        <a:t>The Intimidators</a:t>
                      </a:r>
                    </a:p>
                    <a:p>
                      <a:pPr marL="0" marR="0" lvl="0" indent="0" algn="l" defTabSz="914400" rtl="0" eaLnBrk="1" fontAlgn="base" latinLnBrk="0" hangingPunct="1">
                        <a:lnSpc>
                          <a:spcPct val="100000"/>
                        </a:lnSpc>
                        <a:spcBef>
                          <a:spcPct val="0"/>
                        </a:spcBef>
                        <a:spcAft>
                          <a:spcPct val="0"/>
                        </a:spcAft>
                        <a:buClr>
                          <a:schemeClr val="hlink"/>
                        </a:buClr>
                        <a:buSzPct val="65000"/>
                        <a:buFont typeface="Arial" pitchFamily="34" charset="0"/>
                        <a:buChar char="•"/>
                        <a:tabLst/>
                      </a:pPr>
                      <a:r>
                        <a:rPr kumimoji="0" lang="en-US" sz="1500" b="0" i="0" u="none" strike="noStrike" cap="none" normalizeH="0" baseline="0" dirty="0">
                          <a:ln>
                            <a:noFill/>
                          </a:ln>
                          <a:solidFill>
                            <a:schemeClr val="tx1"/>
                          </a:solidFill>
                          <a:effectLst/>
                          <a:latin typeface="Tahoma" pitchFamily="34" charset="0"/>
                          <a:ea typeface="Arial Unicode MS" pitchFamily="34" charset="-128"/>
                          <a:cs typeface="Arial Unicode MS" pitchFamily="34" charset="-128"/>
                        </a:rPr>
                        <a:t>Challenger</a:t>
                      </a:r>
                    </a:p>
                    <a:p>
                      <a:pPr marL="0" marR="0" lvl="0" indent="0" algn="l" defTabSz="914400" rtl="0" eaLnBrk="1" fontAlgn="base" latinLnBrk="0" hangingPunct="1">
                        <a:lnSpc>
                          <a:spcPct val="100000"/>
                        </a:lnSpc>
                        <a:spcBef>
                          <a:spcPct val="0"/>
                        </a:spcBef>
                        <a:spcAft>
                          <a:spcPct val="0"/>
                        </a:spcAft>
                        <a:buClr>
                          <a:schemeClr val="hlink"/>
                        </a:buClr>
                        <a:buSzPct val="65000"/>
                        <a:buFont typeface="Arial" pitchFamily="34" charset="0"/>
                        <a:buChar char="•"/>
                        <a:tabLst/>
                      </a:pPr>
                      <a:r>
                        <a:rPr kumimoji="0" lang="en-US" sz="1500" b="0" i="0" u="none" strike="noStrike" cap="none" normalizeH="0" baseline="0" dirty="0">
                          <a:ln>
                            <a:noFill/>
                          </a:ln>
                          <a:solidFill>
                            <a:schemeClr val="tx1"/>
                          </a:solidFill>
                          <a:effectLst/>
                          <a:latin typeface="Tahoma" pitchFamily="34" charset="0"/>
                          <a:ea typeface="Arial Unicode MS" pitchFamily="34" charset="-128"/>
                          <a:cs typeface="Arial Unicode MS" pitchFamily="34" charset="-128"/>
                        </a:rPr>
                        <a:t>Nay-</a:t>
                      </a:r>
                      <a:r>
                        <a:rPr kumimoji="0" lang="en-US" sz="1500" b="0" i="0" u="none" strike="noStrike" cap="none" normalizeH="0" baseline="0" dirty="0" err="1">
                          <a:ln>
                            <a:noFill/>
                          </a:ln>
                          <a:solidFill>
                            <a:schemeClr val="tx1"/>
                          </a:solidFill>
                          <a:effectLst/>
                          <a:latin typeface="Tahoma" pitchFamily="34" charset="0"/>
                          <a:ea typeface="Arial Unicode MS" pitchFamily="34" charset="-128"/>
                          <a:cs typeface="Arial Unicode MS" pitchFamily="34" charset="-128"/>
                        </a:rPr>
                        <a:t>sayer</a:t>
                      </a:r>
                      <a:endParaRPr kumimoji="0" lang="en-US" sz="1500" b="0" i="0" u="none" strike="noStrike" cap="none" normalizeH="0" baseline="0" dirty="0">
                        <a:ln>
                          <a:noFill/>
                        </a:ln>
                        <a:solidFill>
                          <a:schemeClr val="tx1"/>
                        </a:solidFill>
                        <a:effectLst/>
                        <a:latin typeface="Tahoma" pitchFamily="34" charset="0"/>
                        <a:ea typeface="Arial Unicode MS" pitchFamily="34" charset="-128"/>
                        <a:cs typeface="Arial Unicode MS" pitchFamily="34" charset="-128"/>
                      </a:endParaRPr>
                    </a:p>
                    <a:p>
                      <a:pPr marL="0" marR="0" lvl="0" indent="0" algn="l" defTabSz="914400" rtl="0" eaLnBrk="1" fontAlgn="base" latinLnBrk="0" hangingPunct="1">
                        <a:lnSpc>
                          <a:spcPct val="100000"/>
                        </a:lnSpc>
                        <a:spcBef>
                          <a:spcPct val="0"/>
                        </a:spcBef>
                        <a:spcAft>
                          <a:spcPct val="0"/>
                        </a:spcAft>
                        <a:buClr>
                          <a:schemeClr val="hlink"/>
                        </a:buClr>
                        <a:buSzPct val="65000"/>
                        <a:buFont typeface="Arial" pitchFamily="34" charset="0"/>
                        <a:buChar char="•"/>
                        <a:tabLst/>
                      </a:pPr>
                      <a:r>
                        <a:rPr kumimoji="0" lang="en-US" sz="1500" b="0" i="0" u="none" strike="noStrike" cap="none" normalizeH="0" baseline="0" dirty="0">
                          <a:ln>
                            <a:noFill/>
                          </a:ln>
                          <a:solidFill>
                            <a:schemeClr val="tx1"/>
                          </a:solidFill>
                          <a:effectLst/>
                          <a:latin typeface="Tahoma" pitchFamily="34" charset="0"/>
                          <a:ea typeface="Arial Unicode MS" pitchFamily="34" charset="-128"/>
                          <a:cs typeface="Arial Unicode MS" pitchFamily="34" charset="-128"/>
                        </a:rPr>
                        <a:t>“What-if Participant”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sz="1500" b="0" i="0" u="none" strike="noStrike" cap="none" normalizeH="0" baseline="0" dirty="0">
                          <a:ln>
                            <a:noFill/>
                          </a:ln>
                          <a:solidFill>
                            <a:schemeClr val="tx1"/>
                          </a:solidFill>
                          <a:effectLst/>
                          <a:latin typeface="Tahoma" pitchFamily="34" charset="0"/>
                          <a:ea typeface="Arial Unicode MS" pitchFamily="34" charset="-128"/>
                          <a:cs typeface="Arial Unicode MS" pitchFamily="34" charset="-128"/>
                        </a:rPr>
                        <a:t>A member holds a strong position on an issue and presents it in a way that intimidates others and discounts their ideas.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34877">
                <a:tc>
                  <a:txBody>
                    <a:bodyPr/>
                    <a:lstStyle/>
                    <a:p>
                      <a:pPr marL="0" marR="0" lvl="0" indent="0" algn="l" defTabSz="914400"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sz="1500" b="1" i="0" u="none" strike="noStrike" cap="none" normalizeH="0" baseline="0" dirty="0">
                          <a:ln>
                            <a:noFill/>
                          </a:ln>
                          <a:solidFill>
                            <a:schemeClr val="tx1"/>
                          </a:solidFill>
                          <a:effectLst/>
                          <a:latin typeface="Tahoma" pitchFamily="34" charset="0"/>
                          <a:ea typeface="Arial Unicode MS" pitchFamily="34" charset="-128"/>
                          <a:cs typeface="Arial Unicode MS" pitchFamily="34" charset="-128"/>
                        </a:rPr>
                        <a:t>The Silent Types</a:t>
                      </a:r>
                    </a:p>
                    <a:p>
                      <a:pPr marL="0" marR="0" lvl="0" indent="0" algn="l" defTabSz="914400" rtl="0" eaLnBrk="1" fontAlgn="base" latinLnBrk="0" hangingPunct="1">
                        <a:lnSpc>
                          <a:spcPct val="100000"/>
                        </a:lnSpc>
                        <a:spcBef>
                          <a:spcPct val="0"/>
                        </a:spcBef>
                        <a:spcAft>
                          <a:spcPct val="0"/>
                        </a:spcAft>
                        <a:buClr>
                          <a:schemeClr val="hlink"/>
                        </a:buClr>
                        <a:buSzPct val="65000"/>
                        <a:buFont typeface="Arial" pitchFamily="34" charset="0"/>
                        <a:buChar char="•"/>
                        <a:tabLst/>
                      </a:pPr>
                      <a:r>
                        <a:rPr kumimoji="0" lang="en-US" sz="1500" b="0" i="0" u="none" strike="noStrike" cap="none" normalizeH="0" baseline="0" dirty="0">
                          <a:ln>
                            <a:noFill/>
                          </a:ln>
                          <a:solidFill>
                            <a:schemeClr val="tx1"/>
                          </a:solidFill>
                          <a:effectLst/>
                          <a:latin typeface="Tahoma" pitchFamily="34" charset="0"/>
                        </a:rPr>
                        <a:t>Uninterested</a:t>
                      </a:r>
                    </a:p>
                    <a:p>
                      <a:pPr marL="0" marR="0" lvl="0" indent="0" algn="l" defTabSz="914400" rtl="0" eaLnBrk="1" fontAlgn="base" latinLnBrk="0" hangingPunct="1">
                        <a:lnSpc>
                          <a:spcPct val="100000"/>
                        </a:lnSpc>
                        <a:spcBef>
                          <a:spcPct val="0"/>
                        </a:spcBef>
                        <a:spcAft>
                          <a:spcPct val="0"/>
                        </a:spcAft>
                        <a:buClr>
                          <a:schemeClr val="hlink"/>
                        </a:buClr>
                        <a:buSzPct val="65000"/>
                        <a:buFont typeface="Arial" pitchFamily="34" charset="0"/>
                        <a:buChar char="•"/>
                        <a:tabLst/>
                      </a:pPr>
                      <a:r>
                        <a:rPr kumimoji="0" lang="en-US" sz="1500" b="0" i="0" u="none" strike="noStrike" cap="none" normalizeH="0" baseline="0" dirty="0">
                          <a:ln>
                            <a:noFill/>
                          </a:ln>
                          <a:solidFill>
                            <a:schemeClr val="tx1"/>
                          </a:solidFill>
                          <a:effectLst/>
                          <a:latin typeface="Tahoma" pitchFamily="34" charset="0"/>
                        </a:rPr>
                        <a:t>Non-participatory</a:t>
                      </a:r>
                    </a:p>
                    <a:p>
                      <a:pPr marL="0" marR="0" lvl="0" indent="0" algn="l" defTabSz="914400" rtl="0" eaLnBrk="1" fontAlgn="base" latinLnBrk="0" hangingPunct="1">
                        <a:lnSpc>
                          <a:spcPct val="100000"/>
                        </a:lnSpc>
                        <a:spcBef>
                          <a:spcPct val="0"/>
                        </a:spcBef>
                        <a:spcAft>
                          <a:spcPct val="0"/>
                        </a:spcAft>
                        <a:buClr>
                          <a:schemeClr val="hlink"/>
                        </a:buClr>
                        <a:buSzPct val="65000"/>
                        <a:buFont typeface="Arial" pitchFamily="34" charset="0"/>
                        <a:buChar char="•"/>
                        <a:tabLst/>
                      </a:pPr>
                      <a:r>
                        <a:rPr kumimoji="0" lang="en-US" sz="1500" b="0" i="0" u="none" strike="noStrike" cap="none" normalizeH="0" baseline="0" dirty="0">
                          <a:ln>
                            <a:noFill/>
                          </a:ln>
                          <a:solidFill>
                            <a:schemeClr val="tx1"/>
                          </a:solidFill>
                          <a:effectLst/>
                          <a:latin typeface="Tahoma" pitchFamily="34" charset="0"/>
                        </a:rPr>
                        <a:t>Quiet Participant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65000"/>
                        <a:buFont typeface="Arial" pitchFamily="34" charset="0"/>
                        <a:buChar char="•"/>
                        <a:tabLst/>
                      </a:pPr>
                      <a:r>
                        <a:rPr kumimoji="0" lang="en-US" sz="1500" b="0" i="0" u="none" strike="noStrike" cap="none" normalizeH="0" baseline="0" dirty="0">
                          <a:ln>
                            <a:noFill/>
                          </a:ln>
                          <a:solidFill>
                            <a:schemeClr val="tx1"/>
                          </a:solidFill>
                          <a:effectLst/>
                          <a:latin typeface="Tahoma" pitchFamily="34" charset="0"/>
                          <a:ea typeface="Arial Unicode MS" pitchFamily="34" charset="-128"/>
                          <a:cs typeface="Arial Unicode MS" pitchFamily="34" charset="-128"/>
                        </a:rPr>
                        <a:t>Members do not participate</a:t>
                      </a:r>
                    </a:p>
                    <a:p>
                      <a:pPr marL="0" marR="0" lvl="0" indent="0" algn="l" defTabSz="914400" rtl="0" eaLnBrk="1" fontAlgn="base" latinLnBrk="0" hangingPunct="1">
                        <a:lnSpc>
                          <a:spcPct val="100000"/>
                        </a:lnSpc>
                        <a:spcBef>
                          <a:spcPct val="0"/>
                        </a:spcBef>
                        <a:spcAft>
                          <a:spcPct val="0"/>
                        </a:spcAft>
                        <a:buClr>
                          <a:schemeClr val="hlink"/>
                        </a:buClr>
                        <a:buSzPct val="65000"/>
                        <a:buFont typeface="Arial" pitchFamily="34" charset="0"/>
                        <a:buChar char="•"/>
                        <a:tabLst/>
                      </a:pPr>
                      <a:r>
                        <a:rPr kumimoji="0" lang="en-US" sz="1500" b="0" i="0" u="none" strike="noStrike" cap="none" normalizeH="0" baseline="0" dirty="0">
                          <a:ln>
                            <a:noFill/>
                          </a:ln>
                          <a:solidFill>
                            <a:schemeClr val="tx1"/>
                          </a:solidFill>
                          <a:effectLst/>
                          <a:latin typeface="Tahoma" pitchFamily="34" charset="0"/>
                          <a:ea typeface="Arial Unicode MS" pitchFamily="34" charset="-128"/>
                          <a:cs typeface="Arial Unicode MS" pitchFamily="34" charset="-128"/>
                        </a:rPr>
                        <a:t>The challenge with these participants is that it’s hard to know if they are engaged and interested, BUT don’t make the assumption that someone who is quiet isn’t present or engaged in the topic.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44242">
                <a:tc>
                  <a:txBody>
                    <a:bodyPr/>
                    <a:lstStyle/>
                    <a:p>
                      <a:pPr marL="0" marR="0" lvl="0" indent="0" algn="l" defTabSz="914400"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sz="1500" b="1" i="0" u="none" strike="noStrike" cap="none" normalizeH="0" baseline="0" dirty="0">
                          <a:ln>
                            <a:noFill/>
                          </a:ln>
                          <a:solidFill>
                            <a:schemeClr val="tx1"/>
                          </a:solidFill>
                          <a:effectLst/>
                          <a:latin typeface="Tahoma" pitchFamily="34" charset="0"/>
                          <a:ea typeface="Arial Unicode MS" pitchFamily="34" charset="-128"/>
                          <a:cs typeface="Arial Unicode MS" pitchFamily="34" charset="-128"/>
                        </a:rPr>
                        <a:t>The Cheerleaders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65000"/>
                        <a:buFont typeface="Arial" pitchFamily="34" charset="0"/>
                        <a:buChar char="•"/>
                        <a:tabLst/>
                      </a:pPr>
                      <a:r>
                        <a:rPr kumimoji="0" lang="en-US" sz="1500" b="0" i="0" u="none" strike="noStrike" cap="none" normalizeH="0" baseline="0" dirty="0">
                          <a:ln>
                            <a:noFill/>
                          </a:ln>
                          <a:solidFill>
                            <a:schemeClr val="tx1"/>
                          </a:solidFill>
                          <a:effectLst/>
                          <a:latin typeface="Tahoma" pitchFamily="34" charset="0"/>
                          <a:ea typeface="Arial Unicode MS" pitchFamily="34" charset="-128"/>
                          <a:cs typeface="Arial Unicode MS" pitchFamily="34" charset="-128"/>
                        </a:rPr>
                        <a:t>Agrees with everybody</a:t>
                      </a:r>
                    </a:p>
                    <a:p>
                      <a:pPr marL="0" marR="0" lvl="0" indent="0" algn="l" defTabSz="914400" rtl="0" eaLnBrk="1" fontAlgn="base" latinLnBrk="0" hangingPunct="1">
                        <a:lnSpc>
                          <a:spcPct val="100000"/>
                        </a:lnSpc>
                        <a:spcBef>
                          <a:spcPct val="0"/>
                        </a:spcBef>
                        <a:spcAft>
                          <a:spcPct val="0"/>
                        </a:spcAft>
                        <a:buClr>
                          <a:schemeClr val="hlink"/>
                        </a:buClr>
                        <a:buSzPct val="65000"/>
                        <a:buFont typeface="Arial" pitchFamily="34" charset="0"/>
                        <a:buChar char="•"/>
                        <a:tabLst/>
                      </a:pPr>
                      <a:r>
                        <a:rPr kumimoji="0" lang="en-US" sz="1500" b="0" i="0" u="none" strike="noStrike" cap="none" normalizeH="0" baseline="0" dirty="0">
                          <a:ln>
                            <a:noFill/>
                          </a:ln>
                          <a:solidFill>
                            <a:schemeClr val="tx1"/>
                          </a:solidFill>
                          <a:effectLst/>
                          <a:latin typeface="Tahoma" pitchFamily="34" charset="0"/>
                          <a:ea typeface="Arial Unicode MS" pitchFamily="34" charset="-128"/>
                          <a:cs typeface="Arial Unicode MS" pitchFamily="34" charset="-128"/>
                        </a:rPr>
                        <a:t>Does not take a firm position/agrees with everyone</a:t>
                      </a:r>
                    </a:p>
                    <a:p>
                      <a:pPr marL="0" marR="0" lvl="0" indent="0" algn="l" defTabSz="914400" rtl="0" eaLnBrk="1" fontAlgn="base" latinLnBrk="0" hangingPunct="1">
                        <a:lnSpc>
                          <a:spcPct val="100000"/>
                        </a:lnSpc>
                        <a:spcBef>
                          <a:spcPct val="0"/>
                        </a:spcBef>
                        <a:spcAft>
                          <a:spcPct val="0"/>
                        </a:spcAft>
                        <a:buClr>
                          <a:schemeClr val="hlink"/>
                        </a:buClr>
                        <a:buSzPct val="65000"/>
                        <a:buFont typeface="Arial" pitchFamily="34" charset="0"/>
                        <a:buChar char="•"/>
                        <a:tabLst/>
                      </a:pPr>
                      <a:r>
                        <a:rPr kumimoji="0" lang="en-US" sz="1500" b="0" i="0" u="none" strike="noStrike" cap="none" normalizeH="0" baseline="0" dirty="0">
                          <a:ln>
                            <a:noFill/>
                          </a:ln>
                          <a:solidFill>
                            <a:schemeClr val="tx1"/>
                          </a:solidFill>
                          <a:effectLst/>
                          <a:latin typeface="Tahoma" pitchFamily="34" charset="0"/>
                          <a:ea typeface="Arial Unicode MS" pitchFamily="34" charset="-128"/>
                          <a:cs typeface="Arial Unicode MS" pitchFamily="34" charset="-128"/>
                        </a:rPr>
                        <a:t>May appear to agree in the meeting but not support the decision later</a:t>
                      </a:r>
                      <a:endParaRPr kumimoji="0" lang="en-US" sz="1500" b="0" i="0" u="none" strike="noStrike" cap="none" normalizeH="0" baseline="0" dirty="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34877">
                <a:tc>
                  <a:txBody>
                    <a:bodyPr/>
                    <a:lstStyle/>
                    <a:p>
                      <a:pPr marL="0" marR="0" lvl="0" indent="0" algn="l" defTabSz="914400"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sz="1500" b="1" i="0" u="none" strike="noStrike" cap="none" normalizeH="0" baseline="0" dirty="0">
                          <a:ln>
                            <a:noFill/>
                          </a:ln>
                          <a:solidFill>
                            <a:schemeClr val="tx1"/>
                          </a:solidFill>
                          <a:effectLst/>
                          <a:latin typeface="Tahoma" pitchFamily="34" charset="0"/>
                          <a:ea typeface="Arial Unicode MS" pitchFamily="34" charset="-128"/>
                          <a:cs typeface="Arial Unicode MS" pitchFamily="34" charset="-128"/>
                        </a:rPr>
                        <a:t>The Unhappy Camper</a:t>
                      </a:r>
                    </a:p>
                    <a:p>
                      <a:pPr marL="0" marR="0" lvl="0" indent="0" algn="l" defTabSz="914400" rtl="0" eaLnBrk="1" fontAlgn="base" latinLnBrk="0" hangingPunct="1">
                        <a:lnSpc>
                          <a:spcPct val="100000"/>
                        </a:lnSpc>
                        <a:spcBef>
                          <a:spcPct val="0"/>
                        </a:spcBef>
                        <a:spcAft>
                          <a:spcPct val="0"/>
                        </a:spcAft>
                        <a:buClr>
                          <a:schemeClr val="hlink"/>
                        </a:buClr>
                        <a:buSzPct val="65000"/>
                        <a:buFont typeface="Arial" pitchFamily="34" charset="0"/>
                        <a:buChar char="•"/>
                        <a:tabLst/>
                      </a:pPr>
                      <a:r>
                        <a:rPr kumimoji="0" lang="en-US" sz="1500" b="0" i="0" u="none" strike="noStrike" cap="none" normalizeH="0" baseline="0" dirty="0">
                          <a:ln>
                            <a:noFill/>
                          </a:ln>
                          <a:solidFill>
                            <a:schemeClr val="tx1"/>
                          </a:solidFill>
                          <a:effectLst/>
                          <a:latin typeface="Tahoma" pitchFamily="34" charset="0"/>
                          <a:ea typeface="Arial Unicode MS" pitchFamily="34" charset="-128"/>
                          <a:cs typeface="Arial Unicode MS" pitchFamily="34" charset="-128"/>
                        </a:rPr>
                        <a:t>Angry </a:t>
                      </a:r>
                    </a:p>
                    <a:p>
                      <a:pPr marL="0" marR="0" lvl="0" indent="0" algn="l" defTabSz="914400" rtl="0" eaLnBrk="1" fontAlgn="base" latinLnBrk="0" hangingPunct="1">
                        <a:lnSpc>
                          <a:spcPct val="100000"/>
                        </a:lnSpc>
                        <a:spcBef>
                          <a:spcPct val="0"/>
                        </a:spcBef>
                        <a:spcAft>
                          <a:spcPct val="0"/>
                        </a:spcAft>
                        <a:buClr>
                          <a:schemeClr val="hlink"/>
                        </a:buClr>
                        <a:buSzPct val="65000"/>
                        <a:buFont typeface="Arial" pitchFamily="34" charset="0"/>
                        <a:buChar char="•"/>
                        <a:tabLst/>
                      </a:pPr>
                      <a:r>
                        <a:rPr kumimoji="0" lang="en-US" sz="1500" b="0" i="0" u="none" strike="noStrike" cap="none" normalizeH="0" baseline="0" dirty="0">
                          <a:ln>
                            <a:noFill/>
                          </a:ln>
                          <a:solidFill>
                            <a:schemeClr val="tx1"/>
                          </a:solidFill>
                          <a:effectLst/>
                          <a:latin typeface="Tahoma" pitchFamily="34" charset="0"/>
                          <a:ea typeface="Arial Unicode MS" pitchFamily="34" charset="-128"/>
                          <a:cs typeface="Arial Unicode MS" pitchFamily="34" charset="-128"/>
                        </a:rPr>
                        <a:t>Irritable </a:t>
                      </a:r>
                    </a:p>
                    <a:p>
                      <a:pPr marL="0" marR="0" lvl="0" indent="0" algn="l" defTabSz="914400" rtl="0" eaLnBrk="1" fontAlgn="base" latinLnBrk="0" hangingPunct="1">
                        <a:lnSpc>
                          <a:spcPct val="100000"/>
                        </a:lnSpc>
                        <a:spcBef>
                          <a:spcPct val="0"/>
                        </a:spcBef>
                        <a:spcAft>
                          <a:spcPct val="0"/>
                        </a:spcAft>
                        <a:buClr>
                          <a:schemeClr val="hlink"/>
                        </a:buClr>
                        <a:buSzPct val="65000"/>
                        <a:buFont typeface="Arial" pitchFamily="34" charset="0"/>
                        <a:buChar char="•"/>
                        <a:tabLst/>
                      </a:pPr>
                      <a:r>
                        <a:rPr kumimoji="0" lang="en-US" sz="1500" b="0" i="0" u="none" strike="noStrike" cap="none" normalizeH="0" baseline="0" dirty="0">
                          <a:ln>
                            <a:noFill/>
                          </a:ln>
                          <a:solidFill>
                            <a:schemeClr val="tx1"/>
                          </a:solidFill>
                          <a:effectLst/>
                          <a:latin typeface="Tahoma" pitchFamily="34" charset="0"/>
                          <a:ea typeface="Arial Unicode MS" pitchFamily="34" charset="-128"/>
                          <a:cs typeface="Arial Unicode MS" pitchFamily="34" charset="-128"/>
                        </a:rPr>
                        <a:t>Disgruntled </a:t>
                      </a:r>
                    </a:p>
                    <a:p>
                      <a:pPr marL="0" marR="0" lvl="0" indent="0" algn="l" defTabSz="914400" rtl="0" eaLnBrk="1" fontAlgn="base" latinLnBrk="0" hangingPunct="1">
                        <a:lnSpc>
                          <a:spcPct val="100000"/>
                        </a:lnSpc>
                        <a:spcBef>
                          <a:spcPct val="0"/>
                        </a:spcBef>
                        <a:spcAft>
                          <a:spcPct val="0"/>
                        </a:spcAft>
                        <a:buClr>
                          <a:schemeClr val="hlink"/>
                        </a:buClr>
                        <a:buSzPct val="65000"/>
                        <a:buFont typeface="Arial" pitchFamily="34" charset="0"/>
                        <a:buChar char="•"/>
                        <a:tabLst/>
                      </a:pPr>
                      <a:r>
                        <a:rPr kumimoji="0" lang="en-US" sz="1500" b="0" i="0" u="none" strike="noStrike" cap="none" normalizeH="0" baseline="0" dirty="0">
                          <a:ln>
                            <a:noFill/>
                          </a:ln>
                          <a:solidFill>
                            <a:schemeClr val="tx1"/>
                          </a:solidFill>
                          <a:effectLst/>
                          <a:latin typeface="Tahoma" pitchFamily="34" charset="0"/>
                          <a:ea typeface="Arial Unicode MS" pitchFamily="34" charset="-128"/>
                          <a:cs typeface="Arial Unicode MS" pitchFamily="34" charset="-128"/>
                        </a:rPr>
                        <a:t>Negative </a:t>
                      </a:r>
                      <a:endParaRPr kumimoji="0" lang="en-US" sz="1500" b="0" i="0" u="none" strike="noStrike" cap="none" normalizeH="0" baseline="0" dirty="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65000"/>
                        <a:buFont typeface="Wingdings" pitchFamily="2" charset="2"/>
                        <a:buNone/>
                        <a:tabLst/>
                      </a:pPr>
                      <a:r>
                        <a:rPr kumimoji="0" lang="en-US" sz="1500" b="0" i="0" u="none" strike="noStrike" cap="none" normalizeH="0" baseline="0" dirty="0">
                          <a:ln>
                            <a:noFill/>
                          </a:ln>
                          <a:solidFill>
                            <a:schemeClr val="tx1"/>
                          </a:solidFill>
                          <a:effectLst/>
                          <a:latin typeface="Tahoma" pitchFamily="34" charset="0"/>
                          <a:ea typeface="Arial Unicode MS" pitchFamily="34" charset="-128"/>
                          <a:cs typeface="Arial Unicode MS" pitchFamily="34" charset="-128"/>
                        </a:rPr>
                        <a:t>Presents a negative attitude, may find fault with the process, may describe the meeting as a waste of time.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a:xfrm>
            <a:off x="838200" y="304800"/>
            <a:ext cx="6934200" cy="1143000"/>
          </a:xfrm>
        </p:spPr>
        <p:txBody>
          <a:bodyPr>
            <a:normAutofit fontScale="90000"/>
          </a:bodyPr>
          <a:lstStyle/>
          <a:p>
            <a:pPr algn="ctr"/>
            <a:r>
              <a:rPr lang="en-US" dirty="0">
                <a:ln>
                  <a:solidFill>
                    <a:schemeClr val="accent1"/>
                  </a:solidFill>
                </a:ln>
              </a:rPr>
              <a:t>ADDRESSING CHALLENGES</a:t>
            </a:r>
            <a:br>
              <a:rPr lang="en-US" dirty="0">
                <a:ln>
                  <a:solidFill>
                    <a:schemeClr val="accent1"/>
                  </a:solidFill>
                </a:ln>
              </a:rPr>
            </a:br>
            <a:r>
              <a:rPr lang="en-US" dirty="0">
                <a:ln>
                  <a:solidFill>
                    <a:schemeClr val="accent1"/>
                  </a:solidFill>
                </a:ln>
              </a:rPr>
              <a:t>Time to PRACTICE</a:t>
            </a:r>
          </a:p>
        </p:txBody>
      </p:sp>
      <p:pic>
        <p:nvPicPr>
          <p:cNvPr id="1034" name="Picture 10" descr="C:\Users\Kris\AppData\Local\Microsoft\Windows\Temporary Internet Files\Content.IE5\2PWORD3F\karaoke[1].jpg"/>
          <p:cNvPicPr>
            <a:picLocks noChangeAspect="1" noChangeArrowheads="1"/>
          </p:cNvPicPr>
          <p:nvPr/>
        </p:nvPicPr>
        <p:blipFill>
          <a:blip r:embed="rId3" cstate="print"/>
          <a:srcRect/>
          <a:stretch>
            <a:fillRect/>
          </a:stretch>
        </p:blipFill>
        <p:spPr bwMode="auto">
          <a:xfrm>
            <a:off x="1066800" y="1752600"/>
            <a:ext cx="4105656" cy="3776472"/>
          </a:xfrm>
          <a:prstGeom prst="rect">
            <a:avLst/>
          </a:prstGeom>
          <a:noFill/>
        </p:spPr>
      </p:pic>
      <p:pic>
        <p:nvPicPr>
          <p:cNvPr id="17" name="Picture 4" descr="pe01832_"/>
          <p:cNvPicPr>
            <a:picLocks noChangeAspect="1" noChangeArrowheads="1"/>
          </p:cNvPicPr>
          <p:nvPr/>
        </p:nvPicPr>
        <p:blipFill>
          <a:blip r:embed="rId4" cstate="print"/>
          <a:srcRect/>
          <a:stretch>
            <a:fillRect/>
          </a:stretch>
        </p:blipFill>
        <p:spPr bwMode="auto">
          <a:xfrm>
            <a:off x="5486400" y="1676400"/>
            <a:ext cx="3048000" cy="4102100"/>
          </a:xfrm>
          <a:prstGeom prst="rect">
            <a:avLst/>
          </a:prstGeom>
          <a:noFill/>
          <a:ln w="9525">
            <a:noFill/>
            <a:miter lim="800000"/>
            <a:headEnd/>
            <a:tailEnd/>
          </a:ln>
          <a:effectLst/>
        </p:spPr>
      </p:pic>
      <p:sp>
        <p:nvSpPr>
          <p:cNvPr id="18" name="TextBox 17"/>
          <p:cNvSpPr txBox="1"/>
          <p:nvPr/>
        </p:nvSpPr>
        <p:spPr>
          <a:xfrm>
            <a:off x="7266874" y="0"/>
            <a:ext cx="1877126" cy="52322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n-US" sz="2800" b="1" dirty="0">
                <a:latin typeface="Calibri"/>
                <a:cs typeface="Calibri"/>
              </a:rPr>
              <a:t>Activity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r>
              <a:rPr lang="en-US" dirty="0">
                <a:ln>
                  <a:solidFill>
                    <a:schemeClr val="accent1"/>
                  </a:solidFill>
                </a:ln>
              </a:rPr>
              <a:t>Agenda</a:t>
            </a:r>
          </a:p>
        </p:txBody>
      </p:sp>
      <p:sp>
        <p:nvSpPr>
          <p:cNvPr id="362499" name="Rectangle 3"/>
          <p:cNvSpPr>
            <a:spLocks noGrp="1" noChangeArrowheads="1"/>
          </p:cNvSpPr>
          <p:nvPr>
            <p:ph idx="1"/>
          </p:nvPr>
        </p:nvSpPr>
        <p:spPr>
          <a:xfrm>
            <a:off x="1676400" y="2352802"/>
            <a:ext cx="5788025" cy="3657600"/>
          </a:xfrm>
        </p:spPr>
        <p:txBody>
          <a:bodyPr>
            <a:normAutofit lnSpcReduction="10000"/>
          </a:bodyPr>
          <a:lstStyle/>
          <a:p>
            <a:r>
              <a:rPr lang="en-US" sz="2800" dirty="0"/>
              <a:t>Welcome &amp; Introductions</a:t>
            </a:r>
          </a:p>
          <a:p>
            <a:r>
              <a:rPr lang="en-US" sz="2800" dirty="0"/>
              <a:t>Training Group Agreements / Ground Rules</a:t>
            </a:r>
          </a:p>
          <a:p>
            <a:r>
              <a:rPr lang="en-US" sz="2800" dirty="0"/>
              <a:t>Review Training Goals</a:t>
            </a:r>
          </a:p>
          <a:p>
            <a:r>
              <a:rPr lang="en-US" sz="2800" dirty="0"/>
              <a:t>Active Learning &amp; Practice</a:t>
            </a:r>
          </a:p>
          <a:p>
            <a:r>
              <a:rPr lang="en-US" sz="2800" dirty="0"/>
              <a:t>Training Reflections</a:t>
            </a:r>
          </a:p>
          <a:p>
            <a:r>
              <a:rPr lang="en-US" sz="2800" dirty="0"/>
              <a:t>Evaluation &amp; Closing</a:t>
            </a:r>
          </a:p>
        </p:txBody>
      </p:sp>
      <p:pic>
        <p:nvPicPr>
          <p:cNvPr id="1027" name="Picture 3" descr="C:\Users\Kris\AppData\Local\Microsoft\Windows\Temporary Internet Files\Content.IE5\DXC2RD2T\кейс[1].gif"/>
          <p:cNvPicPr>
            <a:picLocks noChangeAspect="1" noChangeArrowheads="1"/>
          </p:cNvPicPr>
          <p:nvPr/>
        </p:nvPicPr>
        <p:blipFill>
          <a:blip r:embed="rId3" cstate="print"/>
          <a:srcRect/>
          <a:stretch>
            <a:fillRect/>
          </a:stretch>
        </p:blipFill>
        <p:spPr bwMode="auto">
          <a:xfrm>
            <a:off x="5974096" y="176308"/>
            <a:ext cx="2362200" cy="200787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a:xfrm>
            <a:off x="1371600" y="533400"/>
            <a:ext cx="6477000" cy="1143000"/>
          </a:xfrm>
        </p:spPr>
        <p:txBody>
          <a:bodyPr>
            <a:normAutofit/>
          </a:bodyPr>
          <a:lstStyle/>
          <a:p>
            <a:pPr algn="ctr"/>
            <a:r>
              <a:rPr lang="en-US" dirty="0">
                <a:ln>
                  <a:solidFill>
                    <a:schemeClr val="accent1"/>
                  </a:solidFill>
                </a:ln>
              </a:rPr>
              <a:t>FACILITATION TOOLS</a:t>
            </a:r>
          </a:p>
        </p:txBody>
      </p:sp>
      <p:pic>
        <p:nvPicPr>
          <p:cNvPr id="5" name="Picture 4">
            <a:extLst>
              <a:ext uri="{FF2B5EF4-FFF2-40B4-BE49-F238E27FC236}">
                <a16:creationId xmlns:a16="http://schemas.microsoft.com/office/drawing/2014/main" id="{68FFE62C-3E00-2F4C-A32B-B0CE480D38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2057400"/>
            <a:ext cx="2540000" cy="1651000"/>
          </a:xfrm>
          <a:prstGeom prst="rect">
            <a:avLst/>
          </a:prstGeom>
          <a:effectLst>
            <a:outerShdw blurRad="50800" dist="50800" dir="5400000" algn="ctr" rotWithShape="0">
              <a:srgbClr val="000000">
                <a:alpha val="63000"/>
              </a:srgbClr>
            </a:outerShdw>
          </a:effectLst>
        </p:spPr>
      </p:pic>
      <p:sp>
        <p:nvSpPr>
          <p:cNvPr id="6" name="TextBox 5">
            <a:extLst>
              <a:ext uri="{FF2B5EF4-FFF2-40B4-BE49-F238E27FC236}">
                <a16:creationId xmlns:a16="http://schemas.microsoft.com/office/drawing/2014/main" id="{5A07E4F8-D6DA-C94C-A588-7EC4EC8A8910}"/>
              </a:ext>
            </a:extLst>
          </p:cNvPr>
          <p:cNvSpPr txBox="1"/>
          <p:nvPr/>
        </p:nvSpPr>
        <p:spPr>
          <a:xfrm>
            <a:off x="3429000" y="1828800"/>
            <a:ext cx="5181600" cy="4401205"/>
          </a:xfrm>
          <a:prstGeom prst="rect">
            <a:avLst/>
          </a:prstGeom>
          <a:noFill/>
        </p:spPr>
        <p:txBody>
          <a:bodyPr wrap="square" rtlCol="0">
            <a:spAutoFit/>
          </a:bodyPr>
          <a:lstStyle/>
          <a:p>
            <a:pPr marL="342900" indent="-342900">
              <a:buAutoNum type="arabicPeriod"/>
            </a:pPr>
            <a:r>
              <a:rPr lang="en-US" sz="2800" dirty="0"/>
              <a:t>Storyboards</a:t>
            </a:r>
          </a:p>
          <a:p>
            <a:pPr marL="342900" indent="-342900">
              <a:buAutoNum type="arabicPeriod"/>
            </a:pPr>
            <a:endParaRPr lang="en-US" sz="2800" dirty="0"/>
          </a:p>
          <a:p>
            <a:pPr marL="342900" indent="-342900">
              <a:buFontTx/>
              <a:buAutoNum type="arabicPeriod"/>
            </a:pPr>
            <a:r>
              <a:rPr lang="en-US" sz="2800" dirty="0"/>
              <a:t>Ranking</a:t>
            </a:r>
          </a:p>
          <a:p>
            <a:pPr marL="342900" indent="-342900">
              <a:buAutoNum type="arabicPeriod"/>
            </a:pPr>
            <a:endParaRPr lang="en-US" sz="2800" dirty="0"/>
          </a:p>
          <a:p>
            <a:pPr marL="342900" indent="-342900">
              <a:buAutoNum type="arabicPeriod"/>
            </a:pPr>
            <a:r>
              <a:rPr lang="en-US" sz="2800" dirty="0"/>
              <a:t>Action Planning</a:t>
            </a:r>
          </a:p>
          <a:p>
            <a:pPr marL="342900" indent="-342900">
              <a:buAutoNum type="arabicPeriod"/>
            </a:pPr>
            <a:endParaRPr lang="en-US" sz="2800" dirty="0"/>
          </a:p>
          <a:p>
            <a:pPr marL="342900" indent="-342900">
              <a:buAutoNum type="arabicPeriod"/>
            </a:pPr>
            <a:r>
              <a:rPr lang="en-US" sz="2800" dirty="0"/>
              <a:t>Consensus Building</a:t>
            </a:r>
          </a:p>
          <a:p>
            <a:pPr marL="342900" indent="-342900">
              <a:buAutoNum type="arabicPeriod"/>
            </a:pPr>
            <a:endParaRPr lang="en-US" sz="2800" dirty="0"/>
          </a:p>
          <a:p>
            <a:pPr marL="342900" indent="-342900">
              <a:buAutoNum type="arabicPeriod"/>
            </a:pPr>
            <a:r>
              <a:rPr lang="en-US" sz="2800" dirty="0"/>
              <a:t>Force Field Analysis </a:t>
            </a:r>
          </a:p>
          <a:p>
            <a:pPr marL="342900" indent="-342900">
              <a:buAutoNum type="arabicPeriod"/>
            </a:pPr>
            <a:endParaRPr lang="en-US" sz="2800" dirty="0"/>
          </a:p>
        </p:txBody>
      </p:sp>
    </p:spTree>
    <p:extLst>
      <p:ext uri="{BB962C8B-B14F-4D97-AF65-F5344CB8AC3E}">
        <p14:creationId xmlns:p14="http://schemas.microsoft.com/office/powerpoint/2010/main" val="41732255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584201"/>
            <a:ext cx="6286500" cy="747897"/>
          </a:xfrm>
        </p:spPr>
        <p:txBody>
          <a:bodyPr>
            <a:normAutofit/>
          </a:bodyPr>
          <a:lstStyle/>
          <a:p>
            <a:pPr algn="ctr">
              <a:defRPr/>
            </a:pPr>
            <a:r>
              <a:rPr lang="en-US" sz="4100" dirty="0">
                <a:ln>
                  <a:solidFill>
                    <a:schemeClr val="accent1"/>
                  </a:solidFill>
                </a:ln>
              </a:rPr>
              <a:t>THE END! </a:t>
            </a:r>
          </a:p>
        </p:txBody>
      </p:sp>
      <p:sp>
        <p:nvSpPr>
          <p:cNvPr id="3" name="Title 1"/>
          <p:cNvSpPr txBox="1">
            <a:spLocks/>
          </p:cNvSpPr>
          <p:nvPr/>
        </p:nvSpPr>
        <p:spPr>
          <a:xfrm>
            <a:off x="1428750" y="230189"/>
            <a:ext cx="6286500" cy="608012"/>
          </a:xfrm>
          <a:prstGeom prst="rect">
            <a:avLst/>
          </a:prstGeom>
        </p:spPr>
        <p:txBody>
          <a:bodyPr lIns="0" tIns="0" rIns="0" bIns="0">
            <a:normAutofit/>
          </a:bodyPr>
          <a:lstStyle>
            <a:lvl1pPr defTabSz="912813">
              <a:defRPr>
                <a:solidFill>
                  <a:schemeClr val="tx1"/>
                </a:solidFill>
                <a:latin typeface="Arial" charset="0"/>
              </a:defRPr>
            </a:lvl1pPr>
            <a:lvl2pPr marL="742950" indent="-285750" defTabSz="912813">
              <a:defRPr>
                <a:solidFill>
                  <a:schemeClr val="tx1"/>
                </a:solidFill>
                <a:latin typeface="Arial" charset="0"/>
              </a:defRPr>
            </a:lvl2pPr>
            <a:lvl3pPr marL="1143000" indent="-228600" defTabSz="912813">
              <a:defRPr>
                <a:solidFill>
                  <a:schemeClr val="tx1"/>
                </a:solidFill>
                <a:latin typeface="Arial" charset="0"/>
              </a:defRPr>
            </a:lvl3pPr>
            <a:lvl4pPr marL="1600200" indent="-228600" defTabSz="912813">
              <a:defRPr>
                <a:solidFill>
                  <a:schemeClr val="tx1"/>
                </a:solidFill>
                <a:latin typeface="Arial" charset="0"/>
              </a:defRPr>
            </a:lvl4pPr>
            <a:lvl5pPr marL="2057400" indent="-228600" defTabSz="912813">
              <a:defRPr>
                <a:solidFill>
                  <a:schemeClr val="tx1"/>
                </a:solidFill>
                <a:latin typeface="Arial" charset="0"/>
              </a:defRPr>
            </a:lvl5pPr>
            <a:lvl6pPr marL="2514600" indent="-228600" defTabSz="912813" eaLnBrk="0" fontAlgn="base" hangingPunct="0">
              <a:spcBef>
                <a:spcPct val="0"/>
              </a:spcBef>
              <a:spcAft>
                <a:spcPct val="0"/>
              </a:spcAft>
              <a:defRPr>
                <a:solidFill>
                  <a:schemeClr val="tx1"/>
                </a:solidFill>
                <a:latin typeface="Arial" charset="0"/>
              </a:defRPr>
            </a:lvl6pPr>
            <a:lvl7pPr marL="2971800" indent="-228600" defTabSz="912813" eaLnBrk="0" fontAlgn="base" hangingPunct="0">
              <a:spcBef>
                <a:spcPct val="0"/>
              </a:spcBef>
              <a:spcAft>
                <a:spcPct val="0"/>
              </a:spcAft>
              <a:defRPr>
                <a:solidFill>
                  <a:schemeClr val="tx1"/>
                </a:solidFill>
                <a:latin typeface="Arial" charset="0"/>
              </a:defRPr>
            </a:lvl7pPr>
            <a:lvl8pPr marL="3429000" indent="-228600" defTabSz="912813" eaLnBrk="0" fontAlgn="base" hangingPunct="0">
              <a:spcBef>
                <a:spcPct val="0"/>
              </a:spcBef>
              <a:spcAft>
                <a:spcPct val="0"/>
              </a:spcAft>
              <a:defRPr>
                <a:solidFill>
                  <a:schemeClr val="tx1"/>
                </a:solidFill>
                <a:latin typeface="Arial" charset="0"/>
              </a:defRPr>
            </a:lvl8pPr>
            <a:lvl9pPr marL="3886200" indent="-228600" defTabSz="912813" eaLnBrk="0" fontAlgn="base" hangingPunct="0">
              <a:spcBef>
                <a:spcPct val="0"/>
              </a:spcBef>
              <a:spcAft>
                <a:spcPct val="0"/>
              </a:spcAft>
              <a:defRPr>
                <a:solidFill>
                  <a:schemeClr val="tx1"/>
                </a:solidFill>
                <a:latin typeface="Arial" charset="0"/>
              </a:defRPr>
            </a:lvl9pPr>
          </a:lstStyle>
          <a:p>
            <a:pPr algn="ctr" eaLnBrk="1" hangingPunct="1">
              <a:lnSpc>
                <a:spcPct val="80000"/>
              </a:lnSpc>
            </a:pPr>
            <a:endParaRPr lang="x-none" altLang="x-none" sz="3600">
              <a:solidFill>
                <a:schemeClr val="tx2"/>
              </a:solidFill>
              <a:effectLst>
                <a:outerShdw blurRad="38100" dist="38100" dir="2700000" algn="tl">
                  <a:srgbClr val="C0C0C0"/>
                </a:outerShdw>
              </a:effectLst>
              <a:latin typeface="Calibri Light" charset="0"/>
              <a:ea typeface="Arial" charset="0"/>
              <a:cs typeface="Arial" charset="0"/>
            </a:endParaRPr>
          </a:p>
        </p:txBody>
      </p:sp>
      <p:pic>
        <p:nvPicPr>
          <p:cNvPr id="52227" name="Picture 2" descr="C:\Users\Kris\AppData\Local\Microsoft\Windows\Temporary Internet Files\Content.IE5\K6MNGU74\goodbye[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2572063"/>
            <a:ext cx="3200400" cy="3467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TextBox 3"/>
          <p:cNvSpPr txBox="1"/>
          <p:nvPr/>
        </p:nvSpPr>
        <p:spPr>
          <a:xfrm>
            <a:off x="2895601" y="1803400"/>
            <a:ext cx="3435368" cy="369332"/>
          </a:xfrm>
          <a:prstGeom prst="rect">
            <a:avLst/>
          </a:prstGeom>
          <a:noFill/>
        </p:spPr>
        <p:txBody>
          <a:bodyPr wrap="none" rtlCol="0">
            <a:spAutoFit/>
          </a:bodyPr>
          <a:lstStyle/>
          <a:p>
            <a:r>
              <a:rPr lang="en-US" dirty="0"/>
              <a:t>THANK YOU FOR PARTICIPATING!</a:t>
            </a:r>
          </a:p>
        </p:txBody>
      </p:sp>
    </p:spTree>
    <p:extLst>
      <p:ext uri="{BB962C8B-B14F-4D97-AF65-F5344CB8AC3E}">
        <p14:creationId xmlns:p14="http://schemas.microsoft.com/office/powerpoint/2010/main" val="2461470283"/>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http://amazingserviceguy.com/wp-content/uploads/2009/12/customer-feedback1.jpg"/>
          <p:cNvPicPr>
            <a:picLocks noChangeAspect="1" noChangeArrowheads="1"/>
          </p:cNvPicPr>
          <p:nvPr/>
        </p:nvPicPr>
        <p:blipFill>
          <a:blip r:embed="rId3" cstate="print"/>
          <a:srcRect/>
          <a:stretch>
            <a:fillRect/>
          </a:stretch>
        </p:blipFill>
        <p:spPr bwMode="auto">
          <a:xfrm>
            <a:off x="4876800" y="1295400"/>
            <a:ext cx="3769012" cy="2534921"/>
          </a:xfrm>
          <a:prstGeom prst="rect">
            <a:avLst/>
          </a:prstGeom>
          <a:noFill/>
        </p:spPr>
      </p:pic>
      <p:sp>
        <p:nvSpPr>
          <p:cNvPr id="2" name="Title 1"/>
          <p:cNvSpPr>
            <a:spLocks noGrp="1"/>
          </p:cNvSpPr>
          <p:nvPr>
            <p:ph type="title"/>
          </p:nvPr>
        </p:nvSpPr>
        <p:spPr>
          <a:xfrm>
            <a:off x="914400" y="301843"/>
            <a:ext cx="8168640" cy="1450757"/>
          </a:xfrm>
        </p:spPr>
        <p:txBody>
          <a:bodyPr>
            <a:noAutofit/>
          </a:bodyPr>
          <a:lstStyle/>
          <a:p>
            <a:pPr algn="ctr"/>
            <a:r>
              <a:rPr lang="en-US" sz="4800" b="1" dirty="0"/>
              <a:t>TRAINING AGREEMENTS</a:t>
            </a:r>
          </a:p>
        </p:txBody>
      </p:sp>
      <p:sp>
        <p:nvSpPr>
          <p:cNvPr id="3" name="Content Placeholder 2"/>
          <p:cNvSpPr>
            <a:spLocks noGrp="1"/>
          </p:cNvSpPr>
          <p:nvPr>
            <p:ph idx="1"/>
          </p:nvPr>
        </p:nvSpPr>
        <p:spPr>
          <a:xfrm>
            <a:off x="914400" y="2209800"/>
            <a:ext cx="5334000" cy="4321196"/>
          </a:xfrm>
        </p:spPr>
        <p:txBody>
          <a:bodyPr>
            <a:noAutofit/>
          </a:bodyPr>
          <a:lstStyle/>
          <a:p>
            <a:r>
              <a:rPr lang="en-US" sz="2400" dirty="0"/>
              <a:t>Be open</a:t>
            </a:r>
          </a:p>
          <a:p>
            <a:r>
              <a:rPr lang="en-US" sz="2400" dirty="0"/>
              <a:t>Show respect</a:t>
            </a:r>
          </a:p>
          <a:p>
            <a:r>
              <a:rPr lang="en-US" sz="2400" dirty="0"/>
              <a:t>Listen to each other</a:t>
            </a:r>
          </a:p>
          <a:p>
            <a:r>
              <a:rPr lang="en-US" sz="2400" dirty="0"/>
              <a:t>One person speaks at a time</a:t>
            </a:r>
          </a:p>
          <a:p>
            <a:r>
              <a:rPr lang="en-US" sz="2400" dirty="0"/>
              <a:t>Silence Cell Phones</a:t>
            </a:r>
          </a:p>
          <a:p>
            <a:r>
              <a:rPr lang="en-US" sz="2400" dirty="0"/>
              <a:t>Participate</a:t>
            </a:r>
          </a:p>
          <a:p>
            <a:r>
              <a:rPr lang="en-US" sz="2400" dirty="0"/>
              <a:t>Share experiences</a:t>
            </a:r>
          </a:p>
          <a:p>
            <a:r>
              <a:rPr lang="en-US" sz="2400" dirty="0"/>
              <a:t>Give feedback</a:t>
            </a:r>
          </a:p>
        </p:txBody>
      </p:sp>
    </p:spTree>
    <p:extLst>
      <p:ext uri="{BB962C8B-B14F-4D97-AF65-F5344CB8AC3E}">
        <p14:creationId xmlns:p14="http://schemas.microsoft.com/office/powerpoint/2010/main" val="304607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p:txBody>
          <a:bodyPr/>
          <a:lstStyle/>
          <a:p>
            <a:r>
              <a:rPr lang="en-US" dirty="0">
                <a:ln>
                  <a:solidFill>
                    <a:schemeClr val="accent1"/>
                  </a:solidFill>
                </a:ln>
              </a:rPr>
              <a:t>Training Goals</a:t>
            </a:r>
          </a:p>
        </p:txBody>
      </p:sp>
      <p:sp>
        <p:nvSpPr>
          <p:cNvPr id="368643" name="Rectangle 3"/>
          <p:cNvSpPr>
            <a:spLocks noGrp="1" noChangeArrowheads="1"/>
          </p:cNvSpPr>
          <p:nvPr>
            <p:ph idx="1"/>
          </p:nvPr>
        </p:nvSpPr>
        <p:spPr>
          <a:xfrm>
            <a:off x="1600200" y="1828800"/>
            <a:ext cx="7162800" cy="3962400"/>
          </a:xfrm>
        </p:spPr>
        <p:txBody>
          <a:bodyPr/>
          <a:lstStyle/>
          <a:p>
            <a:r>
              <a:rPr lang="en-US" sz="2400" dirty="0"/>
              <a:t>Share Strong characteristics of a Facilitator</a:t>
            </a:r>
          </a:p>
          <a:p>
            <a:r>
              <a:rPr lang="en-US" sz="2400" dirty="0"/>
              <a:t>Duties of a Facilitator</a:t>
            </a:r>
          </a:p>
          <a:p>
            <a:r>
              <a:rPr lang="en-US" sz="2400" dirty="0"/>
              <a:t>Facilitation techniques &amp; tips</a:t>
            </a:r>
          </a:p>
          <a:p>
            <a:r>
              <a:rPr lang="en-US" sz="2400" dirty="0"/>
              <a:t>Identifying and addressing challenges</a:t>
            </a:r>
          </a:p>
          <a:p>
            <a:r>
              <a:rPr lang="en-US" sz="2400" dirty="0"/>
              <a:t>Practice with facilitation tools</a:t>
            </a:r>
          </a:p>
          <a:p>
            <a:r>
              <a:rPr lang="en-US" sz="2400" dirty="0"/>
              <a:t>Practice! Practice! Practice!</a:t>
            </a:r>
          </a:p>
        </p:txBody>
      </p:sp>
      <p:pic>
        <p:nvPicPr>
          <p:cNvPr id="1026" name="Picture 2" descr="C:\Users\Kris\AppData\Local\Microsoft\Windows\Temporary Internet Files\Content.IE5\KH25FL0X\marketing-target-winner-2-4677015[1].jpg"/>
          <p:cNvPicPr>
            <a:picLocks noChangeAspect="1" noChangeArrowheads="1"/>
          </p:cNvPicPr>
          <p:nvPr/>
        </p:nvPicPr>
        <p:blipFill>
          <a:blip r:embed="rId3" cstate="print"/>
          <a:srcRect/>
          <a:stretch>
            <a:fillRect/>
          </a:stretch>
        </p:blipFill>
        <p:spPr bwMode="auto">
          <a:xfrm>
            <a:off x="1371600" y="1752600"/>
            <a:ext cx="684944" cy="457200"/>
          </a:xfrm>
          <a:prstGeom prst="rect">
            <a:avLst/>
          </a:prstGeom>
          <a:noFill/>
        </p:spPr>
      </p:pic>
      <p:pic>
        <p:nvPicPr>
          <p:cNvPr id="11" name="Picture 2" descr="C:\Users\Kris\AppData\Local\Microsoft\Windows\Temporary Internet Files\Content.IE5\KH25FL0X\marketing-target-winner-2-4677015[1].jpg"/>
          <p:cNvPicPr>
            <a:picLocks noChangeAspect="1" noChangeArrowheads="1"/>
          </p:cNvPicPr>
          <p:nvPr/>
        </p:nvPicPr>
        <p:blipFill>
          <a:blip r:embed="rId3" cstate="print"/>
          <a:srcRect/>
          <a:stretch>
            <a:fillRect/>
          </a:stretch>
        </p:blipFill>
        <p:spPr bwMode="auto">
          <a:xfrm>
            <a:off x="1371600" y="2209800"/>
            <a:ext cx="684944" cy="457200"/>
          </a:xfrm>
          <a:prstGeom prst="rect">
            <a:avLst/>
          </a:prstGeom>
          <a:noFill/>
        </p:spPr>
      </p:pic>
      <p:pic>
        <p:nvPicPr>
          <p:cNvPr id="12" name="Picture 2" descr="C:\Users\Kris\AppData\Local\Microsoft\Windows\Temporary Internet Files\Content.IE5\KH25FL0X\marketing-target-winner-2-4677015[1].jpg"/>
          <p:cNvPicPr>
            <a:picLocks noChangeAspect="1" noChangeArrowheads="1"/>
          </p:cNvPicPr>
          <p:nvPr/>
        </p:nvPicPr>
        <p:blipFill>
          <a:blip r:embed="rId3" cstate="print"/>
          <a:srcRect/>
          <a:stretch>
            <a:fillRect/>
          </a:stretch>
        </p:blipFill>
        <p:spPr bwMode="auto">
          <a:xfrm>
            <a:off x="1371600" y="2743200"/>
            <a:ext cx="684944" cy="457200"/>
          </a:xfrm>
          <a:prstGeom prst="rect">
            <a:avLst/>
          </a:prstGeom>
          <a:noFill/>
        </p:spPr>
      </p:pic>
      <p:pic>
        <p:nvPicPr>
          <p:cNvPr id="13" name="Picture 2" descr="C:\Users\Kris\AppData\Local\Microsoft\Windows\Temporary Internet Files\Content.IE5\KH25FL0X\marketing-target-winner-2-4677015[1].jpg"/>
          <p:cNvPicPr>
            <a:picLocks noChangeAspect="1" noChangeArrowheads="1"/>
          </p:cNvPicPr>
          <p:nvPr/>
        </p:nvPicPr>
        <p:blipFill>
          <a:blip r:embed="rId3" cstate="print"/>
          <a:srcRect/>
          <a:stretch>
            <a:fillRect/>
          </a:stretch>
        </p:blipFill>
        <p:spPr bwMode="auto">
          <a:xfrm>
            <a:off x="1371600" y="3200400"/>
            <a:ext cx="684944" cy="457200"/>
          </a:xfrm>
          <a:prstGeom prst="rect">
            <a:avLst/>
          </a:prstGeom>
          <a:noFill/>
        </p:spPr>
      </p:pic>
      <p:pic>
        <p:nvPicPr>
          <p:cNvPr id="14" name="Picture 2" descr="C:\Users\Kris\AppData\Local\Microsoft\Windows\Temporary Internet Files\Content.IE5\KH25FL0X\marketing-target-winner-2-4677015[1].jpg"/>
          <p:cNvPicPr>
            <a:picLocks noChangeAspect="1" noChangeArrowheads="1"/>
          </p:cNvPicPr>
          <p:nvPr/>
        </p:nvPicPr>
        <p:blipFill>
          <a:blip r:embed="rId3" cstate="print"/>
          <a:srcRect/>
          <a:stretch>
            <a:fillRect/>
          </a:stretch>
        </p:blipFill>
        <p:spPr bwMode="auto">
          <a:xfrm>
            <a:off x="1371600" y="3657600"/>
            <a:ext cx="684944" cy="457200"/>
          </a:xfrm>
          <a:prstGeom prst="rect">
            <a:avLst/>
          </a:prstGeom>
          <a:noFill/>
        </p:spPr>
      </p:pic>
      <p:pic>
        <p:nvPicPr>
          <p:cNvPr id="9" name="Picture 2" descr="C:\Users\Kris\AppData\Local\Microsoft\Windows\Temporary Internet Files\Content.IE5\KH25FL0X\marketing-target-winner-2-4677015[1].jpg">
            <a:extLst>
              <a:ext uri="{FF2B5EF4-FFF2-40B4-BE49-F238E27FC236}">
                <a16:creationId xmlns:a16="http://schemas.microsoft.com/office/drawing/2014/main" id="{871A16F8-701B-6D4D-8B80-CA1493F26FC6}"/>
              </a:ext>
            </a:extLst>
          </p:cNvPr>
          <p:cNvPicPr>
            <a:picLocks noChangeAspect="1" noChangeArrowheads="1"/>
          </p:cNvPicPr>
          <p:nvPr/>
        </p:nvPicPr>
        <p:blipFill>
          <a:blip r:embed="rId3" cstate="print"/>
          <a:srcRect/>
          <a:stretch>
            <a:fillRect/>
          </a:stretch>
        </p:blipFill>
        <p:spPr bwMode="auto">
          <a:xfrm>
            <a:off x="1371600" y="4250267"/>
            <a:ext cx="684944" cy="4572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acilitation.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94399" y="79236"/>
            <a:ext cx="2923077" cy="2051329"/>
          </a:xfrm>
          <a:prstGeom prst="rect">
            <a:avLst/>
          </a:prstGeom>
          <a:effectLst>
            <a:softEdge rad="165100"/>
          </a:effectLst>
        </p:spPr>
      </p:pic>
      <p:sp>
        <p:nvSpPr>
          <p:cNvPr id="4" name="Title 3"/>
          <p:cNvSpPr>
            <a:spLocks noGrp="1"/>
          </p:cNvSpPr>
          <p:nvPr>
            <p:ph type="title"/>
          </p:nvPr>
        </p:nvSpPr>
        <p:spPr>
          <a:xfrm>
            <a:off x="1447799" y="457200"/>
            <a:ext cx="5486399" cy="1295400"/>
          </a:xfrm>
        </p:spPr>
        <p:txBody>
          <a:bodyPr>
            <a:normAutofit/>
          </a:bodyPr>
          <a:lstStyle/>
          <a:p>
            <a:r>
              <a:rPr lang="en-US" dirty="0">
                <a:ln>
                  <a:solidFill>
                    <a:schemeClr val="accent1"/>
                  </a:solidFill>
                </a:ln>
              </a:rPr>
              <a:t>Remember:</a:t>
            </a:r>
            <a:br>
              <a:rPr lang="en-US" dirty="0">
                <a:ln>
                  <a:solidFill>
                    <a:schemeClr val="accent1"/>
                  </a:solidFill>
                </a:ln>
              </a:rPr>
            </a:br>
            <a:r>
              <a:rPr lang="en-US" dirty="0">
                <a:ln>
                  <a:solidFill>
                    <a:schemeClr val="accent1"/>
                  </a:solidFill>
                </a:ln>
              </a:rPr>
              <a:t>a Facilitator…</a:t>
            </a:r>
            <a:endParaRPr lang="en-US" b="1" dirty="0">
              <a:solidFill>
                <a:srgbClr val="FF0080"/>
              </a:solidFill>
            </a:endParaRPr>
          </a:p>
        </p:txBody>
      </p:sp>
      <p:sp>
        <p:nvSpPr>
          <p:cNvPr id="5" name="Title 3"/>
          <p:cNvSpPr txBox="1">
            <a:spLocks/>
          </p:cNvSpPr>
          <p:nvPr/>
        </p:nvSpPr>
        <p:spPr>
          <a:xfrm>
            <a:off x="1066800" y="1752600"/>
            <a:ext cx="7876076" cy="4648200"/>
          </a:xfrm>
          <a:prstGeom prst="rect">
            <a:avLst/>
          </a:prstGeom>
        </p:spPr>
        <p:txBody>
          <a:bodyPr vert="horz" lIns="91440" tIns="45720" rIns="91440" bIns="45720" rtlCol="0" anchor="ctr">
            <a:normAutofit fontScale="62500" lnSpcReduction="20000"/>
          </a:bodyPr>
          <a:lstStyle>
            <a:lvl1pPr algn="l" defTabSz="914400" rtl="0" eaLnBrk="1" latinLnBrk="0" hangingPunct="1">
              <a:spcBef>
                <a:spcPct val="0"/>
              </a:spcBef>
              <a:buNone/>
              <a:defRPr sz="4000" kern="1200" spc="-100" baseline="0">
                <a:solidFill>
                  <a:schemeClr val="tx2"/>
                </a:solidFill>
                <a:latin typeface="Calibri"/>
                <a:ea typeface="+mj-ea"/>
                <a:cs typeface="+mj-cs"/>
              </a:defRPr>
            </a:lvl1pPr>
          </a:lstStyle>
          <a:p>
            <a:r>
              <a:rPr lang="en-US" dirty="0"/>
              <a:t> </a:t>
            </a:r>
          </a:p>
          <a:p>
            <a:pPr>
              <a:lnSpc>
                <a:spcPct val="120000"/>
              </a:lnSpc>
              <a:buFont typeface="Arial" pitchFamily="34" charset="0"/>
              <a:buChar char="•"/>
            </a:pPr>
            <a:r>
              <a:rPr lang="en-US" sz="4500" b="1" dirty="0">
                <a:solidFill>
                  <a:schemeClr val="tx1">
                    <a:lumMod val="65000"/>
                    <a:lumOff val="35000"/>
                  </a:schemeClr>
                </a:solidFill>
                <a:latin typeface="+mn-lt"/>
                <a:ea typeface="Verdana" pitchFamily="34" charset="0"/>
                <a:cs typeface="Verdana" pitchFamily="34" charset="0"/>
              </a:rPr>
              <a:t>Helps a group to do it’s best thinking, and creates a space where everyone can participate.</a:t>
            </a:r>
          </a:p>
          <a:p>
            <a:pPr>
              <a:lnSpc>
                <a:spcPct val="120000"/>
              </a:lnSpc>
              <a:buFont typeface="Arial" pitchFamily="34" charset="0"/>
              <a:buChar char="•"/>
            </a:pPr>
            <a:r>
              <a:rPr lang="en-US" sz="4500" dirty="0">
                <a:solidFill>
                  <a:schemeClr val="tx1">
                    <a:lumMod val="65000"/>
                    <a:lumOff val="35000"/>
                  </a:schemeClr>
                </a:solidFill>
                <a:latin typeface="+mn-lt"/>
                <a:ea typeface="Verdana" pitchFamily="34" charset="0"/>
                <a:cs typeface="Verdana" pitchFamily="34" charset="0"/>
              </a:rPr>
              <a:t>Guides and monitors the process of the meeting (Is the meeting running well?)</a:t>
            </a:r>
          </a:p>
          <a:p>
            <a:pPr>
              <a:lnSpc>
                <a:spcPct val="120000"/>
              </a:lnSpc>
              <a:buFont typeface="Arial" pitchFamily="34" charset="0"/>
              <a:buChar char="•"/>
            </a:pPr>
            <a:r>
              <a:rPr lang="en-US" sz="4500" dirty="0">
                <a:solidFill>
                  <a:schemeClr val="tx1">
                    <a:lumMod val="65000"/>
                    <a:lumOff val="35000"/>
                  </a:schemeClr>
                </a:solidFill>
                <a:latin typeface="+mn-lt"/>
                <a:ea typeface="Verdana" pitchFamily="34" charset="0"/>
                <a:cs typeface="Verdana" pitchFamily="34" charset="0"/>
              </a:rPr>
              <a:t>Monitors time or uses a timekeeper</a:t>
            </a:r>
          </a:p>
          <a:p>
            <a:pPr>
              <a:lnSpc>
                <a:spcPct val="120000"/>
              </a:lnSpc>
              <a:buFont typeface="Arial" pitchFamily="34" charset="0"/>
              <a:buChar char="•"/>
            </a:pPr>
            <a:r>
              <a:rPr lang="en-US" sz="4500" dirty="0">
                <a:solidFill>
                  <a:schemeClr val="tx1">
                    <a:lumMod val="65000"/>
                    <a:lumOff val="35000"/>
                  </a:schemeClr>
                </a:solidFill>
                <a:latin typeface="+mn-lt"/>
                <a:ea typeface="Verdana" pitchFamily="34" charset="0"/>
                <a:cs typeface="Verdana" pitchFamily="34" charset="0"/>
              </a:rPr>
              <a:t>Brings team back on-track when needed</a:t>
            </a:r>
          </a:p>
          <a:p>
            <a:pPr>
              <a:lnSpc>
                <a:spcPct val="120000"/>
              </a:lnSpc>
              <a:buFont typeface="Arial" pitchFamily="34" charset="0"/>
              <a:buChar char="•"/>
            </a:pPr>
            <a:r>
              <a:rPr lang="en-US" sz="4500" dirty="0">
                <a:solidFill>
                  <a:schemeClr val="tx1">
                    <a:lumMod val="65000"/>
                    <a:lumOff val="35000"/>
                  </a:schemeClr>
                </a:solidFill>
                <a:latin typeface="+mn-lt"/>
                <a:ea typeface="Verdana" pitchFamily="34" charset="0"/>
                <a:cs typeface="Verdana" pitchFamily="34" charset="0"/>
              </a:rPr>
              <a:t>Helps to clarify ideas</a:t>
            </a:r>
          </a:p>
          <a:p>
            <a:pPr>
              <a:lnSpc>
                <a:spcPct val="120000"/>
              </a:lnSpc>
              <a:buFont typeface="Arial" pitchFamily="34" charset="0"/>
              <a:buChar char="•"/>
            </a:pPr>
            <a:r>
              <a:rPr lang="en-US" sz="4500" dirty="0">
                <a:solidFill>
                  <a:schemeClr val="tx1">
                    <a:lumMod val="65000"/>
                    <a:lumOff val="35000"/>
                  </a:schemeClr>
                </a:solidFill>
                <a:latin typeface="+mn-lt"/>
                <a:ea typeface="Verdana" pitchFamily="34" charset="0"/>
                <a:cs typeface="Verdana" pitchFamily="34" charset="0"/>
              </a:rPr>
              <a:t>Provides feedback where appropriate</a:t>
            </a:r>
          </a:p>
          <a:p>
            <a:endParaRPr lang="en-US" dirty="0">
              <a:solidFill>
                <a:srgbClr val="FF0080"/>
              </a:solidFill>
            </a:endParaRPr>
          </a:p>
        </p:txBody>
      </p:sp>
      <p:pic>
        <p:nvPicPr>
          <p:cNvPr id="6" name="Picture 5" descr="solutions-xxl.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84011" y="5257800"/>
            <a:ext cx="1297146" cy="1297146"/>
          </a:xfrm>
          <a:prstGeom prst="rect">
            <a:avLst/>
          </a:prstGeom>
        </p:spPr>
      </p:pic>
    </p:spTree>
    <p:extLst>
      <p:ext uri="{BB962C8B-B14F-4D97-AF65-F5344CB8AC3E}">
        <p14:creationId xmlns:p14="http://schemas.microsoft.com/office/powerpoint/2010/main" val="669658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linds(horizontal)">
                                      <p:cBhvr>
                                        <p:cTn id="7" dur="1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1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linds(horizontal)">
                                      <p:cBhvr>
                                        <p:cTn id="17" dur="10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linds(horizontal)">
                                      <p:cBhvr>
                                        <p:cTn id="22" dur="10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blinds(horizontal)">
                                      <p:cBhvr>
                                        <p:cTn id="27" dur="10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blinds(horizontal)">
                                      <p:cBhvr>
                                        <p:cTn id="32" dur="1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03513"/>
            <a:ext cx="7658890" cy="1296687"/>
          </a:xfrm>
        </p:spPr>
        <p:txBody>
          <a:bodyPr>
            <a:noAutofit/>
          </a:bodyPr>
          <a:lstStyle/>
          <a:p>
            <a:pPr algn="ctr"/>
            <a:r>
              <a:rPr lang="en-US" sz="4400" b="1" dirty="0">
                <a:ln>
                  <a:solidFill>
                    <a:schemeClr val="accent1"/>
                  </a:solidFill>
                </a:ln>
                <a:cs typeface="Calibri"/>
              </a:rPr>
              <a:t>A Good Facilitator has the </a:t>
            </a:r>
            <a:r>
              <a:rPr lang="en-US" sz="4400" b="1" u="sng" dirty="0">
                <a:ln>
                  <a:solidFill>
                    <a:schemeClr val="accent1"/>
                  </a:solidFill>
                </a:ln>
                <a:cs typeface="Calibri"/>
              </a:rPr>
              <a:t>following characteristics:</a:t>
            </a:r>
            <a:endParaRPr lang="es-ES" sz="4400" u="sng" dirty="0">
              <a:ln>
                <a:solidFill>
                  <a:schemeClr val="accent1"/>
                </a:solidFill>
              </a:ln>
              <a:cs typeface="Calibri"/>
            </a:endParaRPr>
          </a:p>
        </p:txBody>
      </p:sp>
      <p:sp>
        <p:nvSpPr>
          <p:cNvPr id="3" name="Content Placeholder 2"/>
          <p:cNvSpPr>
            <a:spLocks noGrp="1"/>
          </p:cNvSpPr>
          <p:nvPr>
            <p:ph idx="1"/>
          </p:nvPr>
        </p:nvSpPr>
        <p:spPr>
          <a:xfrm>
            <a:off x="1505345" y="1752600"/>
            <a:ext cx="7239000" cy="4876799"/>
          </a:xfrm>
        </p:spPr>
        <p:txBody>
          <a:bodyPr>
            <a:normAutofit/>
          </a:bodyPr>
          <a:lstStyle/>
          <a:p>
            <a:pPr marL="464327" indent="-241093">
              <a:defRPr/>
            </a:pPr>
            <a:r>
              <a:rPr lang="en-US" sz="3000" dirty="0"/>
              <a:t>Positive attitude</a:t>
            </a:r>
          </a:p>
          <a:p>
            <a:pPr marL="464327" indent="-241093">
              <a:defRPr/>
            </a:pPr>
            <a:r>
              <a:rPr lang="en-US" sz="3000" dirty="0"/>
              <a:t>Respectful</a:t>
            </a:r>
          </a:p>
          <a:p>
            <a:pPr marL="464327" indent="-241093">
              <a:defRPr/>
            </a:pPr>
            <a:r>
              <a:rPr lang="en-US" sz="3000" dirty="0"/>
              <a:t>Motivational</a:t>
            </a:r>
          </a:p>
          <a:p>
            <a:pPr marL="464327" indent="-241093">
              <a:defRPr/>
            </a:pPr>
            <a:r>
              <a:rPr lang="en-US" sz="3000" dirty="0"/>
              <a:t>Patient </a:t>
            </a:r>
          </a:p>
          <a:p>
            <a:pPr marL="464327" indent="-241093">
              <a:defRPr/>
            </a:pPr>
            <a:r>
              <a:rPr lang="en-US" sz="3000" dirty="0"/>
              <a:t>Are respectful of time</a:t>
            </a:r>
          </a:p>
          <a:p>
            <a:pPr marL="464327" indent="-241093">
              <a:defRPr/>
            </a:pPr>
            <a:r>
              <a:rPr lang="en-US" sz="3000" dirty="0"/>
              <a:t>Use appropriate vocabulary</a:t>
            </a:r>
          </a:p>
          <a:p>
            <a:pPr marL="464327" indent="-241093">
              <a:defRPr/>
            </a:pPr>
            <a:r>
              <a:rPr lang="en-US" sz="3000" dirty="0"/>
              <a:t>Use appropriate body language</a:t>
            </a:r>
          </a:p>
          <a:p>
            <a:pPr marL="464327" indent="-241093">
              <a:defRPr/>
            </a:pPr>
            <a:r>
              <a:rPr lang="en-US" sz="3000" dirty="0"/>
              <a:t> Listen well</a:t>
            </a:r>
            <a:endParaRPr lang="en-US" sz="2000" dirty="0">
              <a:solidFill>
                <a:srgbClr val="FF0066"/>
              </a:solidFill>
            </a:endParaRPr>
          </a:p>
        </p:txBody>
      </p:sp>
      <p:pic>
        <p:nvPicPr>
          <p:cNvPr id="5" name="Picture 4" descr="27824-200.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86400" y="1752600"/>
            <a:ext cx="2819400" cy="2819400"/>
          </a:xfrm>
          <a:prstGeom prst="rect">
            <a:avLst/>
          </a:prstGeom>
        </p:spPr>
      </p:pic>
    </p:spTree>
    <p:extLst>
      <p:ext uri="{BB962C8B-B14F-4D97-AF65-F5344CB8AC3E}">
        <p14:creationId xmlns:p14="http://schemas.microsoft.com/office/powerpoint/2010/main" val="203298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14263"/>
            <a:ext cx="7411469" cy="1110219"/>
          </a:xfrm>
        </p:spPr>
        <p:txBody>
          <a:bodyPr>
            <a:normAutofit/>
          </a:bodyPr>
          <a:lstStyle/>
          <a:p>
            <a:pPr algn="ctr"/>
            <a:r>
              <a:rPr lang="en-US" b="1" dirty="0">
                <a:ln>
                  <a:solidFill>
                    <a:schemeClr val="accent1"/>
                  </a:solidFill>
                </a:ln>
                <a:cs typeface="Calibri"/>
              </a:rPr>
              <a:t>A Good Facilitator is Prepared</a:t>
            </a:r>
            <a:endParaRPr lang="en-US" dirty="0">
              <a:ln>
                <a:solidFill>
                  <a:schemeClr val="accent1"/>
                </a:solidFill>
              </a:ln>
              <a:solidFill>
                <a:srgbClr val="D60093"/>
              </a:solidFill>
              <a:ea typeface="ヒラギノ角ゴ ProN W3" charset="0"/>
              <a:cs typeface="Calibri"/>
            </a:endParaRPr>
          </a:p>
        </p:txBody>
      </p:sp>
      <p:sp>
        <p:nvSpPr>
          <p:cNvPr id="3" name="Content Placeholder 2"/>
          <p:cNvSpPr>
            <a:spLocks noGrp="1"/>
          </p:cNvSpPr>
          <p:nvPr>
            <p:ph idx="1"/>
          </p:nvPr>
        </p:nvSpPr>
        <p:spPr>
          <a:xfrm>
            <a:off x="990600" y="1600200"/>
            <a:ext cx="7903882" cy="4953000"/>
          </a:xfrm>
        </p:spPr>
        <p:txBody>
          <a:bodyPr>
            <a:normAutofit fontScale="92500" lnSpcReduction="20000"/>
          </a:bodyPr>
          <a:lstStyle/>
          <a:p>
            <a:pPr>
              <a:defRPr/>
            </a:pPr>
            <a:r>
              <a:rPr lang="en-US" sz="3200" dirty="0"/>
              <a:t>Know the topic, audience, and relationships</a:t>
            </a:r>
            <a:endParaRPr lang="en-US" sz="3200" dirty="0">
              <a:solidFill>
                <a:srgbClr val="D60093"/>
              </a:solidFill>
            </a:endParaRPr>
          </a:p>
          <a:p>
            <a:pPr>
              <a:defRPr/>
            </a:pPr>
            <a:endParaRPr lang="en-US" sz="1300" dirty="0"/>
          </a:p>
          <a:p>
            <a:pPr>
              <a:defRPr/>
            </a:pPr>
            <a:r>
              <a:rPr lang="en-US" sz="3200" dirty="0"/>
              <a:t>Visit the meeting space</a:t>
            </a:r>
            <a:endParaRPr lang="en-US" sz="3200" dirty="0">
              <a:solidFill>
                <a:srgbClr val="D60093"/>
              </a:solidFill>
            </a:endParaRPr>
          </a:p>
          <a:p>
            <a:pPr>
              <a:defRPr/>
            </a:pPr>
            <a:endParaRPr lang="en-US" sz="1300" dirty="0"/>
          </a:p>
          <a:p>
            <a:pPr>
              <a:defRPr/>
            </a:pPr>
            <a:r>
              <a:rPr lang="en-US" sz="3200" dirty="0"/>
              <a:t>Sets goals</a:t>
            </a:r>
          </a:p>
          <a:p>
            <a:pPr>
              <a:defRPr/>
            </a:pPr>
            <a:endParaRPr lang="en-US" sz="3200" dirty="0"/>
          </a:p>
          <a:p>
            <a:pPr>
              <a:defRPr/>
            </a:pPr>
            <a:r>
              <a:rPr lang="en-US" sz="3200" dirty="0"/>
              <a:t>Has a defined agenda (with topics, processes and intended outcomes)</a:t>
            </a:r>
          </a:p>
          <a:p>
            <a:pPr>
              <a:defRPr/>
            </a:pPr>
            <a:endParaRPr lang="en-US" sz="1400" dirty="0"/>
          </a:p>
          <a:p>
            <a:pPr>
              <a:defRPr/>
            </a:pPr>
            <a:r>
              <a:rPr lang="en-US" sz="3200" dirty="0"/>
              <a:t>Has appropriate tools (e.g. markers, flip charts, projector, etc.)</a:t>
            </a:r>
            <a:endParaRPr lang="es-MX" sz="3200" dirty="0">
              <a:solidFill>
                <a:srgbClr val="D60093"/>
              </a:solidFill>
            </a:endParaRPr>
          </a:p>
        </p:txBody>
      </p:sp>
      <p:pic>
        <p:nvPicPr>
          <p:cNvPr id="4" name="Picture 3" descr="op5.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00800" y="2286000"/>
            <a:ext cx="1905942" cy="1905942"/>
          </a:xfrm>
          <a:prstGeom prst="rect">
            <a:avLst/>
          </a:prstGeom>
        </p:spPr>
      </p:pic>
    </p:spTree>
    <p:extLst>
      <p:ext uri="{BB962C8B-B14F-4D97-AF65-F5344CB8AC3E}">
        <p14:creationId xmlns:p14="http://schemas.microsoft.com/office/powerpoint/2010/main" val="3253453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a:xfrm>
            <a:off x="564629" y="0"/>
            <a:ext cx="8382000" cy="1981202"/>
          </a:xfrm>
        </p:spPr>
        <p:txBody>
          <a:bodyPr>
            <a:normAutofit/>
          </a:bodyPr>
          <a:lstStyle/>
          <a:p>
            <a:pPr algn="ctr"/>
            <a:br>
              <a:rPr lang="en-US" dirty="0"/>
            </a:br>
            <a:r>
              <a:rPr lang="en-US" dirty="0">
                <a:ln>
                  <a:solidFill>
                    <a:schemeClr val="accent1"/>
                  </a:solidFill>
                </a:ln>
              </a:rPr>
              <a:t>How to Set the Stage for Your Meeting</a:t>
            </a:r>
          </a:p>
        </p:txBody>
      </p:sp>
      <p:sp>
        <p:nvSpPr>
          <p:cNvPr id="367619" name="Rectangle 3"/>
          <p:cNvSpPr>
            <a:spLocks noGrp="1" noChangeArrowheads="1"/>
          </p:cNvSpPr>
          <p:nvPr>
            <p:ph idx="1"/>
          </p:nvPr>
        </p:nvSpPr>
        <p:spPr>
          <a:xfrm>
            <a:off x="964158" y="1947335"/>
            <a:ext cx="7633742" cy="3593591"/>
          </a:xfrm>
        </p:spPr>
        <p:txBody>
          <a:bodyPr/>
          <a:lstStyle/>
          <a:p>
            <a:pPr>
              <a:lnSpc>
                <a:spcPct val="90000"/>
              </a:lnSpc>
            </a:pPr>
            <a:r>
              <a:rPr lang="en-US" sz="2400" dirty="0"/>
              <a:t>Start &amp; end on time</a:t>
            </a:r>
          </a:p>
          <a:p>
            <a:pPr>
              <a:lnSpc>
                <a:spcPct val="90000"/>
              </a:lnSpc>
            </a:pPr>
            <a:r>
              <a:rPr lang="en-US" sz="2400" dirty="0"/>
              <a:t>Establish ground rules/meeting agreements</a:t>
            </a:r>
          </a:p>
          <a:p>
            <a:pPr>
              <a:lnSpc>
                <a:spcPct val="90000"/>
              </a:lnSpc>
            </a:pPr>
            <a:r>
              <a:rPr lang="en-US" sz="2400" dirty="0"/>
              <a:t>Make sure you have adequate and appropriate space</a:t>
            </a:r>
          </a:p>
          <a:p>
            <a:pPr>
              <a:lnSpc>
                <a:spcPct val="90000"/>
              </a:lnSpc>
            </a:pPr>
            <a:r>
              <a:rPr lang="en-US" sz="2400" dirty="0"/>
              <a:t>Build in time to connect socially </a:t>
            </a:r>
          </a:p>
          <a:p>
            <a:pPr>
              <a:lnSpc>
                <a:spcPct val="90000"/>
              </a:lnSpc>
            </a:pPr>
            <a:r>
              <a:rPr lang="en-US" sz="2400" dirty="0"/>
              <a:t>Ensure members are aware of their roles</a:t>
            </a:r>
          </a:p>
          <a:p>
            <a:pPr>
              <a:lnSpc>
                <a:spcPct val="90000"/>
              </a:lnSpc>
            </a:pPr>
            <a:r>
              <a:rPr lang="en-US" sz="2400" dirty="0"/>
              <a:t>Include “Parking Lots” where possible</a:t>
            </a:r>
          </a:p>
        </p:txBody>
      </p:sp>
      <p:pic>
        <p:nvPicPr>
          <p:cNvPr id="6" name="Picture 2" descr="C:\Users\Kris\AppData\Local\Microsoft\Windows\Temporary Internet Files\Content.IE5\2PWORD3F\check-list-progetto-in-sostenibile-responsabile-padova[1].png"/>
          <p:cNvPicPr>
            <a:picLocks noChangeAspect="1" noChangeArrowheads="1"/>
          </p:cNvPicPr>
          <p:nvPr/>
        </p:nvPicPr>
        <p:blipFill>
          <a:blip r:embed="rId3" cstate="print"/>
          <a:srcRect/>
          <a:stretch>
            <a:fillRect/>
          </a:stretch>
        </p:blipFill>
        <p:spPr bwMode="auto">
          <a:xfrm>
            <a:off x="6848475" y="4532194"/>
            <a:ext cx="1724025" cy="2152929"/>
          </a:xfrm>
          <a:prstGeom prst="rect">
            <a:avLst/>
          </a:prstGeom>
          <a:noFill/>
          <a:effectLst>
            <a:softEdge rad="165100"/>
          </a:effectLst>
        </p:spPr>
      </p:pic>
    </p:spTree>
    <p:extLst>
      <p:ext uri="{BB962C8B-B14F-4D97-AF65-F5344CB8AC3E}">
        <p14:creationId xmlns:p14="http://schemas.microsoft.com/office/powerpoint/2010/main" val="3166660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a:xfrm>
            <a:off x="761206" y="468482"/>
            <a:ext cx="8229600" cy="1139824"/>
          </a:xfrm>
        </p:spPr>
        <p:txBody>
          <a:bodyPr>
            <a:normAutofit/>
          </a:bodyPr>
          <a:lstStyle/>
          <a:p>
            <a:pPr algn="ctr"/>
            <a:r>
              <a:rPr lang="en-US" u="sng" dirty="0">
                <a:ln>
                  <a:solidFill>
                    <a:schemeClr val="accent1"/>
                  </a:solidFill>
                </a:ln>
              </a:rPr>
              <a:t>Running a Meeting Effectively</a:t>
            </a:r>
          </a:p>
        </p:txBody>
      </p:sp>
      <p:sp>
        <p:nvSpPr>
          <p:cNvPr id="309251" name="Rectangle 3"/>
          <p:cNvSpPr>
            <a:spLocks noGrp="1" noChangeArrowheads="1"/>
          </p:cNvSpPr>
          <p:nvPr>
            <p:ph idx="1"/>
          </p:nvPr>
        </p:nvSpPr>
        <p:spPr>
          <a:xfrm>
            <a:off x="990600" y="1600200"/>
            <a:ext cx="7542212" cy="4953000"/>
          </a:xfrm>
        </p:spPr>
        <p:txBody>
          <a:bodyPr>
            <a:normAutofit fontScale="92500"/>
          </a:bodyPr>
          <a:lstStyle/>
          <a:p>
            <a:r>
              <a:rPr lang="en-US" sz="2400" dirty="0"/>
              <a:t>Include introductions/ice breakers/energizers</a:t>
            </a:r>
          </a:p>
          <a:p>
            <a:r>
              <a:rPr lang="en-US" sz="2400" dirty="0"/>
              <a:t>Get agreement on the agenda and ground rules</a:t>
            </a:r>
          </a:p>
          <a:p>
            <a:r>
              <a:rPr lang="en-US" sz="2400" dirty="0"/>
              <a:t>Keep the discussion on track</a:t>
            </a:r>
          </a:p>
          <a:p>
            <a:r>
              <a:rPr lang="en-US" sz="2400" dirty="0"/>
              <a:t>Stay aware of time</a:t>
            </a:r>
          </a:p>
          <a:p>
            <a:r>
              <a:rPr lang="en-US" sz="2400" dirty="0"/>
              <a:t>Encourage participation</a:t>
            </a:r>
          </a:p>
          <a:p>
            <a:r>
              <a:rPr lang="en-US" sz="2400" dirty="0"/>
              <a:t>Recap what you hear</a:t>
            </a:r>
          </a:p>
          <a:p>
            <a:r>
              <a:rPr lang="en-US" sz="2400" dirty="0"/>
              <a:t>Help members turn issues and concerns into action plans</a:t>
            </a:r>
          </a:p>
          <a:p>
            <a:r>
              <a:rPr lang="en-US" sz="2400" dirty="0"/>
              <a:t>Be neutral and use the power of your position wisely</a:t>
            </a:r>
          </a:p>
          <a:p>
            <a:r>
              <a:rPr lang="en-US" sz="2400" dirty="0"/>
              <a:t>Consider rotating roles to encourage new leaders</a:t>
            </a:r>
          </a:p>
        </p:txBody>
      </p:sp>
      <p:pic>
        <p:nvPicPr>
          <p:cNvPr id="6" name="Picture 22"/>
          <p:cNvPicPr>
            <a:picLocks noChangeAspect="1" noChangeArrowheads="1"/>
          </p:cNvPicPr>
          <p:nvPr/>
        </p:nvPicPr>
        <p:blipFill>
          <a:blip r:embed="rId3" cstate="print"/>
          <a:srcRect/>
          <a:stretch>
            <a:fillRect/>
          </a:stretch>
        </p:blipFill>
        <p:spPr bwMode="auto">
          <a:xfrm>
            <a:off x="5715000" y="2590800"/>
            <a:ext cx="2552700" cy="1701800"/>
          </a:xfrm>
          <a:prstGeom prst="rect">
            <a:avLst/>
          </a:prstGeom>
          <a:noFill/>
          <a:ln w="9525">
            <a:noFill/>
            <a:miter lim="800000"/>
            <a:headEnd/>
            <a:tailEnd/>
          </a:ln>
        </p:spPr>
      </p:pic>
    </p:spTree>
    <p:extLst>
      <p:ext uri="{BB962C8B-B14F-4D97-AF65-F5344CB8AC3E}">
        <p14:creationId xmlns:p14="http://schemas.microsoft.com/office/powerpoint/2010/main" val="3182425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9251">
                                            <p:txEl>
                                              <p:pRg st="0" end="0"/>
                                            </p:txEl>
                                          </p:spTgt>
                                        </p:tgtEl>
                                        <p:attrNameLst>
                                          <p:attrName>style.visibility</p:attrName>
                                        </p:attrNameLst>
                                      </p:cBhvr>
                                      <p:to>
                                        <p:strVal val="visible"/>
                                      </p:to>
                                    </p:set>
                                    <p:animEffect transition="in" filter="fade">
                                      <p:cBhvr>
                                        <p:cTn id="7" dur="2000"/>
                                        <p:tgtEl>
                                          <p:spTgt spid="3092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9251">
                                            <p:txEl>
                                              <p:pRg st="1" end="1"/>
                                            </p:txEl>
                                          </p:spTgt>
                                        </p:tgtEl>
                                        <p:attrNameLst>
                                          <p:attrName>style.visibility</p:attrName>
                                        </p:attrNameLst>
                                      </p:cBhvr>
                                      <p:to>
                                        <p:strVal val="visible"/>
                                      </p:to>
                                    </p:set>
                                    <p:animEffect transition="in" filter="fade">
                                      <p:cBhvr>
                                        <p:cTn id="12" dur="2000"/>
                                        <p:tgtEl>
                                          <p:spTgt spid="3092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9251">
                                            <p:txEl>
                                              <p:pRg st="2" end="2"/>
                                            </p:txEl>
                                          </p:spTgt>
                                        </p:tgtEl>
                                        <p:attrNameLst>
                                          <p:attrName>style.visibility</p:attrName>
                                        </p:attrNameLst>
                                      </p:cBhvr>
                                      <p:to>
                                        <p:strVal val="visible"/>
                                      </p:to>
                                    </p:set>
                                    <p:animEffect transition="in" filter="fade">
                                      <p:cBhvr>
                                        <p:cTn id="17" dur="2000"/>
                                        <p:tgtEl>
                                          <p:spTgt spid="3092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9251">
                                            <p:txEl>
                                              <p:pRg st="3" end="3"/>
                                            </p:txEl>
                                          </p:spTgt>
                                        </p:tgtEl>
                                        <p:attrNameLst>
                                          <p:attrName>style.visibility</p:attrName>
                                        </p:attrNameLst>
                                      </p:cBhvr>
                                      <p:to>
                                        <p:strVal val="visible"/>
                                      </p:to>
                                    </p:set>
                                    <p:animEffect transition="in" filter="fade">
                                      <p:cBhvr>
                                        <p:cTn id="22" dur="2000"/>
                                        <p:tgtEl>
                                          <p:spTgt spid="3092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9251">
                                            <p:txEl>
                                              <p:pRg st="4" end="4"/>
                                            </p:txEl>
                                          </p:spTgt>
                                        </p:tgtEl>
                                        <p:attrNameLst>
                                          <p:attrName>style.visibility</p:attrName>
                                        </p:attrNameLst>
                                      </p:cBhvr>
                                      <p:to>
                                        <p:strVal val="visible"/>
                                      </p:to>
                                    </p:set>
                                    <p:animEffect transition="in" filter="fade">
                                      <p:cBhvr>
                                        <p:cTn id="27" dur="2000"/>
                                        <p:tgtEl>
                                          <p:spTgt spid="30925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09251">
                                            <p:txEl>
                                              <p:pRg st="5" end="5"/>
                                            </p:txEl>
                                          </p:spTgt>
                                        </p:tgtEl>
                                        <p:attrNameLst>
                                          <p:attrName>style.visibility</p:attrName>
                                        </p:attrNameLst>
                                      </p:cBhvr>
                                      <p:to>
                                        <p:strVal val="visible"/>
                                      </p:to>
                                    </p:set>
                                    <p:animEffect transition="in" filter="fade">
                                      <p:cBhvr>
                                        <p:cTn id="32" dur="2000"/>
                                        <p:tgtEl>
                                          <p:spTgt spid="30925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09251">
                                            <p:txEl>
                                              <p:pRg st="6" end="6"/>
                                            </p:txEl>
                                          </p:spTgt>
                                        </p:tgtEl>
                                        <p:attrNameLst>
                                          <p:attrName>style.visibility</p:attrName>
                                        </p:attrNameLst>
                                      </p:cBhvr>
                                      <p:to>
                                        <p:strVal val="visible"/>
                                      </p:to>
                                    </p:set>
                                    <p:animEffect transition="in" filter="fade">
                                      <p:cBhvr>
                                        <p:cTn id="37" dur="2000"/>
                                        <p:tgtEl>
                                          <p:spTgt spid="30925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09251">
                                            <p:txEl>
                                              <p:pRg st="7" end="7"/>
                                            </p:txEl>
                                          </p:spTgt>
                                        </p:tgtEl>
                                        <p:attrNameLst>
                                          <p:attrName>style.visibility</p:attrName>
                                        </p:attrNameLst>
                                      </p:cBhvr>
                                      <p:to>
                                        <p:strVal val="visible"/>
                                      </p:to>
                                    </p:set>
                                    <p:animEffect transition="in" filter="fade">
                                      <p:cBhvr>
                                        <p:cTn id="42" dur="2000"/>
                                        <p:tgtEl>
                                          <p:spTgt spid="30925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09251">
                                            <p:txEl>
                                              <p:pRg st="8" end="8"/>
                                            </p:txEl>
                                          </p:spTgt>
                                        </p:tgtEl>
                                        <p:attrNameLst>
                                          <p:attrName>style.visibility</p:attrName>
                                        </p:attrNameLst>
                                      </p:cBhvr>
                                      <p:to>
                                        <p:strVal val="visible"/>
                                      </p:to>
                                    </p:set>
                                    <p:animEffect transition="in" filter="fade">
                                      <p:cBhvr>
                                        <p:cTn id="47" dur="2000"/>
                                        <p:tgtEl>
                                          <p:spTgt spid="30925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251"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{81826FB2-4242-F847-BE52-677C518DAC86}tf10001069</Template>
  <TotalTime>1929</TotalTime>
  <Words>1316</Words>
  <Application>Microsoft Macintosh PowerPoint</Application>
  <PresentationFormat>On-screen Show (4:3)</PresentationFormat>
  <Paragraphs>216</Paragraphs>
  <Slides>21</Slides>
  <Notes>21</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21</vt:i4>
      </vt:variant>
    </vt:vector>
  </HeadingPairs>
  <TitlesOfParts>
    <vt:vector size="34" baseType="lpstr">
      <vt:lpstr>Arial Unicode MS</vt:lpstr>
      <vt:lpstr>ヒラギノ角ゴ ProN W3</vt:lpstr>
      <vt:lpstr>Arial</vt:lpstr>
      <vt:lpstr>Calibri</vt:lpstr>
      <vt:lpstr>Calibri Light</vt:lpstr>
      <vt:lpstr>Century Gothic</vt:lpstr>
      <vt:lpstr>Symbol</vt:lpstr>
      <vt:lpstr>Tahoma</vt:lpstr>
      <vt:lpstr>Times New Roman</vt:lpstr>
      <vt:lpstr>Verdana</vt:lpstr>
      <vt:lpstr>Wingdings</vt:lpstr>
      <vt:lpstr>Wingdings 3</vt:lpstr>
      <vt:lpstr>Wisp</vt:lpstr>
      <vt:lpstr>Session 2:  How to Have an Effective Meeting</vt:lpstr>
      <vt:lpstr>Agenda</vt:lpstr>
      <vt:lpstr>TRAINING AGREEMENTS</vt:lpstr>
      <vt:lpstr>Training Goals</vt:lpstr>
      <vt:lpstr>Remember: a Facilitator…</vt:lpstr>
      <vt:lpstr>A Good Facilitator has the following characteristics:</vt:lpstr>
      <vt:lpstr>A Good Facilitator is Prepared</vt:lpstr>
      <vt:lpstr> How to Set the Stage for Your Meeting</vt:lpstr>
      <vt:lpstr>Running a Meeting Effectively</vt:lpstr>
      <vt:lpstr>Meeting Follow-up</vt:lpstr>
      <vt:lpstr>Active Facilitation</vt:lpstr>
      <vt:lpstr>How?!</vt:lpstr>
      <vt:lpstr>The Many Hats of a Facilitator</vt:lpstr>
      <vt:lpstr>The Many Hats of a Facilitator</vt:lpstr>
      <vt:lpstr>We Communicate in Many Ways</vt:lpstr>
      <vt:lpstr>Encourage Participation Through Hooks and Responses</vt:lpstr>
      <vt:lpstr>The Group Memory:  Flipchart or  Display Recordings</vt:lpstr>
      <vt:lpstr>Challenging  Group Personalities</vt:lpstr>
      <vt:lpstr>ADDRESSING CHALLENGES Time to PRACTICE</vt:lpstr>
      <vt:lpstr>FACILITATION TOOLS</vt:lpstr>
      <vt:lpstr>THE END! </vt:lpstr>
    </vt:vector>
  </TitlesOfParts>
  <Company>Microsoft Corporation</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HOUSE</dc:title>
  <dc:creator>Krishaunda Hampton</dc:creator>
  <cp:lastModifiedBy>Kris Hampton</cp:lastModifiedBy>
  <cp:revision>212</cp:revision>
  <cp:lastPrinted>2018-03-19T18:06:37Z</cp:lastPrinted>
  <dcterms:created xsi:type="dcterms:W3CDTF">2015-09-12T07:36:59Z</dcterms:created>
  <dcterms:modified xsi:type="dcterms:W3CDTF">2018-08-14T06:20:32Z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TC010170701033</vt:lpwstr>
  </property>
</Properties>
</file>