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63" r:id="rId5"/>
    <p:sldId id="260" r:id="rId6"/>
    <p:sldId id="273" r:id="rId7"/>
    <p:sldId id="261" r:id="rId8"/>
    <p:sldId id="262" r:id="rId9"/>
    <p:sldId id="265" r:id="rId10"/>
    <p:sldId id="276" r:id="rId11"/>
    <p:sldId id="264" r:id="rId12"/>
    <p:sldId id="266" r:id="rId13"/>
    <p:sldId id="270" r:id="rId14"/>
    <p:sldId id="259" r:id="rId15"/>
    <p:sldId id="267" r:id="rId16"/>
    <p:sldId id="274" r:id="rId17"/>
    <p:sldId id="268" r:id="rId18"/>
    <p:sldId id="269" r:id="rId19"/>
    <p:sldId id="272" r:id="rId20"/>
    <p:sldId id="271" r:id="rId21"/>
    <p:sldId id="278" r:id="rId22"/>
    <p:sldId id="280"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02"/>
  </p:normalViewPr>
  <p:slideViewPr>
    <p:cSldViewPr snapToGrid="0" snapToObjects="1">
      <p:cViewPr varScale="1">
        <p:scale>
          <a:sx n="43" d="100"/>
          <a:sy n="43" d="100"/>
        </p:scale>
        <p:origin x="-17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3944C-E277-934D-9FD1-3534EB347929}" type="doc">
      <dgm:prSet loTypeId="urn:microsoft.com/office/officeart/2005/8/layout/vProcess5" loCatId="" qsTypeId="urn:microsoft.com/office/officeart/2005/8/quickstyle/simple1" qsCatId="simple" csTypeId="urn:microsoft.com/office/officeart/2005/8/colors/colorful4" csCatId="colorful" phldr="1"/>
      <dgm:spPr/>
      <dgm:t>
        <a:bodyPr/>
        <a:lstStyle/>
        <a:p>
          <a:endParaRPr lang="en-US"/>
        </a:p>
      </dgm:t>
    </dgm:pt>
    <dgm:pt modelId="{90053AD3-5464-5B47-9198-FA2E47AA02F3}">
      <dgm:prSet phldrT="[Text]" custT="1"/>
      <dgm:spPr/>
      <dgm:t>
        <a:bodyPr/>
        <a:lstStyle/>
        <a:p>
          <a:r>
            <a:rPr lang="en-US" sz="2400" b="1" dirty="0"/>
            <a:t>Submit to Program Officer for Eligibility Review</a:t>
          </a:r>
        </a:p>
      </dgm:t>
    </dgm:pt>
    <dgm:pt modelId="{05A3904B-7AB7-8542-BE4C-EFF94EBC4B34}" type="parTrans" cxnId="{D5F630DB-EEB6-CD48-8185-911ED014E2CA}">
      <dgm:prSet/>
      <dgm:spPr/>
      <dgm:t>
        <a:bodyPr/>
        <a:lstStyle/>
        <a:p>
          <a:endParaRPr lang="en-US"/>
        </a:p>
      </dgm:t>
    </dgm:pt>
    <dgm:pt modelId="{984447F9-EA43-EC4B-B74A-CD692D23E170}" type="sibTrans" cxnId="{D5F630DB-EEB6-CD48-8185-911ED014E2CA}">
      <dgm:prSet/>
      <dgm:spPr/>
      <dgm:t>
        <a:bodyPr/>
        <a:lstStyle/>
        <a:p>
          <a:endParaRPr lang="en-US"/>
        </a:p>
      </dgm:t>
    </dgm:pt>
    <dgm:pt modelId="{AC134A88-21C5-784B-B15A-6D3C72CA6B3D}">
      <dgm:prSet phldrT="[Text]" custT="1"/>
      <dgm:spPr/>
      <dgm:t>
        <a:bodyPr/>
        <a:lstStyle/>
        <a:p>
          <a:r>
            <a:rPr lang="en-US" sz="2500" b="1" dirty="0"/>
            <a:t>Communications Workgroup Review</a:t>
          </a:r>
        </a:p>
      </dgm:t>
    </dgm:pt>
    <dgm:pt modelId="{FB962228-DDDE-754A-8CCA-06B6D4DA0841}" type="parTrans" cxnId="{9AA3387B-1135-6D44-8E47-0A653AD4A56C}">
      <dgm:prSet/>
      <dgm:spPr/>
      <dgm:t>
        <a:bodyPr/>
        <a:lstStyle/>
        <a:p>
          <a:endParaRPr lang="en-US"/>
        </a:p>
      </dgm:t>
    </dgm:pt>
    <dgm:pt modelId="{058DFE7F-3AF4-7740-B53D-7B24AFCD618A}" type="sibTrans" cxnId="{9AA3387B-1135-6D44-8E47-0A653AD4A56C}">
      <dgm:prSet/>
      <dgm:spPr/>
      <dgm:t>
        <a:bodyPr/>
        <a:lstStyle/>
        <a:p>
          <a:endParaRPr lang="en-US"/>
        </a:p>
      </dgm:t>
    </dgm:pt>
    <dgm:pt modelId="{1C3AA8CC-595A-404A-A0F7-C40B14E4853B}">
      <dgm:prSet phldrT="[Text]" custT="1"/>
      <dgm:spPr/>
      <dgm:t>
        <a:bodyPr/>
        <a:lstStyle/>
        <a:p>
          <a:r>
            <a:rPr lang="en-US" sz="2500" b="1" dirty="0"/>
            <a:t>Leadership Group Review</a:t>
          </a:r>
        </a:p>
      </dgm:t>
    </dgm:pt>
    <dgm:pt modelId="{C3D3A203-0E18-BE41-816F-8884873DCB24}" type="parTrans" cxnId="{2A643B8E-402A-D94B-9884-D3DE42CE152A}">
      <dgm:prSet/>
      <dgm:spPr/>
      <dgm:t>
        <a:bodyPr/>
        <a:lstStyle/>
        <a:p>
          <a:endParaRPr lang="en-US"/>
        </a:p>
      </dgm:t>
    </dgm:pt>
    <dgm:pt modelId="{564D76CF-8CBD-874C-A566-04E59B9546CC}" type="sibTrans" cxnId="{2A643B8E-402A-D94B-9884-D3DE42CE152A}">
      <dgm:prSet/>
      <dgm:spPr/>
      <dgm:t>
        <a:bodyPr/>
        <a:lstStyle/>
        <a:p>
          <a:endParaRPr lang="en-US"/>
        </a:p>
      </dgm:t>
    </dgm:pt>
    <dgm:pt modelId="{532F88CD-84C3-D947-8C8B-7B81617B9766}">
      <dgm:prSet phldrT="[Text]" custT="1"/>
      <dgm:spPr/>
      <dgm:t>
        <a:bodyPr/>
        <a:lstStyle/>
        <a:p>
          <a:r>
            <a:rPr lang="en-US" sz="2500" b="1" dirty="0"/>
            <a:t>Community Partnership Vote</a:t>
          </a:r>
        </a:p>
      </dgm:t>
    </dgm:pt>
    <dgm:pt modelId="{F276C4D0-F5BA-444D-8773-6A8FDE54FADE}" type="parTrans" cxnId="{8DA604A8-DC8E-1B41-8F27-F135D56B9F15}">
      <dgm:prSet/>
      <dgm:spPr/>
      <dgm:t>
        <a:bodyPr/>
        <a:lstStyle/>
        <a:p>
          <a:endParaRPr lang="en-US"/>
        </a:p>
      </dgm:t>
    </dgm:pt>
    <dgm:pt modelId="{EB43C199-EDFC-F643-967B-F818F0B1785F}" type="sibTrans" cxnId="{8DA604A8-DC8E-1B41-8F27-F135D56B9F15}">
      <dgm:prSet/>
      <dgm:spPr/>
      <dgm:t>
        <a:bodyPr/>
        <a:lstStyle/>
        <a:p>
          <a:endParaRPr lang="en-US"/>
        </a:p>
      </dgm:t>
    </dgm:pt>
    <dgm:pt modelId="{E23EEEFC-F4E3-0C43-BC52-CA189C2E1C39}">
      <dgm:prSet phldrT="[Text]" custT="1"/>
      <dgm:spPr/>
      <dgm:t>
        <a:bodyPr/>
        <a:lstStyle/>
        <a:p>
          <a:r>
            <a:rPr lang="en-US" sz="2400" b="1" dirty="0"/>
            <a:t>Submit Approval Documentation to First 5 LA</a:t>
          </a:r>
        </a:p>
      </dgm:t>
    </dgm:pt>
    <dgm:pt modelId="{BC53C1F9-F90B-1742-A4F9-DFF5262E5DEF}" type="parTrans" cxnId="{E117EF17-C651-9841-864F-38576706DD3F}">
      <dgm:prSet/>
      <dgm:spPr/>
      <dgm:t>
        <a:bodyPr/>
        <a:lstStyle/>
        <a:p>
          <a:endParaRPr lang="en-US"/>
        </a:p>
      </dgm:t>
    </dgm:pt>
    <dgm:pt modelId="{D0F9ABB6-AD66-5F48-B304-3D1E5E4F8CF6}" type="sibTrans" cxnId="{E117EF17-C651-9841-864F-38576706DD3F}">
      <dgm:prSet/>
      <dgm:spPr/>
      <dgm:t>
        <a:bodyPr/>
        <a:lstStyle/>
        <a:p>
          <a:endParaRPr lang="en-US"/>
        </a:p>
      </dgm:t>
    </dgm:pt>
    <dgm:pt modelId="{F9B268A8-6CA2-004A-A4AF-F707B7C84531}" type="pres">
      <dgm:prSet presAssocID="{50E3944C-E277-934D-9FD1-3534EB347929}" presName="outerComposite" presStyleCnt="0">
        <dgm:presLayoutVars>
          <dgm:chMax val="5"/>
          <dgm:dir/>
          <dgm:resizeHandles val="exact"/>
        </dgm:presLayoutVars>
      </dgm:prSet>
      <dgm:spPr/>
      <dgm:t>
        <a:bodyPr/>
        <a:lstStyle/>
        <a:p>
          <a:endParaRPr lang="en-US"/>
        </a:p>
      </dgm:t>
    </dgm:pt>
    <dgm:pt modelId="{F89474B8-A56D-E247-B4E4-CA61A0A908CD}" type="pres">
      <dgm:prSet presAssocID="{50E3944C-E277-934D-9FD1-3534EB347929}" presName="dummyMaxCanvas" presStyleCnt="0">
        <dgm:presLayoutVars/>
      </dgm:prSet>
      <dgm:spPr/>
    </dgm:pt>
    <dgm:pt modelId="{23B11618-8F42-9340-8C50-EC65D0C31A8A}" type="pres">
      <dgm:prSet presAssocID="{50E3944C-E277-934D-9FD1-3534EB347929}" presName="FiveNodes_1" presStyleLbl="node1" presStyleIdx="0" presStyleCnt="5" custScaleX="107584" custLinFactNeighborX="2364">
        <dgm:presLayoutVars>
          <dgm:bulletEnabled val="1"/>
        </dgm:presLayoutVars>
      </dgm:prSet>
      <dgm:spPr/>
      <dgm:t>
        <a:bodyPr/>
        <a:lstStyle/>
        <a:p>
          <a:endParaRPr lang="en-US"/>
        </a:p>
      </dgm:t>
    </dgm:pt>
    <dgm:pt modelId="{E06FEFA8-6AF9-6748-8CE6-8FF0740C58B3}" type="pres">
      <dgm:prSet presAssocID="{50E3944C-E277-934D-9FD1-3534EB347929}" presName="FiveNodes_2" presStyleLbl="node1" presStyleIdx="1" presStyleCnt="5" custScaleX="107869">
        <dgm:presLayoutVars>
          <dgm:bulletEnabled val="1"/>
        </dgm:presLayoutVars>
      </dgm:prSet>
      <dgm:spPr/>
      <dgm:t>
        <a:bodyPr/>
        <a:lstStyle/>
        <a:p>
          <a:endParaRPr lang="en-US"/>
        </a:p>
      </dgm:t>
    </dgm:pt>
    <dgm:pt modelId="{E9C50DF1-F89E-6B4E-AC7E-AA7B5E0D8EBC}" type="pres">
      <dgm:prSet presAssocID="{50E3944C-E277-934D-9FD1-3534EB347929}" presName="FiveNodes_3" presStyleLbl="node1" presStyleIdx="2" presStyleCnt="5" custScaleX="108153">
        <dgm:presLayoutVars>
          <dgm:bulletEnabled val="1"/>
        </dgm:presLayoutVars>
      </dgm:prSet>
      <dgm:spPr/>
      <dgm:t>
        <a:bodyPr/>
        <a:lstStyle/>
        <a:p>
          <a:endParaRPr lang="en-US"/>
        </a:p>
      </dgm:t>
    </dgm:pt>
    <dgm:pt modelId="{2430965F-37CF-AD44-B2B8-41AD34CFD923}" type="pres">
      <dgm:prSet presAssocID="{50E3944C-E277-934D-9FD1-3534EB347929}" presName="FiveNodes_4" presStyleLbl="node1" presStyleIdx="3" presStyleCnt="5" custScaleX="106452">
        <dgm:presLayoutVars>
          <dgm:bulletEnabled val="1"/>
        </dgm:presLayoutVars>
      </dgm:prSet>
      <dgm:spPr/>
      <dgm:t>
        <a:bodyPr/>
        <a:lstStyle/>
        <a:p>
          <a:endParaRPr lang="en-US"/>
        </a:p>
      </dgm:t>
    </dgm:pt>
    <dgm:pt modelId="{34EBCB3B-DDCC-CA4D-B35A-83A1766C217E}" type="pres">
      <dgm:prSet presAssocID="{50E3944C-E277-934D-9FD1-3534EB347929}" presName="FiveNodes_5" presStyleLbl="node1" presStyleIdx="4" presStyleCnt="5" custScaleX="104110" custLinFactNeighborX="0" custLinFactNeighborY="0">
        <dgm:presLayoutVars>
          <dgm:bulletEnabled val="1"/>
        </dgm:presLayoutVars>
      </dgm:prSet>
      <dgm:spPr/>
      <dgm:t>
        <a:bodyPr/>
        <a:lstStyle/>
        <a:p>
          <a:endParaRPr lang="en-US"/>
        </a:p>
      </dgm:t>
    </dgm:pt>
    <dgm:pt modelId="{B0032BAF-ADDE-394F-8CD1-ADD9FD0D0BFF}" type="pres">
      <dgm:prSet presAssocID="{50E3944C-E277-934D-9FD1-3534EB347929}" presName="FiveConn_1-2" presStyleLbl="fgAccFollowNode1" presStyleIdx="0" presStyleCnt="4">
        <dgm:presLayoutVars>
          <dgm:bulletEnabled val="1"/>
        </dgm:presLayoutVars>
      </dgm:prSet>
      <dgm:spPr/>
      <dgm:t>
        <a:bodyPr/>
        <a:lstStyle/>
        <a:p>
          <a:endParaRPr lang="en-US"/>
        </a:p>
      </dgm:t>
    </dgm:pt>
    <dgm:pt modelId="{46EF5531-CB7F-7641-AA59-D3447CCA6A0F}" type="pres">
      <dgm:prSet presAssocID="{50E3944C-E277-934D-9FD1-3534EB347929}" presName="FiveConn_2-3" presStyleLbl="fgAccFollowNode1" presStyleIdx="1" presStyleCnt="4">
        <dgm:presLayoutVars>
          <dgm:bulletEnabled val="1"/>
        </dgm:presLayoutVars>
      </dgm:prSet>
      <dgm:spPr/>
      <dgm:t>
        <a:bodyPr/>
        <a:lstStyle/>
        <a:p>
          <a:endParaRPr lang="en-US"/>
        </a:p>
      </dgm:t>
    </dgm:pt>
    <dgm:pt modelId="{A0C7EEFA-B1E5-B940-BBF2-D4B31051AAB5}" type="pres">
      <dgm:prSet presAssocID="{50E3944C-E277-934D-9FD1-3534EB347929}" presName="FiveConn_3-4" presStyleLbl="fgAccFollowNode1" presStyleIdx="2" presStyleCnt="4">
        <dgm:presLayoutVars>
          <dgm:bulletEnabled val="1"/>
        </dgm:presLayoutVars>
      </dgm:prSet>
      <dgm:spPr/>
      <dgm:t>
        <a:bodyPr/>
        <a:lstStyle/>
        <a:p>
          <a:endParaRPr lang="en-US"/>
        </a:p>
      </dgm:t>
    </dgm:pt>
    <dgm:pt modelId="{15A4725E-E850-5849-8240-27F90BA7386A}" type="pres">
      <dgm:prSet presAssocID="{50E3944C-E277-934D-9FD1-3534EB347929}" presName="FiveConn_4-5" presStyleLbl="fgAccFollowNode1" presStyleIdx="3" presStyleCnt="4">
        <dgm:presLayoutVars>
          <dgm:bulletEnabled val="1"/>
        </dgm:presLayoutVars>
      </dgm:prSet>
      <dgm:spPr/>
      <dgm:t>
        <a:bodyPr/>
        <a:lstStyle/>
        <a:p>
          <a:endParaRPr lang="en-US"/>
        </a:p>
      </dgm:t>
    </dgm:pt>
    <dgm:pt modelId="{54F1B12D-D2E7-8644-A2FB-D0124536EA58}" type="pres">
      <dgm:prSet presAssocID="{50E3944C-E277-934D-9FD1-3534EB347929}" presName="FiveNodes_1_text" presStyleLbl="node1" presStyleIdx="4" presStyleCnt="5">
        <dgm:presLayoutVars>
          <dgm:bulletEnabled val="1"/>
        </dgm:presLayoutVars>
      </dgm:prSet>
      <dgm:spPr/>
      <dgm:t>
        <a:bodyPr/>
        <a:lstStyle/>
        <a:p>
          <a:endParaRPr lang="en-US"/>
        </a:p>
      </dgm:t>
    </dgm:pt>
    <dgm:pt modelId="{3B65EA15-9839-3445-BC71-9BED7D6FEBE7}" type="pres">
      <dgm:prSet presAssocID="{50E3944C-E277-934D-9FD1-3534EB347929}" presName="FiveNodes_2_text" presStyleLbl="node1" presStyleIdx="4" presStyleCnt="5">
        <dgm:presLayoutVars>
          <dgm:bulletEnabled val="1"/>
        </dgm:presLayoutVars>
      </dgm:prSet>
      <dgm:spPr/>
      <dgm:t>
        <a:bodyPr/>
        <a:lstStyle/>
        <a:p>
          <a:endParaRPr lang="en-US"/>
        </a:p>
      </dgm:t>
    </dgm:pt>
    <dgm:pt modelId="{14D62D0C-82E3-6249-85ED-93B0AF6821EC}" type="pres">
      <dgm:prSet presAssocID="{50E3944C-E277-934D-9FD1-3534EB347929}" presName="FiveNodes_3_text" presStyleLbl="node1" presStyleIdx="4" presStyleCnt="5">
        <dgm:presLayoutVars>
          <dgm:bulletEnabled val="1"/>
        </dgm:presLayoutVars>
      </dgm:prSet>
      <dgm:spPr/>
      <dgm:t>
        <a:bodyPr/>
        <a:lstStyle/>
        <a:p>
          <a:endParaRPr lang="en-US"/>
        </a:p>
      </dgm:t>
    </dgm:pt>
    <dgm:pt modelId="{764B40D1-2110-6A40-9A7A-161E607E3A23}" type="pres">
      <dgm:prSet presAssocID="{50E3944C-E277-934D-9FD1-3534EB347929}" presName="FiveNodes_4_text" presStyleLbl="node1" presStyleIdx="4" presStyleCnt="5">
        <dgm:presLayoutVars>
          <dgm:bulletEnabled val="1"/>
        </dgm:presLayoutVars>
      </dgm:prSet>
      <dgm:spPr/>
      <dgm:t>
        <a:bodyPr/>
        <a:lstStyle/>
        <a:p>
          <a:endParaRPr lang="en-US"/>
        </a:p>
      </dgm:t>
    </dgm:pt>
    <dgm:pt modelId="{AB5F0C1D-3E4C-1F4A-B67A-3A77D7A61E62}" type="pres">
      <dgm:prSet presAssocID="{50E3944C-E277-934D-9FD1-3534EB347929}" presName="FiveNodes_5_text" presStyleLbl="node1" presStyleIdx="4" presStyleCnt="5">
        <dgm:presLayoutVars>
          <dgm:bulletEnabled val="1"/>
        </dgm:presLayoutVars>
      </dgm:prSet>
      <dgm:spPr/>
      <dgm:t>
        <a:bodyPr/>
        <a:lstStyle/>
        <a:p>
          <a:endParaRPr lang="en-US"/>
        </a:p>
      </dgm:t>
    </dgm:pt>
  </dgm:ptLst>
  <dgm:cxnLst>
    <dgm:cxn modelId="{BA219718-D5F0-424D-8279-557CB5DCD529}" type="presOf" srcId="{E23EEEFC-F4E3-0C43-BC52-CA189C2E1C39}" destId="{AB5F0C1D-3E4C-1F4A-B67A-3A77D7A61E62}" srcOrd="1" destOrd="0" presId="urn:microsoft.com/office/officeart/2005/8/layout/vProcess5"/>
    <dgm:cxn modelId="{CD113DEA-199A-9644-811B-8DAC76593B4C}" type="presOf" srcId="{564D76CF-8CBD-874C-A566-04E59B9546CC}" destId="{A0C7EEFA-B1E5-B940-BBF2-D4B31051AAB5}" srcOrd="0" destOrd="0" presId="urn:microsoft.com/office/officeart/2005/8/layout/vProcess5"/>
    <dgm:cxn modelId="{2A643B8E-402A-D94B-9884-D3DE42CE152A}" srcId="{50E3944C-E277-934D-9FD1-3534EB347929}" destId="{1C3AA8CC-595A-404A-A0F7-C40B14E4853B}" srcOrd="2" destOrd="0" parTransId="{C3D3A203-0E18-BE41-816F-8884873DCB24}" sibTransId="{564D76CF-8CBD-874C-A566-04E59B9546CC}"/>
    <dgm:cxn modelId="{D5F630DB-EEB6-CD48-8185-911ED014E2CA}" srcId="{50E3944C-E277-934D-9FD1-3534EB347929}" destId="{90053AD3-5464-5B47-9198-FA2E47AA02F3}" srcOrd="0" destOrd="0" parTransId="{05A3904B-7AB7-8542-BE4C-EFF94EBC4B34}" sibTransId="{984447F9-EA43-EC4B-B74A-CD692D23E170}"/>
    <dgm:cxn modelId="{9DECB145-4396-1345-A426-4067DEAB8A24}" type="presOf" srcId="{1C3AA8CC-595A-404A-A0F7-C40B14E4853B}" destId="{14D62D0C-82E3-6249-85ED-93B0AF6821EC}" srcOrd="1" destOrd="0" presId="urn:microsoft.com/office/officeart/2005/8/layout/vProcess5"/>
    <dgm:cxn modelId="{6D0E917D-C4B4-D84B-905D-B78D779D6475}" type="presOf" srcId="{058DFE7F-3AF4-7740-B53D-7B24AFCD618A}" destId="{46EF5531-CB7F-7641-AA59-D3447CCA6A0F}" srcOrd="0" destOrd="0" presId="urn:microsoft.com/office/officeart/2005/8/layout/vProcess5"/>
    <dgm:cxn modelId="{1B5AB2DE-6048-AC4C-BFBC-68A080CF1407}" type="presOf" srcId="{EB43C199-EDFC-F643-967B-F818F0B1785F}" destId="{15A4725E-E850-5849-8240-27F90BA7386A}" srcOrd="0" destOrd="0" presId="urn:microsoft.com/office/officeart/2005/8/layout/vProcess5"/>
    <dgm:cxn modelId="{B83D9B2E-BEAD-6141-A2A3-FBE43D7FDBB1}" type="presOf" srcId="{90053AD3-5464-5B47-9198-FA2E47AA02F3}" destId="{54F1B12D-D2E7-8644-A2FB-D0124536EA58}" srcOrd="1" destOrd="0" presId="urn:microsoft.com/office/officeart/2005/8/layout/vProcess5"/>
    <dgm:cxn modelId="{8F6F5F2E-463E-BE4A-A347-291FA392536A}" type="presOf" srcId="{532F88CD-84C3-D947-8C8B-7B81617B9766}" destId="{2430965F-37CF-AD44-B2B8-41AD34CFD923}" srcOrd="0" destOrd="0" presId="urn:microsoft.com/office/officeart/2005/8/layout/vProcess5"/>
    <dgm:cxn modelId="{E917EC70-E40B-154F-82E3-3E4CCAB28721}" type="presOf" srcId="{984447F9-EA43-EC4B-B74A-CD692D23E170}" destId="{B0032BAF-ADDE-394F-8CD1-ADD9FD0D0BFF}" srcOrd="0" destOrd="0" presId="urn:microsoft.com/office/officeart/2005/8/layout/vProcess5"/>
    <dgm:cxn modelId="{A29E8E44-D9BD-7C43-8F11-B965583D66B5}" type="presOf" srcId="{AC134A88-21C5-784B-B15A-6D3C72CA6B3D}" destId="{E06FEFA8-6AF9-6748-8CE6-8FF0740C58B3}" srcOrd="0" destOrd="0" presId="urn:microsoft.com/office/officeart/2005/8/layout/vProcess5"/>
    <dgm:cxn modelId="{D0B3DBFD-CA70-C548-9FB8-1DE92E05F006}" type="presOf" srcId="{AC134A88-21C5-784B-B15A-6D3C72CA6B3D}" destId="{3B65EA15-9839-3445-BC71-9BED7D6FEBE7}" srcOrd="1" destOrd="0" presId="urn:microsoft.com/office/officeart/2005/8/layout/vProcess5"/>
    <dgm:cxn modelId="{44285C52-61CF-F54A-BC4C-902DBC6525DA}" type="presOf" srcId="{90053AD3-5464-5B47-9198-FA2E47AA02F3}" destId="{23B11618-8F42-9340-8C50-EC65D0C31A8A}" srcOrd="0" destOrd="0" presId="urn:microsoft.com/office/officeart/2005/8/layout/vProcess5"/>
    <dgm:cxn modelId="{E117EF17-C651-9841-864F-38576706DD3F}" srcId="{50E3944C-E277-934D-9FD1-3534EB347929}" destId="{E23EEEFC-F4E3-0C43-BC52-CA189C2E1C39}" srcOrd="4" destOrd="0" parTransId="{BC53C1F9-F90B-1742-A4F9-DFF5262E5DEF}" sibTransId="{D0F9ABB6-AD66-5F48-B304-3D1E5E4F8CF6}"/>
    <dgm:cxn modelId="{ADADB6B8-0142-6A49-8129-B7DF42A9449E}" type="presOf" srcId="{1C3AA8CC-595A-404A-A0F7-C40B14E4853B}" destId="{E9C50DF1-F89E-6B4E-AC7E-AA7B5E0D8EBC}" srcOrd="0" destOrd="0" presId="urn:microsoft.com/office/officeart/2005/8/layout/vProcess5"/>
    <dgm:cxn modelId="{9AA3387B-1135-6D44-8E47-0A653AD4A56C}" srcId="{50E3944C-E277-934D-9FD1-3534EB347929}" destId="{AC134A88-21C5-784B-B15A-6D3C72CA6B3D}" srcOrd="1" destOrd="0" parTransId="{FB962228-DDDE-754A-8CCA-06B6D4DA0841}" sibTransId="{058DFE7F-3AF4-7740-B53D-7B24AFCD618A}"/>
    <dgm:cxn modelId="{71AD8222-0C93-624F-BA82-4B13C93EAE8D}" type="presOf" srcId="{E23EEEFC-F4E3-0C43-BC52-CA189C2E1C39}" destId="{34EBCB3B-DDCC-CA4D-B35A-83A1766C217E}" srcOrd="0" destOrd="0" presId="urn:microsoft.com/office/officeart/2005/8/layout/vProcess5"/>
    <dgm:cxn modelId="{8DA604A8-DC8E-1B41-8F27-F135D56B9F15}" srcId="{50E3944C-E277-934D-9FD1-3534EB347929}" destId="{532F88CD-84C3-D947-8C8B-7B81617B9766}" srcOrd="3" destOrd="0" parTransId="{F276C4D0-F5BA-444D-8773-6A8FDE54FADE}" sibTransId="{EB43C199-EDFC-F643-967B-F818F0B1785F}"/>
    <dgm:cxn modelId="{4C8FB305-0B3C-E942-844C-D667D9C97054}" type="presOf" srcId="{50E3944C-E277-934D-9FD1-3534EB347929}" destId="{F9B268A8-6CA2-004A-A4AF-F707B7C84531}" srcOrd="0" destOrd="0" presId="urn:microsoft.com/office/officeart/2005/8/layout/vProcess5"/>
    <dgm:cxn modelId="{1C79C27F-295A-2F47-82CE-A2D042BB0B4D}" type="presOf" srcId="{532F88CD-84C3-D947-8C8B-7B81617B9766}" destId="{764B40D1-2110-6A40-9A7A-161E607E3A23}" srcOrd="1" destOrd="0" presId="urn:microsoft.com/office/officeart/2005/8/layout/vProcess5"/>
    <dgm:cxn modelId="{8CC9FD40-F37A-0549-B8E7-E9114F5C119F}" type="presParOf" srcId="{F9B268A8-6CA2-004A-A4AF-F707B7C84531}" destId="{F89474B8-A56D-E247-B4E4-CA61A0A908CD}" srcOrd="0" destOrd="0" presId="urn:microsoft.com/office/officeart/2005/8/layout/vProcess5"/>
    <dgm:cxn modelId="{19838854-5DB9-054C-AD68-18F206B3EB58}" type="presParOf" srcId="{F9B268A8-6CA2-004A-A4AF-F707B7C84531}" destId="{23B11618-8F42-9340-8C50-EC65D0C31A8A}" srcOrd="1" destOrd="0" presId="urn:microsoft.com/office/officeart/2005/8/layout/vProcess5"/>
    <dgm:cxn modelId="{72EED394-5257-6844-A6A0-CE4815D188BB}" type="presParOf" srcId="{F9B268A8-6CA2-004A-A4AF-F707B7C84531}" destId="{E06FEFA8-6AF9-6748-8CE6-8FF0740C58B3}" srcOrd="2" destOrd="0" presId="urn:microsoft.com/office/officeart/2005/8/layout/vProcess5"/>
    <dgm:cxn modelId="{84437950-DAE5-B34E-89C9-81B50F4613E6}" type="presParOf" srcId="{F9B268A8-6CA2-004A-A4AF-F707B7C84531}" destId="{E9C50DF1-F89E-6B4E-AC7E-AA7B5E0D8EBC}" srcOrd="3" destOrd="0" presId="urn:microsoft.com/office/officeart/2005/8/layout/vProcess5"/>
    <dgm:cxn modelId="{3CF1EAD3-48D3-9047-8E2E-C14D00A0581F}" type="presParOf" srcId="{F9B268A8-6CA2-004A-A4AF-F707B7C84531}" destId="{2430965F-37CF-AD44-B2B8-41AD34CFD923}" srcOrd="4" destOrd="0" presId="urn:microsoft.com/office/officeart/2005/8/layout/vProcess5"/>
    <dgm:cxn modelId="{78F585A2-17F2-0C4E-A9A0-61FDF33BB4D1}" type="presParOf" srcId="{F9B268A8-6CA2-004A-A4AF-F707B7C84531}" destId="{34EBCB3B-DDCC-CA4D-B35A-83A1766C217E}" srcOrd="5" destOrd="0" presId="urn:microsoft.com/office/officeart/2005/8/layout/vProcess5"/>
    <dgm:cxn modelId="{1CA615D9-BC3B-2D43-8F4A-06AD00B647C7}" type="presParOf" srcId="{F9B268A8-6CA2-004A-A4AF-F707B7C84531}" destId="{B0032BAF-ADDE-394F-8CD1-ADD9FD0D0BFF}" srcOrd="6" destOrd="0" presId="urn:microsoft.com/office/officeart/2005/8/layout/vProcess5"/>
    <dgm:cxn modelId="{5B6D4097-2790-CE41-9CAA-28DD18A47D99}" type="presParOf" srcId="{F9B268A8-6CA2-004A-A4AF-F707B7C84531}" destId="{46EF5531-CB7F-7641-AA59-D3447CCA6A0F}" srcOrd="7" destOrd="0" presId="urn:microsoft.com/office/officeart/2005/8/layout/vProcess5"/>
    <dgm:cxn modelId="{97248B98-877D-9F46-908A-C79A1BA1C152}" type="presParOf" srcId="{F9B268A8-6CA2-004A-A4AF-F707B7C84531}" destId="{A0C7EEFA-B1E5-B940-BBF2-D4B31051AAB5}" srcOrd="8" destOrd="0" presId="urn:microsoft.com/office/officeart/2005/8/layout/vProcess5"/>
    <dgm:cxn modelId="{3A2CF4F8-1F51-C74A-9B35-107CAEC88734}" type="presParOf" srcId="{F9B268A8-6CA2-004A-A4AF-F707B7C84531}" destId="{15A4725E-E850-5849-8240-27F90BA7386A}" srcOrd="9" destOrd="0" presId="urn:microsoft.com/office/officeart/2005/8/layout/vProcess5"/>
    <dgm:cxn modelId="{AF3DA253-4CFD-E541-B516-EB5C2023C067}" type="presParOf" srcId="{F9B268A8-6CA2-004A-A4AF-F707B7C84531}" destId="{54F1B12D-D2E7-8644-A2FB-D0124536EA58}" srcOrd="10" destOrd="0" presId="urn:microsoft.com/office/officeart/2005/8/layout/vProcess5"/>
    <dgm:cxn modelId="{E7A8F691-66BE-594B-8E6E-213A33B316FF}" type="presParOf" srcId="{F9B268A8-6CA2-004A-A4AF-F707B7C84531}" destId="{3B65EA15-9839-3445-BC71-9BED7D6FEBE7}" srcOrd="11" destOrd="0" presId="urn:microsoft.com/office/officeart/2005/8/layout/vProcess5"/>
    <dgm:cxn modelId="{BF9260B6-9A6D-4342-A669-6B5E5D686686}" type="presParOf" srcId="{F9B268A8-6CA2-004A-A4AF-F707B7C84531}" destId="{14D62D0C-82E3-6249-85ED-93B0AF6821EC}" srcOrd="12" destOrd="0" presId="urn:microsoft.com/office/officeart/2005/8/layout/vProcess5"/>
    <dgm:cxn modelId="{26FED444-5C72-C144-ABCA-CEA56AD61114}" type="presParOf" srcId="{F9B268A8-6CA2-004A-A4AF-F707B7C84531}" destId="{764B40D1-2110-6A40-9A7A-161E607E3A23}" srcOrd="13" destOrd="0" presId="urn:microsoft.com/office/officeart/2005/8/layout/vProcess5"/>
    <dgm:cxn modelId="{21042FDE-DD67-BA4E-9EE7-22839C5EB752}" type="presParOf" srcId="{F9B268A8-6CA2-004A-A4AF-F707B7C84531}" destId="{AB5F0C1D-3E4C-1F4A-B67A-3A77D7A61E6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11618-8F42-9340-8C50-EC65D0C31A8A}">
      <dsp:nvSpPr>
        <dsp:cNvPr id="0" name=""/>
        <dsp:cNvSpPr/>
      </dsp:nvSpPr>
      <dsp:spPr>
        <a:xfrm>
          <a:off x="-37993" y="0"/>
          <a:ext cx="7305605" cy="84071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Submit to Program Officer for Eligibility Review</a:t>
          </a:r>
        </a:p>
      </dsp:txBody>
      <dsp:txXfrm>
        <a:off x="-13369" y="24624"/>
        <a:ext cx="6227515" cy="791469"/>
      </dsp:txXfrm>
    </dsp:sp>
    <dsp:sp modelId="{E06FEFA8-6AF9-6748-8CE6-8FF0740C58B3}">
      <dsp:nvSpPr>
        <dsp:cNvPr id="0" name=""/>
        <dsp:cNvSpPr/>
      </dsp:nvSpPr>
      <dsp:spPr>
        <a:xfrm>
          <a:off x="298890" y="957483"/>
          <a:ext cx="7324958" cy="840717"/>
        </a:xfrm>
        <a:prstGeom prst="roundRect">
          <a:avLst>
            <a:gd name="adj" fmla="val 10000"/>
          </a:avLst>
        </a:prstGeom>
        <a:solidFill>
          <a:schemeClr val="accent4">
            <a:hueOff val="-514289"/>
            <a:satOff val="-1422"/>
            <a:lumOff val="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Communications Workgroup Review</a:t>
          </a:r>
        </a:p>
      </dsp:txBody>
      <dsp:txXfrm>
        <a:off x="323514" y="982107"/>
        <a:ext cx="6139249" cy="791469"/>
      </dsp:txXfrm>
    </dsp:sp>
    <dsp:sp modelId="{E9C50DF1-F89E-6B4E-AC7E-AA7B5E0D8EBC}">
      <dsp:nvSpPr>
        <dsp:cNvPr id="0" name=""/>
        <dsp:cNvSpPr/>
      </dsp:nvSpPr>
      <dsp:spPr>
        <a:xfrm>
          <a:off x="796338" y="1914966"/>
          <a:ext cx="7344244" cy="840717"/>
        </a:xfrm>
        <a:prstGeom prst="roundRect">
          <a:avLst>
            <a:gd name="adj" fmla="val 10000"/>
          </a:avLst>
        </a:prstGeom>
        <a:solidFill>
          <a:schemeClr val="accent4">
            <a:hueOff val="-1028579"/>
            <a:satOff val="-2845"/>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Leadership Group Review</a:t>
          </a:r>
        </a:p>
      </dsp:txBody>
      <dsp:txXfrm>
        <a:off x="820962" y="1939590"/>
        <a:ext cx="6155542" cy="791469"/>
      </dsp:txXfrm>
    </dsp:sp>
    <dsp:sp modelId="{2430965F-37CF-AD44-B2B8-41AD34CFD923}">
      <dsp:nvSpPr>
        <dsp:cNvPr id="0" name=""/>
        <dsp:cNvSpPr/>
      </dsp:nvSpPr>
      <dsp:spPr>
        <a:xfrm>
          <a:off x="1361183" y="2872449"/>
          <a:ext cx="7228736" cy="840717"/>
        </a:xfrm>
        <a:prstGeom prst="roundRect">
          <a:avLst>
            <a:gd name="adj" fmla="val 10000"/>
          </a:avLst>
        </a:prstGeom>
        <a:solidFill>
          <a:schemeClr val="accent4">
            <a:hueOff val="-1542868"/>
            <a:satOff val="-4267"/>
            <a:lumOff val="26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Community Partnership Vote</a:t>
          </a:r>
        </a:p>
      </dsp:txBody>
      <dsp:txXfrm>
        <a:off x="1385807" y="2897073"/>
        <a:ext cx="6057955" cy="791469"/>
      </dsp:txXfrm>
    </dsp:sp>
    <dsp:sp modelId="{34EBCB3B-DDCC-CA4D-B35A-83A1766C217E}">
      <dsp:nvSpPr>
        <dsp:cNvPr id="0" name=""/>
        <dsp:cNvSpPr/>
      </dsp:nvSpPr>
      <dsp:spPr>
        <a:xfrm>
          <a:off x="1947792" y="3829933"/>
          <a:ext cx="7069700" cy="840717"/>
        </a:xfrm>
        <a:prstGeom prst="roundRect">
          <a:avLst>
            <a:gd name="adj" fmla="val 10000"/>
          </a:avLst>
        </a:prstGeom>
        <a:solidFill>
          <a:schemeClr val="accent4">
            <a:hueOff val="-2057158"/>
            <a:satOff val="-5690"/>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Submit Approval Documentation to First 5 LA</a:t>
          </a:r>
        </a:p>
      </dsp:txBody>
      <dsp:txXfrm>
        <a:off x="1972416" y="3854557"/>
        <a:ext cx="5923594" cy="791469"/>
      </dsp:txXfrm>
    </dsp:sp>
    <dsp:sp modelId="{B0032BAF-ADDE-394F-8CD1-ADD9FD0D0BFF}">
      <dsp:nvSpPr>
        <dsp:cNvPr id="0" name=""/>
        <dsp:cNvSpPr/>
      </dsp:nvSpPr>
      <dsp:spPr>
        <a:xfrm>
          <a:off x="6303116" y="614190"/>
          <a:ext cx="546466" cy="546466"/>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426071" y="614190"/>
        <a:ext cx="300556" cy="411216"/>
      </dsp:txXfrm>
    </dsp:sp>
    <dsp:sp modelId="{46EF5531-CB7F-7641-AA59-D3447CCA6A0F}">
      <dsp:nvSpPr>
        <dsp:cNvPr id="0" name=""/>
        <dsp:cNvSpPr/>
      </dsp:nvSpPr>
      <dsp:spPr>
        <a:xfrm>
          <a:off x="6810207" y="1571673"/>
          <a:ext cx="546466" cy="546466"/>
        </a:xfrm>
        <a:prstGeom prst="downArrow">
          <a:avLst>
            <a:gd name="adj1" fmla="val 55000"/>
            <a:gd name="adj2" fmla="val 45000"/>
          </a:avLst>
        </a:prstGeom>
        <a:solidFill>
          <a:schemeClr val="accent4">
            <a:tint val="40000"/>
            <a:alpha val="90000"/>
            <a:hueOff val="-742490"/>
            <a:satOff val="-353"/>
            <a:lumOff val="166"/>
            <a:alphaOff val="0"/>
          </a:schemeClr>
        </a:solidFill>
        <a:ln w="19050" cap="flat" cmpd="sng" algn="ctr">
          <a:solidFill>
            <a:schemeClr val="accent4">
              <a:tint val="40000"/>
              <a:alpha val="90000"/>
              <a:hueOff val="-742490"/>
              <a:satOff val="-353"/>
              <a:lumOff val="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933162" y="1571673"/>
        <a:ext cx="300556" cy="411216"/>
      </dsp:txXfrm>
    </dsp:sp>
    <dsp:sp modelId="{A0C7EEFA-B1E5-B940-BBF2-D4B31051AAB5}">
      <dsp:nvSpPr>
        <dsp:cNvPr id="0" name=""/>
        <dsp:cNvSpPr/>
      </dsp:nvSpPr>
      <dsp:spPr>
        <a:xfrm>
          <a:off x="7317297" y="2515145"/>
          <a:ext cx="546466" cy="546466"/>
        </a:xfrm>
        <a:prstGeom prst="downArrow">
          <a:avLst>
            <a:gd name="adj1" fmla="val 55000"/>
            <a:gd name="adj2" fmla="val 45000"/>
          </a:avLst>
        </a:prstGeom>
        <a:solidFill>
          <a:schemeClr val="accent4">
            <a:tint val="40000"/>
            <a:alpha val="90000"/>
            <a:hueOff val="-1484980"/>
            <a:satOff val="-705"/>
            <a:lumOff val="331"/>
            <a:alphaOff val="0"/>
          </a:schemeClr>
        </a:solidFill>
        <a:ln w="19050" cap="flat" cmpd="sng" algn="ctr">
          <a:solidFill>
            <a:schemeClr val="accent4">
              <a:tint val="40000"/>
              <a:alpha val="90000"/>
              <a:hueOff val="-1484980"/>
              <a:satOff val="-705"/>
              <a:lumOff val="3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7440252" y="2515145"/>
        <a:ext cx="300556" cy="411216"/>
      </dsp:txXfrm>
    </dsp:sp>
    <dsp:sp modelId="{15A4725E-E850-5849-8240-27F90BA7386A}">
      <dsp:nvSpPr>
        <dsp:cNvPr id="0" name=""/>
        <dsp:cNvSpPr/>
      </dsp:nvSpPr>
      <dsp:spPr>
        <a:xfrm>
          <a:off x="7824388" y="3481969"/>
          <a:ext cx="546466" cy="546466"/>
        </a:xfrm>
        <a:prstGeom prst="downArrow">
          <a:avLst>
            <a:gd name="adj1" fmla="val 55000"/>
            <a:gd name="adj2" fmla="val 45000"/>
          </a:avLst>
        </a:prstGeom>
        <a:solidFill>
          <a:schemeClr val="accent4">
            <a:tint val="40000"/>
            <a:alpha val="90000"/>
            <a:hueOff val="-2227470"/>
            <a:satOff val="-1058"/>
            <a:lumOff val="497"/>
            <a:alphaOff val="0"/>
          </a:schemeClr>
        </a:solidFill>
        <a:ln w="19050" cap="flat" cmpd="sng" algn="ctr">
          <a:solidFill>
            <a:schemeClr val="accent4">
              <a:tint val="40000"/>
              <a:alpha val="90000"/>
              <a:hueOff val="-2227470"/>
              <a:satOff val="-1058"/>
              <a:lumOff val="4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7947343" y="3481969"/>
        <a:ext cx="300556" cy="41121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C1C7B-6CA0-7A43-B1E7-37A2F784663F}" type="datetimeFigureOut">
              <a:rPr lang="en-US" smtClean="0"/>
              <a:t>3/14/18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34AF6-E9C0-CC4B-A835-13A0EF4EE278}" type="slidenum">
              <a:rPr lang="en-US" smtClean="0"/>
              <a:t>‹#›</a:t>
            </a:fld>
            <a:endParaRPr lang="en-US"/>
          </a:p>
        </p:txBody>
      </p:sp>
    </p:spTree>
    <p:extLst>
      <p:ext uri="{BB962C8B-B14F-4D97-AF65-F5344CB8AC3E}">
        <p14:creationId xmlns:p14="http://schemas.microsoft.com/office/powerpoint/2010/main" val="1138471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34AF6-E9C0-CC4B-A835-13A0EF4EE278}" type="slidenum">
              <a:rPr lang="en-US" smtClean="0"/>
              <a:t>17</a:t>
            </a:fld>
            <a:endParaRPr lang="en-US"/>
          </a:p>
        </p:txBody>
      </p:sp>
    </p:spTree>
    <p:extLst>
      <p:ext uri="{BB962C8B-B14F-4D97-AF65-F5344CB8AC3E}">
        <p14:creationId xmlns:p14="http://schemas.microsoft.com/office/powerpoint/2010/main" val="284808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3/14/18</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3/14/18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3/14/18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3/14/18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3/14/18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3/14/18</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3/14/18</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3/14/18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3/14/18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3/14/18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3/14/18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3/14/18</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wade@first5l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2018 Community </a:t>
            </a:r>
            <a:r>
              <a:rPr lang="en-US" dirty="0" err="1"/>
              <a:t>SponsorSHip</a:t>
            </a:r>
            <a:r>
              <a:rPr lang="en-US" dirty="0"/>
              <a:t> Forum</a:t>
            </a:r>
          </a:p>
        </p:txBody>
      </p:sp>
      <p:sp>
        <p:nvSpPr>
          <p:cNvPr id="3" name="Subtitle 2"/>
          <p:cNvSpPr>
            <a:spLocks noGrp="1"/>
          </p:cNvSpPr>
          <p:nvPr>
            <p:ph type="subTitle" idx="1"/>
          </p:nvPr>
        </p:nvSpPr>
        <p:spPr/>
        <p:txBody>
          <a:bodyPr/>
          <a:lstStyle/>
          <a:p>
            <a:r>
              <a:rPr lang="en-US" dirty="0"/>
              <a:t>March 15, 2018, 12:00pm – 2:00pm</a:t>
            </a:r>
          </a:p>
        </p:txBody>
      </p:sp>
      <p:pic>
        <p:nvPicPr>
          <p:cNvPr id="5" name="Picture 4">
            <a:extLst>
              <a:ext uri="{FF2B5EF4-FFF2-40B4-BE49-F238E27FC236}">
                <a16:creationId xmlns:a16="http://schemas.microsoft.com/office/drawing/2014/main" xmlns="" id="{80734F60-154A-3F4A-911E-8BAAE13E84B2}"/>
              </a:ext>
            </a:extLst>
          </p:cNvPr>
          <p:cNvPicPr/>
          <p:nvPr/>
        </p:nvPicPr>
        <p:blipFill>
          <a:blip r:embed="rId2">
            <a:extLst>
              <a:ext uri="{28A0092B-C50C-407E-A947-70E740481C1C}">
                <a14:useLocalDpi xmlns:a14="http://schemas.microsoft.com/office/drawing/2010/main" val="0"/>
              </a:ext>
            </a:extLst>
          </a:blip>
          <a:stretch>
            <a:fillRect/>
          </a:stretch>
        </p:blipFill>
        <p:spPr>
          <a:xfrm rot="1180579">
            <a:off x="5091585" y="1093525"/>
            <a:ext cx="2644184" cy="257509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xmlns="" id="{DE98621B-955E-9944-A797-79D24A363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63" y="1103433"/>
            <a:ext cx="3116061" cy="1766051"/>
          </a:xfrm>
          <a:prstGeom prst="rect">
            <a:avLst/>
          </a:prstGeom>
        </p:spPr>
      </p:pic>
    </p:spTree>
    <p:extLst>
      <p:ext uri="{BB962C8B-B14F-4D97-AF65-F5344CB8AC3E}">
        <p14:creationId xmlns:p14="http://schemas.microsoft.com/office/powerpoint/2010/main" val="369743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pPr algn="ctr"/>
            <a:r>
              <a:rPr lang="en-US" b="1" dirty="0">
                <a:solidFill>
                  <a:srgbClr val="660066"/>
                </a:solidFill>
              </a:rPr>
              <a:t>AFFILIATED PROGRAMS contd.</a:t>
            </a:r>
          </a:p>
        </p:txBody>
      </p:sp>
      <p:sp>
        <p:nvSpPr>
          <p:cNvPr id="3" name="Content Placeholder 2"/>
          <p:cNvSpPr>
            <a:spLocks noGrp="1"/>
          </p:cNvSpPr>
          <p:nvPr>
            <p:ph sz="quarter" idx="1"/>
          </p:nvPr>
        </p:nvSpPr>
        <p:spPr>
          <a:xfrm>
            <a:off x="612649" y="1600199"/>
            <a:ext cx="8153400" cy="4482677"/>
          </a:xfrm>
        </p:spPr>
        <p:txBody>
          <a:bodyPr>
            <a:normAutofit fontScale="92500" lnSpcReduction="20000"/>
          </a:bodyPr>
          <a:lstStyle/>
          <a:p>
            <a:pPr marL="0" indent="0">
              <a:buNone/>
            </a:pPr>
            <a:r>
              <a:rPr lang="en-US" sz="3000" b="1" dirty="0">
                <a:solidFill>
                  <a:schemeClr val="accent5">
                    <a:lumMod val="75000"/>
                  </a:schemeClr>
                </a:solidFill>
              </a:rPr>
              <a:t>With funding from First 5 LA, BSCEC is proud to support the following initiatives:</a:t>
            </a:r>
          </a:p>
          <a:p>
            <a:pPr marL="0" indent="0">
              <a:buNone/>
            </a:pPr>
            <a:endParaRPr lang="en-US" dirty="0"/>
          </a:p>
          <a:p>
            <a:pPr>
              <a:spcBef>
                <a:spcPts val="0"/>
              </a:spcBef>
              <a:spcAft>
                <a:spcPts val="1100"/>
              </a:spcAft>
              <a:buFont typeface="Wingdings" charset="2"/>
              <a:buChar char="²"/>
            </a:pPr>
            <a:r>
              <a:rPr lang="en-US" sz="3000" b="1" i="1" dirty="0">
                <a:solidFill>
                  <a:srgbClr val="660066"/>
                </a:solidFill>
              </a:rPr>
              <a:t>Welcome Baby</a:t>
            </a:r>
            <a:r>
              <a:rPr lang="en-US" sz="3000" i="1" dirty="0">
                <a:solidFill>
                  <a:srgbClr val="660066"/>
                </a:solidFill>
              </a:rPr>
              <a:t> </a:t>
            </a:r>
            <a:r>
              <a:rPr lang="en-US" sz="3000" i="1" dirty="0">
                <a:solidFill>
                  <a:srgbClr val="000090"/>
                </a:solidFill>
              </a:rPr>
              <a:t>provides pregnant women and new moms with information, support and a trusted partner to help them through the journey of pregnancy and early parenthood.</a:t>
            </a:r>
            <a:endParaRPr lang="en-US" sz="3000" dirty="0">
              <a:solidFill>
                <a:srgbClr val="660066"/>
              </a:solidFill>
            </a:endParaRPr>
          </a:p>
          <a:p>
            <a:pPr>
              <a:spcBef>
                <a:spcPts val="0"/>
              </a:spcBef>
              <a:spcAft>
                <a:spcPts val="1100"/>
              </a:spcAft>
              <a:buFont typeface="Wingdings" charset="2"/>
              <a:buChar char="²"/>
            </a:pPr>
            <a:r>
              <a:rPr lang="en-US" sz="3000" b="1" i="1" dirty="0">
                <a:solidFill>
                  <a:srgbClr val="660066"/>
                </a:solidFill>
              </a:rPr>
              <a:t>Home Visitation</a:t>
            </a:r>
            <a:r>
              <a:rPr lang="en-US" sz="3000" b="1" i="1" dirty="0"/>
              <a:t>, </a:t>
            </a:r>
            <a:r>
              <a:rPr lang="en-US" sz="3000" i="1" dirty="0">
                <a:solidFill>
                  <a:srgbClr val="000090"/>
                </a:solidFill>
              </a:rPr>
              <a:t>as a partner to Welcome Baby, provides personalized, in-home support that is designed to assist parents in bonding with their children and supporting all aspects of their healthy development.</a:t>
            </a:r>
            <a:endParaRPr lang="en-US" sz="3000" dirty="0">
              <a:solidFill>
                <a:srgbClr val="000090"/>
              </a:solidFill>
            </a:endParaRPr>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spTree>
    <p:extLst>
      <p:ext uri="{BB962C8B-B14F-4D97-AF65-F5344CB8AC3E}">
        <p14:creationId xmlns:p14="http://schemas.microsoft.com/office/powerpoint/2010/main" val="61663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a:solidFill>
                  <a:srgbClr val="660066"/>
                </a:solidFill>
              </a:rPr>
              <a:t>Best Start Compton-East Compton</a:t>
            </a:r>
          </a:p>
        </p:txBody>
      </p:sp>
      <p:sp>
        <p:nvSpPr>
          <p:cNvPr id="3" name="Content Placeholder 2"/>
          <p:cNvSpPr>
            <a:spLocks noGrp="1"/>
          </p:cNvSpPr>
          <p:nvPr>
            <p:ph sz="quarter" idx="1"/>
          </p:nvPr>
        </p:nvSpPr>
        <p:spPr>
          <a:xfrm>
            <a:off x="612648" y="1600200"/>
            <a:ext cx="8531352" cy="4495800"/>
          </a:xfrm>
        </p:spPr>
        <p:txBody>
          <a:bodyPr/>
          <a:lstStyle/>
          <a:p>
            <a:endParaRPr lang="en-US" dirty="0"/>
          </a:p>
          <a:p>
            <a:pPr>
              <a:buFont typeface="Wingdings" charset="2"/>
              <a:buChar char="q"/>
            </a:pPr>
            <a:r>
              <a:rPr lang="en-US" sz="4000" dirty="0">
                <a:solidFill>
                  <a:srgbClr val="000090"/>
                </a:solidFill>
              </a:rPr>
              <a:t>COMMUNITY SPONSORSHIPS</a:t>
            </a:r>
          </a:p>
          <a:p>
            <a:pPr lvl="1">
              <a:buFont typeface="Wingdings" charset="2"/>
              <a:buChar char="²"/>
            </a:pPr>
            <a:r>
              <a:rPr lang="en-US" sz="3800" dirty="0">
                <a:solidFill>
                  <a:srgbClr val="660066"/>
                </a:solidFill>
              </a:rPr>
              <a:t>Purpose of the Funds</a:t>
            </a:r>
          </a:p>
          <a:p>
            <a:pPr lvl="1">
              <a:buFont typeface="Wingdings" charset="2"/>
              <a:buChar char="²"/>
            </a:pPr>
            <a:r>
              <a:rPr lang="en-US" sz="3800" dirty="0">
                <a:solidFill>
                  <a:srgbClr val="660066"/>
                </a:solidFill>
              </a:rPr>
              <a:t>Eligibility &amp; Funding Limits</a:t>
            </a:r>
          </a:p>
          <a:p>
            <a:pPr lvl="1">
              <a:buFont typeface="Wingdings" charset="2"/>
              <a:buChar char="²"/>
            </a:pPr>
            <a:r>
              <a:rPr lang="en-US" sz="3800" dirty="0">
                <a:solidFill>
                  <a:srgbClr val="660066"/>
                </a:solidFill>
              </a:rPr>
              <a:t>Application Process</a:t>
            </a:r>
          </a:p>
          <a:p>
            <a:pPr lvl="1">
              <a:buFont typeface="Wingdings" charset="2"/>
              <a:buChar char="²"/>
            </a:pPr>
            <a:r>
              <a:rPr lang="en-US" sz="3800" dirty="0">
                <a:solidFill>
                  <a:srgbClr val="660066"/>
                </a:solidFill>
              </a:rPr>
              <a:t>Our Priorities &amp; Expectations</a:t>
            </a:r>
          </a:p>
        </p:txBody>
      </p:sp>
    </p:spTree>
    <p:extLst>
      <p:ext uri="{BB962C8B-B14F-4D97-AF65-F5344CB8AC3E}">
        <p14:creationId xmlns:p14="http://schemas.microsoft.com/office/powerpoint/2010/main" val="422451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0066"/>
                </a:solidFill>
              </a:rPr>
              <a:t>Purpose of Sponsorship Funds</a:t>
            </a:r>
          </a:p>
        </p:txBody>
      </p:sp>
      <p:sp>
        <p:nvSpPr>
          <p:cNvPr id="3" name="Content Placeholder 2"/>
          <p:cNvSpPr>
            <a:spLocks noGrp="1"/>
          </p:cNvSpPr>
          <p:nvPr>
            <p:ph sz="quarter" idx="1"/>
          </p:nvPr>
        </p:nvSpPr>
        <p:spPr>
          <a:xfrm>
            <a:off x="612648" y="1600200"/>
            <a:ext cx="5295900" cy="4495800"/>
          </a:xfrm>
        </p:spPr>
        <p:txBody>
          <a:bodyPr>
            <a:noAutofit/>
          </a:bodyPr>
          <a:lstStyle/>
          <a:p>
            <a:pPr marL="0" indent="0">
              <a:buNone/>
            </a:pPr>
            <a:r>
              <a:rPr lang="en-US" sz="3200" dirty="0">
                <a:solidFill>
                  <a:srgbClr val="000090"/>
                </a:solidFill>
              </a:rPr>
              <a:t>Each fiscal year, Best Start partnerships may designate a portion of their Communications and Outreach funds for sponsorships of local events and activities that are aligned with their goals.  </a:t>
            </a:r>
          </a:p>
          <a:p>
            <a:pPr marL="0" indent="0">
              <a:buNone/>
            </a:pPr>
            <a:endParaRPr lang="en-US" sz="2400"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300" y="2074230"/>
            <a:ext cx="2857500" cy="2844800"/>
          </a:xfrm>
          <a:prstGeom prst="rect">
            <a:avLst/>
          </a:prstGeom>
        </p:spPr>
      </p:pic>
    </p:spTree>
    <p:extLst>
      <p:ext uri="{BB962C8B-B14F-4D97-AF65-F5344CB8AC3E}">
        <p14:creationId xmlns:p14="http://schemas.microsoft.com/office/powerpoint/2010/main" val="105645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0066"/>
                </a:solidFill>
              </a:rPr>
              <a:t>BSCEC Sponsorship </a:t>
            </a:r>
            <a:r>
              <a:rPr lang="en-US" b="1" dirty="0">
                <a:solidFill>
                  <a:srgbClr val="660066"/>
                </a:solidFill>
              </a:rPr>
              <a:t>Funding Limits </a:t>
            </a:r>
          </a:p>
        </p:txBody>
      </p:sp>
      <p:sp>
        <p:nvSpPr>
          <p:cNvPr id="4" name="Rounded Rectangle 3"/>
          <p:cNvSpPr/>
          <p:nvPr/>
        </p:nvSpPr>
        <p:spPr>
          <a:xfrm>
            <a:off x="612647" y="4541507"/>
            <a:ext cx="7998535" cy="15712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612648" y="1600200"/>
            <a:ext cx="8153400" cy="4921492"/>
          </a:xfrm>
        </p:spPr>
        <p:txBody>
          <a:bodyPr>
            <a:noAutofit/>
          </a:bodyPr>
          <a:lstStyle/>
          <a:p>
            <a:pPr marL="0" indent="0">
              <a:buNone/>
            </a:pPr>
            <a:r>
              <a:rPr lang="en-US" sz="3200" dirty="0">
                <a:solidFill>
                  <a:srgbClr val="000090"/>
                </a:solidFill>
              </a:rPr>
              <a:t>Per each fiscal year:</a:t>
            </a:r>
          </a:p>
          <a:p>
            <a:pPr>
              <a:buFont typeface="Wingdings" charset="2"/>
              <a:buChar char="v"/>
            </a:pPr>
            <a:r>
              <a:rPr lang="en-US" sz="3200" dirty="0" smtClean="0">
                <a:solidFill>
                  <a:srgbClr val="000090"/>
                </a:solidFill>
              </a:rPr>
              <a:t>Applicants that are BSCEC members with voting privileges may </a:t>
            </a:r>
            <a:r>
              <a:rPr lang="en-US" sz="3200" dirty="0">
                <a:solidFill>
                  <a:srgbClr val="000090"/>
                </a:solidFill>
              </a:rPr>
              <a:t>apply for up to $2,000.</a:t>
            </a:r>
          </a:p>
          <a:p>
            <a:pPr>
              <a:buFont typeface="Wingdings" charset="2"/>
              <a:buChar char="v"/>
            </a:pPr>
            <a:r>
              <a:rPr lang="en-US" sz="3200" dirty="0">
                <a:solidFill>
                  <a:srgbClr val="000090"/>
                </a:solidFill>
              </a:rPr>
              <a:t>Applicant </a:t>
            </a:r>
            <a:r>
              <a:rPr lang="en-US" sz="3200" dirty="0" smtClean="0">
                <a:solidFill>
                  <a:srgbClr val="000090"/>
                </a:solidFill>
              </a:rPr>
              <a:t>that are not voting members of BSCEC may apply for </a:t>
            </a:r>
            <a:r>
              <a:rPr lang="en-US" sz="3200" dirty="0">
                <a:solidFill>
                  <a:srgbClr val="000090"/>
                </a:solidFill>
              </a:rPr>
              <a:t>up to $500.</a:t>
            </a:r>
          </a:p>
          <a:p>
            <a:pPr marL="0" indent="0">
              <a:buNone/>
            </a:pPr>
            <a:endParaRPr lang="en-US" sz="2400" b="1" dirty="0">
              <a:solidFill>
                <a:srgbClr val="800000"/>
              </a:solidFill>
            </a:endParaRPr>
          </a:p>
          <a:p>
            <a:pPr marL="0" indent="0" algn="ctr">
              <a:buNone/>
            </a:pPr>
            <a:r>
              <a:rPr lang="en-US" sz="2400" b="1" i="1" dirty="0">
                <a:solidFill>
                  <a:srgbClr val="800000"/>
                </a:solidFill>
              </a:rPr>
              <a:t>*Per BSCEC bylaws, local residents and stakeholders can become voting members after attending a minimum of 2 Community Partnership meetings in </a:t>
            </a:r>
            <a:r>
              <a:rPr lang="en-US" sz="2400" b="1" i="1" dirty="0" smtClean="0">
                <a:solidFill>
                  <a:srgbClr val="800000"/>
                </a:solidFill>
              </a:rPr>
              <a:t>a fiscal year</a:t>
            </a:r>
            <a:r>
              <a:rPr lang="en-US" sz="2400" b="1" i="1" dirty="0">
                <a:solidFill>
                  <a:srgbClr val="800000"/>
                </a:solidFill>
              </a:rPr>
              <a:t>.</a:t>
            </a:r>
          </a:p>
        </p:txBody>
      </p:sp>
    </p:spTree>
    <p:extLst>
      <p:ext uri="{BB962C8B-B14F-4D97-AF65-F5344CB8AC3E}">
        <p14:creationId xmlns:p14="http://schemas.microsoft.com/office/powerpoint/2010/main" val="108919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5">
                    <a:lumMod val="75000"/>
                  </a:schemeClr>
                </a:solidFill>
              </a:rPr>
              <a:t>WHO IS ELIGIBLE TO APPLY?</a:t>
            </a:r>
          </a:p>
        </p:txBody>
      </p:sp>
      <p:sp>
        <p:nvSpPr>
          <p:cNvPr id="3" name="Content Placeholder 2"/>
          <p:cNvSpPr>
            <a:spLocks noGrp="1"/>
          </p:cNvSpPr>
          <p:nvPr>
            <p:ph sz="quarter" idx="1"/>
          </p:nvPr>
        </p:nvSpPr>
        <p:spPr>
          <a:xfrm>
            <a:off x="612648" y="1600199"/>
            <a:ext cx="8153400" cy="4837019"/>
          </a:xfrm>
        </p:spPr>
        <p:txBody>
          <a:bodyPr>
            <a:noAutofit/>
          </a:bodyPr>
          <a:lstStyle/>
          <a:p>
            <a:pPr marL="0" indent="0">
              <a:buNone/>
            </a:pPr>
            <a:r>
              <a:rPr lang="en-US" sz="2600" b="1" dirty="0">
                <a:solidFill>
                  <a:srgbClr val="660066"/>
                </a:solidFill>
              </a:rPr>
              <a:t>Community Sponsorship applicants must meet the following criteria:</a:t>
            </a:r>
          </a:p>
          <a:p>
            <a:pPr>
              <a:buFont typeface="Wingdings" charset="2"/>
              <a:buChar char="v"/>
            </a:pPr>
            <a:r>
              <a:rPr lang="en-US" sz="2600" dirty="0">
                <a:solidFill>
                  <a:srgbClr val="000090"/>
                </a:solidFill>
              </a:rPr>
              <a:t>Be in good standing with First 5 LA</a:t>
            </a:r>
          </a:p>
          <a:p>
            <a:pPr>
              <a:buFont typeface="Wingdings" charset="2"/>
              <a:buChar char="v"/>
            </a:pPr>
            <a:r>
              <a:rPr lang="en-US" sz="2600" dirty="0">
                <a:solidFill>
                  <a:srgbClr val="000090"/>
                </a:solidFill>
              </a:rPr>
              <a:t>Be a legal 501(c)3 nonprofit organization</a:t>
            </a:r>
            <a:endParaRPr lang="en-US" sz="2600" dirty="0"/>
          </a:p>
          <a:p>
            <a:pPr marL="0" indent="0">
              <a:buNone/>
            </a:pPr>
            <a:r>
              <a:rPr lang="en-US" sz="2600" b="1" dirty="0">
                <a:solidFill>
                  <a:srgbClr val="660066"/>
                </a:solidFill>
              </a:rPr>
              <a:t>Applicants and events that are not eligible for funding include:</a:t>
            </a:r>
          </a:p>
          <a:p>
            <a:pPr>
              <a:buFont typeface="Wingdings" charset="2"/>
              <a:buChar char="v"/>
            </a:pPr>
            <a:r>
              <a:rPr lang="en-US" sz="2600" dirty="0">
                <a:solidFill>
                  <a:srgbClr val="000090"/>
                </a:solidFill>
              </a:rPr>
              <a:t>An applicant that is already receiving funding from First 5 LA for the event.</a:t>
            </a:r>
          </a:p>
          <a:p>
            <a:pPr>
              <a:buFont typeface="Wingdings" charset="2"/>
              <a:buChar char="v"/>
            </a:pPr>
            <a:r>
              <a:rPr lang="en-US" sz="2600" dirty="0">
                <a:solidFill>
                  <a:srgbClr val="000090"/>
                </a:solidFill>
              </a:rPr>
              <a:t>Events that have a religious or political focus.</a:t>
            </a:r>
          </a:p>
          <a:p>
            <a:pPr>
              <a:buFont typeface="Wingdings" charset="2"/>
              <a:buChar char="v"/>
            </a:pPr>
            <a:endParaRPr lang="en-US" sz="2500" dirty="0">
              <a:solidFill>
                <a:srgbClr val="000090"/>
              </a:solidFill>
            </a:endParaRPr>
          </a:p>
        </p:txBody>
      </p:sp>
    </p:spTree>
    <p:extLst>
      <p:ext uri="{BB962C8B-B14F-4D97-AF65-F5344CB8AC3E}">
        <p14:creationId xmlns:p14="http://schemas.microsoft.com/office/powerpoint/2010/main" val="238278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rgbClr val="417B85"/>
                </a:solidFill>
              </a:rPr>
              <a:t>SPONSORSHIP CRITERIA</a:t>
            </a:r>
          </a:p>
        </p:txBody>
      </p:sp>
      <p:sp>
        <p:nvSpPr>
          <p:cNvPr id="3" name="Content Placeholder 2"/>
          <p:cNvSpPr>
            <a:spLocks noGrp="1"/>
          </p:cNvSpPr>
          <p:nvPr>
            <p:ph sz="quarter" idx="1"/>
          </p:nvPr>
        </p:nvSpPr>
        <p:spPr>
          <a:xfrm>
            <a:off x="2841690" y="1672215"/>
            <a:ext cx="5924357" cy="4495800"/>
          </a:xfrm>
        </p:spPr>
        <p:txBody>
          <a:bodyPr>
            <a:noAutofit/>
          </a:bodyPr>
          <a:lstStyle/>
          <a:p>
            <a:pPr marL="0" indent="0">
              <a:buNone/>
            </a:pPr>
            <a:r>
              <a:rPr lang="en-US" sz="2400" b="1" dirty="0">
                <a:solidFill>
                  <a:srgbClr val="660066"/>
                </a:solidFill>
              </a:rPr>
              <a:t>To qualify for sponsorship, events must also:</a:t>
            </a:r>
          </a:p>
          <a:p>
            <a:pPr marL="457200" indent="-457200">
              <a:buClr>
                <a:srgbClr val="000090"/>
              </a:buClr>
              <a:buSzPct val="100000"/>
              <a:buFont typeface="+mj-lt"/>
              <a:buAutoNum type="arabicPeriod"/>
            </a:pPr>
            <a:r>
              <a:rPr lang="en-US" sz="2400" dirty="0">
                <a:solidFill>
                  <a:srgbClr val="000090"/>
                </a:solidFill>
              </a:rPr>
              <a:t>Be related to First 5 LA’s goal to ensure that every child enters kindergarten ready to succeed in school and life.</a:t>
            </a:r>
          </a:p>
          <a:p>
            <a:pPr marL="457200" indent="-457200">
              <a:buClr>
                <a:srgbClr val="000090"/>
              </a:buClr>
              <a:buSzPct val="100000"/>
              <a:buFont typeface="+mj-lt"/>
              <a:buAutoNum type="arabicPeriod"/>
            </a:pPr>
            <a:r>
              <a:rPr lang="en-US" sz="2400" dirty="0">
                <a:solidFill>
                  <a:srgbClr val="000090"/>
                </a:solidFill>
              </a:rPr>
              <a:t>Be located within the boundaries of the Compton-East Compton Best Start community, or serve community members.</a:t>
            </a:r>
          </a:p>
          <a:p>
            <a:pPr marL="457200" indent="-457200">
              <a:buClr>
                <a:srgbClr val="000090"/>
              </a:buClr>
              <a:buSzPct val="100000"/>
              <a:buFont typeface="+mj-lt"/>
              <a:buAutoNum type="arabicPeriod"/>
            </a:pPr>
            <a:r>
              <a:rPr lang="en-US" sz="2400" dirty="0">
                <a:solidFill>
                  <a:srgbClr val="000090"/>
                </a:solidFill>
              </a:rPr>
              <a:t>Be aligned with Best Start goals, priorities and/or action plan.</a:t>
            </a:r>
          </a:p>
          <a:p>
            <a:pPr marL="457200" indent="-457200">
              <a:buClr>
                <a:srgbClr val="000090"/>
              </a:buClr>
              <a:buSzPct val="100000"/>
              <a:buFont typeface="+mj-lt"/>
              <a:buAutoNum type="arabicPeriod"/>
            </a:pPr>
            <a:r>
              <a:rPr lang="en-US" sz="2400" dirty="0">
                <a:solidFill>
                  <a:srgbClr val="000090"/>
                </a:solidFill>
              </a:rPr>
              <a:t>Provide networking and community engagement opportunities for Best start partnership members.</a:t>
            </a:r>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3332"/>
            <a:ext cx="2857500" cy="2857500"/>
          </a:xfrm>
          <a:prstGeom prst="rect">
            <a:avLst/>
          </a:prstGeom>
        </p:spPr>
      </p:pic>
    </p:spTree>
    <p:extLst>
      <p:ext uri="{BB962C8B-B14F-4D97-AF65-F5344CB8AC3E}">
        <p14:creationId xmlns:p14="http://schemas.microsoft.com/office/powerpoint/2010/main" val="3329094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417B85"/>
                </a:solidFill>
              </a:rPr>
              <a:t>Recent Sponsorship Recipients</a:t>
            </a:r>
          </a:p>
        </p:txBody>
      </p:sp>
      <p:sp>
        <p:nvSpPr>
          <p:cNvPr id="5" name="Content Placeholder 4"/>
          <p:cNvSpPr>
            <a:spLocks noGrp="1"/>
          </p:cNvSpPr>
          <p:nvPr>
            <p:ph sz="quarter" idx="1"/>
          </p:nvPr>
        </p:nvSpPr>
        <p:spPr>
          <a:xfrm>
            <a:off x="612648" y="1600200"/>
            <a:ext cx="8153400" cy="4495800"/>
          </a:xfrm>
        </p:spPr>
        <p:txBody>
          <a:bodyPr>
            <a:normAutofit/>
          </a:bodyPr>
          <a:lstStyle/>
          <a:p>
            <a:pPr algn="ctr">
              <a:buClr>
                <a:schemeClr val="accent4">
                  <a:lumMod val="75000"/>
                </a:schemeClr>
              </a:buClr>
              <a:buFont typeface="Wingdings" charset="2"/>
              <a:buChar char="§"/>
            </a:pPr>
            <a:r>
              <a:rPr lang="en-US" sz="3400" dirty="0">
                <a:solidFill>
                  <a:srgbClr val="660066"/>
                </a:solidFill>
              </a:rPr>
              <a:t>Children Striving Together</a:t>
            </a:r>
          </a:p>
          <a:p>
            <a:pPr algn="ctr">
              <a:buClr>
                <a:schemeClr val="accent4">
                  <a:lumMod val="75000"/>
                </a:schemeClr>
              </a:buClr>
              <a:buFont typeface="Wingdings" charset="2"/>
              <a:buChar char="§"/>
            </a:pPr>
            <a:r>
              <a:rPr lang="en-US" sz="3400" dirty="0">
                <a:solidFill>
                  <a:srgbClr val="660066"/>
                </a:solidFill>
              </a:rPr>
              <a:t>The Compton Initiative</a:t>
            </a:r>
          </a:p>
          <a:p>
            <a:pPr algn="ctr">
              <a:buClr>
                <a:schemeClr val="accent4">
                  <a:lumMod val="75000"/>
                </a:schemeClr>
              </a:buClr>
              <a:buFont typeface="Wingdings" charset="2"/>
              <a:buChar char="§"/>
            </a:pPr>
            <a:r>
              <a:rPr lang="en-US" sz="3400" dirty="0">
                <a:solidFill>
                  <a:srgbClr val="660066"/>
                </a:solidFill>
              </a:rPr>
              <a:t>El </a:t>
            </a:r>
            <a:r>
              <a:rPr lang="en-US" sz="3400" dirty="0" err="1">
                <a:solidFill>
                  <a:srgbClr val="660066"/>
                </a:solidFill>
              </a:rPr>
              <a:t>Nido</a:t>
            </a:r>
            <a:r>
              <a:rPr lang="en-US" sz="3400" dirty="0">
                <a:solidFill>
                  <a:srgbClr val="660066"/>
                </a:solidFill>
              </a:rPr>
              <a:t> Family Centers</a:t>
            </a:r>
          </a:p>
          <a:p>
            <a:pPr algn="ctr">
              <a:buClr>
                <a:schemeClr val="accent4">
                  <a:lumMod val="75000"/>
                </a:schemeClr>
              </a:buClr>
              <a:buFont typeface="Wingdings" charset="2"/>
              <a:buChar char="§"/>
            </a:pPr>
            <a:r>
              <a:rPr lang="en-US" sz="3400" dirty="0">
                <a:solidFill>
                  <a:srgbClr val="660066"/>
                </a:solidFill>
              </a:rPr>
              <a:t>Save Our Black Boys</a:t>
            </a:r>
          </a:p>
          <a:p>
            <a:pPr algn="ctr">
              <a:buClr>
                <a:schemeClr val="accent4">
                  <a:lumMod val="75000"/>
                </a:schemeClr>
              </a:buClr>
              <a:buFont typeface="Wingdings" charset="2"/>
              <a:buChar char="§"/>
            </a:pPr>
            <a:r>
              <a:rPr lang="en-US" sz="3400" dirty="0">
                <a:solidFill>
                  <a:srgbClr val="660066"/>
                </a:solidFill>
              </a:rPr>
              <a:t>SHIELDS for Families</a:t>
            </a:r>
          </a:p>
          <a:p>
            <a:pPr algn="ctr">
              <a:buClr>
                <a:schemeClr val="accent4">
                  <a:lumMod val="75000"/>
                </a:schemeClr>
              </a:buClr>
              <a:buFont typeface="Wingdings" charset="2"/>
              <a:buChar char="§"/>
            </a:pPr>
            <a:r>
              <a:rPr lang="en-US" sz="3400" dirty="0">
                <a:solidFill>
                  <a:srgbClr val="660066"/>
                </a:solidFill>
              </a:rPr>
              <a:t>South Los Angeles Health Projects</a:t>
            </a:r>
          </a:p>
          <a:p>
            <a:pPr algn="ctr"/>
            <a:endParaRPr lang="en-US" sz="3400" dirty="0"/>
          </a:p>
        </p:txBody>
      </p:sp>
    </p:spTree>
    <p:extLst>
      <p:ext uri="{BB962C8B-B14F-4D97-AF65-F5344CB8AC3E}">
        <p14:creationId xmlns:p14="http://schemas.microsoft.com/office/powerpoint/2010/main" val="136832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17B85"/>
                </a:solidFill>
              </a:rPr>
              <a:t>APPLICATION PROCESS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75977581"/>
              </p:ext>
            </p:extLst>
          </p:nvPr>
        </p:nvGraphicFramePr>
        <p:xfrm>
          <a:off x="129167" y="1700376"/>
          <a:ext cx="8818969" cy="467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94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17B85"/>
                </a:solidFill>
              </a:rPr>
              <a:t>PLEASE NOTE…</a:t>
            </a:r>
          </a:p>
        </p:txBody>
      </p:sp>
      <p:sp>
        <p:nvSpPr>
          <p:cNvPr id="3" name="Content Placeholder 2"/>
          <p:cNvSpPr>
            <a:spLocks noGrp="1"/>
          </p:cNvSpPr>
          <p:nvPr>
            <p:ph sz="quarter" idx="1"/>
          </p:nvPr>
        </p:nvSpPr>
        <p:spPr>
          <a:xfrm>
            <a:off x="3810448" y="1625458"/>
            <a:ext cx="5026776" cy="4944869"/>
          </a:xfrm>
        </p:spPr>
        <p:txBody>
          <a:bodyPr>
            <a:noAutofit/>
          </a:bodyPr>
          <a:lstStyle/>
          <a:p>
            <a:pPr>
              <a:buFont typeface="Wingdings" charset="2"/>
              <a:buChar char="Ø"/>
            </a:pPr>
            <a:r>
              <a:rPr lang="en-US" sz="2800" dirty="0">
                <a:solidFill>
                  <a:srgbClr val="000090"/>
                </a:solidFill>
              </a:rPr>
              <a:t>Sponsorship applications must be submitted </a:t>
            </a:r>
            <a:r>
              <a:rPr lang="en-US" sz="2800" u="sng" dirty="0">
                <a:solidFill>
                  <a:srgbClr val="FF0000"/>
                </a:solidFill>
              </a:rPr>
              <a:t>at least sixty (60) days before the event </a:t>
            </a:r>
            <a:r>
              <a:rPr lang="en-US" sz="2800" dirty="0">
                <a:solidFill>
                  <a:srgbClr val="000090"/>
                </a:solidFill>
              </a:rPr>
              <a:t>funding is being requested for.</a:t>
            </a:r>
          </a:p>
          <a:p>
            <a:pPr>
              <a:buFont typeface="Wingdings" charset="2"/>
              <a:buChar char="Ø"/>
            </a:pPr>
            <a:r>
              <a:rPr lang="en-US" sz="2800" dirty="0">
                <a:solidFill>
                  <a:srgbClr val="000090"/>
                </a:solidFill>
              </a:rPr>
              <a:t>For approved requests, applicants should allow for approximately </a:t>
            </a:r>
            <a:r>
              <a:rPr lang="en-US" sz="2800" u="sng" dirty="0">
                <a:solidFill>
                  <a:srgbClr val="FF0000"/>
                </a:solidFill>
              </a:rPr>
              <a:t>thirty (30) business days for payment processing</a:t>
            </a:r>
            <a:r>
              <a:rPr lang="en-US" sz="2800" dirty="0">
                <a:solidFill>
                  <a:srgbClr val="000090"/>
                </a:solidFill>
              </a:rPr>
              <a:t> and mailing after all required documentation is submitted.</a:t>
            </a:r>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07" y="2173897"/>
            <a:ext cx="3403600" cy="2774677"/>
          </a:xfrm>
          <a:prstGeom prst="rect">
            <a:avLst/>
          </a:prstGeom>
        </p:spPr>
      </p:pic>
    </p:spTree>
    <p:extLst>
      <p:ext uri="{BB962C8B-B14F-4D97-AF65-F5344CB8AC3E}">
        <p14:creationId xmlns:p14="http://schemas.microsoft.com/office/powerpoint/2010/main" val="89609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17B85"/>
                </a:solidFill>
              </a:rPr>
              <a:t>PLEASE NOTE…contd.</a:t>
            </a:r>
          </a:p>
        </p:txBody>
      </p:sp>
      <p:sp>
        <p:nvSpPr>
          <p:cNvPr id="3" name="Content Placeholder 2"/>
          <p:cNvSpPr>
            <a:spLocks noGrp="1"/>
          </p:cNvSpPr>
          <p:nvPr>
            <p:ph sz="quarter" idx="1"/>
          </p:nvPr>
        </p:nvSpPr>
        <p:spPr>
          <a:xfrm>
            <a:off x="150697" y="1641393"/>
            <a:ext cx="8417430" cy="3524303"/>
          </a:xfrm>
        </p:spPr>
        <p:txBody>
          <a:bodyPr>
            <a:noAutofit/>
          </a:bodyPr>
          <a:lstStyle/>
          <a:p>
            <a:pPr>
              <a:buFont typeface="Wingdings" charset="2"/>
              <a:buChar char="Ø"/>
            </a:pPr>
            <a:r>
              <a:rPr lang="en-US" sz="3000" u="sng" dirty="0">
                <a:solidFill>
                  <a:srgbClr val="000090"/>
                </a:solidFill>
              </a:rPr>
              <a:t>First 5 LA has final funding authority</a:t>
            </a:r>
            <a:r>
              <a:rPr lang="en-US" sz="3000" dirty="0">
                <a:solidFill>
                  <a:srgbClr val="000090"/>
                </a:solidFill>
              </a:rPr>
              <a:t>. Community Partnership approvals are considered funding recommendations to First 5 LA.</a:t>
            </a:r>
          </a:p>
          <a:p>
            <a:pPr>
              <a:buFont typeface="Wingdings" charset="2"/>
              <a:buChar char="Ø"/>
            </a:pPr>
            <a:r>
              <a:rPr lang="en-US" sz="3000" dirty="0">
                <a:solidFill>
                  <a:srgbClr val="000090"/>
                </a:solidFill>
              </a:rPr>
              <a:t>If an applicant is a voting member, they must recuse themselves during deliberation and voting on the application.</a:t>
            </a:r>
          </a:p>
        </p:txBody>
      </p:sp>
      <p:pic>
        <p:nvPicPr>
          <p:cNvPr id="8" name="Picture 7" descr="unna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679" y="3981658"/>
            <a:ext cx="4008369" cy="2876342"/>
          </a:xfrm>
          <a:prstGeom prst="rect">
            <a:avLst/>
          </a:prstGeom>
        </p:spPr>
      </p:pic>
    </p:spTree>
    <p:extLst>
      <p:ext uri="{BB962C8B-B14F-4D97-AF65-F5344CB8AC3E}">
        <p14:creationId xmlns:p14="http://schemas.microsoft.com/office/powerpoint/2010/main" val="92359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700" b="1" dirty="0">
                <a:solidFill>
                  <a:srgbClr val="660066"/>
                </a:solidFill>
              </a:rPr>
              <a:t>Best Start Compton-East Compton</a:t>
            </a:r>
          </a:p>
        </p:txBody>
      </p:sp>
      <p:sp>
        <p:nvSpPr>
          <p:cNvPr id="3" name="Content Placeholder 2"/>
          <p:cNvSpPr>
            <a:spLocks noGrp="1"/>
          </p:cNvSpPr>
          <p:nvPr>
            <p:ph sz="quarter" idx="1"/>
          </p:nvPr>
        </p:nvSpPr>
        <p:spPr>
          <a:xfrm>
            <a:off x="612648" y="1600200"/>
            <a:ext cx="8531352" cy="4495800"/>
          </a:xfrm>
        </p:spPr>
        <p:txBody>
          <a:bodyPr/>
          <a:lstStyle/>
          <a:p>
            <a:endParaRPr lang="en-US" dirty="0"/>
          </a:p>
          <a:p>
            <a:pPr>
              <a:buFont typeface="Wingdings" charset="2"/>
              <a:buChar char="q"/>
            </a:pPr>
            <a:r>
              <a:rPr lang="en-US" sz="3800" dirty="0">
                <a:solidFill>
                  <a:srgbClr val="000090"/>
                </a:solidFill>
              </a:rPr>
              <a:t>COMMUNITY PARTNERSHIP OVERVIEW</a:t>
            </a:r>
          </a:p>
          <a:p>
            <a:pPr lvl="1">
              <a:buFont typeface="Wingdings" charset="2"/>
              <a:buChar char="²"/>
            </a:pPr>
            <a:r>
              <a:rPr lang="en-US" sz="3800" dirty="0">
                <a:solidFill>
                  <a:srgbClr val="660066"/>
                </a:solidFill>
              </a:rPr>
              <a:t>What We Do</a:t>
            </a:r>
          </a:p>
          <a:p>
            <a:pPr lvl="1">
              <a:buFont typeface="Wingdings" charset="2"/>
              <a:buChar char="²"/>
            </a:pPr>
            <a:r>
              <a:rPr lang="en-US" sz="3800" dirty="0">
                <a:solidFill>
                  <a:srgbClr val="660066"/>
                </a:solidFill>
              </a:rPr>
              <a:t>Major Activities</a:t>
            </a:r>
          </a:p>
          <a:p>
            <a:pPr lvl="1">
              <a:buFont typeface="Wingdings" charset="2"/>
              <a:buChar char="²"/>
            </a:pPr>
            <a:r>
              <a:rPr lang="en-US" sz="3800" dirty="0">
                <a:solidFill>
                  <a:srgbClr val="660066"/>
                </a:solidFill>
              </a:rPr>
              <a:t>Affiliated Programs</a:t>
            </a:r>
          </a:p>
        </p:txBody>
      </p:sp>
    </p:spTree>
    <p:extLst>
      <p:ext uri="{BB962C8B-B14F-4D97-AF65-F5344CB8AC3E}">
        <p14:creationId xmlns:p14="http://schemas.microsoft.com/office/powerpoint/2010/main" val="402381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Other BSCEC Requirements</a:t>
            </a:r>
          </a:p>
        </p:txBody>
      </p:sp>
      <p:sp>
        <p:nvSpPr>
          <p:cNvPr id="3" name="Content Placeholder 2"/>
          <p:cNvSpPr>
            <a:spLocks noGrp="1"/>
          </p:cNvSpPr>
          <p:nvPr>
            <p:ph sz="quarter" idx="1"/>
          </p:nvPr>
        </p:nvSpPr>
        <p:spPr>
          <a:xfrm>
            <a:off x="612648" y="1600199"/>
            <a:ext cx="8153400" cy="4837019"/>
          </a:xfrm>
        </p:spPr>
        <p:txBody>
          <a:bodyPr>
            <a:noAutofit/>
          </a:bodyPr>
          <a:lstStyle/>
          <a:p>
            <a:pPr marL="0" indent="0">
              <a:buNone/>
            </a:pPr>
            <a:r>
              <a:rPr lang="en-US" sz="3200" b="1" dirty="0">
                <a:solidFill>
                  <a:srgbClr val="660066"/>
                </a:solidFill>
              </a:rPr>
              <a:t>Funded applicants agree to:</a:t>
            </a:r>
          </a:p>
          <a:p>
            <a:pPr>
              <a:buFont typeface="Wingdings" charset="2"/>
              <a:buChar char="Ø"/>
            </a:pPr>
            <a:r>
              <a:rPr lang="en-US" sz="3000" dirty="0">
                <a:solidFill>
                  <a:srgbClr val="000090"/>
                </a:solidFill>
              </a:rPr>
              <a:t>Report on event outcomes</a:t>
            </a:r>
            <a:r>
              <a:rPr lang="en-US" sz="3000" dirty="0">
                <a:solidFill>
                  <a:srgbClr val="FF0000"/>
                </a:solidFill>
              </a:rPr>
              <a:t> </a:t>
            </a:r>
            <a:r>
              <a:rPr lang="en-US" sz="3000" dirty="0">
                <a:solidFill>
                  <a:srgbClr val="000090"/>
                </a:solidFill>
              </a:rPr>
              <a:t>to partnership members within 60 days.</a:t>
            </a:r>
          </a:p>
          <a:p>
            <a:pPr>
              <a:buFont typeface="Wingdings" charset="2"/>
              <a:buChar char="Ø"/>
            </a:pPr>
            <a:r>
              <a:rPr lang="en-US" sz="3000" dirty="0">
                <a:solidFill>
                  <a:srgbClr val="000090"/>
                </a:solidFill>
              </a:rPr>
              <a:t>Provide opportunities to promote BSCEC at the sponsored event (e.g. outreach table, speaking slot)</a:t>
            </a:r>
          </a:p>
          <a:p>
            <a:pPr>
              <a:buFont typeface="Wingdings" charset="2"/>
              <a:buChar char="Ø"/>
            </a:pPr>
            <a:r>
              <a:rPr lang="en-US" sz="3000" dirty="0" smtClean="0">
                <a:solidFill>
                  <a:srgbClr val="000090"/>
                </a:solidFill>
              </a:rPr>
              <a:t>Feature </a:t>
            </a:r>
            <a:r>
              <a:rPr lang="en-US" sz="3000" dirty="0">
                <a:solidFill>
                  <a:srgbClr val="000090"/>
                </a:solidFill>
              </a:rPr>
              <a:t>the BSCEC logo on event materials.</a:t>
            </a:r>
          </a:p>
          <a:p>
            <a:pPr>
              <a:buFont typeface="Wingdings" charset="2"/>
              <a:buChar char="Ø"/>
            </a:pPr>
            <a:r>
              <a:rPr lang="en-US" sz="3000" dirty="0">
                <a:solidFill>
                  <a:srgbClr val="000090"/>
                </a:solidFill>
              </a:rPr>
              <a:t>Participate in at least </a:t>
            </a:r>
            <a:r>
              <a:rPr lang="en-US" sz="3000" dirty="0" smtClean="0">
                <a:solidFill>
                  <a:srgbClr val="000090"/>
                </a:solidFill>
              </a:rPr>
              <a:t>3 BSCEC </a:t>
            </a:r>
            <a:r>
              <a:rPr lang="en-US" sz="3000" dirty="0">
                <a:solidFill>
                  <a:srgbClr val="000090"/>
                </a:solidFill>
              </a:rPr>
              <a:t>partnership meetings or activities over the next year</a:t>
            </a:r>
            <a:r>
              <a:rPr lang="en-US" sz="3200" dirty="0">
                <a:solidFill>
                  <a:srgbClr val="000090"/>
                </a:solidFill>
              </a:rPr>
              <a:t>.</a:t>
            </a:r>
          </a:p>
          <a:p>
            <a:pPr marL="0" indent="0">
              <a:buNone/>
            </a:pPr>
            <a:endParaRPr lang="en-US" sz="3200" dirty="0">
              <a:solidFill>
                <a:srgbClr val="000090"/>
              </a:solidFill>
            </a:endParaRPr>
          </a:p>
          <a:p>
            <a:pPr marL="0" indent="0">
              <a:buNone/>
            </a:pPr>
            <a:endParaRPr lang="en-US" sz="3200" dirty="0">
              <a:solidFill>
                <a:srgbClr val="000090"/>
              </a:solidFill>
            </a:endParaRPr>
          </a:p>
          <a:p>
            <a:pPr marL="0" indent="0">
              <a:buNone/>
            </a:pPr>
            <a:endParaRPr lang="en-US" sz="2400" dirty="0"/>
          </a:p>
        </p:txBody>
      </p:sp>
    </p:spTree>
    <p:extLst>
      <p:ext uri="{BB962C8B-B14F-4D97-AF65-F5344CB8AC3E}">
        <p14:creationId xmlns:p14="http://schemas.microsoft.com/office/powerpoint/2010/main" val="108919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pPr algn="ctr"/>
            <a:r>
              <a:rPr lang="en-US" b="1" dirty="0">
                <a:solidFill>
                  <a:srgbClr val="660066"/>
                </a:solidFill>
              </a:rPr>
              <a:t>BSCEC Sponsorship Goals</a:t>
            </a:r>
          </a:p>
        </p:txBody>
      </p:sp>
      <p:sp>
        <p:nvSpPr>
          <p:cNvPr id="3" name="Content Placeholder 2"/>
          <p:cNvSpPr>
            <a:spLocks noGrp="1"/>
          </p:cNvSpPr>
          <p:nvPr>
            <p:ph sz="quarter" idx="1"/>
          </p:nvPr>
        </p:nvSpPr>
        <p:spPr>
          <a:xfrm>
            <a:off x="612648" y="2610415"/>
            <a:ext cx="5943567" cy="3975847"/>
          </a:xfrm>
        </p:spPr>
        <p:txBody>
          <a:bodyPr>
            <a:normAutofit fontScale="92500" lnSpcReduction="10000"/>
          </a:bodyPr>
          <a:lstStyle/>
          <a:p>
            <a:pPr>
              <a:buFont typeface="Wingdings" charset="2"/>
              <a:buChar char="u"/>
            </a:pPr>
            <a:r>
              <a:rPr lang="en-US" dirty="0">
                <a:solidFill>
                  <a:srgbClr val="000090"/>
                </a:solidFill>
              </a:rPr>
              <a:t>Connect with organizations that have aligned goals and will be committed, engaged partners.</a:t>
            </a:r>
          </a:p>
          <a:p>
            <a:pPr>
              <a:buFont typeface="Wingdings" charset="2"/>
              <a:buChar char="u"/>
            </a:pPr>
            <a:r>
              <a:rPr lang="en-US" dirty="0">
                <a:solidFill>
                  <a:srgbClr val="000090"/>
                </a:solidFill>
              </a:rPr>
              <a:t>Promote Best Start goals and activities.</a:t>
            </a:r>
          </a:p>
          <a:p>
            <a:pPr>
              <a:buFont typeface="Wingdings" charset="2"/>
              <a:buChar char="u"/>
            </a:pPr>
            <a:r>
              <a:rPr lang="en-US" dirty="0">
                <a:solidFill>
                  <a:srgbClr val="000090"/>
                </a:solidFill>
              </a:rPr>
              <a:t>Encourage increased participation in Best Start meetings, trainings and events.</a:t>
            </a:r>
          </a:p>
          <a:p>
            <a:pPr>
              <a:buFont typeface="Wingdings" charset="2"/>
              <a:buChar char="u"/>
            </a:pPr>
            <a:r>
              <a:rPr lang="en-US" dirty="0">
                <a:solidFill>
                  <a:srgbClr val="000090"/>
                </a:solidFill>
              </a:rPr>
              <a:t>Identify opportunities to expand our reach in the community.</a:t>
            </a:r>
          </a:p>
          <a:p>
            <a:pPr marL="0" indent="0">
              <a:buNone/>
            </a:pPr>
            <a:endParaRPr lang="en-US" dirty="0"/>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115" y="2610416"/>
            <a:ext cx="2880885" cy="3236231"/>
          </a:xfrm>
          <a:prstGeom prst="rect">
            <a:avLst/>
          </a:prstGeom>
        </p:spPr>
      </p:pic>
      <p:sp>
        <p:nvSpPr>
          <p:cNvPr id="5" name="TextBox 4"/>
          <p:cNvSpPr txBox="1"/>
          <p:nvPr/>
        </p:nvSpPr>
        <p:spPr>
          <a:xfrm>
            <a:off x="383922" y="1624069"/>
            <a:ext cx="8760078" cy="954107"/>
          </a:xfrm>
          <a:prstGeom prst="rect">
            <a:avLst/>
          </a:prstGeom>
          <a:noFill/>
        </p:spPr>
        <p:txBody>
          <a:bodyPr wrap="square" rtlCol="0">
            <a:spAutoFit/>
          </a:bodyPr>
          <a:lstStyle/>
          <a:p>
            <a:r>
              <a:rPr lang="en-US" sz="2800" b="1" dirty="0">
                <a:solidFill>
                  <a:schemeClr val="accent5">
                    <a:lumMod val="75000"/>
                  </a:schemeClr>
                </a:solidFill>
              </a:rPr>
              <a:t>Through the use of sponsorship funds, Best Start Compton - East Compton is seeking to:</a:t>
            </a:r>
          </a:p>
        </p:txBody>
      </p:sp>
    </p:spTree>
    <p:extLst>
      <p:ext uri="{BB962C8B-B14F-4D97-AF65-F5344CB8AC3E}">
        <p14:creationId xmlns:p14="http://schemas.microsoft.com/office/powerpoint/2010/main" val="248390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pPr algn="ctr"/>
            <a:r>
              <a:rPr lang="en-US" b="1" dirty="0">
                <a:solidFill>
                  <a:srgbClr val="660066"/>
                </a:solidFill>
              </a:rPr>
              <a:t>BSCEC Sponsorship Priorities</a:t>
            </a:r>
          </a:p>
        </p:txBody>
      </p:sp>
      <p:sp>
        <p:nvSpPr>
          <p:cNvPr id="3" name="Content Placeholder 2"/>
          <p:cNvSpPr>
            <a:spLocks noGrp="1"/>
          </p:cNvSpPr>
          <p:nvPr>
            <p:ph sz="quarter" idx="1"/>
          </p:nvPr>
        </p:nvSpPr>
        <p:spPr>
          <a:xfrm>
            <a:off x="612648" y="1600199"/>
            <a:ext cx="8321453" cy="4986064"/>
          </a:xfrm>
        </p:spPr>
        <p:txBody>
          <a:bodyPr>
            <a:normAutofit/>
          </a:bodyPr>
          <a:lstStyle/>
          <a:p>
            <a:pPr>
              <a:buFont typeface="Wingdings" charset="2"/>
              <a:buChar char="u"/>
            </a:pPr>
            <a:r>
              <a:rPr lang="en-US" sz="3600" dirty="0">
                <a:solidFill>
                  <a:srgbClr val="000090"/>
                </a:solidFill>
              </a:rPr>
              <a:t>Events for children ages 0-5 and their families</a:t>
            </a:r>
          </a:p>
          <a:p>
            <a:pPr>
              <a:buFont typeface="Wingdings" charset="2"/>
              <a:buChar char="u"/>
            </a:pPr>
            <a:r>
              <a:rPr lang="en-US" sz="3600" dirty="0">
                <a:solidFill>
                  <a:srgbClr val="000090"/>
                </a:solidFill>
              </a:rPr>
              <a:t>Community change and advocacy</a:t>
            </a:r>
          </a:p>
          <a:p>
            <a:pPr>
              <a:buFont typeface="Wingdings" charset="2"/>
              <a:buChar char="u"/>
            </a:pPr>
            <a:r>
              <a:rPr lang="en-US" sz="3600" dirty="0">
                <a:solidFill>
                  <a:srgbClr val="000090"/>
                </a:solidFill>
              </a:rPr>
              <a:t>Teen parents</a:t>
            </a:r>
          </a:p>
          <a:p>
            <a:pPr>
              <a:buFont typeface="Wingdings" charset="2"/>
              <a:buChar char="u"/>
            </a:pPr>
            <a:r>
              <a:rPr lang="en-US" sz="3600" dirty="0">
                <a:solidFill>
                  <a:srgbClr val="000090"/>
                </a:solidFill>
              </a:rPr>
              <a:t>Parent and resident leadership</a:t>
            </a:r>
          </a:p>
          <a:p>
            <a:pPr>
              <a:buFont typeface="Wingdings" charset="2"/>
              <a:buChar char="u"/>
            </a:pPr>
            <a:r>
              <a:rPr lang="en-US" sz="3600" dirty="0">
                <a:solidFill>
                  <a:srgbClr val="000090"/>
                </a:solidFill>
              </a:rPr>
              <a:t>Built environment</a:t>
            </a:r>
          </a:p>
          <a:p>
            <a:pPr>
              <a:buFont typeface="Wingdings" charset="2"/>
              <a:buChar char="u"/>
            </a:pPr>
            <a:r>
              <a:rPr lang="en-US" sz="3600" dirty="0">
                <a:solidFill>
                  <a:srgbClr val="000090"/>
                </a:solidFill>
              </a:rPr>
              <a:t>Father engagement</a:t>
            </a:r>
            <a:endParaRPr lang="en-US" sz="3600" dirty="0"/>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01" y="4504133"/>
            <a:ext cx="2159000" cy="2057400"/>
          </a:xfrm>
          <a:prstGeom prst="rect">
            <a:avLst/>
          </a:prstGeom>
        </p:spPr>
      </p:pic>
    </p:spTree>
    <p:extLst>
      <p:ext uri="{BB962C8B-B14F-4D97-AF65-F5344CB8AC3E}">
        <p14:creationId xmlns:p14="http://schemas.microsoft.com/office/powerpoint/2010/main" val="308827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65757"/>
            <a:ext cx="8153400" cy="990600"/>
          </a:xfrm>
        </p:spPr>
        <p:txBody>
          <a:bodyPr/>
          <a:lstStyle/>
          <a:p>
            <a:pPr algn="ctr"/>
            <a:r>
              <a:rPr lang="en-US" b="1" dirty="0">
                <a:solidFill>
                  <a:srgbClr val="660066"/>
                </a:solidFill>
              </a:rPr>
              <a:t>Comments &amp; Questions</a:t>
            </a:r>
          </a:p>
        </p:txBody>
      </p:sp>
      <p:sp>
        <p:nvSpPr>
          <p:cNvPr id="3" name="Content Placeholder 2"/>
          <p:cNvSpPr>
            <a:spLocks noGrp="1"/>
          </p:cNvSpPr>
          <p:nvPr>
            <p:ph sz="quarter" idx="1"/>
          </p:nvPr>
        </p:nvSpPr>
        <p:spPr>
          <a:xfrm>
            <a:off x="612648" y="1600199"/>
            <a:ext cx="8321453" cy="4986064"/>
          </a:xfrm>
        </p:spPr>
        <p:txBody>
          <a:bodyPr>
            <a:normAutofit/>
          </a:bodyPr>
          <a:lstStyle/>
          <a:p>
            <a:pPr marL="0" indent="0">
              <a:buNone/>
            </a:pPr>
            <a:endParaRPr lang="en-US" dirty="0">
              <a:solidFill>
                <a:srgbClr val="000090"/>
              </a:solidFill>
            </a:endParaRPr>
          </a:p>
          <a:p>
            <a:pPr marL="0" indent="0">
              <a:buNone/>
            </a:pPr>
            <a:endParaRPr lang="en-US" dirty="0"/>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sp>
        <p:nvSpPr>
          <p:cNvPr id="4" name="TextBox 3"/>
          <p:cNvSpPr txBox="1"/>
          <p:nvPr/>
        </p:nvSpPr>
        <p:spPr>
          <a:xfrm>
            <a:off x="612648" y="2081536"/>
            <a:ext cx="7656452" cy="4093428"/>
          </a:xfrm>
          <a:prstGeom prst="rect">
            <a:avLst/>
          </a:prstGeom>
          <a:noFill/>
        </p:spPr>
        <p:txBody>
          <a:bodyPr wrap="square" rtlCol="0">
            <a:spAutoFit/>
          </a:bodyPr>
          <a:lstStyle/>
          <a:p>
            <a:pPr marL="457200" indent="-457200">
              <a:buFont typeface="Wingdings" charset="2"/>
              <a:buChar char="v"/>
            </a:pPr>
            <a:r>
              <a:rPr lang="en-US" sz="3200" dirty="0">
                <a:solidFill>
                  <a:srgbClr val="000090"/>
                </a:solidFill>
              </a:rPr>
              <a:t>What questions do you have about sponsorships and/or the application process?</a:t>
            </a:r>
          </a:p>
          <a:p>
            <a:endParaRPr lang="en-US" sz="3200" dirty="0">
              <a:solidFill>
                <a:srgbClr val="000090"/>
              </a:solidFill>
            </a:endParaRPr>
          </a:p>
          <a:p>
            <a:pPr marL="457200" indent="-457200">
              <a:buFont typeface="Wingdings" charset="2"/>
              <a:buChar char="v"/>
            </a:pPr>
            <a:r>
              <a:rPr lang="en-US" sz="3200" dirty="0">
                <a:solidFill>
                  <a:srgbClr val="000090"/>
                </a:solidFill>
              </a:rPr>
              <a:t>What questions or comments do you have about BSCEC sponsorship goals, priorities and requirements?</a:t>
            </a:r>
          </a:p>
          <a:p>
            <a:endParaRPr lang="en-US" dirty="0"/>
          </a:p>
          <a:p>
            <a:endParaRPr lang="en-US" dirty="0"/>
          </a:p>
        </p:txBody>
      </p:sp>
    </p:spTree>
    <p:extLst>
      <p:ext uri="{BB962C8B-B14F-4D97-AF65-F5344CB8AC3E}">
        <p14:creationId xmlns:p14="http://schemas.microsoft.com/office/powerpoint/2010/main" val="308827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65757"/>
            <a:ext cx="8153400" cy="990600"/>
          </a:xfrm>
        </p:spPr>
        <p:txBody>
          <a:bodyPr/>
          <a:lstStyle/>
          <a:p>
            <a:pPr algn="ctr"/>
            <a:r>
              <a:rPr lang="en-US" b="1" dirty="0">
                <a:solidFill>
                  <a:srgbClr val="660066"/>
                </a:solidFill>
              </a:rPr>
              <a:t>Thank You for Joining Us!</a:t>
            </a:r>
          </a:p>
        </p:txBody>
      </p:sp>
      <p:sp>
        <p:nvSpPr>
          <p:cNvPr id="3" name="Content Placeholder 2"/>
          <p:cNvSpPr>
            <a:spLocks noGrp="1"/>
          </p:cNvSpPr>
          <p:nvPr>
            <p:ph sz="quarter" idx="1"/>
          </p:nvPr>
        </p:nvSpPr>
        <p:spPr>
          <a:xfrm>
            <a:off x="612648" y="1600199"/>
            <a:ext cx="8321453" cy="4986064"/>
          </a:xfrm>
        </p:spPr>
        <p:txBody>
          <a:bodyPr>
            <a:normAutofit/>
          </a:bodyPr>
          <a:lstStyle/>
          <a:p>
            <a:pPr marL="0" indent="0">
              <a:buNone/>
            </a:pPr>
            <a:endParaRPr lang="en-US" dirty="0">
              <a:solidFill>
                <a:srgbClr val="000090"/>
              </a:solidFill>
            </a:endParaRPr>
          </a:p>
          <a:p>
            <a:pPr marL="0" indent="0">
              <a:buNone/>
            </a:pPr>
            <a:endParaRPr lang="en-US" dirty="0"/>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sp>
        <p:nvSpPr>
          <p:cNvPr id="4" name="TextBox 3"/>
          <p:cNvSpPr txBox="1"/>
          <p:nvPr/>
        </p:nvSpPr>
        <p:spPr>
          <a:xfrm>
            <a:off x="612648" y="2081536"/>
            <a:ext cx="7656452" cy="4124205"/>
          </a:xfrm>
          <a:prstGeom prst="rect">
            <a:avLst/>
          </a:prstGeom>
          <a:noFill/>
        </p:spPr>
        <p:txBody>
          <a:bodyPr wrap="square" rtlCol="0">
            <a:spAutoFit/>
          </a:bodyPr>
          <a:lstStyle/>
          <a:p>
            <a:pPr algn="ctr"/>
            <a:r>
              <a:rPr lang="en-US" sz="3000" dirty="0">
                <a:solidFill>
                  <a:srgbClr val="000090"/>
                </a:solidFill>
              </a:rPr>
              <a:t>For additional BSCEC sponsorship questions and application materials, please contact:</a:t>
            </a:r>
          </a:p>
          <a:p>
            <a:pPr algn="ctr"/>
            <a:endParaRPr lang="en-US" sz="2400" dirty="0"/>
          </a:p>
          <a:p>
            <a:pPr algn="ctr"/>
            <a:r>
              <a:rPr lang="en-US" sz="2600" dirty="0"/>
              <a:t>Alex Wade</a:t>
            </a:r>
          </a:p>
          <a:p>
            <a:pPr algn="ctr"/>
            <a:r>
              <a:rPr lang="en-US" sz="2600" dirty="0"/>
              <a:t>Program Officer</a:t>
            </a:r>
          </a:p>
          <a:p>
            <a:pPr algn="ctr"/>
            <a:r>
              <a:rPr lang="en-US" sz="2600" dirty="0"/>
              <a:t>Best Start </a:t>
            </a:r>
            <a:r>
              <a:rPr lang="en-US" sz="2600" dirty="0" smtClean="0"/>
              <a:t>Compton </a:t>
            </a:r>
            <a:r>
              <a:rPr lang="en-US" sz="2600" dirty="0"/>
              <a:t>– East Compton</a:t>
            </a:r>
          </a:p>
          <a:p>
            <a:pPr algn="ctr"/>
            <a:r>
              <a:rPr lang="en-US" sz="2600" dirty="0"/>
              <a:t>(213) 482-7542</a:t>
            </a:r>
          </a:p>
          <a:p>
            <a:pPr algn="ctr"/>
            <a:r>
              <a:rPr lang="en-US" sz="2600" dirty="0">
                <a:hlinkClick r:id="rId2"/>
              </a:rPr>
              <a:t>awade@first5la.org</a:t>
            </a:r>
            <a:endParaRPr lang="en-US" sz="2600" dirty="0"/>
          </a:p>
          <a:p>
            <a:endParaRPr lang="en-US" sz="2400" dirty="0"/>
          </a:p>
          <a:p>
            <a:endParaRPr lang="en-US" sz="2400" dirty="0"/>
          </a:p>
        </p:txBody>
      </p:sp>
    </p:spTree>
    <p:extLst>
      <p:ext uri="{BB962C8B-B14F-4D97-AF65-F5344CB8AC3E}">
        <p14:creationId xmlns:p14="http://schemas.microsoft.com/office/powerpoint/2010/main" val="90171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r>
              <a:rPr lang="en-US" b="1" dirty="0">
                <a:solidFill>
                  <a:srgbClr val="660066"/>
                </a:solidFill>
              </a:rPr>
              <a:t>What We Do</a:t>
            </a:r>
          </a:p>
        </p:txBody>
      </p:sp>
      <p:sp>
        <p:nvSpPr>
          <p:cNvPr id="3" name="Content Placeholder 2"/>
          <p:cNvSpPr>
            <a:spLocks noGrp="1"/>
          </p:cNvSpPr>
          <p:nvPr>
            <p:ph sz="quarter" idx="1"/>
          </p:nvPr>
        </p:nvSpPr>
        <p:spPr>
          <a:xfrm>
            <a:off x="258335" y="3130024"/>
            <a:ext cx="5116579" cy="3391667"/>
          </a:xfrm>
        </p:spPr>
        <p:txBody>
          <a:bodyPr>
            <a:normAutofit fontScale="85000" lnSpcReduction="10000"/>
          </a:bodyPr>
          <a:lstStyle/>
          <a:p>
            <a:pPr lvl="0">
              <a:buFont typeface="Wingdings" charset="2"/>
              <a:buChar char="Ø"/>
            </a:pPr>
            <a:r>
              <a:rPr lang="en-US" dirty="0">
                <a:solidFill>
                  <a:srgbClr val="660066"/>
                </a:solidFill>
              </a:rPr>
              <a:t>Increasing connections between families, residents and community leaders.</a:t>
            </a:r>
          </a:p>
          <a:p>
            <a:pPr lvl="0">
              <a:buFont typeface="Wingdings" charset="2"/>
              <a:buChar char="Ø"/>
            </a:pPr>
            <a:r>
              <a:rPr lang="en-US" dirty="0">
                <a:solidFill>
                  <a:srgbClr val="660066"/>
                </a:solidFill>
              </a:rPr>
              <a:t>Supporting parents and residents in becoming strong </a:t>
            </a:r>
            <a:r>
              <a:rPr lang="en-US">
                <a:solidFill>
                  <a:srgbClr val="660066"/>
                </a:solidFill>
              </a:rPr>
              <a:t>advocates for children </a:t>
            </a:r>
            <a:r>
              <a:rPr lang="en-US" dirty="0">
                <a:solidFill>
                  <a:srgbClr val="660066"/>
                </a:solidFill>
              </a:rPr>
              <a:t>ages 0-5 and their families.</a:t>
            </a:r>
          </a:p>
          <a:p>
            <a:pPr lvl="0">
              <a:buFont typeface="Wingdings" charset="2"/>
              <a:buChar char="Ø"/>
            </a:pPr>
            <a:r>
              <a:rPr lang="en-US" dirty="0">
                <a:solidFill>
                  <a:srgbClr val="660066"/>
                </a:solidFill>
              </a:rPr>
              <a:t>Connecting residents to Compton-East Compton services and resources.</a:t>
            </a:r>
          </a:p>
          <a:p>
            <a:pPr marL="0" indent="0">
              <a:buNone/>
            </a:pPr>
            <a:endParaRPr lang="en-US" dirty="0"/>
          </a:p>
        </p:txBody>
      </p:sp>
      <p:sp>
        <p:nvSpPr>
          <p:cNvPr id="4" name="TextBox 3"/>
          <p:cNvSpPr txBox="1"/>
          <p:nvPr/>
        </p:nvSpPr>
        <p:spPr>
          <a:xfrm>
            <a:off x="258335" y="1615568"/>
            <a:ext cx="8507713" cy="1292662"/>
          </a:xfrm>
          <a:prstGeom prst="rect">
            <a:avLst/>
          </a:prstGeom>
          <a:noFill/>
        </p:spPr>
        <p:txBody>
          <a:bodyPr wrap="square" rtlCol="0">
            <a:spAutoFit/>
          </a:bodyPr>
          <a:lstStyle/>
          <a:p>
            <a:r>
              <a:rPr lang="en-US" sz="2600" dirty="0">
                <a:solidFill>
                  <a:srgbClr val="000090"/>
                </a:solidFill>
              </a:rPr>
              <a:t>Since 2011, Best Start Compton-East Compton (BSCEC) has been working to make a difference for our children and families. We are dedicated to:</a:t>
            </a:r>
            <a:endParaRPr lang="en-US" sz="26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374914" y="2869871"/>
            <a:ext cx="3391133" cy="3343275"/>
          </a:xfrm>
          <a:prstGeom prst="rect">
            <a:avLst/>
          </a:prstGeom>
        </p:spPr>
      </p:pic>
    </p:spTree>
    <p:extLst>
      <p:ext uri="{BB962C8B-B14F-4D97-AF65-F5344CB8AC3E}">
        <p14:creationId xmlns:p14="http://schemas.microsoft.com/office/powerpoint/2010/main" val="415969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r>
              <a:rPr lang="en-US" b="1" dirty="0">
                <a:solidFill>
                  <a:srgbClr val="660066"/>
                </a:solidFill>
              </a:rPr>
              <a:t>How We Do It</a:t>
            </a:r>
          </a:p>
        </p:txBody>
      </p:sp>
      <p:sp>
        <p:nvSpPr>
          <p:cNvPr id="3" name="Content Placeholder 2"/>
          <p:cNvSpPr>
            <a:spLocks noGrp="1"/>
          </p:cNvSpPr>
          <p:nvPr>
            <p:ph sz="quarter" idx="1"/>
          </p:nvPr>
        </p:nvSpPr>
        <p:spPr>
          <a:xfrm>
            <a:off x="612648" y="1600200"/>
            <a:ext cx="8153400" cy="4495800"/>
          </a:xfrm>
        </p:spPr>
        <p:txBody>
          <a:bodyPr>
            <a:normAutofit/>
          </a:bodyPr>
          <a:lstStyle/>
          <a:p>
            <a:pPr marL="0" indent="0" algn="ctr">
              <a:buNone/>
            </a:pPr>
            <a:r>
              <a:rPr lang="en-US" dirty="0">
                <a:solidFill>
                  <a:srgbClr val="000090"/>
                </a:solidFill>
              </a:rPr>
              <a:t>Our partnership hosts monthly meetings that are open to the public, where we share information and learn together about ways to ensure that children are healthy, safe and ready to succeed in school.</a:t>
            </a:r>
          </a:p>
        </p:txBody>
      </p:sp>
      <p:pic>
        <p:nvPicPr>
          <p:cNvPr id="5" name="Picture 4" descr="IMG_38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12647" y="3572948"/>
            <a:ext cx="3610499" cy="2989763"/>
          </a:xfrm>
          <a:prstGeom prst="rect">
            <a:avLst/>
          </a:prstGeom>
        </p:spPr>
      </p:pic>
      <p:pic>
        <p:nvPicPr>
          <p:cNvPr id="7" name="Picture 6" descr="FullSizeRender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75" y="3572949"/>
            <a:ext cx="3671486" cy="2989764"/>
          </a:xfrm>
          <a:prstGeom prst="rect">
            <a:avLst/>
          </a:prstGeom>
        </p:spPr>
      </p:pic>
    </p:spTree>
    <p:extLst>
      <p:ext uri="{BB962C8B-B14F-4D97-AF65-F5344CB8AC3E}">
        <p14:creationId xmlns:p14="http://schemas.microsoft.com/office/powerpoint/2010/main" val="29826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r>
              <a:rPr lang="en-US" b="1" dirty="0">
                <a:solidFill>
                  <a:srgbClr val="660066"/>
                </a:solidFill>
              </a:rPr>
              <a:t>How We Do It</a:t>
            </a:r>
          </a:p>
        </p:txBody>
      </p:sp>
      <p:sp>
        <p:nvSpPr>
          <p:cNvPr id="3" name="Content Placeholder 2"/>
          <p:cNvSpPr>
            <a:spLocks noGrp="1"/>
          </p:cNvSpPr>
          <p:nvPr>
            <p:ph sz="quarter" idx="1"/>
          </p:nvPr>
        </p:nvSpPr>
        <p:spPr>
          <a:xfrm>
            <a:off x="612648" y="1600199"/>
            <a:ext cx="4117221" cy="4211209"/>
          </a:xfrm>
        </p:spPr>
        <p:txBody>
          <a:bodyPr>
            <a:normAutofit/>
          </a:bodyPr>
          <a:lstStyle/>
          <a:p>
            <a:pPr marL="0" indent="0">
              <a:buNone/>
            </a:pPr>
            <a:r>
              <a:rPr lang="en-US" sz="3200" dirty="0">
                <a:solidFill>
                  <a:srgbClr val="000090"/>
                </a:solidFill>
              </a:rPr>
              <a:t>We provide free leadership development training for parents, residents and community partners. </a:t>
            </a:r>
            <a:endParaRPr lang="en-US" sz="3200" dirty="0">
              <a:solidFill>
                <a:srgbClr val="660066"/>
              </a:solidFill>
            </a:endParaRPr>
          </a:p>
          <a:p>
            <a:pPr marL="0" indent="0">
              <a:buNone/>
            </a:pPr>
            <a:endParaRPr lang="en-US" sz="3200" dirty="0">
              <a:solidFill>
                <a:srgbClr val="800000"/>
              </a:solidFill>
            </a:endParaRPr>
          </a:p>
          <a:p>
            <a:pPr marL="0" indent="0">
              <a:buNone/>
            </a:pPr>
            <a:endParaRPr lang="en-US" sz="3200" dirty="0">
              <a:solidFill>
                <a:schemeClr val="accent4">
                  <a:lumMod val="75000"/>
                </a:schemeClr>
              </a:solidFill>
            </a:endParaRPr>
          </a:p>
          <a:p>
            <a:pPr marL="0" indent="0">
              <a:buNone/>
            </a:pPr>
            <a:endParaRPr lang="en-US" sz="3200" dirty="0">
              <a:solidFill>
                <a:schemeClr val="accent4">
                  <a:lumMod val="75000"/>
                </a:schemeClr>
              </a:solidFill>
            </a:endParaRPr>
          </a:p>
          <a:p>
            <a:pPr marL="0" indent="0">
              <a:buNone/>
            </a:pPr>
            <a:endParaRPr lang="en-US" sz="3200" dirty="0">
              <a:solidFill>
                <a:schemeClr val="accent4">
                  <a:lumMod val="75000"/>
                </a:schemeClr>
              </a:solidFill>
            </a:endParaRPr>
          </a:p>
          <a:p>
            <a:pPr marL="0" indent="0">
              <a:buNone/>
            </a:pPr>
            <a:endParaRPr lang="en-US" sz="3200" dirty="0">
              <a:solidFill>
                <a:schemeClr val="accent4">
                  <a:lumMod val="75000"/>
                </a:schemeClr>
              </a:solidFill>
            </a:endParaRPr>
          </a:p>
          <a:p>
            <a:pPr marL="0" indent="0">
              <a:buNone/>
            </a:pPr>
            <a:endParaRPr lang="en-US" sz="3200" dirty="0">
              <a:solidFill>
                <a:schemeClr val="accent4">
                  <a:lumMod val="75000"/>
                </a:schemeClr>
              </a:solidFill>
            </a:endParaRPr>
          </a:p>
          <a:p>
            <a:pPr marL="0" indent="0">
              <a:buNone/>
            </a:pPr>
            <a:endParaRPr lang="en-US" sz="3200" dirty="0">
              <a:solidFill>
                <a:schemeClr val="accent4">
                  <a:lumMod val="75000"/>
                </a:schemeClr>
              </a:solidFill>
            </a:endParaRPr>
          </a:p>
          <a:p>
            <a:pPr marL="0" indent="0">
              <a:buNone/>
            </a:pPr>
            <a:endParaRPr lang="en-US" sz="3200" dirty="0"/>
          </a:p>
        </p:txBody>
      </p:sp>
      <p:pic>
        <p:nvPicPr>
          <p:cNvPr id="9" name="Content Placeholder 4"/>
          <p:cNvPicPr/>
          <p:nvPr/>
        </p:nvPicPr>
        <p:blipFill rotWithShape="1">
          <a:blip r:embed="rId2" cstate="print">
            <a:extLst>
              <a:ext uri="{28A0092B-C50C-407E-A947-70E740481C1C}">
                <a14:useLocalDpi xmlns:a14="http://schemas.microsoft.com/office/drawing/2010/main" val="0"/>
              </a:ext>
            </a:extLst>
          </a:blip>
          <a:srcRect t="33119"/>
          <a:stretch/>
        </p:blipFill>
        <p:spPr>
          <a:xfrm>
            <a:off x="1535690" y="4656401"/>
            <a:ext cx="6494238" cy="1892773"/>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037542" y="1980184"/>
            <a:ext cx="2992386" cy="2066278"/>
          </a:xfrm>
          <a:prstGeom prst="rect">
            <a:avLst/>
          </a:prstGeom>
          <a:noFill/>
        </p:spPr>
      </p:pic>
    </p:spTree>
    <p:extLst>
      <p:ext uri="{BB962C8B-B14F-4D97-AF65-F5344CB8AC3E}">
        <p14:creationId xmlns:p14="http://schemas.microsoft.com/office/powerpoint/2010/main" val="16590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r>
              <a:rPr lang="en-US" b="1" dirty="0">
                <a:solidFill>
                  <a:srgbClr val="660066"/>
                </a:solidFill>
              </a:rPr>
              <a:t>How We Do It</a:t>
            </a:r>
          </a:p>
        </p:txBody>
      </p:sp>
      <p:sp>
        <p:nvSpPr>
          <p:cNvPr id="5" name="TextBox 4"/>
          <p:cNvSpPr txBox="1"/>
          <p:nvPr/>
        </p:nvSpPr>
        <p:spPr>
          <a:xfrm>
            <a:off x="354313" y="2096053"/>
            <a:ext cx="4154895" cy="4401205"/>
          </a:xfrm>
          <a:prstGeom prst="rect">
            <a:avLst/>
          </a:prstGeom>
          <a:noFill/>
        </p:spPr>
        <p:txBody>
          <a:bodyPr wrap="square" rtlCol="0">
            <a:spAutoFit/>
          </a:bodyPr>
          <a:lstStyle/>
          <a:p>
            <a:endParaRPr lang="en-US" sz="2800" dirty="0">
              <a:solidFill>
                <a:srgbClr val="660066"/>
              </a:solidFill>
            </a:endParaRPr>
          </a:p>
          <a:p>
            <a:pPr>
              <a:buFont typeface="Wingdings" charset="2"/>
              <a:buChar char="§"/>
            </a:pPr>
            <a:r>
              <a:rPr lang="en-US" sz="2800" dirty="0">
                <a:solidFill>
                  <a:srgbClr val="660066"/>
                </a:solidFill>
              </a:rPr>
              <a:t>Advocacy &amp; Coalition Building</a:t>
            </a:r>
          </a:p>
          <a:p>
            <a:pPr>
              <a:buFont typeface="Wingdings" charset="2"/>
              <a:buChar char="§"/>
            </a:pPr>
            <a:r>
              <a:rPr lang="en-US" sz="2800" dirty="0">
                <a:solidFill>
                  <a:srgbClr val="660066"/>
                </a:solidFill>
              </a:rPr>
              <a:t>Basic &amp; Advanced Computer Literacy</a:t>
            </a:r>
          </a:p>
          <a:p>
            <a:pPr>
              <a:buFont typeface="Wingdings" charset="2"/>
              <a:buChar char="§"/>
            </a:pPr>
            <a:r>
              <a:rPr lang="en-US" sz="2800" dirty="0">
                <a:solidFill>
                  <a:srgbClr val="660066"/>
                </a:solidFill>
              </a:rPr>
              <a:t>Collaboration 101</a:t>
            </a:r>
          </a:p>
          <a:p>
            <a:pPr>
              <a:buFont typeface="Wingdings" charset="2"/>
              <a:buChar char="§"/>
            </a:pPr>
            <a:r>
              <a:rPr lang="en-US" sz="2800" dirty="0">
                <a:solidFill>
                  <a:srgbClr val="660066"/>
                </a:solidFill>
              </a:rPr>
              <a:t>Conflict Resolution</a:t>
            </a:r>
          </a:p>
          <a:p>
            <a:pPr>
              <a:buFont typeface="Wingdings" charset="2"/>
              <a:buChar char="§"/>
            </a:pPr>
            <a:r>
              <a:rPr lang="en-US" sz="2800" dirty="0">
                <a:solidFill>
                  <a:srgbClr val="660066"/>
                </a:solidFill>
              </a:rPr>
              <a:t>Critical Thinking &amp; Decision Making</a:t>
            </a:r>
          </a:p>
          <a:p>
            <a:endParaRPr lang="en-US" sz="2800" dirty="0"/>
          </a:p>
        </p:txBody>
      </p:sp>
      <p:sp>
        <p:nvSpPr>
          <p:cNvPr id="6" name="TextBox 5"/>
          <p:cNvSpPr txBox="1"/>
          <p:nvPr/>
        </p:nvSpPr>
        <p:spPr>
          <a:xfrm>
            <a:off x="5010632" y="2096053"/>
            <a:ext cx="4133368" cy="4401205"/>
          </a:xfrm>
          <a:prstGeom prst="rect">
            <a:avLst/>
          </a:prstGeom>
          <a:noFill/>
        </p:spPr>
        <p:txBody>
          <a:bodyPr wrap="square" rtlCol="0">
            <a:spAutoFit/>
          </a:bodyPr>
          <a:lstStyle/>
          <a:p>
            <a:pPr>
              <a:buFont typeface="Wingdings" charset="2"/>
              <a:buChar char="§"/>
            </a:pPr>
            <a:endParaRPr lang="en-US" sz="2800" dirty="0">
              <a:solidFill>
                <a:srgbClr val="660066"/>
              </a:solidFill>
            </a:endParaRPr>
          </a:p>
          <a:p>
            <a:pPr>
              <a:buFont typeface="Wingdings" charset="2"/>
              <a:buChar char="§"/>
            </a:pPr>
            <a:r>
              <a:rPr lang="en-US" sz="2800" dirty="0">
                <a:solidFill>
                  <a:srgbClr val="660066"/>
                </a:solidFill>
              </a:rPr>
              <a:t>Inspiring &amp; Motivating Others</a:t>
            </a:r>
          </a:p>
          <a:p>
            <a:pPr>
              <a:buFont typeface="Wingdings" charset="2"/>
              <a:buChar char="§"/>
            </a:pPr>
            <a:r>
              <a:rPr lang="en-US" sz="2800" dirty="0">
                <a:solidFill>
                  <a:srgbClr val="660066"/>
                </a:solidFill>
              </a:rPr>
              <a:t>Mindful Leadership</a:t>
            </a:r>
          </a:p>
          <a:p>
            <a:pPr>
              <a:buFont typeface="Wingdings" charset="2"/>
              <a:buChar char="§"/>
            </a:pPr>
            <a:r>
              <a:rPr lang="en-US" sz="2800" dirty="0">
                <a:solidFill>
                  <a:srgbClr val="660066"/>
                </a:solidFill>
              </a:rPr>
              <a:t>Outreach Skills</a:t>
            </a:r>
          </a:p>
          <a:p>
            <a:pPr>
              <a:buFont typeface="Wingdings" charset="2"/>
              <a:buChar char="§"/>
            </a:pPr>
            <a:r>
              <a:rPr lang="en-US" sz="2800" dirty="0">
                <a:solidFill>
                  <a:srgbClr val="660066"/>
                </a:solidFill>
              </a:rPr>
              <a:t>Parent Café Hosting &amp; Design</a:t>
            </a:r>
          </a:p>
          <a:p>
            <a:pPr>
              <a:buFont typeface="Wingdings" charset="2"/>
              <a:buChar char="§"/>
            </a:pPr>
            <a:r>
              <a:rPr lang="en-US" sz="2800" dirty="0">
                <a:solidFill>
                  <a:srgbClr val="660066"/>
                </a:solidFill>
              </a:rPr>
              <a:t>Understanding Your Leadership Style</a:t>
            </a:r>
          </a:p>
          <a:p>
            <a:endParaRPr lang="en-US" sz="2800" dirty="0"/>
          </a:p>
        </p:txBody>
      </p:sp>
      <p:sp>
        <p:nvSpPr>
          <p:cNvPr id="7" name="TextBox 6"/>
          <p:cNvSpPr txBox="1"/>
          <p:nvPr/>
        </p:nvSpPr>
        <p:spPr>
          <a:xfrm>
            <a:off x="354313" y="1773994"/>
            <a:ext cx="5853961" cy="677108"/>
          </a:xfrm>
          <a:prstGeom prst="rect">
            <a:avLst/>
          </a:prstGeom>
          <a:noFill/>
        </p:spPr>
        <p:txBody>
          <a:bodyPr wrap="none" rtlCol="0">
            <a:spAutoFit/>
          </a:bodyPr>
          <a:lstStyle/>
          <a:p>
            <a:r>
              <a:rPr lang="en-US" sz="3800" dirty="0">
                <a:solidFill>
                  <a:srgbClr val="000090"/>
                </a:solidFill>
              </a:rPr>
              <a:t>Recent training topics include:</a:t>
            </a:r>
          </a:p>
        </p:txBody>
      </p:sp>
    </p:spTree>
    <p:extLst>
      <p:ext uri="{BB962C8B-B14F-4D97-AF65-F5344CB8AC3E}">
        <p14:creationId xmlns:p14="http://schemas.microsoft.com/office/powerpoint/2010/main" val="286580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r>
              <a:rPr lang="en-US" b="1" dirty="0">
                <a:solidFill>
                  <a:srgbClr val="660066"/>
                </a:solidFill>
              </a:rPr>
              <a:t>How We Do It</a:t>
            </a:r>
          </a:p>
        </p:txBody>
      </p:sp>
      <p:sp>
        <p:nvSpPr>
          <p:cNvPr id="3" name="Content Placeholder 2"/>
          <p:cNvSpPr>
            <a:spLocks noGrp="1"/>
          </p:cNvSpPr>
          <p:nvPr>
            <p:ph sz="quarter" idx="1"/>
          </p:nvPr>
        </p:nvSpPr>
        <p:spPr>
          <a:xfrm>
            <a:off x="365975" y="1600200"/>
            <a:ext cx="8400073" cy="1240933"/>
          </a:xfrm>
        </p:spPr>
        <p:txBody>
          <a:bodyPr>
            <a:normAutofit/>
          </a:bodyPr>
          <a:lstStyle/>
          <a:p>
            <a:pPr marL="0" indent="0" algn="ctr">
              <a:buClr>
                <a:schemeClr val="accent4">
                  <a:lumMod val="75000"/>
                </a:schemeClr>
              </a:buClr>
              <a:buNone/>
            </a:pPr>
            <a:r>
              <a:rPr lang="en-US" sz="3400" dirty="0">
                <a:solidFill>
                  <a:srgbClr val="000090"/>
                </a:solidFill>
              </a:rPr>
              <a:t>We host and co-sponsor special events with community partners who serve families. </a:t>
            </a:r>
            <a:endParaRPr lang="en-US" sz="3400" dirty="0">
              <a:solidFill>
                <a:schemeClr val="accent4">
                  <a:lumMod val="75000"/>
                </a:schemeClr>
              </a:solidFill>
            </a:endParaRPr>
          </a:p>
          <a:p>
            <a:pPr marL="0" indent="0" algn="ctr">
              <a:buClr>
                <a:schemeClr val="accent4">
                  <a:lumMod val="75000"/>
                </a:schemeClr>
              </a:buClr>
              <a:buNone/>
            </a:pPr>
            <a:endParaRPr lang="en-US" dirty="0">
              <a:solidFill>
                <a:schemeClr val="accent4">
                  <a:lumMod val="75000"/>
                </a:schemeClr>
              </a:solidFill>
            </a:endParaRPr>
          </a:p>
        </p:txBody>
      </p:sp>
      <p:pic>
        <p:nvPicPr>
          <p:cNvPr id="6" name="Picture 5" descr="IMG_10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12648" y="2929717"/>
            <a:ext cx="3779652" cy="2834739"/>
          </a:xfrm>
          <a:prstGeom prst="rect">
            <a:avLst/>
          </a:prstGeom>
        </p:spPr>
      </p:pic>
      <p:pic>
        <p:nvPicPr>
          <p:cNvPr id="7" name="Picture 6" descr="IMG_10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632002" y="2929717"/>
            <a:ext cx="3779656" cy="2834742"/>
          </a:xfrm>
          <a:prstGeom prst="rect">
            <a:avLst/>
          </a:prstGeom>
        </p:spPr>
      </p:pic>
    </p:spTree>
    <p:extLst>
      <p:ext uri="{BB962C8B-B14F-4D97-AF65-F5344CB8AC3E}">
        <p14:creationId xmlns:p14="http://schemas.microsoft.com/office/powerpoint/2010/main" val="29826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r>
              <a:rPr lang="en-US" b="1" dirty="0">
                <a:solidFill>
                  <a:srgbClr val="660066"/>
                </a:solidFill>
              </a:rPr>
              <a:t>How We Do It</a:t>
            </a:r>
          </a:p>
        </p:txBody>
      </p:sp>
      <p:sp>
        <p:nvSpPr>
          <p:cNvPr id="3" name="Content Placeholder 2"/>
          <p:cNvSpPr>
            <a:spLocks noGrp="1"/>
          </p:cNvSpPr>
          <p:nvPr>
            <p:ph sz="quarter" idx="1"/>
          </p:nvPr>
        </p:nvSpPr>
        <p:spPr>
          <a:xfrm>
            <a:off x="166842" y="1600199"/>
            <a:ext cx="5338933" cy="4943015"/>
          </a:xfrm>
        </p:spPr>
        <p:txBody>
          <a:bodyPr>
            <a:normAutofit fontScale="92500" lnSpcReduction="10000"/>
          </a:bodyPr>
          <a:lstStyle/>
          <a:p>
            <a:pPr marL="0" indent="0">
              <a:buClr>
                <a:schemeClr val="accent4">
                  <a:lumMod val="75000"/>
                </a:schemeClr>
              </a:buClr>
              <a:buNone/>
            </a:pPr>
            <a:r>
              <a:rPr lang="en-US" dirty="0">
                <a:solidFill>
                  <a:srgbClr val="000090"/>
                </a:solidFill>
              </a:rPr>
              <a:t>Supports knowledge and skill building about healthy parenting and family well-being. Past presentation and workshop topics include:</a:t>
            </a:r>
          </a:p>
          <a:p>
            <a:pPr>
              <a:buClr>
                <a:schemeClr val="accent4">
                  <a:lumMod val="75000"/>
                </a:schemeClr>
              </a:buClr>
              <a:buFont typeface="Wingdings" charset="2"/>
              <a:buChar char="§"/>
            </a:pPr>
            <a:r>
              <a:rPr lang="en-US" dirty="0">
                <a:solidFill>
                  <a:srgbClr val="660066"/>
                </a:solidFill>
              </a:rPr>
              <a:t>Father Engagement / DAD Project Series</a:t>
            </a:r>
          </a:p>
          <a:p>
            <a:pPr>
              <a:buClr>
                <a:schemeClr val="accent4">
                  <a:lumMod val="75000"/>
                </a:schemeClr>
              </a:buClr>
              <a:buFont typeface="Wingdings" charset="2"/>
              <a:buChar char="§"/>
            </a:pPr>
            <a:r>
              <a:rPr lang="en-US" dirty="0">
                <a:solidFill>
                  <a:srgbClr val="660066"/>
                </a:solidFill>
              </a:rPr>
              <a:t>Emergency Preparation for Families</a:t>
            </a:r>
          </a:p>
          <a:p>
            <a:pPr>
              <a:buClr>
                <a:schemeClr val="accent4">
                  <a:lumMod val="75000"/>
                </a:schemeClr>
              </a:buClr>
              <a:buFont typeface="Wingdings" charset="2"/>
              <a:buChar char="§"/>
            </a:pPr>
            <a:r>
              <a:rPr lang="en-US" dirty="0">
                <a:solidFill>
                  <a:srgbClr val="660066"/>
                </a:solidFill>
              </a:rPr>
              <a:t>Parks &amp; Recreation Programs</a:t>
            </a:r>
          </a:p>
          <a:p>
            <a:pPr>
              <a:buClr>
                <a:schemeClr val="accent4">
                  <a:lumMod val="75000"/>
                </a:schemeClr>
              </a:buClr>
              <a:buFont typeface="Wingdings" charset="2"/>
              <a:buChar char="§"/>
            </a:pPr>
            <a:r>
              <a:rPr lang="en-US" dirty="0">
                <a:solidFill>
                  <a:srgbClr val="660066"/>
                </a:solidFill>
              </a:rPr>
              <a:t>Human Trafficking</a:t>
            </a:r>
          </a:p>
          <a:p>
            <a:pPr>
              <a:buClr>
                <a:schemeClr val="accent4">
                  <a:lumMod val="75000"/>
                </a:schemeClr>
              </a:buClr>
              <a:buFont typeface="Wingdings" charset="2"/>
              <a:buChar char="§"/>
            </a:pPr>
            <a:r>
              <a:rPr lang="en-US" dirty="0">
                <a:solidFill>
                  <a:srgbClr val="660066"/>
                </a:solidFill>
              </a:rPr>
              <a:t>Know Your Rights</a:t>
            </a:r>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24257" b="22295"/>
          <a:stretch/>
        </p:blipFill>
        <p:spPr>
          <a:xfrm>
            <a:off x="5505775" y="2181865"/>
            <a:ext cx="3234452" cy="3470910"/>
          </a:xfrm>
          <a:prstGeom prst="rect">
            <a:avLst/>
          </a:prstGeom>
        </p:spPr>
      </p:pic>
    </p:spTree>
    <p:extLst>
      <p:ext uri="{BB962C8B-B14F-4D97-AF65-F5344CB8AC3E}">
        <p14:creationId xmlns:p14="http://schemas.microsoft.com/office/powerpoint/2010/main" val="29826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900"/>
            <a:ext cx="8153400" cy="990600"/>
          </a:xfrm>
        </p:spPr>
        <p:txBody>
          <a:bodyPr/>
          <a:lstStyle/>
          <a:p>
            <a:pPr algn="ctr"/>
            <a:r>
              <a:rPr lang="en-US" b="1" dirty="0">
                <a:solidFill>
                  <a:srgbClr val="660066"/>
                </a:solidFill>
              </a:rPr>
              <a:t>AFFILIATED PROGRAMS</a:t>
            </a:r>
          </a:p>
        </p:txBody>
      </p:sp>
      <p:sp>
        <p:nvSpPr>
          <p:cNvPr id="3" name="Content Placeholder 2"/>
          <p:cNvSpPr>
            <a:spLocks noGrp="1"/>
          </p:cNvSpPr>
          <p:nvPr>
            <p:ph sz="quarter" idx="1"/>
          </p:nvPr>
        </p:nvSpPr>
        <p:spPr>
          <a:xfrm>
            <a:off x="354392" y="1600199"/>
            <a:ext cx="5256784" cy="4866548"/>
          </a:xfrm>
        </p:spPr>
        <p:txBody>
          <a:bodyPr>
            <a:normAutofit fontScale="85000" lnSpcReduction="10000"/>
          </a:bodyPr>
          <a:lstStyle/>
          <a:p>
            <a:pPr marL="0" indent="0">
              <a:buNone/>
            </a:pPr>
            <a:r>
              <a:rPr lang="en-US" sz="3000" b="1" dirty="0">
                <a:solidFill>
                  <a:schemeClr val="accent5">
                    <a:lumMod val="75000"/>
                  </a:schemeClr>
                </a:solidFill>
              </a:rPr>
              <a:t>With funding from First 5 LA, BSCEC is proud to support the following initiatives:</a:t>
            </a:r>
          </a:p>
          <a:p>
            <a:pPr marL="0" indent="0">
              <a:buNone/>
            </a:pPr>
            <a:endParaRPr lang="en-US" dirty="0"/>
          </a:p>
          <a:p>
            <a:pPr marL="0" indent="0" algn="just">
              <a:spcBef>
                <a:spcPts val="0"/>
              </a:spcBef>
              <a:spcAft>
                <a:spcPts val="1100"/>
              </a:spcAft>
              <a:buNone/>
            </a:pPr>
            <a:r>
              <a:rPr lang="en-US" sz="3200" b="1" i="1" dirty="0">
                <a:solidFill>
                  <a:srgbClr val="660066"/>
                </a:solidFill>
              </a:rPr>
              <a:t>Building Stronger Families </a:t>
            </a:r>
            <a:r>
              <a:rPr lang="en-US" sz="3200" i="1" dirty="0">
                <a:solidFill>
                  <a:srgbClr val="000090"/>
                </a:solidFill>
              </a:rPr>
              <a:t>provides custom tailored support and leadership training for teen and young adult parents, including mentorship, advocacy training, Parent Circles, and community-based action research, all of which is parent-led and parent-driven. </a:t>
            </a:r>
            <a:endParaRPr lang="en-US" sz="3200" dirty="0">
              <a:solidFill>
                <a:srgbClr val="000090"/>
              </a:solidFill>
            </a:endParaRPr>
          </a:p>
          <a:p>
            <a:pPr marL="0" indent="0">
              <a:buClr>
                <a:schemeClr val="accent4">
                  <a:lumMod val="75000"/>
                </a:schemeClr>
              </a:buClr>
              <a:buNone/>
            </a:pPr>
            <a:endParaRPr lang="en-US" dirty="0">
              <a:solidFill>
                <a:srgbClr val="000090"/>
              </a:solidFill>
            </a:endParaRPr>
          </a:p>
          <a:p>
            <a:pPr marL="0" indent="0">
              <a:buClr>
                <a:schemeClr val="accent4">
                  <a:lumMod val="75000"/>
                </a:schemeClr>
              </a:buClr>
              <a:buNone/>
            </a:pPr>
            <a:endParaRPr lang="en-US" dirty="0"/>
          </a:p>
          <a:p>
            <a:pPr marL="0" indent="0">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8852" t="17679" r="18112" b="4259"/>
          <a:stretch/>
        </p:blipFill>
        <p:spPr>
          <a:xfrm>
            <a:off x="6024631" y="1964821"/>
            <a:ext cx="2741417" cy="3570605"/>
          </a:xfrm>
          <a:prstGeom prst="rect">
            <a:avLst/>
          </a:prstGeom>
        </p:spPr>
      </p:pic>
    </p:spTree>
    <p:extLst>
      <p:ext uri="{BB962C8B-B14F-4D97-AF65-F5344CB8AC3E}">
        <p14:creationId xmlns:p14="http://schemas.microsoft.com/office/powerpoint/2010/main" val="493996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700</TotalTime>
  <Words>1057</Words>
  <Application>Microsoft Macintosh PowerPoint</Application>
  <PresentationFormat>On-screen Show (4:3)</PresentationFormat>
  <Paragraphs>147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2018 Community SponsorSHip Forum</vt:lpstr>
      <vt:lpstr>Best Start Compton-East Compton</vt:lpstr>
      <vt:lpstr>What We Do</vt:lpstr>
      <vt:lpstr>How We Do It</vt:lpstr>
      <vt:lpstr>How We Do It</vt:lpstr>
      <vt:lpstr>How We Do It</vt:lpstr>
      <vt:lpstr>How We Do It</vt:lpstr>
      <vt:lpstr>How We Do It</vt:lpstr>
      <vt:lpstr>AFFILIATED PROGRAMS</vt:lpstr>
      <vt:lpstr>AFFILIATED PROGRAMS contd.</vt:lpstr>
      <vt:lpstr>Best Start Compton-East Compton</vt:lpstr>
      <vt:lpstr>Purpose of Sponsorship Funds</vt:lpstr>
      <vt:lpstr>BSCEC Sponsorship Funding Limits </vt:lpstr>
      <vt:lpstr>WHO IS ELIGIBLE TO APPLY?</vt:lpstr>
      <vt:lpstr>SPONSORSHIP CRITERIA</vt:lpstr>
      <vt:lpstr>Recent Sponsorship Recipients</vt:lpstr>
      <vt:lpstr>APPLICATION PROCESS</vt:lpstr>
      <vt:lpstr>PLEASE NOTE…</vt:lpstr>
      <vt:lpstr>PLEASE NOTE…contd.</vt:lpstr>
      <vt:lpstr>Other BSCEC Requirements</vt:lpstr>
      <vt:lpstr>BSCEC Sponsorship Goals</vt:lpstr>
      <vt:lpstr>BSCEC Sponsorship Priorities</vt:lpstr>
      <vt:lpstr>Comments &amp; Questions</vt:lpstr>
      <vt:lpstr>Thank You for Joining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Coleman</dc:creator>
  <cp:lastModifiedBy>Kara Coleman</cp:lastModifiedBy>
  <cp:revision>52</cp:revision>
  <dcterms:created xsi:type="dcterms:W3CDTF">2018-03-12T02:12:02Z</dcterms:created>
  <dcterms:modified xsi:type="dcterms:W3CDTF">2018-03-14T22:25:55Z</dcterms:modified>
</cp:coreProperties>
</file>