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0" r:id="rId6"/>
    <p:sldId id="273" r:id="rId7"/>
    <p:sldId id="261" r:id="rId8"/>
    <p:sldId id="262" r:id="rId9"/>
    <p:sldId id="265" r:id="rId10"/>
    <p:sldId id="276" r:id="rId11"/>
    <p:sldId id="264" r:id="rId12"/>
    <p:sldId id="266" r:id="rId13"/>
    <p:sldId id="270" r:id="rId14"/>
    <p:sldId id="259" r:id="rId15"/>
    <p:sldId id="267" r:id="rId16"/>
    <p:sldId id="274" r:id="rId17"/>
    <p:sldId id="268" r:id="rId18"/>
    <p:sldId id="269" r:id="rId19"/>
    <p:sldId id="272" r:id="rId20"/>
    <p:sldId id="271" r:id="rId21"/>
    <p:sldId id="278" r:id="rId22"/>
    <p:sldId id="280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8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3944C-E277-934D-9FD1-3534EB347929}" type="doc">
      <dgm:prSet loTypeId="urn:microsoft.com/office/officeart/2005/8/layout/vProcess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0053AD3-5464-5B47-9198-FA2E47AA02F3}">
      <dgm:prSet phldrT="[Text]" custT="1"/>
      <dgm:spPr/>
      <dgm:t>
        <a:bodyPr/>
        <a:lstStyle/>
        <a:p>
          <a:pPr algn="l"/>
          <a:r>
            <a:rPr lang="en-US" sz="2300" b="1" dirty="0" err="1"/>
            <a:t>Presentar</a:t>
          </a:r>
          <a:r>
            <a:rPr lang="en-US" sz="2300" b="1" dirty="0"/>
            <a:t> al </a:t>
          </a:r>
          <a:r>
            <a:rPr lang="en-US" sz="2300" b="1" dirty="0" err="1"/>
            <a:t>Oficial</a:t>
          </a:r>
          <a:r>
            <a:rPr lang="en-US" sz="2300" b="1" dirty="0"/>
            <a:t> de </a:t>
          </a:r>
          <a:r>
            <a:rPr lang="en-US" sz="2300" b="1" dirty="0" err="1"/>
            <a:t>Programas</a:t>
          </a:r>
          <a:r>
            <a:rPr lang="en-US" sz="2300" b="1" dirty="0"/>
            <a:t>    	para la </a:t>
          </a:r>
          <a:r>
            <a:rPr lang="en-US" sz="2300" b="1" dirty="0" err="1"/>
            <a:t>Revisión</a:t>
          </a:r>
          <a:r>
            <a:rPr lang="en-US" sz="2300" b="1" dirty="0"/>
            <a:t> de </a:t>
          </a:r>
          <a:r>
            <a:rPr lang="en-US" sz="2300" b="1" dirty="0" err="1"/>
            <a:t>Elegibilidad</a:t>
          </a:r>
          <a:endParaRPr lang="en-US" sz="2300" b="1" dirty="0"/>
        </a:p>
      </dgm:t>
    </dgm:pt>
    <dgm:pt modelId="{05A3904B-7AB7-8542-BE4C-EFF94EBC4B34}" type="parTrans" cxnId="{D5F630DB-EEB6-CD48-8185-911ED014E2CA}">
      <dgm:prSet/>
      <dgm:spPr/>
      <dgm:t>
        <a:bodyPr/>
        <a:lstStyle/>
        <a:p>
          <a:endParaRPr lang="en-US"/>
        </a:p>
      </dgm:t>
    </dgm:pt>
    <dgm:pt modelId="{984447F9-EA43-EC4B-B74A-CD692D23E170}" type="sibTrans" cxnId="{D5F630DB-EEB6-CD48-8185-911ED014E2CA}">
      <dgm:prSet/>
      <dgm:spPr/>
      <dgm:t>
        <a:bodyPr/>
        <a:lstStyle/>
        <a:p>
          <a:endParaRPr lang="en-US"/>
        </a:p>
      </dgm:t>
    </dgm:pt>
    <dgm:pt modelId="{AC134A88-21C5-784B-B15A-6D3C72CA6B3D}">
      <dgm:prSet phldrT="[Text]" custT="1"/>
      <dgm:spPr/>
      <dgm:t>
        <a:bodyPr/>
        <a:lstStyle/>
        <a:p>
          <a:r>
            <a:rPr lang="en-US" sz="2300" b="1" dirty="0" err="1"/>
            <a:t>Revisión</a:t>
          </a:r>
          <a:r>
            <a:rPr lang="en-US" sz="2300" b="1" dirty="0"/>
            <a:t> </a:t>
          </a:r>
          <a:r>
            <a:rPr lang="en-US" sz="2300" b="1" dirty="0" err="1"/>
            <a:t>por</a:t>
          </a:r>
          <a:r>
            <a:rPr lang="en-US" sz="2300" b="1" dirty="0"/>
            <a:t> el </a:t>
          </a:r>
          <a:r>
            <a:rPr lang="en-US" sz="2300" b="1" dirty="0" err="1"/>
            <a:t>grupo</a:t>
          </a:r>
          <a:r>
            <a:rPr lang="en-US" sz="2300" b="1" dirty="0"/>
            <a:t> de </a:t>
          </a:r>
          <a:r>
            <a:rPr lang="en-US" sz="2300" b="1" dirty="0" err="1"/>
            <a:t>trabajo</a:t>
          </a:r>
          <a:r>
            <a:rPr lang="en-US" sz="2300" b="1" dirty="0"/>
            <a:t> de </a:t>
          </a:r>
          <a:r>
            <a:rPr lang="en-US" sz="2300" b="1" dirty="0" err="1"/>
            <a:t>comunicaciones</a:t>
          </a:r>
          <a:endParaRPr lang="en-US" sz="2300" b="1" dirty="0"/>
        </a:p>
      </dgm:t>
    </dgm:pt>
    <dgm:pt modelId="{FB962228-DDDE-754A-8CCA-06B6D4DA0841}" type="parTrans" cxnId="{9AA3387B-1135-6D44-8E47-0A653AD4A56C}">
      <dgm:prSet/>
      <dgm:spPr/>
      <dgm:t>
        <a:bodyPr/>
        <a:lstStyle/>
        <a:p>
          <a:endParaRPr lang="en-US"/>
        </a:p>
      </dgm:t>
    </dgm:pt>
    <dgm:pt modelId="{058DFE7F-3AF4-7740-B53D-7B24AFCD618A}" type="sibTrans" cxnId="{9AA3387B-1135-6D44-8E47-0A653AD4A56C}">
      <dgm:prSet/>
      <dgm:spPr/>
      <dgm:t>
        <a:bodyPr/>
        <a:lstStyle/>
        <a:p>
          <a:endParaRPr lang="en-US"/>
        </a:p>
      </dgm:t>
    </dgm:pt>
    <dgm:pt modelId="{1C3AA8CC-595A-404A-A0F7-C40B14E4853B}">
      <dgm:prSet phldrT="[Text]" custT="1"/>
      <dgm:spPr/>
      <dgm:t>
        <a:bodyPr/>
        <a:lstStyle/>
        <a:p>
          <a:r>
            <a:rPr lang="en-US" sz="2500" b="1" dirty="0" err="1"/>
            <a:t>Revisión</a:t>
          </a:r>
          <a:r>
            <a:rPr lang="en-US" sz="2500" b="1" dirty="0"/>
            <a:t> </a:t>
          </a:r>
          <a:r>
            <a:rPr lang="en-US" sz="2500" b="1" dirty="0" err="1"/>
            <a:t>por</a:t>
          </a:r>
          <a:r>
            <a:rPr lang="en-US" sz="2500" b="1" dirty="0"/>
            <a:t> el </a:t>
          </a:r>
          <a:r>
            <a:rPr lang="en-US" sz="2500" b="1" dirty="0" err="1"/>
            <a:t>grupo</a:t>
          </a:r>
          <a:r>
            <a:rPr lang="en-US" sz="2500" b="1" dirty="0"/>
            <a:t> de </a:t>
          </a:r>
          <a:r>
            <a:rPr lang="en-US" sz="2500" b="1" dirty="0" err="1"/>
            <a:t>trabajo</a:t>
          </a:r>
          <a:r>
            <a:rPr lang="en-US" sz="2500" b="1" dirty="0"/>
            <a:t> de </a:t>
          </a:r>
          <a:r>
            <a:rPr lang="en-US" sz="2500" b="1" dirty="0" err="1"/>
            <a:t>Liderazgo</a:t>
          </a:r>
          <a:endParaRPr lang="en-US" sz="2500" b="1" dirty="0"/>
        </a:p>
      </dgm:t>
    </dgm:pt>
    <dgm:pt modelId="{C3D3A203-0E18-BE41-816F-8884873DCB24}" type="parTrans" cxnId="{2A643B8E-402A-D94B-9884-D3DE42CE152A}">
      <dgm:prSet/>
      <dgm:spPr/>
      <dgm:t>
        <a:bodyPr/>
        <a:lstStyle/>
        <a:p>
          <a:endParaRPr lang="en-US"/>
        </a:p>
      </dgm:t>
    </dgm:pt>
    <dgm:pt modelId="{564D76CF-8CBD-874C-A566-04E59B9546CC}" type="sibTrans" cxnId="{2A643B8E-402A-D94B-9884-D3DE42CE152A}">
      <dgm:prSet/>
      <dgm:spPr/>
      <dgm:t>
        <a:bodyPr/>
        <a:lstStyle/>
        <a:p>
          <a:endParaRPr lang="en-US"/>
        </a:p>
      </dgm:t>
    </dgm:pt>
    <dgm:pt modelId="{532F88CD-84C3-D947-8C8B-7B81617B9766}">
      <dgm:prSet phldrT="[Text]" custT="1"/>
      <dgm:spPr/>
      <dgm:t>
        <a:bodyPr/>
        <a:lstStyle/>
        <a:p>
          <a:r>
            <a:rPr lang="en-US" sz="2500" b="1" dirty="0"/>
            <a:t>  </a:t>
          </a:r>
          <a:r>
            <a:rPr lang="en-US" sz="2500" b="1" dirty="0" err="1"/>
            <a:t>Voto</a:t>
          </a:r>
          <a:r>
            <a:rPr lang="en-US" sz="2500" b="1" dirty="0"/>
            <a:t> de la </a:t>
          </a:r>
          <a:r>
            <a:rPr lang="en-US" sz="2500" b="1" dirty="0" err="1"/>
            <a:t>Asociacion</a:t>
          </a:r>
          <a:r>
            <a:rPr lang="en-US" sz="2500" b="1" dirty="0"/>
            <a:t> </a:t>
          </a:r>
          <a:r>
            <a:rPr lang="en-US" sz="2500" b="1" dirty="0" err="1"/>
            <a:t>Comunitaria</a:t>
          </a:r>
          <a:endParaRPr lang="en-US" sz="2500" b="1" dirty="0"/>
        </a:p>
      </dgm:t>
    </dgm:pt>
    <dgm:pt modelId="{F276C4D0-F5BA-444D-8773-6A8FDE54FADE}" type="parTrans" cxnId="{8DA604A8-DC8E-1B41-8F27-F135D56B9F15}">
      <dgm:prSet/>
      <dgm:spPr/>
      <dgm:t>
        <a:bodyPr/>
        <a:lstStyle/>
        <a:p>
          <a:endParaRPr lang="en-US"/>
        </a:p>
      </dgm:t>
    </dgm:pt>
    <dgm:pt modelId="{EB43C199-EDFC-F643-967B-F818F0B1785F}" type="sibTrans" cxnId="{8DA604A8-DC8E-1B41-8F27-F135D56B9F15}">
      <dgm:prSet/>
      <dgm:spPr/>
      <dgm:t>
        <a:bodyPr/>
        <a:lstStyle/>
        <a:p>
          <a:endParaRPr lang="en-US"/>
        </a:p>
      </dgm:t>
    </dgm:pt>
    <dgm:pt modelId="{E23EEEFC-F4E3-0C43-BC52-CA189C2E1C39}">
      <dgm:prSet phldrT="[Text]" custT="1"/>
      <dgm:spPr/>
      <dgm:t>
        <a:bodyPr/>
        <a:lstStyle/>
        <a:p>
          <a:r>
            <a:rPr lang="en-US" sz="2400" b="1" dirty="0" err="1"/>
            <a:t>Presentar</a:t>
          </a:r>
          <a:r>
            <a:rPr lang="en-US" sz="2400" b="1" dirty="0"/>
            <a:t> la </a:t>
          </a:r>
          <a:r>
            <a:rPr lang="en-US" sz="2400" b="1" dirty="0" err="1"/>
            <a:t>documentación</a:t>
          </a:r>
          <a:r>
            <a:rPr lang="en-US" sz="2400" b="1" dirty="0"/>
            <a:t> de </a:t>
          </a:r>
          <a:r>
            <a:rPr lang="en-US" sz="2400" b="1" dirty="0" err="1"/>
            <a:t>aprobación</a:t>
          </a:r>
          <a:r>
            <a:rPr lang="en-US" sz="2400" b="1" dirty="0"/>
            <a:t> a First 5 LA</a:t>
          </a:r>
        </a:p>
      </dgm:t>
    </dgm:pt>
    <dgm:pt modelId="{BC53C1F9-F90B-1742-A4F9-DFF5262E5DEF}" type="parTrans" cxnId="{E117EF17-C651-9841-864F-38576706DD3F}">
      <dgm:prSet/>
      <dgm:spPr/>
      <dgm:t>
        <a:bodyPr/>
        <a:lstStyle/>
        <a:p>
          <a:endParaRPr lang="en-US"/>
        </a:p>
      </dgm:t>
    </dgm:pt>
    <dgm:pt modelId="{D0F9ABB6-AD66-5F48-B304-3D1E5E4F8CF6}" type="sibTrans" cxnId="{E117EF17-C651-9841-864F-38576706DD3F}">
      <dgm:prSet/>
      <dgm:spPr/>
      <dgm:t>
        <a:bodyPr/>
        <a:lstStyle/>
        <a:p>
          <a:endParaRPr lang="en-US"/>
        </a:p>
      </dgm:t>
    </dgm:pt>
    <dgm:pt modelId="{F9B268A8-6CA2-004A-A4AF-F707B7C84531}" type="pres">
      <dgm:prSet presAssocID="{50E3944C-E277-934D-9FD1-3534EB347929}" presName="outerComposite" presStyleCnt="0">
        <dgm:presLayoutVars>
          <dgm:chMax val="5"/>
          <dgm:dir/>
          <dgm:resizeHandles val="exact"/>
        </dgm:presLayoutVars>
      </dgm:prSet>
      <dgm:spPr/>
    </dgm:pt>
    <dgm:pt modelId="{F89474B8-A56D-E247-B4E4-CA61A0A908CD}" type="pres">
      <dgm:prSet presAssocID="{50E3944C-E277-934D-9FD1-3534EB347929}" presName="dummyMaxCanvas" presStyleCnt="0">
        <dgm:presLayoutVars/>
      </dgm:prSet>
      <dgm:spPr/>
    </dgm:pt>
    <dgm:pt modelId="{23B11618-8F42-9340-8C50-EC65D0C31A8A}" type="pres">
      <dgm:prSet presAssocID="{50E3944C-E277-934D-9FD1-3534EB347929}" presName="FiveNodes_1" presStyleLbl="node1" presStyleIdx="0" presStyleCnt="5" custScaleX="99852" custLinFactNeighborX="-72551" custLinFactNeighborY="-27574">
        <dgm:presLayoutVars>
          <dgm:bulletEnabled val="1"/>
        </dgm:presLayoutVars>
      </dgm:prSet>
      <dgm:spPr/>
    </dgm:pt>
    <dgm:pt modelId="{E06FEFA8-6AF9-6748-8CE6-8FF0740C58B3}" type="pres">
      <dgm:prSet presAssocID="{50E3944C-E277-934D-9FD1-3534EB347929}" presName="FiveNodes_2" presStyleLbl="node1" presStyleIdx="1" presStyleCnt="5" custScaleX="99176" custLinFactNeighborX="-2681" custLinFactNeighborY="4032">
        <dgm:presLayoutVars>
          <dgm:bulletEnabled val="1"/>
        </dgm:presLayoutVars>
      </dgm:prSet>
      <dgm:spPr/>
    </dgm:pt>
    <dgm:pt modelId="{E9C50DF1-F89E-6B4E-AC7E-AA7B5E0D8EBC}" type="pres">
      <dgm:prSet presAssocID="{50E3944C-E277-934D-9FD1-3534EB347929}" presName="FiveNodes_3" presStyleLbl="node1" presStyleIdx="2" presStyleCnt="5" custScaleX="108153">
        <dgm:presLayoutVars>
          <dgm:bulletEnabled val="1"/>
        </dgm:presLayoutVars>
      </dgm:prSet>
      <dgm:spPr/>
    </dgm:pt>
    <dgm:pt modelId="{2430965F-37CF-AD44-B2B8-41AD34CFD923}" type="pres">
      <dgm:prSet presAssocID="{50E3944C-E277-934D-9FD1-3534EB347929}" presName="FiveNodes_4" presStyleLbl="node1" presStyleIdx="3" presStyleCnt="5" custScaleX="106452">
        <dgm:presLayoutVars>
          <dgm:bulletEnabled val="1"/>
        </dgm:presLayoutVars>
      </dgm:prSet>
      <dgm:spPr/>
    </dgm:pt>
    <dgm:pt modelId="{34EBCB3B-DDCC-CA4D-B35A-83A1766C217E}" type="pres">
      <dgm:prSet presAssocID="{50E3944C-E277-934D-9FD1-3534EB347929}" presName="FiveNodes_5" presStyleLbl="node1" presStyleIdx="4" presStyleCnt="5" custScaleX="104110" custLinFactNeighborX="0" custLinFactNeighborY="0">
        <dgm:presLayoutVars>
          <dgm:bulletEnabled val="1"/>
        </dgm:presLayoutVars>
      </dgm:prSet>
      <dgm:spPr/>
    </dgm:pt>
    <dgm:pt modelId="{B0032BAF-ADDE-394F-8CD1-ADD9FD0D0BFF}" type="pres">
      <dgm:prSet presAssocID="{50E3944C-E277-934D-9FD1-3534EB347929}" presName="FiveConn_1-2" presStyleLbl="fgAccFollowNode1" presStyleIdx="0" presStyleCnt="4">
        <dgm:presLayoutVars>
          <dgm:bulletEnabled val="1"/>
        </dgm:presLayoutVars>
      </dgm:prSet>
      <dgm:spPr/>
    </dgm:pt>
    <dgm:pt modelId="{46EF5531-CB7F-7641-AA59-D3447CCA6A0F}" type="pres">
      <dgm:prSet presAssocID="{50E3944C-E277-934D-9FD1-3534EB347929}" presName="FiveConn_2-3" presStyleLbl="fgAccFollowNode1" presStyleIdx="1" presStyleCnt="4">
        <dgm:presLayoutVars>
          <dgm:bulletEnabled val="1"/>
        </dgm:presLayoutVars>
      </dgm:prSet>
      <dgm:spPr/>
    </dgm:pt>
    <dgm:pt modelId="{A0C7EEFA-B1E5-B940-BBF2-D4B31051AAB5}" type="pres">
      <dgm:prSet presAssocID="{50E3944C-E277-934D-9FD1-3534EB347929}" presName="FiveConn_3-4" presStyleLbl="fgAccFollowNode1" presStyleIdx="2" presStyleCnt="4">
        <dgm:presLayoutVars>
          <dgm:bulletEnabled val="1"/>
        </dgm:presLayoutVars>
      </dgm:prSet>
      <dgm:spPr/>
    </dgm:pt>
    <dgm:pt modelId="{15A4725E-E850-5849-8240-27F90BA7386A}" type="pres">
      <dgm:prSet presAssocID="{50E3944C-E277-934D-9FD1-3534EB347929}" presName="FiveConn_4-5" presStyleLbl="fgAccFollowNode1" presStyleIdx="3" presStyleCnt="4">
        <dgm:presLayoutVars>
          <dgm:bulletEnabled val="1"/>
        </dgm:presLayoutVars>
      </dgm:prSet>
      <dgm:spPr/>
    </dgm:pt>
    <dgm:pt modelId="{54F1B12D-D2E7-8644-A2FB-D0124536EA58}" type="pres">
      <dgm:prSet presAssocID="{50E3944C-E277-934D-9FD1-3534EB347929}" presName="FiveNodes_1_text" presStyleLbl="node1" presStyleIdx="4" presStyleCnt="5">
        <dgm:presLayoutVars>
          <dgm:bulletEnabled val="1"/>
        </dgm:presLayoutVars>
      </dgm:prSet>
      <dgm:spPr/>
    </dgm:pt>
    <dgm:pt modelId="{3B65EA15-9839-3445-BC71-9BED7D6FEBE7}" type="pres">
      <dgm:prSet presAssocID="{50E3944C-E277-934D-9FD1-3534EB347929}" presName="FiveNodes_2_text" presStyleLbl="node1" presStyleIdx="4" presStyleCnt="5">
        <dgm:presLayoutVars>
          <dgm:bulletEnabled val="1"/>
        </dgm:presLayoutVars>
      </dgm:prSet>
      <dgm:spPr/>
    </dgm:pt>
    <dgm:pt modelId="{14D62D0C-82E3-6249-85ED-93B0AF6821EC}" type="pres">
      <dgm:prSet presAssocID="{50E3944C-E277-934D-9FD1-3534EB347929}" presName="FiveNodes_3_text" presStyleLbl="node1" presStyleIdx="4" presStyleCnt="5">
        <dgm:presLayoutVars>
          <dgm:bulletEnabled val="1"/>
        </dgm:presLayoutVars>
      </dgm:prSet>
      <dgm:spPr/>
    </dgm:pt>
    <dgm:pt modelId="{764B40D1-2110-6A40-9A7A-161E607E3A23}" type="pres">
      <dgm:prSet presAssocID="{50E3944C-E277-934D-9FD1-3534EB347929}" presName="FiveNodes_4_text" presStyleLbl="node1" presStyleIdx="4" presStyleCnt="5">
        <dgm:presLayoutVars>
          <dgm:bulletEnabled val="1"/>
        </dgm:presLayoutVars>
      </dgm:prSet>
      <dgm:spPr/>
    </dgm:pt>
    <dgm:pt modelId="{AB5F0C1D-3E4C-1F4A-B67A-3A77D7A61E62}" type="pres">
      <dgm:prSet presAssocID="{50E3944C-E277-934D-9FD1-3534EB34792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C8FB305-0B3C-E942-844C-D667D9C97054}" type="presOf" srcId="{50E3944C-E277-934D-9FD1-3534EB347929}" destId="{F9B268A8-6CA2-004A-A4AF-F707B7C84531}" srcOrd="0" destOrd="0" presId="urn:microsoft.com/office/officeart/2005/8/layout/vProcess5"/>
    <dgm:cxn modelId="{E117EF17-C651-9841-864F-38576706DD3F}" srcId="{50E3944C-E277-934D-9FD1-3534EB347929}" destId="{E23EEEFC-F4E3-0C43-BC52-CA189C2E1C39}" srcOrd="4" destOrd="0" parTransId="{BC53C1F9-F90B-1742-A4F9-DFF5262E5DEF}" sibTransId="{D0F9ABB6-AD66-5F48-B304-3D1E5E4F8CF6}"/>
    <dgm:cxn modelId="{BA219718-D5F0-424D-8279-557CB5DCD529}" type="presOf" srcId="{E23EEEFC-F4E3-0C43-BC52-CA189C2E1C39}" destId="{AB5F0C1D-3E4C-1F4A-B67A-3A77D7A61E62}" srcOrd="1" destOrd="0" presId="urn:microsoft.com/office/officeart/2005/8/layout/vProcess5"/>
    <dgm:cxn modelId="{71AD8222-0C93-624F-BA82-4B13C93EAE8D}" type="presOf" srcId="{E23EEEFC-F4E3-0C43-BC52-CA189C2E1C39}" destId="{34EBCB3B-DDCC-CA4D-B35A-83A1766C217E}" srcOrd="0" destOrd="0" presId="urn:microsoft.com/office/officeart/2005/8/layout/vProcess5"/>
    <dgm:cxn modelId="{8F6F5F2E-463E-BE4A-A347-291FA392536A}" type="presOf" srcId="{532F88CD-84C3-D947-8C8B-7B81617B9766}" destId="{2430965F-37CF-AD44-B2B8-41AD34CFD923}" srcOrd="0" destOrd="0" presId="urn:microsoft.com/office/officeart/2005/8/layout/vProcess5"/>
    <dgm:cxn modelId="{B83D9B2E-BEAD-6141-A2A3-FBE43D7FDBB1}" type="presOf" srcId="{90053AD3-5464-5B47-9198-FA2E47AA02F3}" destId="{54F1B12D-D2E7-8644-A2FB-D0124536EA58}" srcOrd="1" destOrd="0" presId="urn:microsoft.com/office/officeart/2005/8/layout/vProcess5"/>
    <dgm:cxn modelId="{A29E8E44-D9BD-7C43-8F11-B965583D66B5}" type="presOf" srcId="{AC134A88-21C5-784B-B15A-6D3C72CA6B3D}" destId="{E06FEFA8-6AF9-6748-8CE6-8FF0740C58B3}" srcOrd="0" destOrd="0" presId="urn:microsoft.com/office/officeart/2005/8/layout/vProcess5"/>
    <dgm:cxn modelId="{9DECB145-4396-1345-A426-4067DEAB8A24}" type="presOf" srcId="{1C3AA8CC-595A-404A-A0F7-C40B14E4853B}" destId="{14D62D0C-82E3-6249-85ED-93B0AF6821EC}" srcOrd="1" destOrd="0" presId="urn:microsoft.com/office/officeart/2005/8/layout/vProcess5"/>
    <dgm:cxn modelId="{44285C52-61CF-F54A-BC4C-902DBC6525DA}" type="presOf" srcId="{90053AD3-5464-5B47-9198-FA2E47AA02F3}" destId="{23B11618-8F42-9340-8C50-EC65D0C31A8A}" srcOrd="0" destOrd="0" presId="urn:microsoft.com/office/officeart/2005/8/layout/vProcess5"/>
    <dgm:cxn modelId="{E917EC70-E40B-154F-82E3-3E4CCAB28721}" type="presOf" srcId="{984447F9-EA43-EC4B-B74A-CD692D23E170}" destId="{B0032BAF-ADDE-394F-8CD1-ADD9FD0D0BFF}" srcOrd="0" destOrd="0" presId="urn:microsoft.com/office/officeart/2005/8/layout/vProcess5"/>
    <dgm:cxn modelId="{9AA3387B-1135-6D44-8E47-0A653AD4A56C}" srcId="{50E3944C-E277-934D-9FD1-3534EB347929}" destId="{AC134A88-21C5-784B-B15A-6D3C72CA6B3D}" srcOrd="1" destOrd="0" parTransId="{FB962228-DDDE-754A-8CCA-06B6D4DA0841}" sibTransId="{058DFE7F-3AF4-7740-B53D-7B24AFCD618A}"/>
    <dgm:cxn modelId="{6D0E917D-C4B4-D84B-905D-B78D779D6475}" type="presOf" srcId="{058DFE7F-3AF4-7740-B53D-7B24AFCD618A}" destId="{46EF5531-CB7F-7641-AA59-D3447CCA6A0F}" srcOrd="0" destOrd="0" presId="urn:microsoft.com/office/officeart/2005/8/layout/vProcess5"/>
    <dgm:cxn modelId="{1C79C27F-295A-2F47-82CE-A2D042BB0B4D}" type="presOf" srcId="{532F88CD-84C3-D947-8C8B-7B81617B9766}" destId="{764B40D1-2110-6A40-9A7A-161E607E3A23}" srcOrd="1" destOrd="0" presId="urn:microsoft.com/office/officeart/2005/8/layout/vProcess5"/>
    <dgm:cxn modelId="{2A643B8E-402A-D94B-9884-D3DE42CE152A}" srcId="{50E3944C-E277-934D-9FD1-3534EB347929}" destId="{1C3AA8CC-595A-404A-A0F7-C40B14E4853B}" srcOrd="2" destOrd="0" parTransId="{C3D3A203-0E18-BE41-816F-8884873DCB24}" sibTransId="{564D76CF-8CBD-874C-A566-04E59B9546CC}"/>
    <dgm:cxn modelId="{8DA604A8-DC8E-1B41-8F27-F135D56B9F15}" srcId="{50E3944C-E277-934D-9FD1-3534EB347929}" destId="{532F88CD-84C3-D947-8C8B-7B81617B9766}" srcOrd="3" destOrd="0" parTransId="{F276C4D0-F5BA-444D-8773-6A8FDE54FADE}" sibTransId="{EB43C199-EDFC-F643-967B-F818F0B1785F}"/>
    <dgm:cxn modelId="{ADADB6B8-0142-6A49-8129-B7DF42A9449E}" type="presOf" srcId="{1C3AA8CC-595A-404A-A0F7-C40B14E4853B}" destId="{E9C50DF1-F89E-6B4E-AC7E-AA7B5E0D8EBC}" srcOrd="0" destOrd="0" presId="urn:microsoft.com/office/officeart/2005/8/layout/vProcess5"/>
    <dgm:cxn modelId="{D5F630DB-EEB6-CD48-8185-911ED014E2CA}" srcId="{50E3944C-E277-934D-9FD1-3534EB347929}" destId="{90053AD3-5464-5B47-9198-FA2E47AA02F3}" srcOrd="0" destOrd="0" parTransId="{05A3904B-7AB7-8542-BE4C-EFF94EBC4B34}" sibTransId="{984447F9-EA43-EC4B-B74A-CD692D23E170}"/>
    <dgm:cxn modelId="{1B5AB2DE-6048-AC4C-BFBC-68A080CF1407}" type="presOf" srcId="{EB43C199-EDFC-F643-967B-F818F0B1785F}" destId="{15A4725E-E850-5849-8240-27F90BA7386A}" srcOrd="0" destOrd="0" presId="urn:microsoft.com/office/officeart/2005/8/layout/vProcess5"/>
    <dgm:cxn modelId="{CD113DEA-199A-9644-811B-8DAC76593B4C}" type="presOf" srcId="{564D76CF-8CBD-874C-A566-04E59B9546CC}" destId="{A0C7EEFA-B1E5-B940-BBF2-D4B31051AAB5}" srcOrd="0" destOrd="0" presId="urn:microsoft.com/office/officeart/2005/8/layout/vProcess5"/>
    <dgm:cxn modelId="{D0B3DBFD-CA70-C548-9FB8-1DE92E05F006}" type="presOf" srcId="{AC134A88-21C5-784B-B15A-6D3C72CA6B3D}" destId="{3B65EA15-9839-3445-BC71-9BED7D6FEBE7}" srcOrd="1" destOrd="0" presId="urn:microsoft.com/office/officeart/2005/8/layout/vProcess5"/>
    <dgm:cxn modelId="{8CC9FD40-F37A-0549-B8E7-E9114F5C119F}" type="presParOf" srcId="{F9B268A8-6CA2-004A-A4AF-F707B7C84531}" destId="{F89474B8-A56D-E247-B4E4-CA61A0A908CD}" srcOrd="0" destOrd="0" presId="urn:microsoft.com/office/officeart/2005/8/layout/vProcess5"/>
    <dgm:cxn modelId="{19838854-5DB9-054C-AD68-18F206B3EB58}" type="presParOf" srcId="{F9B268A8-6CA2-004A-A4AF-F707B7C84531}" destId="{23B11618-8F42-9340-8C50-EC65D0C31A8A}" srcOrd="1" destOrd="0" presId="urn:microsoft.com/office/officeart/2005/8/layout/vProcess5"/>
    <dgm:cxn modelId="{72EED394-5257-6844-A6A0-CE4815D188BB}" type="presParOf" srcId="{F9B268A8-6CA2-004A-A4AF-F707B7C84531}" destId="{E06FEFA8-6AF9-6748-8CE6-8FF0740C58B3}" srcOrd="2" destOrd="0" presId="urn:microsoft.com/office/officeart/2005/8/layout/vProcess5"/>
    <dgm:cxn modelId="{84437950-DAE5-B34E-89C9-81B50F4613E6}" type="presParOf" srcId="{F9B268A8-6CA2-004A-A4AF-F707B7C84531}" destId="{E9C50DF1-F89E-6B4E-AC7E-AA7B5E0D8EBC}" srcOrd="3" destOrd="0" presId="urn:microsoft.com/office/officeart/2005/8/layout/vProcess5"/>
    <dgm:cxn modelId="{3CF1EAD3-48D3-9047-8E2E-C14D00A0581F}" type="presParOf" srcId="{F9B268A8-6CA2-004A-A4AF-F707B7C84531}" destId="{2430965F-37CF-AD44-B2B8-41AD34CFD923}" srcOrd="4" destOrd="0" presId="urn:microsoft.com/office/officeart/2005/8/layout/vProcess5"/>
    <dgm:cxn modelId="{78F585A2-17F2-0C4E-A9A0-61FDF33BB4D1}" type="presParOf" srcId="{F9B268A8-6CA2-004A-A4AF-F707B7C84531}" destId="{34EBCB3B-DDCC-CA4D-B35A-83A1766C217E}" srcOrd="5" destOrd="0" presId="urn:microsoft.com/office/officeart/2005/8/layout/vProcess5"/>
    <dgm:cxn modelId="{1CA615D9-BC3B-2D43-8F4A-06AD00B647C7}" type="presParOf" srcId="{F9B268A8-6CA2-004A-A4AF-F707B7C84531}" destId="{B0032BAF-ADDE-394F-8CD1-ADD9FD0D0BFF}" srcOrd="6" destOrd="0" presId="urn:microsoft.com/office/officeart/2005/8/layout/vProcess5"/>
    <dgm:cxn modelId="{5B6D4097-2790-CE41-9CAA-28DD18A47D99}" type="presParOf" srcId="{F9B268A8-6CA2-004A-A4AF-F707B7C84531}" destId="{46EF5531-CB7F-7641-AA59-D3447CCA6A0F}" srcOrd="7" destOrd="0" presId="urn:microsoft.com/office/officeart/2005/8/layout/vProcess5"/>
    <dgm:cxn modelId="{97248B98-877D-9F46-908A-C79A1BA1C152}" type="presParOf" srcId="{F9B268A8-6CA2-004A-A4AF-F707B7C84531}" destId="{A0C7EEFA-B1E5-B940-BBF2-D4B31051AAB5}" srcOrd="8" destOrd="0" presId="urn:microsoft.com/office/officeart/2005/8/layout/vProcess5"/>
    <dgm:cxn modelId="{3A2CF4F8-1F51-C74A-9B35-107CAEC88734}" type="presParOf" srcId="{F9B268A8-6CA2-004A-A4AF-F707B7C84531}" destId="{15A4725E-E850-5849-8240-27F90BA7386A}" srcOrd="9" destOrd="0" presId="urn:microsoft.com/office/officeart/2005/8/layout/vProcess5"/>
    <dgm:cxn modelId="{AF3DA253-4CFD-E541-B516-EB5C2023C067}" type="presParOf" srcId="{F9B268A8-6CA2-004A-A4AF-F707B7C84531}" destId="{54F1B12D-D2E7-8644-A2FB-D0124536EA58}" srcOrd="10" destOrd="0" presId="urn:microsoft.com/office/officeart/2005/8/layout/vProcess5"/>
    <dgm:cxn modelId="{E7A8F691-66BE-594B-8E6E-213A33B316FF}" type="presParOf" srcId="{F9B268A8-6CA2-004A-A4AF-F707B7C84531}" destId="{3B65EA15-9839-3445-BC71-9BED7D6FEBE7}" srcOrd="11" destOrd="0" presId="urn:microsoft.com/office/officeart/2005/8/layout/vProcess5"/>
    <dgm:cxn modelId="{BF9260B6-9A6D-4342-A669-6B5E5D686686}" type="presParOf" srcId="{F9B268A8-6CA2-004A-A4AF-F707B7C84531}" destId="{14D62D0C-82E3-6249-85ED-93B0AF6821EC}" srcOrd="12" destOrd="0" presId="urn:microsoft.com/office/officeart/2005/8/layout/vProcess5"/>
    <dgm:cxn modelId="{26FED444-5C72-C144-ABCA-CEA56AD61114}" type="presParOf" srcId="{F9B268A8-6CA2-004A-A4AF-F707B7C84531}" destId="{764B40D1-2110-6A40-9A7A-161E607E3A23}" srcOrd="13" destOrd="0" presId="urn:microsoft.com/office/officeart/2005/8/layout/vProcess5"/>
    <dgm:cxn modelId="{21042FDE-DD67-BA4E-9EE7-22839C5EB752}" type="presParOf" srcId="{F9B268A8-6CA2-004A-A4AF-F707B7C84531}" destId="{AB5F0C1D-3E4C-1F4A-B67A-3A77D7A61E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1618-8F42-9340-8C50-EC65D0C31A8A}">
      <dsp:nvSpPr>
        <dsp:cNvPr id="0" name=""/>
        <dsp:cNvSpPr/>
      </dsp:nvSpPr>
      <dsp:spPr>
        <a:xfrm>
          <a:off x="-64748" y="0"/>
          <a:ext cx="6780556" cy="840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Presentar</a:t>
          </a:r>
          <a:r>
            <a:rPr lang="en-US" sz="2300" b="1" kern="1200" dirty="0"/>
            <a:t> al </a:t>
          </a:r>
          <a:r>
            <a:rPr lang="en-US" sz="2300" b="1" kern="1200" dirty="0" err="1"/>
            <a:t>Oficial</a:t>
          </a:r>
          <a:r>
            <a:rPr lang="en-US" sz="2300" b="1" kern="1200" dirty="0"/>
            <a:t> de </a:t>
          </a:r>
          <a:r>
            <a:rPr lang="en-US" sz="2300" b="1" kern="1200" dirty="0" err="1"/>
            <a:t>Programas</a:t>
          </a:r>
          <a:r>
            <a:rPr lang="en-US" sz="2300" b="1" kern="1200" dirty="0"/>
            <a:t>    	para la </a:t>
          </a:r>
          <a:r>
            <a:rPr lang="en-US" sz="2300" b="1" kern="1200" dirty="0" err="1"/>
            <a:t>Revisión</a:t>
          </a:r>
          <a:r>
            <a:rPr lang="en-US" sz="2300" b="1" kern="1200" dirty="0"/>
            <a:t> de </a:t>
          </a:r>
          <a:r>
            <a:rPr lang="en-US" sz="2300" b="1" kern="1200" dirty="0" err="1"/>
            <a:t>Elegibilidad</a:t>
          </a:r>
          <a:endParaRPr lang="en-US" sz="2300" b="1" kern="1200" dirty="0"/>
        </a:p>
      </dsp:txBody>
      <dsp:txXfrm>
        <a:off x="-40124" y="24624"/>
        <a:ext cx="5776407" cy="791469"/>
      </dsp:txXfrm>
    </dsp:sp>
    <dsp:sp modelId="{E06FEFA8-6AF9-6748-8CE6-8FF0740C58B3}">
      <dsp:nvSpPr>
        <dsp:cNvPr id="0" name=""/>
        <dsp:cNvSpPr/>
      </dsp:nvSpPr>
      <dsp:spPr>
        <a:xfrm>
          <a:off x="283238" y="991380"/>
          <a:ext cx="6734651" cy="840717"/>
        </a:xfrm>
        <a:prstGeom prst="roundRect">
          <a:avLst>
            <a:gd name="adj" fmla="val 10000"/>
          </a:avLst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Revisión</a:t>
          </a:r>
          <a:r>
            <a:rPr lang="en-US" sz="2300" b="1" kern="1200" dirty="0"/>
            <a:t> </a:t>
          </a:r>
          <a:r>
            <a:rPr lang="en-US" sz="2300" b="1" kern="1200" dirty="0" err="1"/>
            <a:t>por</a:t>
          </a:r>
          <a:r>
            <a:rPr lang="en-US" sz="2300" b="1" kern="1200" dirty="0"/>
            <a:t> el </a:t>
          </a:r>
          <a:r>
            <a:rPr lang="en-US" sz="2300" b="1" kern="1200" dirty="0" err="1"/>
            <a:t>grupo</a:t>
          </a:r>
          <a:r>
            <a:rPr lang="en-US" sz="2300" b="1" kern="1200" dirty="0"/>
            <a:t> de </a:t>
          </a:r>
          <a:r>
            <a:rPr lang="en-US" sz="2300" b="1" kern="1200" dirty="0" err="1"/>
            <a:t>trabajo</a:t>
          </a:r>
          <a:r>
            <a:rPr lang="en-US" sz="2300" b="1" kern="1200" dirty="0"/>
            <a:t> de </a:t>
          </a:r>
          <a:r>
            <a:rPr lang="en-US" sz="2300" b="1" kern="1200" dirty="0" err="1"/>
            <a:t>comunicaciones</a:t>
          </a:r>
          <a:endParaRPr lang="en-US" sz="2300" b="1" kern="1200" dirty="0"/>
        </a:p>
      </dsp:txBody>
      <dsp:txXfrm>
        <a:off x="307862" y="1016004"/>
        <a:ext cx="5640528" cy="791469"/>
      </dsp:txXfrm>
    </dsp:sp>
    <dsp:sp modelId="{E9C50DF1-F89E-6B4E-AC7E-AA7B5E0D8EBC}">
      <dsp:nvSpPr>
        <dsp:cNvPr id="0" name=""/>
        <dsp:cNvSpPr/>
      </dsp:nvSpPr>
      <dsp:spPr>
        <a:xfrm>
          <a:off x="667588" y="1914966"/>
          <a:ext cx="7344244" cy="840717"/>
        </a:xfrm>
        <a:prstGeom prst="roundRect">
          <a:avLst>
            <a:gd name="adj" fmla="val 10000"/>
          </a:avLst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Revisión</a:t>
          </a:r>
          <a:r>
            <a:rPr lang="en-US" sz="2500" b="1" kern="1200" dirty="0"/>
            <a:t> </a:t>
          </a:r>
          <a:r>
            <a:rPr lang="en-US" sz="2500" b="1" kern="1200" dirty="0" err="1"/>
            <a:t>por</a:t>
          </a:r>
          <a:r>
            <a:rPr lang="en-US" sz="2500" b="1" kern="1200" dirty="0"/>
            <a:t> el </a:t>
          </a:r>
          <a:r>
            <a:rPr lang="en-US" sz="2500" b="1" kern="1200" dirty="0" err="1"/>
            <a:t>grupo</a:t>
          </a:r>
          <a:r>
            <a:rPr lang="en-US" sz="2500" b="1" kern="1200" dirty="0"/>
            <a:t> de </a:t>
          </a:r>
          <a:r>
            <a:rPr lang="en-US" sz="2500" b="1" kern="1200" dirty="0" err="1"/>
            <a:t>trabajo</a:t>
          </a:r>
          <a:r>
            <a:rPr lang="en-US" sz="2500" b="1" kern="1200" dirty="0"/>
            <a:t> de </a:t>
          </a:r>
          <a:r>
            <a:rPr lang="en-US" sz="2500" b="1" kern="1200" dirty="0" err="1"/>
            <a:t>Liderazgo</a:t>
          </a:r>
          <a:endParaRPr lang="en-US" sz="2500" b="1" kern="1200" dirty="0"/>
        </a:p>
      </dsp:txBody>
      <dsp:txXfrm>
        <a:off x="692212" y="1939590"/>
        <a:ext cx="6155542" cy="791469"/>
      </dsp:txXfrm>
    </dsp:sp>
    <dsp:sp modelId="{2430965F-37CF-AD44-B2B8-41AD34CFD923}">
      <dsp:nvSpPr>
        <dsp:cNvPr id="0" name=""/>
        <dsp:cNvSpPr/>
      </dsp:nvSpPr>
      <dsp:spPr>
        <a:xfrm>
          <a:off x="1232433" y="2872449"/>
          <a:ext cx="7228736" cy="840717"/>
        </a:xfrm>
        <a:prstGeom prst="roundRect">
          <a:avLst>
            <a:gd name="adj" fmla="val 10000"/>
          </a:avLst>
        </a:prstGeom>
        <a:solidFill>
          <a:schemeClr val="accent4">
            <a:hueOff val="-1542868"/>
            <a:satOff val="-4267"/>
            <a:lumOff val="26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  </a:t>
          </a:r>
          <a:r>
            <a:rPr lang="en-US" sz="2500" b="1" kern="1200" dirty="0" err="1"/>
            <a:t>Voto</a:t>
          </a:r>
          <a:r>
            <a:rPr lang="en-US" sz="2500" b="1" kern="1200" dirty="0"/>
            <a:t> de la </a:t>
          </a:r>
          <a:r>
            <a:rPr lang="en-US" sz="2500" b="1" kern="1200" dirty="0" err="1"/>
            <a:t>Asociacion</a:t>
          </a:r>
          <a:r>
            <a:rPr lang="en-US" sz="2500" b="1" kern="1200" dirty="0"/>
            <a:t> </a:t>
          </a:r>
          <a:r>
            <a:rPr lang="en-US" sz="2500" b="1" kern="1200" dirty="0" err="1"/>
            <a:t>Comunitaria</a:t>
          </a:r>
          <a:endParaRPr lang="en-US" sz="2500" b="1" kern="1200" dirty="0"/>
        </a:p>
      </dsp:txBody>
      <dsp:txXfrm>
        <a:off x="1257057" y="2897073"/>
        <a:ext cx="6057955" cy="791469"/>
      </dsp:txXfrm>
    </dsp:sp>
    <dsp:sp modelId="{34EBCB3B-DDCC-CA4D-B35A-83A1766C217E}">
      <dsp:nvSpPr>
        <dsp:cNvPr id="0" name=""/>
        <dsp:cNvSpPr/>
      </dsp:nvSpPr>
      <dsp:spPr>
        <a:xfrm>
          <a:off x="1819042" y="3829933"/>
          <a:ext cx="7069700" cy="840717"/>
        </a:xfrm>
        <a:prstGeom prst="roundRect">
          <a:avLst>
            <a:gd name="adj" fmla="val 1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Presentar</a:t>
          </a:r>
          <a:r>
            <a:rPr lang="en-US" sz="2400" b="1" kern="1200" dirty="0"/>
            <a:t> la </a:t>
          </a:r>
          <a:r>
            <a:rPr lang="en-US" sz="2400" b="1" kern="1200" dirty="0" err="1"/>
            <a:t>documentación</a:t>
          </a:r>
          <a:r>
            <a:rPr lang="en-US" sz="2400" b="1" kern="1200" dirty="0"/>
            <a:t> de </a:t>
          </a:r>
          <a:r>
            <a:rPr lang="en-US" sz="2400" b="1" kern="1200" dirty="0" err="1"/>
            <a:t>aprobación</a:t>
          </a:r>
          <a:r>
            <a:rPr lang="en-US" sz="2400" b="1" kern="1200" dirty="0"/>
            <a:t> a First 5 LA</a:t>
          </a:r>
        </a:p>
      </dsp:txBody>
      <dsp:txXfrm>
        <a:off x="1843666" y="3854557"/>
        <a:ext cx="5923594" cy="791469"/>
      </dsp:txXfrm>
    </dsp:sp>
    <dsp:sp modelId="{B0032BAF-ADDE-394F-8CD1-ADD9FD0D0BFF}">
      <dsp:nvSpPr>
        <dsp:cNvPr id="0" name=""/>
        <dsp:cNvSpPr/>
      </dsp:nvSpPr>
      <dsp:spPr>
        <a:xfrm>
          <a:off x="6174366" y="614190"/>
          <a:ext cx="546466" cy="546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97321" y="614190"/>
        <a:ext cx="300556" cy="411216"/>
      </dsp:txXfrm>
    </dsp:sp>
    <dsp:sp modelId="{46EF5531-CB7F-7641-AA59-D3447CCA6A0F}">
      <dsp:nvSpPr>
        <dsp:cNvPr id="0" name=""/>
        <dsp:cNvSpPr/>
      </dsp:nvSpPr>
      <dsp:spPr>
        <a:xfrm>
          <a:off x="6681457" y="1571673"/>
          <a:ext cx="546466" cy="546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742492"/>
            <a:satOff val="-353"/>
            <a:lumOff val="16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742492"/>
              <a:satOff val="-353"/>
              <a:lumOff val="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804412" y="1571673"/>
        <a:ext cx="300556" cy="411216"/>
      </dsp:txXfrm>
    </dsp:sp>
    <dsp:sp modelId="{A0C7EEFA-B1E5-B940-BBF2-D4B31051AAB5}">
      <dsp:nvSpPr>
        <dsp:cNvPr id="0" name=""/>
        <dsp:cNvSpPr/>
      </dsp:nvSpPr>
      <dsp:spPr>
        <a:xfrm>
          <a:off x="7188548" y="2515145"/>
          <a:ext cx="546466" cy="546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484984"/>
            <a:satOff val="-705"/>
            <a:lumOff val="331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1484984"/>
              <a:satOff val="-705"/>
              <a:lumOff val="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311503" y="2515145"/>
        <a:ext cx="300556" cy="411216"/>
      </dsp:txXfrm>
    </dsp:sp>
    <dsp:sp modelId="{15A4725E-E850-5849-8240-27F90BA7386A}">
      <dsp:nvSpPr>
        <dsp:cNvPr id="0" name=""/>
        <dsp:cNvSpPr/>
      </dsp:nvSpPr>
      <dsp:spPr>
        <a:xfrm>
          <a:off x="7695638" y="3481969"/>
          <a:ext cx="546466" cy="5464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2227475"/>
              <a:satOff val="-1058"/>
              <a:lumOff val="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18593" y="3481969"/>
        <a:ext cx="300556" cy="411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C1C7B-6CA0-7A43-B1E7-37A2F784663F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34AF6-E9C0-CC4B-A835-13A0EF4E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7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4AF6-E9C0-CC4B-A835-13A0EF4EE2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8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3/14/18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3/14/18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wade@first5l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 </a:t>
            </a:r>
            <a:r>
              <a:rPr lang="en-US" dirty="0" err="1"/>
              <a:t>Foro</a:t>
            </a:r>
            <a:r>
              <a:rPr lang="en-US" dirty="0"/>
              <a:t> de </a:t>
            </a:r>
            <a:r>
              <a:rPr lang="en-US" dirty="0" err="1"/>
              <a:t>Patrocinio</a:t>
            </a:r>
            <a:r>
              <a:rPr lang="en-US" dirty="0"/>
              <a:t> </a:t>
            </a:r>
            <a:r>
              <a:rPr lang="en-US" dirty="0" err="1"/>
              <a:t>comunitario</a:t>
            </a: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de </a:t>
            </a:r>
            <a:r>
              <a:rPr lang="en-US" dirty="0" err="1"/>
              <a:t>Marzo</a:t>
            </a:r>
            <a:r>
              <a:rPr lang="en-US" dirty="0"/>
              <a:t>, 2018, 12:00pm – 2:00pm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6B0DF-F919-A448-B4B3-B0CD1414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" y="1103433"/>
            <a:ext cx="3116061" cy="1766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32ABA-D138-5440-8A00-0D9395DA63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579">
            <a:off x="5091585" y="1093525"/>
            <a:ext cx="2644184" cy="2575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743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Cont. de PROGRAMAS AFILIADOS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199"/>
            <a:ext cx="8153400" cy="44826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Con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fondos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de First 5 LA, BSCEC se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enorgullece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apoyar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las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siguientes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iniciativas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1100"/>
              </a:spcAft>
              <a:buFont typeface="Wingdings" charset="2"/>
              <a:buChar char="²"/>
            </a:pPr>
            <a:r>
              <a:rPr lang="en-US" sz="3000" b="1" i="1" dirty="0">
                <a:solidFill>
                  <a:srgbClr val="660066"/>
                </a:solidFill>
              </a:rPr>
              <a:t>Welcome Baby</a:t>
            </a:r>
            <a:r>
              <a:rPr lang="en-US" sz="3000" i="1" dirty="0">
                <a:solidFill>
                  <a:srgbClr val="660066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proporciona</a:t>
            </a:r>
            <a:r>
              <a:rPr lang="en-US" sz="3000" i="1" dirty="0">
                <a:solidFill>
                  <a:srgbClr val="000090"/>
                </a:solidFill>
              </a:rPr>
              <a:t> a las </a:t>
            </a:r>
            <a:r>
              <a:rPr lang="en-US" sz="3000" i="1" dirty="0" err="1">
                <a:solidFill>
                  <a:srgbClr val="000090"/>
                </a:solidFill>
              </a:rPr>
              <a:t>mujeres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embarazadas</a:t>
            </a:r>
            <a:r>
              <a:rPr lang="en-US" sz="3000" i="1" dirty="0">
                <a:solidFill>
                  <a:srgbClr val="000090"/>
                </a:solidFill>
              </a:rPr>
              <a:t> y a las </a:t>
            </a:r>
            <a:r>
              <a:rPr lang="en-US" sz="3000" i="1" dirty="0" err="1">
                <a:solidFill>
                  <a:srgbClr val="000090"/>
                </a:solidFill>
              </a:rPr>
              <a:t>nuevas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mamás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información</a:t>
            </a:r>
            <a:r>
              <a:rPr lang="en-US" sz="3000" i="1" dirty="0">
                <a:solidFill>
                  <a:srgbClr val="000090"/>
                </a:solidFill>
              </a:rPr>
              <a:t>, </a:t>
            </a:r>
            <a:r>
              <a:rPr lang="en-US" sz="3000" i="1" dirty="0" err="1">
                <a:solidFill>
                  <a:srgbClr val="000090"/>
                </a:solidFill>
              </a:rPr>
              <a:t>apoyo</a:t>
            </a:r>
            <a:r>
              <a:rPr lang="en-US" sz="3000" i="1" dirty="0">
                <a:solidFill>
                  <a:srgbClr val="000090"/>
                </a:solidFill>
              </a:rPr>
              <a:t> y un socio de </a:t>
            </a:r>
            <a:r>
              <a:rPr lang="en-US" sz="3000" i="1" dirty="0" err="1">
                <a:solidFill>
                  <a:srgbClr val="000090"/>
                </a:solidFill>
              </a:rPr>
              <a:t>confianza</a:t>
            </a:r>
            <a:r>
              <a:rPr lang="en-US" sz="3000" i="1" dirty="0">
                <a:solidFill>
                  <a:srgbClr val="000090"/>
                </a:solidFill>
              </a:rPr>
              <a:t> para </a:t>
            </a:r>
            <a:r>
              <a:rPr lang="en-US" sz="3000" i="1" dirty="0" err="1">
                <a:solidFill>
                  <a:srgbClr val="000090"/>
                </a:solidFill>
              </a:rPr>
              <a:t>ayudarlas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en</a:t>
            </a:r>
            <a:r>
              <a:rPr lang="en-US" sz="3000" i="1" dirty="0">
                <a:solidFill>
                  <a:srgbClr val="000090"/>
                </a:solidFill>
              </a:rPr>
              <a:t> el </a:t>
            </a:r>
            <a:r>
              <a:rPr lang="en-US" sz="3000" i="1" dirty="0" err="1">
                <a:solidFill>
                  <a:srgbClr val="000090"/>
                </a:solidFill>
              </a:rPr>
              <a:t>viaje</a:t>
            </a:r>
            <a:r>
              <a:rPr lang="en-US" sz="3000" i="1" dirty="0">
                <a:solidFill>
                  <a:srgbClr val="000090"/>
                </a:solidFill>
              </a:rPr>
              <a:t> del </a:t>
            </a:r>
            <a:r>
              <a:rPr lang="en-US" sz="3000" i="1" dirty="0" err="1">
                <a:solidFill>
                  <a:srgbClr val="000090"/>
                </a:solidFill>
              </a:rPr>
              <a:t>embarazo</a:t>
            </a:r>
            <a:r>
              <a:rPr lang="en-US" sz="3000" i="1" dirty="0">
                <a:solidFill>
                  <a:srgbClr val="000090"/>
                </a:solidFill>
              </a:rPr>
              <a:t> y la </a:t>
            </a:r>
            <a:r>
              <a:rPr lang="en-US" sz="3000" i="1" dirty="0" err="1">
                <a:solidFill>
                  <a:srgbClr val="000090"/>
                </a:solidFill>
              </a:rPr>
              <a:t>paternidad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temprana</a:t>
            </a:r>
            <a:r>
              <a:rPr lang="en-US" sz="3000" i="1" dirty="0">
                <a:solidFill>
                  <a:srgbClr val="00009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100"/>
              </a:spcAft>
              <a:buFont typeface="Wingdings" charset="2"/>
              <a:buChar char="²"/>
            </a:pPr>
            <a:r>
              <a:rPr lang="en-US" sz="3000" b="1" i="1" dirty="0">
                <a:solidFill>
                  <a:srgbClr val="660066"/>
                </a:solidFill>
              </a:rPr>
              <a:t>Home Visitation</a:t>
            </a:r>
            <a:r>
              <a:rPr lang="en-US" sz="3000" b="1" i="1" dirty="0"/>
              <a:t>, </a:t>
            </a:r>
            <a:r>
              <a:rPr lang="en-US" sz="3000" i="1" dirty="0" err="1">
                <a:solidFill>
                  <a:srgbClr val="000090"/>
                </a:solidFill>
              </a:rPr>
              <a:t>como</a:t>
            </a:r>
            <a:r>
              <a:rPr lang="en-US" sz="3000" i="1" dirty="0">
                <a:solidFill>
                  <a:srgbClr val="000090"/>
                </a:solidFill>
              </a:rPr>
              <a:t> socio de Welcome Baby, </a:t>
            </a:r>
            <a:r>
              <a:rPr lang="en-US" sz="3000" i="1" dirty="0" err="1">
                <a:solidFill>
                  <a:srgbClr val="000090"/>
                </a:solidFill>
              </a:rPr>
              <a:t>brinda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apoyo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personalizado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en</a:t>
            </a:r>
            <a:r>
              <a:rPr lang="en-US" sz="3000" i="1" dirty="0">
                <a:solidFill>
                  <a:srgbClr val="000090"/>
                </a:solidFill>
              </a:rPr>
              <a:t> el </a:t>
            </a:r>
            <a:r>
              <a:rPr lang="en-US" sz="3000" i="1" dirty="0" err="1">
                <a:solidFill>
                  <a:srgbClr val="000090"/>
                </a:solidFill>
              </a:rPr>
              <a:t>hogar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diseñado</a:t>
            </a:r>
            <a:r>
              <a:rPr lang="en-US" sz="3000" i="1" dirty="0">
                <a:solidFill>
                  <a:srgbClr val="000090"/>
                </a:solidFill>
              </a:rPr>
              <a:t> para </a:t>
            </a:r>
            <a:r>
              <a:rPr lang="en-US" sz="3000" i="1" dirty="0" err="1">
                <a:solidFill>
                  <a:srgbClr val="000090"/>
                </a:solidFill>
              </a:rPr>
              <a:t>ayudar</a:t>
            </a:r>
            <a:r>
              <a:rPr lang="en-US" sz="3000" i="1" dirty="0">
                <a:solidFill>
                  <a:srgbClr val="000090"/>
                </a:solidFill>
              </a:rPr>
              <a:t> a </a:t>
            </a:r>
            <a:r>
              <a:rPr lang="en-US" sz="3000" i="1" dirty="0" err="1">
                <a:solidFill>
                  <a:srgbClr val="000090"/>
                </a:solidFill>
              </a:rPr>
              <a:t>los</a:t>
            </a:r>
            <a:r>
              <a:rPr lang="en-US" sz="3000" i="1" dirty="0">
                <a:solidFill>
                  <a:srgbClr val="000090"/>
                </a:solidFill>
              </a:rPr>
              <a:t> padres a </a:t>
            </a:r>
            <a:r>
              <a:rPr lang="en-US" sz="3000" i="1" dirty="0" err="1">
                <a:solidFill>
                  <a:srgbClr val="000090"/>
                </a:solidFill>
              </a:rPr>
              <a:t>vincularse</a:t>
            </a:r>
            <a:r>
              <a:rPr lang="en-US" sz="3000" i="1" dirty="0">
                <a:solidFill>
                  <a:srgbClr val="000090"/>
                </a:solidFill>
              </a:rPr>
              <a:t> con </a:t>
            </a:r>
            <a:r>
              <a:rPr lang="en-US" sz="3000" i="1" dirty="0" err="1">
                <a:solidFill>
                  <a:srgbClr val="000090"/>
                </a:solidFill>
              </a:rPr>
              <a:t>sus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hijos</a:t>
            </a:r>
            <a:r>
              <a:rPr lang="en-US" sz="3000" i="1" dirty="0">
                <a:solidFill>
                  <a:srgbClr val="000090"/>
                </a:solidFill>
              </a:rPr>
              <a:t> y </a:t>
            </a:r>
            <a:r>
              <a:rPr lang="en-US" sz="3000" i="1" dirty="0" err="1">
                <a:solidFill>
                  <a:srgbClr val="000090"/>
                </a:solidFill>
              </a:rPr>
              <a:t>apoyar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todos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los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aspectos</a:t>
            </a:r>
            <a:r>
              <a:rPr lang="en-US" sz="3000" i="1" dirty="0">
                <a:solidFill>
                  <a:srgbClr val="000090"/>
                </a:solidFill>
              </a:rPr>
              <a:t> de </a:t>
            </a:r>
            <a:r>
              <a:rPr lang="en-US" sz="3000" i="1" dirty="0" err="1">
                <a:solidFill>
                  <a:srgbClr val="000090"/>
                </a:solidFill>
              </a:rPr>
              <a:t>su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desarrollo</a:t>
            </a:r>
            <a:r>
              <a:rPr lang="en-US" sz="3000" i="1" dirty="0">
                <a:solidFill>
                  <a:srgbClr val="000090"/>
                </a:solidFill>
              </a:rPr>
              <a:t> </a:t>
            </a:r>
            <a:r>
              <a:rPr lang="en-US" sz="3000" i="1" dirty="0" err="1">
                <a:solidFill>
                  <a:srgbClr val="000090"/>
                </a:solidFill>
              </a:rPr>
              <a:t>saludable</a:t>
            </a:r>
            <a:r>
              <a:rPr lang="en-US" sz="3000" i="1" dirty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3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660066"/>
                </a:solidFill>
              </a:rPr>
              <a:t>Best Start Compton-East Compton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endParaRPr lang="en-US" dirty="0"/>
          </a:p>
          <a:p>
            <a:pPr>
              <a:buFont typeface="Wingdings" charset="2"/>
              <a:buChar char="q"/>
            </a:pPr>
            <a:r>
              <a:rPr lang="en-US" sz="4000" dirty="0">
                <a:solidFill>
                  <a:srgbClr val="000090"/>
                </a:solidFill>
              </a:rPr>
              <a:t>PATROCINIOS COMUNITARIOS</a:t>
            </a:r>
          </a:p>
          <a:p>
            <a:pPr lvl="1">
              <a:buFont typeface="Wingdings" charset="2"/>
              <a:buChar char="²"/>
            </a:pPr>
            <a:r>
              <a:rPr lang="en-US" sz="3800" dirty="0" err="1">
                <a:solidFill>
                  <a:srgbClr val="660066"/>
                </a:solidFill>
              </a:rPr>
              <a:t>Propósito</a:t>
            </a:r>
            <a:r>
              <a:rPr lang="en-US" sz="3800" dirty="0">
                <a:solidFill>
                  <a:srgbClr val="660066"/>
                </a:solidFill>
              </a:rPr>
              <a:t> de </a:t>
            </a:r>
            <a:r>
              <a:rPr lang="en-US" sz="3800" dirty="0" err="1">
                <a:solidFill>
                  <a:srgbClr val="660066"/>
                </a:solidFill>
              </a:rPr>
              <a:t>los</a:t>
            </a:r>
            <a:r>
              <a:rPr lang="en-US" sz="3800" dirty="0">
                <a:solidFill>
                  <a:srgbClr val="660066"/>
                </a:solidFill>
              </a:rPr>
              <a:t> </a:t>
            </a:r>
            <a:r>
              <a:rPr lang="en-US" sz="3800" dirty="0" err="1">
                <a:solidFill>
                  <a:srgbClr val="660066"/>
                </a:solidFill>
              </a:rPr>
              <a:t>Fondos</a:t>
            </a:r>
            <a:endParaRPr lang="en-US" sz="3800" dirty="0">
              <a:solidFill>
                <a:srgbClr val="660066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en-US" sz="3800" dirty="0" err="1">
                <a:solidFill>
                  <a:srgbClr val="660066"/>
                </a:solidFill>
              </a:rPr>
              <a:t>Límites</a:t>
            </a:r>
            <a:r>
              <a:rPr lang="en-US" sz="3800" dirty="0">
                <a:solidFill>
                  <a:srgbClr val="660066"/>
                </a:solidFill>
              </a:rPr>
              <a:t> de </a:t>
            </a:r>
            <a:r>
              <a:rPr lang="en-US" sz="3800" dirty="0" err="1">
                <a:solidFill>
                  <a:srgbClr val="660066"/>
                </a:solidFill>
              </a:rPr>
              <a:t>Elegibilidad</a:t>
            </a:r>
            <a:r>
              <a:rPr lang="en-US" sz="3800" dirty="0">
                <a:solidFill>
                  <a:srgbClr val="660066"/>
                </a:solidFill>
              </a:rPr>
              <a:t> y </a:t>
            </a:r>
            <a:r>
              <a:rPr lang="en-US" sz="3800" dirty="0" err="1">
                <a:solidFill>
                  <a:srgbClr val="660066"/>
                </a:solidFill>
              </a:rPr>
              <a:t>Financiamiento</a:t>
            </a:r>
            <a:endParaRPr lang="en-US" sz="3800" dirty="0">
              <a:solidFill>
                <a:srgbClr val="660066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en-US" sz="3800" dirty="0" err="1">
                <a:solidFill>
                  <a:srgbClr val="660066"/>
                </a:solidFill>
              </a:rPr>
              <a:t>Proceso</a:t>
            </a:r>
            <a:r>
              <a:rPr lang="en-US" sz="3800" dirty="0">
                <a:solidFill>
                  <a:srgbClr val="660066"/>
                </a:solidFill>
              </a:rPr>
              <a:t> de </a:t>
            </a:r>
            <a:r>
              <a:rPr lang="en-US" sz="3800" dirty="0" err="1">
                <a:solidFill>
                  <a:srgbClr val="660066"/>
                </a:solidFill>
              </a:rPr>
              <a:t>Solicitud</a:t>
            </a:r>
            <a:endParaRPr lang="en-US" sz="3800" dirty="0">
              <a:solidFill>
                <a:srgbClr val="660066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en-US" sz="3800" dirty="0" err="1">
                <a:solidFill>
                  <a:srgbClr val="660066"/>
                </a:solidFill>
              </a:rPr>
              <a:t>Nuestras</a:t>
            </a:r>
            <a:r>
              <a:rPr lang="en-US" sz="3800" dirty="0">
                <a:solidFill>
                  <a:srgbClr val="660066"/>
                </a:solidFill>
              </a:rPr>
              <a:t> </a:t>
            </a:r>
            <a:r>
              <a:rPr lang="en-US" sz="3800" dirty="0" err="1">
                <a:solidFill>
                  <a:srgbClr val="660066"/>
                </a:solidFill>
              </a:rPr>
              <a:t>Prioridades</a:t>
            </a:r>
            <a:r>
              <a:rPr lang="en-US" sz="3800" dirty="0">
                <a:solidFill>
                  <a:srgbClr val="660066"/>
                </a:solidFill>
              </a:rPr>
              <a:t> y </a:t>
            </a:r>
            <a:r>
              <a:rPr lang="en-US" sz="3800" dirty="0" err="1">
                <a:solidFill>
                  <a:srgbClr val="660066"/>
                </a:solidFill>
              </a:rPr>
              <a:t>Expectativas</a:t>
            </a:r>
            <a:endParaRPr lang="en-US" sz="3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1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660066"/>
                </a:solidFill>
              </a:rPr>
              <a:t>Propósito</a:t>
            </a:r>
            <a:r>
              <a:rPr lang="en-US" b="1" dirty="0">
                <a:solidFill>
                  <a:srgbClr val="660066"/>
                </a:solidFill>
              </a:rPr>
              <a:t> de </a:t>
            </a:r>
            <a:r>
              <a:rPr lang="en-US" b="1" dirty="0" err="1">
                <a:solidFill>
                  <a:srgbClr val="660066"/>
                </a:solidFill>
              </a:rPr>
              <a:t>los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err="1">
                <a:solidFill>
                  <a:srgbClr val="660066"/>
                </a:solidFill>
              </a:rPr>
              <a:t>Fondos</a:t>
            </a:r>
            <a:r>
              <a:rPr lang="en-US" b="1" dirty="0">
                <a:solidFill>
                  <a:srgbClr val="660066"/>
                </a:solidFill>
              </a:rPr>
              <a:t> de </a:t>
            </a:r>
            <a:r>
              <a:rPr lang="en-US" b="1" dirty="0" err="1">
                <a:solidFill>
                  <a:srgbClr val="660066"/>
                </a:solidFill>
              </a:rPr>
              <a:t>Patrocinio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959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90"/>
                </a:solidFill>
              </a:rPr>
              <a:t>Cada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año</a:t>
            </a:r>
            <a:r>
              <a:rPr lang="en-US" sz="3200" dirty="0">
                <a:solidFill>
                  <a:srgbClr val="000090"/>
                </a:solidFill>
              </a:rPr>
              <a:t> fiscal, las </a:t>
            </a:r>
            <a:r>
              <a:rPr lang="en-US" sz="3200" dirty="0" err="1">
                <a:solidFill>
                  <a:srgbClr val="000090"/>
                </a:solidFill>
              </a:rPr>
              <a:t>asociaciones</a:t>
            </a:r>
            <a:r>
              <a:rPr lang="en-US" sz="3200" dirty="0">
                <a:solidFill>
                  <a:srgbClr val="000090"/>
                </a:solidFill>
              </a:rPr>
              <a:t> Best Start </a:t>
            </a:r>
            <a:r>
              <a:rPr lang="en-US" sz="3200" dirty="0" err="1">
                <a:solidFill>
                  <a:srgbClr val="000090"/>
                </a:solidFill>
              </a:rPr>
              <a:t>pueden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designar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una</a:t>
            </a:r>
            <a:r>
              <a:rPr lang="en-US" sz="3200" dirty="0">
                <a:solidFill>
                  <a:srgbClr val="000090"/>
                </a:solidFill>
              </a:rPr>
              <a:t> parte de </a:t>
            </a:r>
            <a:r>
              <a:rPr lang="en-US" sz="3200" dirty="0" err="1">
                <a:solidFill>
                  <a:srgbClr val="000090"/>
                </a:solidFill>
              </a:rPr>
              <a:t>sus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fondos</a:t>
            </a:r>
            <a:r>
              <a:rPr lang="en-US" sz="3200" dirty="0">
                <a:solidFill>
                  <a:srgbClr val="000090"/>
                </a:solidFill>
              </a:rPr>
              <a:t> de </a:t>
            </a:r>
            <a:r>
              <a:rPr lang="en-US" sz="3200" dirty="0" err="1">
                <a:solidFill>
                  <a:srgbClr val="000090"/>
                </a:solidFill>
              </a:rPr>
              <a:t>Comunicaciones</a:t>
            </a:r>
            <a:r>
              <a:rPr lang="en-US" sz="3200" dirty="0">
                <a:solidFill>
                  <a:srgbClr val="000090"/>
                </a:solidFill>
              </a:rPr>
              <a:t> y </a:t>
            </a:r>
            <a:r>
              <a:rPr lang="en-US" sz="3200" dirty="0" err="1">
                <a:solidFill>
                  <a:srgbClr val="000090"/>
                </a:solidFill>
              </a:rPr>
              <a:t>Alcance</a:t>
            </a:r>
            <a:r>
              <a:rPr lang="en-US" sz="3200" dirty="0">
                <a:solidFill>
                  <a:srgbClr val="000090"/>
                </a:solidFill>
              </a:rPr>
              <a:t> para </a:t>
            </a:r>
            <a:r>
              <a:rPr lang="en-US" sz="3200" dirty="0" err="1">
                <a:solidFill>
                  <a:srgbClr val="000090"/>
                </a:solidFill>
              </a:rPr>
              <a:t>patrocinios</a:t>
            </a:r>
            <a:r>
              <a:rPr lang="en-US" sz="3200" dirty="0">
                <a:solidFill>
                  <a:srgbClr val="000090"/>
                </a:solidFill>
              </a:rPr>
              <a:t> de </a:t>
            </a:r>
            <a:r>
              <a:rPr lang="en-US" sz="3200" dirty="0" err="1">
                <a:solidFill>
                  <a:srgbClr val="000090"/>
                </a:solidFill>
              </a:rPr>
              <a:t>eventos</a:t>
            </a:r>
            <a:r>
              <a:rPr lang="en-US" sz="3200" dirty="0">
                <a:solidFill>
                  <a:srgbClr val="000090"/>
                </a:solidFill>
              </a:rPr>
              <a:t> y </a:t>
            </a:r>
            <a:r>
              <a:rPr lang="en-US" sz="3200" dirty="0" err="1">
                <a:solidFill>
                  <a:srgbClr val="000090"/>
                </a:solidFill>
              </a:rPr>
              <a:t>actividades</a:t>
            </a:r>
            <a:r>
              <a:rPr lang="en-US" sz="3200" dirty="0">
                <a:solidFill>
                  <a:srgbClr val="000090"/>
                </a:solidFill>
              </a:rPr>
              <a:t> locales que </a:t>
            </a:r>
            <a:r>
              <a:rPr lang="en-US" sz="3200" dirty="0" err="1">
                <a:solidFill>
                  <a:srgbClr val="000090"/>
                </a:solidFill>
              </a:rPr>
              <a:t>estén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alineados</a:t>
            </a:r>
            <a:r>
              <a:rPr lang="en-US" sz="3200" dirty="0">
                <a:solidFill>
                  <a:srgbClr val="000090"/>
                </a:solidFill>
              </a:rPr>
              <a:t> con </a:t>
            </a:r>
            <a:r>
              <a:rPr lang="en-US" sz="3200" dirty="0" err="1">
                <a:solidFill>
                  <a:srgbClr val="000090"/>
                </a:solidFill>
              </a:rPr>
              <a:t>sus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objetivos</a:t>
            </a:r>
            <a:r>
              <a:rPr lang="en-US" sz="3200" dirty="0">
                <a:solidFill>
                  <a:srgbClr val="000090"/>
                </a:solidFill>
              </a:rPr>
              <a:t>.</a:t>
            </a:r>
            <a:endParaRPr lang="en-US" sz="24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00" y="207423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5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28" y="200648"/>
            <a:ext cx="858737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660066"/>
                </a:solidFill>
              </a:rPr>
              <a:t>Límites</a:t>
            </a:r>
            <a:r>
              <a:rPr lang="en-US" b="1" dirty="0">
                <a:solidFill>
                  <a:srgbClr val="660066"/>
                </a:solidFill>
              </a:rPr>
              <a:t> de </a:t>
            </a:r>
            <a:r>
              <a:rPr lang="en-US" b="1" dirty="0" err="1">
                <a:solidFill>
                  <a:srgbClr val="660066"/>
                </a:solidFill>
              </a:rPr>
              <a:t>Financiamiento</a:t>
            </a:r>
            <a:r>
              <a:rPr lang="en-US" b="1" dirty="0">
                <a:solidFill>
                  <a:srgbClr val="660066"/>
                </a:solidFill>
              </a:rPr>
              <a:t> de </a:t>
            </a:r>
            <a:r>
              <a:rPr lang="en-US" b="1" dirty="0" err="1">
                <a:solidFill>
                  <a:srgbClr val="660066"/>
                </a:solidFill>
              </a:rPr>
              <a:t>Patrocinio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2647" y="4541507"/>
            <a:ext cx="7998535" cy="15712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0415" y="1505606"/>
            <a:ext cx="8485185" cy="4921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90"/>
                </a:solidFill>
              </a:rPr>
              <a:t>Por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cada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año</a:t>
            </a:r>
            <a:r>
              <a:rPr lang="en-US" sz="3200" dirty="0">
                <a:solidFill>
                  <a:srgbClr val="000090"/>
                </a:solidFill>
              </a:rPr>
              <a:t> Fiscal</a:t>
            </a:r>
          </a:p>
          <a:p>
            <a:pPr>
              <a:buFont typeface="Wingdings" charset="2"/>
              <a:buChar char="v"/>
            </a:pPr>
            <a:r>
              <a:rPr lang="en-US" sz="3000" dirty="0">
                <a:solidFill>
                  <a:srgbClr val="000090"/>
                </a:solidFill>
              </a:rPr>
              <a:t>Los </a:t>
            </a:r>
            <a:r>
              <a:rPr lang="en-US" sz="3000" dirty="0" err="1">
                <a:solidFill>
                  <a:srgbClr val="000090"/>
                </a:solidFill>
              </a:rPr>
              <a:t>solicitantes</a:t>
            </a:r>
            <a:r>
              <a:rPr lang="en-US" sz="3000" dirty="0">
                <a:solidFill>
                  <a:srgbClr val="000090"/>
                </a:solidFill>
              </a:rPr>
              <a:t> que </a:t>
            </a:r>
            <a:r>
              <a:rPr lang="en-US" sz="3000" dirty="0" err="1">
                <a:solidFill>
                  <a:srgbClr val="000090"/>
                </a:solidFill>
              </a:rPr>
              <a:t>sean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miembros</a:t>
            </a:r>
            <a:r>
              <a:rPr lang="en-US" sz="3000" dirty="0">
                <a:solidFill>
                  <a:srgbClr val="000090"/>
                </a:solidFill>
              </a:rPr>
              <a:t> de BSCEC con </a:t>
            </a:r>
            <a:r>
              <a:rPr lang="en-US" sz="3000" dirty="0" err="1">
                <a:solidFill>
                  <a:srgbClr val="000090"/>
                </a:solidFill>
              </a:rPr>
              <a:t>privilegios</a:t>
            </a:r>
            <a:r>
              <a:rPr lang="en-US" sz="3000" dirty="0">
                <a:solidFill>
                  <a:srgbClr val="000090"/>
                </a:solidFill>
              </a:rPr>
              <a:t> de </a:t>
            </a:r>
            <a:r>
              <a:rPr lang="en-US" sz="3000" dirty="0" err="1">
                <a:solidFill>
                  <a:srgbClr val="000090"/>
                </a:solidFill>
              </a:rPr>
              <a:t>voto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pueden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solicitar</a:t>
            </a:r>
            <a:r>
              <a:rPr lang="en-US" sz="3000" dirty="0">
                <a:solidFill>
                  <a:srgbClr val="000090"/>
                </a:solidFill>
              </a:rPr>
              <a:t> hasta $ 2,000.</a:t>
            </a:r>
          </a:p>
          <a:p>
            <a:pPr>
              <a:buFont typeface="Wingdings" charset="2"/>
              <a:buChar char="v"/>
            </a:pPr>
            <a:endParaRPr lang="en-US" sz="1500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3000" dirty="0">
                <a:solidFill>
                  <a:srgbClr val="000090"/>
                </a:solidFill>
              </a:rPr>
              <a:t>Los </a:t>
            </a:r>
            <a:r>
              <a:rPr lang="en-US" sz="3000" dirty="0" err="1">
                <a:solidFill>
                  <a:srgbClr val="000090"/>
                </a:solidFill>
              </a:rPr>
              <a:t>solicitantes</a:t>
            </a:r>
            <a:r>
              <a:rPr lang="en-US" sz="3000" dirty="0">
                <a:solidFill>
                  <a:srgbClr val="000090"/>
                </a:solidFill>
              </a:rPr>
              <a:t> que no son </a:t>
            </a:r>
            <a:r>
              <a:rPr lang="en-US" sz="3000" dirty="0" err="1">
                <a:solidFill>
                  <a:srgbClr val="000090"/>
                </a:solidFill>
              </a:rPr>
              <a:t>miembros</a:t>
            </a:r>
            <a:r>
              <a:rPr lang="en-US" sz="3000" dirty="0">
                <a:solidFill>
                  <a:srgbClr val="000090"/>
                </a:solidFill>
              </a:rPr>
              <a:t> con derecho a </a:t>
            </a:r>
            <a:r>
              <a:rPr lang="en-US" sz="3000" dirty="0" err="1">
                <a:solidFill>
                  <a:srgbClr val="000090"/>
                </a:solidFill>
              </a:rPr>
              <a:t>voto</a:t>
            </a:r>
            <a:r>
              <a:rPr lang="en-US" sz="3000" dirty="0">
                <a:solidFill>
                  <a:srgbClr val="000090"/>
                </a:solidFill>
              </a:rPr>
              <a:t> de BSCEC </a:t>
            </a:r>
            <a:r>
              <a:rPr lang="en-US" sz="3000" dirty="0" err="1">
                <a:solidFill>
                  <a:srgbClr val="000090"/>
                </a:solidFill>
              </a:rPr>
              <a:t>pueden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solicitar</a:t>
            </a:r>
            <a:r>
              <a:rPr lang="en-US" sz="3000" dirty="0">
                <a:solidFill>
                  <a:srgbClr val="000090"/>
                </a:solidFill>
              </a:rPr>
              <a:t> hasta $ 500..</a:t>
            </a:r>
          </a:p>
          <a:p>
            <a:pPr marL="0" indent="0" algn="ctr">
              <a:buNone/>
            </a:pPr>
            <a:endParaRPr lang="en-US" sz="1000" b="1" i="1" dirty="0"/>
          </a:p>
          <a:p>
            <a:pPr marL="0" indent="0" algn="ctr">
              <a:buNone/>
            </a:pPr>
            <a:r>
              <a:rPr lang="en-US" sz="2100" b="1" i="1" dirty="0" err="1">
                <a:solidFill>
                  <a:srgbClr val="941651"/>
                </a:solidFill>
              </a:rPr>
              <a:t>Según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los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estatutos</a:t>
            </a:r>
            <a:r>
              <a:rPr lang="en-US" sz="2100" b="1" i="1" dirty="0">
                <a:solidFill>
                  <a:srgbClr val="941651"/>
                </a:solidFill>
              </a:rPr>
              <a:t> de BSCEC, </a:t>
            </a:r>
            <a:r>
              <a:rPr lang="en-US" sz="2100" b="1" i="1" dirty="0" err="1">
                <a:solidFill>
                  <a:srgbClr val="941651"/>
                </a:solidFill>
              </a:rPr>
              <a:t>los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residentes</a:t>
            </a:r>
            <a:r>
              <a:rPr lang="en-US" sz="2100" b="1" i="1" dirty="0">
                <a:solidFill>
                  <a:srgbClr val="941651"/>
                </a:solidFill>
              </a:rPr>
              <a:t> locales y las </a:t>
            </a:r>
            <a:r>
              <a:rPr lang="en-US" sz="2100" b="1" i="1" dirty="0" err="1">
                <a:solidFill>
                  <a:srgbClr val="941651"/>
                </a:solidFill>
              </a:rPr>
              <a:t>partes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interesadas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pueden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convertirse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en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miembros</a:t>
            </a:r>
            <a:r>
              <a:rPr lang="en-US" sz="2100" b="1" i="1" dirty="0">
                <a:solidFill>
                  <a:srgbClr val="941651"/>
                </a:solidFill>
              </a:rPr>
              <a:t> con derecho a </a:t>
            </a:r>
            <a:r>
              <a:rPr lang="en-US" sz="2100" b="1" i="1" dirty="0" err="1">
                <a:solidFill>
                  <a:srgbClr val="941651"/>
                </a:solidFill>
              </a:rPr>
              <a:t>voto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después</a:t>
            </a:r>
            <a:r>
              <a:rPr lang="en-US" sz="2100" b="1" i="1" dirty="0">
                <a:solidFill>
                  <a:srgbClr val="941651"/>
                </a:solidFill>
              </a:rPr>
              <a:t> de </a:t>
            </a:r>
            <a:r>
              <a:rPr lang="en-US" sz="2100" b="1" i="1" dirty="0" err="1">
                <a:solidFill>
                  <a:srgbClr val="941651"/>
                </a:solidFill>
              </a:rPr>
              <a:t>asistir</a:t>
            </a:r>
            <a:r>
              <a:rPr lang="en-US" sz="2100" b="1" i="1" dirty="0">
                <a:solidFill>
                  <a:srgbClr val="941651"/>
                </a:solidFill>
              </a:rPr>
              <a:t> a un </a:t>
            </a:r>
            <a:r>
              <a:rPr lang="en-US" sz="2100" b="1" i="1" dirty="0" err="1">
                <a:solidFill>
                  <a:srgbClr val="941651"/>
                </a:solidFill>
              </a:rPr>
              <a:t>mínimo</a:t>
            </a:r>
            <a:r>
              <a:rPr lang="en-US" sz="2100" b="1" i="1" dirty="0">
                <a:solidFill>
                  <a:srgbClr val="941651"/>
                </a:solidFill>
              </a:rPr>
              <a:t> de 2 </a:t>
            </a:r>
            <a:r>
              <a:rPr lang="en-US" sz="2100" b="1" i="1" dirty="0" err="1">
                <a:solidFill>
                  <a:srgbClr val="941651"/>
                </a:solidFill>
              </a:rPr>
              <a:t>reuniones</a:t>
            </a:r>
            <a:r>
              <a:rPr lang="en-US" sz="2100" b="1" i="1" dirty="0">
                <a:solidFill>
                  <a:srgbClr val="941651"/>
                </a:solidFill>
              </a:rPr>
              <a:t> de </a:t>
            </a:r>
            <a:r>
              <a:rPr lang="en-US" sz="2100" b="1" i="1" dirty="0" err="1">
                <a:solidFill>
                  <a:srgbClr val="941651"/>
                </a:solidFill>
              </a:rPr>
              <a:t>Asociaciones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Comunitarias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en</a:t>
            </a:r>
            <a:r>
              <a:rPr lang="en-US" sz="2100" b="1" i="1" dirty="0">
                <a:solidFill>
                  <a:srgbClr val="941651"/>
                </a:solidFill>
              </a:rPr>
              <a:t> un </a:t>
            </a:r>
            <a:r>
              <a:rPr lang="en-US" sz="2100" b="1" i="1" dirty="0" err="1">
                <a:solidFill>
                  <a:srgbClr val="941651"/>
                </a:solidFill>
              </a:rPr>
              <a:t>año</a:t>
            </a:r>
            <a:r>
              <a:rPr lang="en-US" sz="2100" b="1" i="1" dirty="0">
                <a:solidFill>
                  <a:srgbClr val="941651"/>
                </a:solidFill>
              </a:rPr>
              <a:t> </a:t>
            </a:r>
            <a:r>
              <a:rPr lang="en-US" sz="2100" b="1" i="1" dirty="0" err="1">
                <a:solidFill>
                  <a:srgbClr val="941651"/>
                </a:solidFill>
              </a:rPr>
              <a:t>calendario</a:t>
            </a:r>
            <a:r>
              <a:rPr lang="en-US" sz="21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19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3" y="228600"/>
            <a:ext cx="836665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¿QUIÉN ES ELEGIBLE PARA APLICAR?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37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660066"/>
                </a:solidFill>
              </a:rPr>
              <a:t>Los </a:t>
            </a:r>
            <a:r>
              <a:rPr lang="en-US" sz="2600" b="1" dirty="0" err="1">
                <a:solidFill>
                  <a:srgbClr val="660066"/>
                </a:solidFill>
              </a:rPr>
              <a:t>solicitantes</a:t>
            </a:r>
            <a:r>
              <a:rPr lang="en-US" sz="2600" b="1" dirty="0">
                <a:solidFill>
                  <a:srgbClr val="660066"/>
                </a:solidFill>
              </a:rPr>
              <a:t> de </a:t>
            </a:r>
            <a:r>
              <a:rPr lang="en-US" sz="2600" b="1" dirty="0" err="1">
                <a:solidFill>
                  <a:srgbClr val="660066"/>
                </a:solidFill>
              </a:rPr>
              <a:t>Patrocinio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Comunitario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deben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cumplir</a:t>
            </a:r>
            <a:r>
              <a:rPr lang="en-US" sz="2600" b="1" dirty="0">
                <a:solidFill>
                  <a:srgbClr val="660066"/>
                </a:solidFill>
              </a:rPr>
              <a:t> con </a:t>
            </a:r>
            <a:r>
              <a:rPr lang="en-US" sz="2600" b="1" dirty="0" err="1">
                <a:solidFill>
                  <a:srgbClr val="660066"/>
                </a:solidFill>
              </a:rPr>
              <a:t>los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siguientes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criterios</a:t>
            </a:r>
            <a:r>
              <a:rPr lang="en-US" sz="2600" b="1" dirty="0">
                <a:solidFill>
                  <a:srgbClr val="660066"/>
                </a:solidFill>
              </a:rPr>
              <a:t>: </a:t>
            </a:r>
          </a:p>
          <a:p>
            <a:pPr marL="0" indent="0">
              <a:buNone/>
            </a:pPr>
            <a:endParaRPr lang="en-US" sz="500" b="1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600" dirty="0" err="1">
                <a:solidFill>
                  <a:srgbClr val="000090"/>
                </a:solidFill>
              </a:rPr>
              <a:t>Estar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en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buen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estado</a:t>
            </a:r>
            <a:r>
              <a:rPr lang="en-US" sz="2600" dirty="0">
                <a:solidFill>
                  <a:srgbClr val="000090"/>
                </a:solidFill>
              </a:rPr>
              <a:t> con First 5 LA</a:t>
            </a:r>
          </a:p>
          <a:p>
            <a:pPr>
              <a:buFont typeface="Wingdings" charset="2"/>
              <a:buChar char="v"/>
            </a:pPr>
            <a:r>
              <a:rPr lang="en-US" sz="2600" dirty="0" err="1">
                <a:solidFill>
                  <a:srgbClr val="000090"/>
                </a:solidFill>
              </a:rPr>
              <a:t>Ser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una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organización</a:t>
            </a:r>
            <a:r>
              <a:rPr lang="en-US" sz="2600" dirty="0">
                <a:solidFill>
                  <a:srgbClr val="000090"/>
                </a:solidFill>
              </a:rPr>
              <a:t> sin fines de </a:t>
            </a:r>
            <a:r>
              <a:rPr lang="en-US" sz="2600" dirty="0" err="1">
                <a:solidFill>
                  <a:srgbClr val="000090"/>
                </a:solidFill>
              </a:rPr>
              <a:t>lucro</a:t>
            </a:r>
            <a:r>
              <a:rPr lang="en-US" sz="2600" dirty="0">
                <a:solidFill>
                  <a:srgbClr val="000090"/>
                </a:solidFill>
              </a:rPr>
              <a:t> legal 501 (c) 3</a:t>
            </a:r>
          </a:p>
          <a:p>
            <a:pPr marL="0" indent="0">
              <a:buNone/>
            </a:pPr>
            <a:endParaRPr lang="en-US" sz="5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660066"/>
                </a:solidFill>
              </a:rPr>
              <a:t>Los </a:t>
            </a:r>
            <a:r>
              <a:rPr lang="en-US" sz="2600" b="1" dirty="0" err="1">
                <a:solidFill>
                  <a:srgbClr val="660066"/>
                </a:solidFill>
              </a:rPr>
              <a:t>solicitantes</a:t>
            </a:r>
            <a:r>
              <a:rPr lang="en-US" sz="2600" b="1" dirty="0">
                <a:solidFill>
                  <a:srgbClr val="660066"/>
                </a:solidFill>
              </a:rPr>
              <a:t> y </a:t>
            </a:r>
            <a:r>
              <a:rPr lang="en-US" sz="2600" b="1" dirty="0" err="1">
                <a:solidFill>
                  <a:srgbClr val="660066"/>
                </a:solidFill>
              </a:rPr>
              <a:t>eventos</a:t>
            </a:r>
            <a:r>
              <a:rPr lang="en-US" sz="2600" b="1" dirty="0">
                <a:solidFill>
                  <a:srgbClr val="660066"/>
                </a:solidFill>
              </a:rPr>
              <a:t> que no son </a:t>
            </a:r>
            <a:r>
              <a:rPr lang="en-US" sz="2600" b="1" dirty="0" err="1">
                <a:solidFill>
                  <a:srgbClr val="660066"/>
                </a:solidFill>
              </a:rPr>
              <a:t>elegibles</a:t>
            </a:r>
            <a:r>
              <a:rPr lang="en-US" sz="2600" b="1" dirty="0">
                <a:solidFill>
                  <a:srgbClr val="660066"/>
                </a:solidFill>
              </a:rPr>
              <a:t> para el </a:t>
            </a:r>
            <a:r>
              <a:rPr lang="en-US" sz="2600" b="1" dirty="0" err="1">
                <a:solidFill>
                  <a:srgbClr val="660066"/>
                </a:solidFill>
              </a:rPr>
              <a:t>financiamiento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incluyen</a:t>
            </a:r>
            <a:r>
              <a:rPr lang="en-US" sz="2600" b="1" dirty="0">
                <a:solidFill>
                  <a:srgbClr val="660066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solidFill>
                  <a:srgbClr val="000090"/>
                </a:solidFill>
              </a:rPr>
              <a:t>Un </a:t>
            </a:r>
            <a:r>
              <a:rPr lang="en-US" sz="2600" dirty="0" err="1">
                <a:solidFill>
                  <a:srgbClr val="000090"/>
                </a:solidFill>
              </a:rPr>
              <a:t>solicitante</a:t>
            </a:r>
            <a:r>
              <a:rPr lang="en-US" sz="2600" dirty="0">
                <a:solidFill>
                  <a:srgbClr val="000090"/>
                </a:solidFill>
              </a:rPr>
              <a:t> que </a:t>
            </a:r>
            <a:r>
              <a:rPr lang="en-US" sz="2600" dirty="0" err="1">
                <a:solidFill>
                  <a:srgbClr val="000090"/>
                </a:solidFill>
              </a:rPr>
              <a:t>ya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está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recibiendo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fondos</a:t>
            </a:r>
            <a:r>
              <a:rPr lang="en-US" sz="2600" dirty="0">
                <a:solidFill>
                  <a:srgbClr val="000090"/>
                </a:solidFill>
              </a:rPr>
              <a:t> de First 5 LA para el </a:t>
            </a:r>
            <a:r>
              <a:rPr lang="en-US" sz="2600" dirty="0" err="1">
                <a:solidFill>
                  <a:srgbClr val="000090"/>
                </a:solidFill>
              </a:rPr>
              <a:t>evento</a:t>
            </a:r>
            <a:r>
              <a:rPr lang="en-US" sz="2600" dirty="0">
                <a:solidFill>
                  <a:srgbClr val="00009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err="1">
                <a:solidFill>
                  <a:srgbClr val="000090"/>
                </a:solidFill>
              </a:rPr>
              <a:t>Eventos</a:t>
            </a:r>
            <a:r>
              <a:rPr lang="en-US" sz="2600" dirty="0">
                <a:solidFill>
                  <a:srgbClr val="000090"/>
                </a:solidFill>
              </a:rPr>
              <a:t> que </a:t>
            </a:r>
            <a:r>
              <a:rPr lang="en-US" sz="2600" dirty="0" err="1">
                <a:solidFill>
                  <a:srgbClr val="000090"/>
                </a:solidFill>
              </a:rPr>
              <a:t>tienen</a:t>
            </a:r>
            <a:r>
              <a:rPr lang="en-US" sz="2600" dirty="0">
                <a:solidFill>
                  <a:srgbClr val="000090"/>
                </a:solidFill>
              </a:rPr>
              <a:t> un </a:t>
            </a:r>
            <a:r>
              <a:rPr lang="en-US" sz="2600" dirty="0" err="1">
                <a:solidFill>
                  <a:srgbClr val="000090"/>
                </a:solidFill>
              </a:rPr>
              <a:t>enfoque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religioso</a:t>
            </a:r>
            <a:r>
              <a:rPr lang="en-US" sz="2600" dirty="0">
                <a:solidFill>
                  <a:srgbClr val="000090"/>
                </a:solidFill>
              </a:rPr>
              <a:t> o </a:t>
            </a:r>
            <a:r>
              <a:rPr lang="en-US" sz="2600" dirty="0" err="1">
                <a:solidFill>
                  <a:srgbClr val="000090"/>
                </a:solidFill>
              </a:rPr>
              <a:t>político</a:t>
            </a:r>
            <a:r>
              <a:rPr lang="en-US" sz="2600" dirty="0">
                <a:solidFill>
                  <a:srgbClr val="000090"/>
                </a:solidFill>
              </a:rPr>
              <a:t>.</a:t>
            </a:r>
            <a:endParaRPr lang="en-US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8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417B85"/>
                </a:solidFill>
              </a:rPr>
              <a:t>CRITERIOS DE PATROCINIO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1462" y="1567111"/>
            <a:ext cx="6379779" cy="4885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60066"/>
                </a:solidFill>
              </a:rPr>
              <a:t>Para </a:t>
            </a:r>
            <a:r>
              <a:rPr lang="en-US" sz="2400" b="1" dirty="0" err="1">
                <a:solidFill>
                  <a:srgbClr val="660066"/>
                </a:solidFill>
              </a:rPr>
              <a:t>calificar</a:t>
            </a:r>
            <a:r>
              <a:rPr lang="en-US" sz="2400" b="1" dirty="0">
                <a:solidFill>
                  <a:srgbClr val="660066"/>
                </a:solidFill>
              </a:rPr>
              <a:t> para el </a:t>
            </a:r>
            <a:r>
              <a:rPr lang="en-US" sz="2400" b="1" dirty="0" err="1">
                <a:solidFill>
                  <a:srgbClr val="660066"/>
                </a:solidFill>
              </a:rPr>
              <a:t>patrocinio</a:t>
            </a:r>
            <a:r>
              <a:rPr lang="en-US" sz="2400" b="1" dirty="0">
                <a:solidFill>
                  <a:srgbClr val="660066"/>
                </a:solidFill>
              </a:rPr>
              <a:t>, </a:t>
            </a:r>
            <a:r>
              <a:rPr lang="en-US" sz="2400" b="1" dirty="0" err="1">
                <a:solidFill>
                  <a:srgbClr val="660066"/>
                </a:solidFill>
              </a:rPr>
              <a:t>los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eventos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también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deben</a:t>
            </a:r>
            <a:r>
              <a:rPr lang="en-US" sz="2400" b="1" dirty="0">
                <a:solidFill>
                  <a:srgbClr val="660066"/>
                </a:solidFill>
              </a:rPr>
              <a:t>:</a:t>
            </a:r>
          </a:p>
          <a:p>
            <a:pPr marL="457200" indent="-457200">
              <a:buClr>
                <a:srgbClr val="000090"/>
              </a:buClr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rgbClr val="000090"/>
                </a:solidFill>
              </a:rPr>
              <a:t>Estar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relacionado</a:t>
            </a:r>
            <a:r>
              <a:rPr lang="en-US" sz="2000" dirty="0">
                <a:solidFill>
                  <a:srgbClr val="000090"/>
                </a:solidFill>
              </a:rPr>
              <a:t> con el </a:t>
            </a:r>
            <a:r>
              <a:rPr lang="en-US" sz="2000" dirty="0" err="1">
                <a:solidFill>
                  <a:srgbClr val="000090"/>
                </a:solidFill>
              </a:rPr>
              <a:t>objetivo</a:t>
            </a:r>
            <a:r>
              <a:rPr lang="en-US" sz="2000" dirty="0">
                <a:solidFill>
                  <a:srgbClr val="000090"/>
                </a:solidFill>
              </a:rPr>
              <a:t> de First 5 LA de </a:t>
            </a:r>
            <a:r>
              <a:rPr lang="en-US" sz="2000" dirty="0" err="1">
                <a:solidFill>
                  <a:srgbClr val="000090"/>
                </a:solidFill>
              </a:rPr>
              <a:t>garantizar</a:t>
            </a:r>
            <a:r>
              <a:rPr lang="en-US" sz="2000" dirty="0">
                <a:solidFill>
                  <a:srgbClr val="000090"/>
                </a:solidFill>
              </a:rPr>
              <a:t> que </a:t>
            </a:r>
            <a:r>
              <a:rPr lang="en-US" sz="2000" dirty="0" err="1">
                <a:solidFill>
                  <a:srgbClr val="000090"/>
                </a:solidFill>
              </a:rPr>
              <a:t>todos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los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niños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ingresen</a:t>
            </a:r>
            <a:r>
              <a:rPr lang="en-US" sz="2000" dirty="0">
                <a:solidFill>
                  <a:srgbClr val="000090"/>
                </a:solidFill>
              </a:rPr>
              <a:t> a kindergarten </a:t>
            </a:r>
            <a:r>
              <a:rPr lang="en-US" sz="2000" dirty="0" err="1">
                <a:solidFill>
                  <a:srgbClr val="000090"/>
                </a:solidFill>
              </a:rPr>
              <a:t>listos</a:t>
            </a:r>
            <a:r>
              <a:rPr lang="en-US" sz="2000" dirty="0">
                <a:solidFill>
                  <a:srgbClr val="000090"/>
                </a:solidFill>
              </a:rPr>
              <a:t> para </a:t>
            </a:r>
            <a:r>
              <a:rPr lang="en-US" sz="2000" dirty="0" err="1">
                <a:solidFill>
                  <a:srgbClr val="000090"/>
                </a:solidFill>
              </a:rPr>
              <a:t>triunfar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en</a:t>
            </a:r>
            <a:r>
              <a:rPr lang="en-US" sz="2000" dirty="0">
                <a:solidFill>
                  <a:srgbClr val="000090"/>
                </a:solidFill>
              </a:rPr>
              <a:t> la </a:t>
            </a:r>
            <a:r>
              <a:rPr lang="en-US" sz="2000" dirty="0" err="1">
                <a:solidFill>
                  <a:srgbClr val="000090"/>
                </a:solidFill>
              </a:rPr>
              <a:t>escuela</a:t>
            </a:r>
            <a:r>
              <a:rPr lang="en-US" sz="2000" dirty="0">
                <a:solidFill>
                  <a:srgbClr val="000090"/>
                </a:solidFill>
              </a:rPr>
              <a:t> y la </a:t>
            </a:r>
            <a:r>
              <a:rPr lang="en-US" sz="2000" dirty="0" err="1">
                <a:solidFill>
                  <a:srgbClr val="000090"/>
                </a:solidFill>
              </a:rPr>
              <a:t>vida</a:t>
            </a:r>
            <a:r>
              <a:rPr lang="en-US" sz="2000" dirty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Clr>
                <a:srgbClr val="000090"/>
              </a:buClr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rgbClr val="000090"/>
                </a:solidFill>
              </a:rPr>
              <a:t>Estar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ubicado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dentro</a:t>
            </a:r>
            <a:r>
              <a:rPr lang="en-US" sz="2000" dirty="0">
                <a:solidFill>
                  <a:srgbClr val="000090"/>
                </a:solidFill>
              </a:rPr>
              <a:t> de </a:t>
            </a:r>
            <a:r>
              <a:rPr lang="en-US" sz="2000" dirty="0" err="1">
                <a:solidFill>
                  <a:srgbClr val="000090"/>
                </a:solidFill>
              </a:rPr>
              <a:t>los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límites</a:t>
            </a:r>
            <a:r>
              <a:rPr lang="en-US" sz="2000" dirty="0">
                <a:solidFill>
                  <a:srgbClr val="000090"/>
                </a:solidFill>
              </a:rPr>
              <a:t> de la </a:t>
            </a:r>
            <a:r>
              <a:rPr lang="en-US" sz="2000" dirty="0" err="1">
                <a:solidFill>
                  <a:srgbClr val="000090"/>
                </a:solidFill>
              </a:rPr>
              <a:t>comunidad</a:t>
            </a:r>
            <a:r>
              <a:rPr lang="en-US" sz="2000" dirty="0">
                <a:solidFill>
                  <a:srgbClr val="000090"/>
                </a:solidFill>
              </a:rPr>
              <a:t> Compton-East Compton Best Start o </a:t>
            </a:r>
            <a:r>
              <a:rPr lang="en-US" sz="2000" dirty="0" err="1">
                <a:solidFill>
                  <a:srgbClr val="000090"/>
                </a:solidFill>
              </a:rPr>
              <a:t>servir</a:t>
            </a:r>
            <a:r>
              <a:rPr lang="en-US" sz="2000" dirty="0">
                <a:solidFill>
                  <a:srgbClr val="000090"/>
                </a:solidFill>
              </a:rPr>
              <a:t> a </a:t>
            </a:r>
            <a:r>
              <a:rPr lang="en-US" sz="2000" dirty="0" err="1">
                <a:solidFill>
                  <a:srgbClr val="000090"/>
                </a:solidFill>
              </a:rPr>
              <a:t>miembros</a:t>
            </a:r>
            <a:r>
              <a:rPr lang="en-US" sz="2000" dirty="0">
                <a:solidFill>
                  <a:srgbClr val="000090"/>
                </a:solidFill>
              </a:rPr>
              <a:t> de la </a:t>
            </a:r>
            <a:r>
              <a:rPr lang="en-US" sz="2000" dirty="0" err="1">
                <a:solidFill>
                  <a:srgbClr val="000090"/>
                </a:solidFill>
              </a:rPr>
              <a:t>comunidad</a:t>
            </a:r>
            <a:r>
              <a:rPr lang="en-US" sz="2000" dirty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Clr>
                <a:srgbClr val="000090"/>
              </a:buClr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rgbClr val="000090"/>
                </a:solidFill>
              </a:rPr>
              <a:t>Estar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alineado</a:t>
            </a:r>
            <a:r>
              <a:rPr lang="en-US" sz="2000" dirty="0">
                <a:solidFill>
                  <a:srgbClr val="000090"/>
                </a:solidFill>
              </a:rPr>
              <a:t> con </a:t>
            </a:r>
            <a:r>
              <a:rPr lang="en-US" sz="2000" dirty="0" err="1">
                <a:solidFill>
                  <a:srgbClr val="000090"/>
                </a:solidFill>
              </a:rPr>
              <a:t>los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objetivos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prioridades</a:t>
            </a:r>
            <a:r>
              <a:rPr lang="en-US" sz="2000" dirty="0">
                <a:solidFill>
                  <a:srgbClr val="000090"/>
                </a:solidFill>
              </a:rPr>
              <a:t> y / o plan de </a:t>
            </a:r>
            <a:r>
              <a:rPr lang="en-US" sz="2000" dirty="0" err="1">
                <a:solidFill>
                  <a:srgbClr val="000090"/>
                </a:solidFill>
              </a:rPr>
              <a:t>acción</a:t>
            </a:r>
            <a:r>
              <a:rPr lang="en-US" sz="2000" dirty="0">
                <a:solidFill>
                  <a:srgbClr val="000090"/>
                </a:solidFill>
              </a:rPr>
              <a:t> de Best Start.</a:t>
            </a:r>
          </a:p>
          <a:p>
            <a:pPr marL="457200" indent="-457200">
              <a:buClr>
                <a:srgbClr val="000090"/>
              </a:buClr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rgbClr val="000090"/>
                </a:solidFill>
              </a:rPr>
              <a:t>Proporcione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oportunidades</a:t>
            </a:r>
            <a:r>
              <a:rPr lang="en-US" sz="2000" dirty="0">
                <a:solidFill>
                  <a:srgbClr val="000090"/>
                </a:solidFill>
              </a:rPr>
              <a:t> de </a:t>
            </a:r>
            <a:r>
              <a:rPr lang="en-US" sz="2000" dirty="0" err="1">
                <a:solidFill>
                  <a:srgbClr val="000090"/>
                </a:solidFill>
              </a:rPr>
              <a:t>interacción</a:t>
            </a:r>
            <a:r>
              <a:rPr lang="en-US" sz="2000" dirty="0">
                <a:solidFill>
                  <a:srgbClr val="000090"/>
                </a:solidFill>
              </a:rPr>
              <a:t> y </a:t>
            </a:r>
            <a:r>
              <a:rPr lang="en-US" sz="2000" dirty="0" err="1">
                <a:solidFill>
                  <a:srgbClr val="000090"/>
                </a:solidFill>
              </a:rPr>
              <a:t>participación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en</a:t>
            </a:r>
            <a:r>
              <a:rPr lang="en-US" sz="2000" dirty="0">
                <a:solidFill>
                  <a:srgbClr val="000090"/>
                </a:solidFill>
              </a:rPr>
              <a:t> la </a:t>
            </a:r>
            <a:r>
              <a:rPr lang="en-US" sz="2000" dirty="0" err="1">
                <a:solidFill>
                  <a:srgbClr val="000090"/>
                </a:solidFill>
              </a:rPr>
              <a:t>comunidad</a:t>
            </a:r>
            <a:r>
              <a:rPr lang="en-US" sz="2000" dirty="0">
                <a:solidFill>
                  <a:srgbClr val="000090"/>
                </a:solidFill>
              </a:rPr>
              <a:t> para </a:t>
            </a:r>
            <a:r>
              <a:rPr lang="en-US" sz="2000" dirty="0" err="1">
                <a:solidFill>
                  <a:srgbClr val="000090"/>
                </a:solidFill>
              </a:rPr>
              <a:t>los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miembros</a:t>
            </a:r>
            <a:r>
              <a:rPr lang="en-US" sz="2000" dirty="0">
                <a:solidFill>
                  <a:srgbClr val="000090"/>
                </a:solidFill>
              </a:rPr>
              <a:t> de la </a:t>
            </a:r>
            <a:r>
              <a:rPr lang="en-US" sz="2000" dirty="0" err="1">
                <a:solidFill>
                  <a:srgbClr val="000090"/>
                </a:solidFill>
              </a:rPr>
              <a:t>Asociacion</a:t>
            </a:r>
            <a:r>
              <a:rPr lang="en-US" sz="2000" dirty="0">
                <a:solidFill>
                  <a:srgbClr val="000090"/>
                </a:solidFill>
              </a:rPr>
              <a:t> de Best start.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4353"/>
            <a:ext cx="2599619" cy="25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417B85"/>
                </a:solidFill>
              </a:rPr>
              <a:t>Beneficiarios</a:t>
            </a:r>
            <a:r>
              <a:rPr lang="en-US" b="1" dirty="0">
                <a:solidFill>
                  <a:srgbClr val="417B85"/>
                </a:solidFill>
              </a:rPr>
              <a:t> </a:t>
            </a:r>
            <a:r>
              <a:rPr lang="en-US" b="1" dirty="0" err="1">
                <a:solidFill>
                  <a:srgbClr val="417B85"/>
                </a:solidFill>
              </a:rPr>
              <a:t>Recientes</a:t>
            </a:r>
            <a:r>
              <a:rPr lang="en-US" b="1" dirty="0">
                <a:solidFill>
                  <a:srgbClr val="417B85"/>
                </a:solidFill>
              </a:rPr>
              <a:t> de </a:t>
            </a:r>
            <a:r>
              <a:rPr lang="en-US" b="1" dirty="0" err="1">
                <a:solidFill>
                  <a:srgbClr val="417B85"/>
                </a:solidFill>
              </a:rPr>
              <a:t>Patrocinios</a:t>
            </a:r>
            <a:endParaRPr lang="en-US" b="1" dirty="0">
              <a:solidFill>
                <a:srgbClr val="417B8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pPr algn="ctr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3400" dirty="0">
                <a:solidFill>
                  <a:srgbClr val="660066"/>
                </a:solidFill>
              </a:rPr>
              <a:t>Children Striving Together</a:t>
            </a:r>
          </a:p>
          <a:p>
            <a:pPr algn="ctr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3400" dirty="0">
                <a:solidFill>
                  <a:srgbClr val="660066"/>
                </a:solidFill>
              </a:rPr>
              <a:t>The Compton Initiative</a:t>
            </a:r>
          </a:p>
          <a:p>
            <a:pPr algn="ctr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3400" dirty="0">
                <a:solidFill>
                  <a:srgbClr val="660066"/>
                </a:solidFill>
              </a:rPr>
              <a:t>El </a:t>
            </a:r>
            <a:r>
              <a:rPr lang="en-US" sz="3400" dirty="0" err="1">
                <a:solidFill>
                  <a:srgbClr val="660066"/>
                </a:solidFill>
              </a:rPr>
              <a:t>Nido</a:t>
            </a:r>
            <a:r>
              <a:rPr lang="en-US" sz="3400" dirty="0">
                <a:solidFill>
                  <a:srgbClr val="660066"/>
                </a:solidFill>
              </a:rPr>
              <a:t> Family Centers</a:t>
            </a:r>
          </a:p>
          <a:p>
            <a:pPr algn="ctr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3400" dirty="0">
                <a:solidFill>
                  <a:srgbClr val="660066"/>
                </a:solidFill>
              </a:rPr>
              <a:t>Save Our Black Boys</a:t>
            </a:r>
          </a:p>
          <a:p>
            <a:pPr algn="ctr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3400" dirty="0">
                <a:solidFill>
                  <a:srgbClr val="660066"/>
                </a:solidFill>
              </a:rPr>
              <a:t>SHIELDS for Families</a:t>
            </a:r>
          </a:p>
          <a:p>
            <a:pPr algn="ctr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3400" dirty="0">
                <a:solidFill>
                  <a:srgbClr val="660066"/>
                </a:solidFill>
              </a:rPr>
              <a:t>South Los Angeles Health Projects</a:t>
            </a:r>
          </a:p>
          <a:p>
            <a:pPr algn="ctr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6832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417B85"/>
                </a:solidFill>
              </a:rPr>
              <a:t>PROCESO DE SOLICITUD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9166951"/>
              </p:ext>
            </p:extLst>
          </p:nvPr>
        </p:nvGraphicFramePr>
        <p:xfrm>
          <a:off x="129167" y="1700376"/>
          <a:ext cx="8818969" cy="467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94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17B85"/>
                </a:solidFill>
              </a:rPr>
              <a:t>TENGA EN CUENTA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90930" y="1625458"/>
            <a:ext cx="5746294" cy="494486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000090"/>
                </a:solidFill>
              </a:rPr>
              <a:t>Las solicitudes de </a:t>
            </a:r>
            <a:r>
              <a:rPr lang="en-US" sz="2800" dirty="0" err="1">
                <a:solidFill>
                  <a:srgbClr val="000090"/>
                </a:solidFill>
              </a:rPr>
              <a:t>patrocinio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deben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enviarse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al </a:t>
            </a:r>
            <a:r>
              <a:rPr lang="en-US" sz="2800" b="1" u="sng" dirty="0" err="1">
                <a:solidFill>
                  <a:srgbClr val="FF0000"/>
                </a:solidFill>
              </a:rPr>
              <a:t>menos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sesenta</a:t>
            </a:r>
            <a:r>
              <a:rPr lang="en-US" sz="2800" b="1" u="sng" dirty="0">
                <a:solidFill>
                  <a:srgbClr val="FF0000"/>
                </a:solidFill>
              </a:rPr>
              <a:t> (60) </a:t>
            </a:r>
            <a:r>
              <a:rPr lang="en-US" sz="2800" b="1" u="sng" dirty="0" err="1">
                <a:solidFill>
                  <a:srgbClr val="FF0000"/>
                </a:solidFill>
              </a:rPr>
              <a:t>días</a:t>
            </a:r>
            <a:r>
              <a:rPr lang="en-US" sz="2800" b="1" u="sng" dirty="0">
                <a:solidFill>
                  <a:srgbClr val="FF0000"/>
                </a:solidFill>
              </a:rPr>
              <a:t> antes </a:t>
            </a:r>
            <a:r>
              <a:rPr lang="en-US" sz="2800" dirty="0">
                <a:solidFill>
                  <a:srgbClr val="000090"/>
                </a:solidFill>
              </a:rPr>
              <a:t>de que se </a:t>
            </a:r>
            <a:r>
              <a:rPr lang="en-US" sz="2800" dirty="0" err="1">
                <a:solidFill>
                  <a:srgbClr val="000090"/>
                </a:solidFill>
              </a:rPr>
              <a:t>soliciten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fondos</a:t>
            </a:r>
            <a:r>
              <a:rPr lang="en-US" sz="2800" dirty="0">
                <a:solidFill>
                  <a:srgbClr val="000090"/>
                </a:solidFill>
              </a:rPr>
              <a:t> del </a:t>
            </a:r>
            <a:r>
              <a:rPr lang="en-US" sz="2800" dirty="0" err="1">
                <a:solidFill>
                  <a:srgbClr val="000090"/>
                </a:solidFill>
              </a:rPr>
              <a:t>evento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000090"/>
                </a:solidFill>
              </a:rPr>
              <a:t>Para las solicitudes </a:t>
            </a:r>
            <a:r>
              <a:rPr lang="en-US" sz="2800" dirty="0" err="1">
                <a:solidFill>
                  <a:srgbClr val="000090"/>
                </a:solidFill>
              </a:rPr>
              <a:t>aprobadas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solicitantes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deben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permitir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aproximadamente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treinta</a:t>
            </a:r>
            <a:r>
              <a:rPr lang="en-US" sz="2800" b="1" dirty="0">
                <a:solidFill>
                  <a:srgbClr val="FF0000"/>
                </a:solidFill>
              </a:rPr>
              <a:t> (30) </a:t>
            </a:r>
            <a:r>
              <a:rPr lang="en-US" sz="2800" b="1" dirty="0" err="1">
                <a:solidFill>
                  <a:srgbClr val="FF0000"/>
                </a:solidFill>
              </a:rPr>
              <a:t>días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hábiles</a:t>
            </a:r>
            <a:r>
              <a:rPr lang="en-US" sz="2800" b="1" dirty="0">
                <a:solidFill>
                  <a:srgbClr val="FF0000"/>
                </a:solidFill>
              </a:rPr>
              <a:t> para el </a:t>
            </a:r>
            <a:r>
              <a:rPr lang="en-US" sz="2800" b="1" dirty="0" err="1">
                <a:solidFill>
                  <a:srgbClr val="FF0000"/>
                </a:solidFill>
              </a:rPr>
              <a:t>procesamiento</a:t>
            </a:r>
            <a:r>
              <a:rPr lang="en-US" sz="2800" b="1" dirty="0">
                <a:solidFill>
                  <a:srgbClr val="FF0000"/>
                </a:solidFill>
              </a:rPr>
              <a:t> y </a:t>
            </a:r>
            <a:r>
              <a:rPr lang="en-US" sz="2800" b="1" dirty="0" err="1">
                <a:solidFill>
                  <a:srgbClr val="FF0000"/>
                </a:solidFill>
              </a:rPr>
              <a:t>envío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</a:rPr>
              <a:t>de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mismos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una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vez</a:t>
            </a:r>
            <a:r>
              <a:rPr lang="en-US" sz="2800" dirty="0">
                <a:solidFill>
                  <a:srgbClr val="000090"/>
                </a:solidFill>
              </a:rPr>
              <a:t> que se </a:t>
            </a:r>
            <a:r>
              <a:rPr lang="en-US" sz="2800" dirty="0" err="1">
                <a:solidFill>
                  <a:srgbClr val="000090"/>
                </a:solidFill>
              </a:rPr>
              <a:t>haya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presentado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toda</a:t>
            </a:r>
            <a:r>
              <a:rPr lang="en-US" sz="2800" dirty="0">
                <a:solidFill>
                  <a:srgbClr val="000090"/>
                </a:solidFill>
              </a:rPr>
              <a:t> la </a:t>
            </a:r>
            <a:r>
              <a:rPr lang="en-US" sz="2800" dirty="0" err="1">
                <a:solidFill>
                  <a:srgbClr val="000090"/>
                </a:solidFill>
              </a:rPr>
              <a:t>documentación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requerida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8766">
            <a:off x="-72286" y="1880315"/>
            <a:ext cx="3131804" cy="25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17B85"/>
                </a:solidFill>
              </a:rPr>
              <a:t>cont. TENGA EN CUENTA…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697" y="1641393"/>
            <a:ext cx="8417430" cy="352430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3000" u="sng" dirty="0">
                <a:solidFill>
                  <a:srgbClr val="000090"/>
                </a:solidFill>
              </a:rPr>
              <a:t>First 5 LA </a:t>
            </a:r>
            <a:r>
              <a:rPr lang="en-US" sz="3000" u="sng" dirty="0" err="1">
                <a:solidFill>
                  <a:srgbClr val="000090"/>
                </a:solidFill>
              </a:rPr>
              <a:t>tiene</a:t>
            </a:r>
            <a:r>
              <a:rPr lang="en-US" sz="3000" u="sng" dirty="0">
                <a:solidFill>
                  <a:srgbClr val="000090"/>
                </a:solidFill>
              </a:rPr>
              <a:t> la </a:t>
            </a:r>
            <a:r>
              <a:rPr lang="en-US" sz="3000" u="sng" dirty="0" err="1">
                <a:solidFill>
                  <a:srgbClr val="000090"/>
                </a:solidFill>
              </a:rPr>
              <a:t>autoridad</a:t>
            </a:r>
            <a:r>
              <a:rPr lang="en-US" sz="3000" u="sng" dirty="0">
                <a:solidFill>
                  <a:srgbClr val="000090"/>
                </a:solidFill>
              </a:rPr>
              <a:t> de </a:t>
            </a:r>
            <a:r>
              <a:rPr lang="en-US" sz="3000" u="sng" dirty="0" err="1">
                <a:solidFill>
                  <a:srgbClr val="000090"/>
                </a:solidFill>
              </a:rPr>
              <a:t>financiación</a:t>
            </a:r>
            <a:r>
              <a:rPr lang="en-US" sz="3000" u="sng" dirty="0">
                <a:solidFill>
                  <a:srgbClr val="000090"/>
                </a:solidFill>
              </a:rPr>
              <a:t> final. </a:t>
            </a:r>
            <a:r>
              <a:rPr lang="en-US" sz="3000" dirty="0">
                <a:solidFill>
                  <a:srgbClr val="000090"/>
                </a:solidFill>
              </a:rPr>
              <a:t>Las </a:t>
            </a:r>
            <a:r>
              <a:rPr lang="en-US" sz="3000" dirty="0" err="1">
                <a:solidFill>
                  <a:srgbClr val="000090"/>
                </a:solidFill>
              </a:rPr>
              <a:t>aprobaciones</a:t>
            </a:r>
            <a:r>
              <a:rPr lang="en-US" sz="3000" dirty="0">
                <a:solidFill>
                  <a:srgbClr val="000090"/>
                </a:solidFill>
              </a:rPr>
              <a:t> de la </a:t>
            </a:r>
            <a:r>
              <a:rPr lang="en-US" sz="3000" dirty="0" err="1">
                <a:solidFill>
                  <a:srgbClr val="000090"/>
                </a:solidFill>
              </a:rPr>
              <a:t>Asociación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Comunitaria</a:t>
            </a:r>
            <a:r>
              <a:rPr lang="en-US" sz="3000" dirty="0">
                <a:solidFill>
                  <a:srgbClr val="000090"/>
                </a:solidFill>
              </a:rPr>
              <a:t> se </a:t>
            </a:r>
            <a:r>
              <a:rPr lang="en-US" sz="3000" dirty="0" err="1">
                <a:solidFill>
                  <a:srgbClr val="000090"/>
                </a:solidFill>
              </a:rPr>
              <a:t>consideran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recomendaciones</a:t>
            </a:r>
            <a:r>
              <a:rPr lang="en-US" sz="3000" dirty="0">
                <a:solidFill>
                  <a:srgbClr val="000090"/>
                </a:solidFill>
              </a:rPr>
              <a:t> de </a:t>
            </a:r>
            <a:r>
              <a:rPr lang="en-US" sz="3000" dirty="0" err="1">
                <a:solidFill>
                  <a:srgbClr val="000090"/>
                </a:solidFill>
              </a:rPr>
              <a:t>financiamiento</a:t>
            </a:r>
            <a:r>
              <a:rPr lang="en-US" sz="3000" dirty="0">
                <a:solidFill>
                  <a:srgbClr val="000090"/>
                </a:solidFill>
              </a:rPr>
              <a:t> para First 5 LA.</a:t>
            </a:r>
          </a:p>
          <a:p>
            <a:pPr>
              <a:buFont typeface="Wingdings" charset="2"/>
              <a:buChar char="Ø"/>
            </a:pPr>
            <a:r>
              <a:rPr lang="en-US" sz="3000" dirty="0">
                <a:solidFill>
                  <a:srgbClr val="000090"/>
                </a:solidFill>
              </a:rPr>
              <a:t>Si un </a:t>
            </a:r>
            <a:r>
              <a:rPr lang="en-US" sz="3000" dirty="0" err="1">
                <a:solidFill>
                  <a:srgbClr val="000090"/>
                </a:solidFill>
              </a:rPr>
              <a:t>solicitante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es</a:t>
            </a:r>
            <a:r>
              <a:rPr lang="en-US" sz="3000" dirty="0">
                <a:solidFill>
                  <a:srgbClr val="000090"/>
                </a:solidFill>
              </a:rPr>
              <a:t> un </a:t>
            </a:r>
            <a:r>
              <a:rPr lang="en-US" sz="3000" dirty="0" err="1">
                <a:solidFill>
                  <a:srgbClr val="000090"/>
                </a:solidFill>
              </a:rPr>
              <a:t>miembro</a:t>
            </a:r>
            <a:r>
              <a:rPr lang="en-US" sz="3000" dirty="0">
                <a:solidFill>
                  <a:srgbClr val="000090"/>
                </a:solidFill>
              </a:rPr>
              <a:t> con derecho a </a:t>
            </a:r>
            <a:r>
              <a:rPr lang="en-US" sz="3000" dirty="0" err="1">
                <a:solidFill>
                  <a:srgbClr val="000090"/>
                </a:solidFill>
              </a:rPr>
              <a:t>voto</a:t>
            </a:r>
            <a:r>
              <a:rPr lang="en-US" sz="3000" dirty="0">
                <a:solidFill>
                  <a:srgbClr val="000090"/>
                </a:solidFill>
              </a:rPr>
              <a:t>, </a:t>
            </a:r>
            <a:r>
              <a:rPr lang="en-US" sz="3000" dirty="0" err="1">
                <a:solidFill>
                  <a:srgbClr val="000090"/>
                </a:solidFill>
              </a:rPr>
              <a:t>debe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salir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000090"/>
                </a:solidFill>
              </a:rPr>
              <a:t>durante</a:t>
            </a:r>
            <a:r>
              <a:rPr lang="en-US" sz="3000" dirty="0">
                <a:solidFill>
                  <a:srgbClr val="000090"/>
                </a:solidFill>
              </a:rPr>
              <a:t> la </a:t>
            </a:r>
            <a:r>
              <a:rPr lang="en-US" sz="3000" dirty="0" err="1">
                <a:solidFill>
                  <a:srgbClr val="000090"/>
                </a:solidFill>
              </a:rPr>
              <a:t>deliberación</a:t>
            </a:r>
            <a:r>
              <a:rPr lang="en-US" sz="3000" dirty="0">
                <a:solidFill>
                  <a:srgbClr val="000090"/>
                </a:solidFill>
              </a:rPr>
              <a:t> y </a:t>
            </a:r>
            <a:r>
              <a:rPr lang="en-US" sz="3000" dirty="0" err="1">
                <a:solidFill>
                  <a:srgbClr val="000090"/>
                </a:solidFill>
              </a:rPr>
              <a:t>votación</a:t>
            </a:r>
            <a:r>
              <a:rPr lang="en-US" sz="3000" dirty="0">
                <a:solidFill>
                  <a:srgbClr val="000090"/>
                </a:solidFill>
              </a:rPr>
              <a:t> de la </a:t>
            </a:r>
            <a:r>
              <a:rPr lang="en-US" sz="3000" dirty="0" err="1">
                <a:solidFill>
                  <a:srgbClr val="000090"/>
                </a:solidFill>
              </a:rPr>
              <a:t>solicitud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4855760"/>
            <a:ext cx="2790251" cy="20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700" b="1" dirty="0">
                <a:solidFill>
                  <a:srgbClr val="660066"/>
                </a:solidFill>
              </a:rPr>
              <a:t>Best Start Compton-East Compton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endParaRPr lang="en-US" dirty="0"/>
          </a:p>
          <a:p>
            <a:pPr>
              <a:buFont typeface="Wingdings" charset="2"/>
              <a:buChar char="q"/>
            </a:pPr>
            <a:r>
              <a:rPr lang="en-US" sz="3800" dirty="0">
                <a:solidFill>
                  <a:srgbClr val="000090"/>
                </a:solidFill>
              </a:rPr>
              <a:t>VISION GENERAL DE LA ASOCIACION COMUNITARIA</a:t>
            </a:r>
          </a:p>
          <a:p>
            <a:pPr lvl="1">
              <a:buFont typeface="Wingdings" charset="2"/>
              <a:buChar char="²"/>
            </a:pPr>
            <a:r>
              <a:rPr lang="en-US" sz="3800" dirty="0">
                <a:solidFill>
                  <a:srgbClr val="660066"/>
                </a:solidFill>
              </a:rPr>
              <a:t>Que </a:t>
            </a:r>
            <a:r>
              <a:rPr lang="en-US" sz="3800" dirty="0" err="1">
                <a:solidFill>
                  <a:srgbClr val="660066"/>
                </a:solidFill>
              </a:rPr>
              <a:t>hacemos</a:t>
            </a:r>
            <a:endParaRPr lang="en-US" sz="3800" dirty="0">
              <a:solidFill>
                <a:srgbClr val="660066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en-US" sz="3800" dirty="0" err="1">
                <a:solidFill>
                  <a:srgbClr val="660066"/>
                </a:solidFill>
              </a:rPr>
              <a:t>Actividades</a:t>
            </a:r>
            <a:r>
              <a:rPr lang="en-US" sz="3800" dirty="0">
                <a:solidFill>
                  <a:srgbClr val="660066"/>
                </a:solidFill>
              </a:rPr>
              <a:t> </a:t>
            </a:r>
            <a:r>
              <a:rPr lang="en-US" sz="3800" dirty="0" err="1">
                <a:solidFill>
                  <a:srgbClr val="660066"/>
                </a:solidFill>
              </a:rPr>
              <a:t>Principales</a:t>
            </a:r>
            <a:endParaRPr lang="en-US" sz="3800" dirty="0">
              <a:solidFill>
                <a:srgbClr val="660066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en-US" sz="3800" dirty="0" err="1">
                <a:solidFill>
                  <a:srgbClr val="660066"/>
                </a:solidFill>
              </a:rPr>
              <a:t>Programas</a:t>
            </a:r>
            <a:r>
              <a:rPr lang="en-US" sz="3800" dirty="0">
                <a:solidFill>
                  <a:srgbClr val="660066"/>
                </a:solidFill>
              </a:rPr>
              <a:t> </a:t>
            </a:r>
            <a:r>
              <a:rPr lang="en-US" sz="3800" dirty="0" err="1">
                <a:solidFill>
                  <a:srgbClr val="660066"/>
                </a:solidFill>
              </a:rPr>
              <a:t>Afiliados</a:t>
            </a:r>
            <a:endParaRPr lang="en-US" sz="3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1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Otros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requisitos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de BSCEC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660066"/>
                </a:solidFill>
              </a:rPr>
              <a:t>Los </a:t>
            </a:r>
            <a:r>
              <a:rPr lang="en-US" sz="3200" b="1" dirty="0" err="1">
                <a:solidFill>
                  <a:srgbClr val="660066"/>
                </a:solidFill>
              </a:rPr>
              <a:t>solicitantes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r>
              <a:rPr lang="en-US" sz="3200" b="1" dirty="0" err="1">
                <a:solidFill>
                  <a:srgbClr val="660066"/>
                </a:solidFill>
              </a:rPr>
              <a:t>financiados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r>
              <a:rPr lang="en-US" sz="3200" b="1" dirty="0" err="1">
                <a:solidFill>
                  <a:srgbClr val="660066"/>
                </a:solidFill>
              </a:rPr>
              <a:t>aceptan</a:t>
            </a:r>
            <a:r>
              <a:rPr lang="en-US" sz="3200" b="1" dirty="0">
                <a:solidFill>
                  <a:srgbClr val="660066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90"/>
                </a:solidFill>
              </a:rPr>
              <a:t>Informar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sobre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resultados</a:t>
            </a:r>
            <a:r>
              <a:rPr lang="en-US" sz="2800" dirty="0">
                <a:solidFill>
                  <a:srgbClr val="000090"/>
                </a:solidFill>
              </a:rPr>
              <a:t> del </a:t>
            </a:r>
            <a:r>
              <a:rPr lang="en-US" sz="2800" dirty="0" err="1">
                <a:solidFill>
                  <a:srgbClr val="000090"/>
                </a:solidFill>
              </a:rPr>
              <a:t>evento</a:t>
            </a:r>
            <a:r>
              <a:rPr lang="en-US" sz="2800" dirty="0">
                <a:solidFill>
                  <a:srgbClr val="000090"/>
                </a:solidFill>
              </a:rPr>
              <a:t> a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miembros</a:t>
            </a:r>
            <a:r>
              <a:rPr lang="en-US" sz="2800" dirty="0">
                <a:solidFill>
                  <a:srgbClr val="000090"/>
                </a:solidFill>
              </a:rPr>
              <a:t> de la </a:t>
            </a:r>
            <a:r>
              <a:rPr lang="en-US" sz="2800" dirty="0" err="1">
                <a:solidFill>
                  <a:srgbClr val="000090"/>
                </a:solidFill>
              </a:rPr>
              <a:t>asociación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dentro</a:t>
            </a:r>
            <a:r>
              <a:rPr lang="en-US" sz="2800" dirty="0">
                <a:solidFill>
                  <a:srgbClr val="000090"/>
                </a:solidFill>
              </a:rPr>
              <a:t> de 60 </a:t>
            </a:r>
            <a:r>
              <a:rPr lang="en-US" sz="2800" dirty="0" err="1">
                <a:solidFill>
                  <a:srgbClr val="000090"/>
                </a:solidFill>
              </a:rPr>
              <a:t>días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90"/>
                </a:solidFill>
              </a:rPr>
              <a:t>Proporcionar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oportunidades</a:t>
            </a:r>
            <a:r>
              <a:rPr lang="en-US" sz="2800" dirty="0">
                <a:solidFill>
                  <a:srgbClr val="000090"/>
                </a:solidFill>
              </a:rPr>
              <a:t> para </a:t>
            </a:r>
            <a:r>
              <a:rPr lang="en-US" sz="2800" dirty="0" err="1">
                <a:solidFill>
                  <a:srgbClr val="000090"/>
                </a:solidFill>
              </a:rPr>
              <a:t>promover</a:t>
            </a:r>
            <a:r>
              <a:rPr lang="en-US" sz="2800" dirty="0">
                <a:solidFill>
                  <a:srgbClr val="000090"/>
                </a:solidFill>
              </a:rPr>
              <a:t> BSCEC </a:t>
            </a:r>
            <a:r>
              <a:rPr lang="en-US" sz="2800" dirty="0" err="1">
                <a:solidFill>
                  <a:srgbClr val="000090"/>
                </a:solidFill>
              </a:rPr>
              <a:t>en</a:t>
            </a:r>
            <a:r>
              <a:rPr lang="en-US" sz="2800" dirty="0">
                <a:solidFill>
                  <a:srgbClr val="000090"/>
                </a:solidFill>
              </a:rPr>
              <a:t> el </a:t>
            </a:r>
            <a:r>
              <a:rPr lang="en-US" sz="2800" dirty="0" err="1">
                <a:solidFill>
                  <a:srgbClr val="000090"/>
                </a:solidFill>
              </a:rPr>
              <a:t>evento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patrocinado</a:t>
            </a:r>
            <a:r>
              <a:rPr lang="en-US" sz="2800" dirty="0">
                <a:solidFill>
                  <a:srgbClr val="000090"/>
                </a:solidFill>
              </a:rPr>
              <a:t> (</a:t>
            </a:r>
            <a:r>
              <a:rPr lang="en-US" sz="2800" dirty="0" err="1">
                <a:solidFill>
                  <a:srgbClr val="000090"/>
                </a:solidFill>
              </a:rPr>
              <a:t>por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ejemplo</a:t>
            </a:r>
            <a:r>
              <a:rPr lang="en-US" sz="2800" dirty="0">
                <a:solidFill>
                  <a:srgbClr val="000090"/>
                </a:solidFill>
              </a:rPr>
              <a:t>, mesa de </a:t>
            </a:r>
            <a:r>
              <a:rPr lang="en-US" sz="2800" dirty="0" err="1">
                <a:solidFill>
                  <a:srgbClr val="000090"/>
                </a:solidFill>
              </a:rPr>
              <a:t>alcance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turno</a:t>
            </a:r>
            <a:r>
              <a:rPr lang="en-US" sz="2800" dirty="0">
                <a:solidFill>
                  <a:srgbClr val="000090"/>
                </a:solidFill>
              </a:rPr>
              <a:t> de palabra)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90"/>
                </a:solidFill>
              </a:rPr>
              <a:t>Incluir</a:t>
            </a:r>
            <a:r>
              <a:rPr lang="en-US" sz="2800" dirty="0">
                <a:solidFill>
                  <a:srgbClr val="000090"/>
                </a:solidFill>
              </a:rPr>
              <a:t> el </a:t>
            </a:r>
            <a:r>
              <a:rPr lang="en-US" sz="2800" dirty="0" err="1">
                <a:solidFill>
                  <a:srgbClr val="000090"/>
                </a:solidFill>
              </a:rPr>
              <a:t>logotipo</a:t>
            </a:r>
            <a:r>
              <a:rPr lang="en-US" sz="2800" dirty="0">
                <a:solidFill>
                  <a:srgbClr val="000090"/>
                </a:solidFill>
              </a:rPr>
              <a:t> de BSCEC </a:t>
            </a:r>
            <a:r>
              <a:rPr lang="en-US" sz="2800" dirty="0" err="1">
                <a:solidFill>
                  <a:srgbClr val="000090"/>
                </a:solidFill>
              </a:rPr>
              <a:t>en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materiales</a:t>
            </a:r>
            <a:r>
              <a:rPr lang="en-US" sz="2800" dirty="0">
                <a:solidFill>
                  <a:srgbClr val="000090"/>
                </a:solidFill>
              </a:rPr>
              <a:t> del </a:t>
            </a:r>
            <a:r>
              <a:rPr lang="en-US" sz="2800" dirty="0" err="1">
                <a:solidFill>
                  <a:srgbClr val="000090"/>
                </a:solidFill>
              </a:rPr>
              <a:t>evento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90"/>
                </a:solidFill>
              </a:rPr>
              <a:t>Participar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en</a:t>
            </a:r>
            <a:r>
              <a:rPr lang="en-US" sz="2800" dirty="0">
                <a:solidFill>
                  <a:srgbClr val="000090"/>
                </a:solidFill>
              </a:rPr>
              <a:t> al </a:t>
            </a:r>
            <a:r>
              <a:rPr lang="en-US" sz="2800" dirty="0" err="1">
                <a:solidFill>
                  <a:srgbClr val="000090"/>
                </a:solidFill>
              </a:rPr>
              <a:t>menos</a:t>
            </a:r>
            <a:r>
              <a:rPr lang="en-US" sz="2800" dirty="0">
                <a:solidFill>
                  <a:srgbClr val="000090"/>
                </a:solidFill>
              </a:rPr>
              <a:t> 3 </a:t>
            </a:r>
            <a:r>
              <a:rPr lang="en-US" sz="2800" dirty="0" err="1">
                <a:solidFill>
                  <a:srgbClr val="000090"/>
                </a:solidFill>
              </a:rPr>
              <a:t>reuniones</a:t>
            </a:r>
            <a:r>
              <a:rPr lang="en-US" sz="2800" dirty="0">
                <a:solidFill>
                  <a:srgbClr val="000090"/>
                </a:solidFill>
              </a:rPr>
              <a:t> o </a:t>
            </a:r>
            <a:r>
              <a:rPr lang="en-US" sz="2800" dirty="0" err="1">
                <a:solidFill>
                  <a:srgbClr val="000090"/>
                </a:solidFill>
              </a:rPr>
              <a:t>actividades</a:t>
            </a:r>
            <a:r>
              <a:rPr lang="en-US" sz="2800" dirty="0">
                <a:solidFill>
                  <a:srgbClr val="000090"/>
                </a:solidFill>
              </a:rPr>
              <a:t> de </a:t>
            </a:r>
            <a:r>
              <a:rPr lang="en-US" sz="2800" dirty="0" err="1">
                <a:solidFill>
                  <a:srgbClr val="000090"/>
                </a:solidFill>
              </a:rPr>
              <a:t>asociación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durante</a:t>
            </a:r>
            <a:r>
              <a:rPr lang="en-US" sz="2800" dirty="0">
                <a:solidFill>
                  <a:srgbClr val="000090"/>
                </a:solidFill>
              </a:rPr>
              <a:t> el </a:t>
            </a:r>
            <a:r>
              <a:rPr lang="en-US" sz="2800" dirty="0" err="1">
                <a:solidFill>
                  <a:srgbClr val="000090"/>
                </a:solidFill>
              </a:rPr>
              <a:t>próximo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año</a:t>
            </a:r>
            <a:r>
              <a:rPr lang="en-US" sz="2800" dirty="0">
                <a:solidFill>
                  <a:srgbClr val="000090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19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660066"/>
                </a:solidFill>
              </a:rPr>
              <a:t>Metas</a:t>
            </a:r>
            <a:r>
              <a:rPr lang="en-US" b="1" dirty="0">
                <a:solidFill>
                  <a:srgbClr val="660066"/>
                </a:solidFill>
              </a:rPr>
              <a:t> de </a:t>
            </a:r>
            <a:r>
              <a:rPr lang="en-US" b="1" dirty="0" err="1">
                <a:solidFill>
                  <a:srgbClr val="660066"/>
                </a:solidFill>
              </a:rPr>
              <a:t>Patrocinio</a:t>
            </a:r>
            <a:r>
              <a:rPr lang="en-US" b="1" dirty="0">
                <a:solidFill>
                  <a:srgbClr val="660066"/>
                </a:solidFill>
              </a:rPr>
              <a:t> BSCEC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2610415"/>
            <a:ext cx="6124483" cy="3975847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sz="2500" dirty="0" err="1">
                <a:solidFill>
                  <a:srgbClr val="000090"/>
                </a:solidFill>
              </a:rPr>
              <a:t>Conéctarse</a:t>
            </a:r>
            <a:r>
              <a:rPr lang="en-US" sz="2500" dirty="0">
                <a:solidFill>
                  <a:srgbClr val="000090"/>
                </a:solidFill>
              </a:rPr>
              <a:t> con </a:t>
            </a:r>
            <a:r>
              <a:rPr lang="en-US" sz="2500" dirty="0" err="1">
                <a:solidFill>
                  <a:srgbClr val="000090"/>
                </a:solidFill>
              </a:rPr>
              <a:t>organizaciones</a:t>
            </a:r>
            <a:r>
              <a:rPr lang="en-US" sz="2500" dirty="0">
                <a:solidFill>
                  <a:srgbClr val="000090"/>
                </a:solidFill>
              </a:rPr>
              <a:t> que </a:t>
            </a:r>
            <a:r>
              <a:rPr lang="en-US" sz="2500" dirty="0" err="1">
                <a:solidFill>
                  <a:srgbClr val="000090"/>
                </a:solidFill>
              </a:rPr>
              <a:t>tienen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objetivos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alineados</a:t>
            </a:r>
            <a:r>
              <a:rPr lang="en-US" sz="2500" dirty="0">
                <a:solidFill>
                  <a:srgbClr val="000090"/>
                </a:solidFill>
              </a:rPr>
              <a:t> y </a:t>
            </a:r>
            <a:r>
              <a:rPr lang="en-US" sz="2500" dirty="0" err="1">
                <a:solidFill>
                  <a:srgbClr val="000090"/>
                </a:solidFill>
              </a:rPr>
              <a:t>serán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socios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entregados</a:t>
            </a:r>
            <a:r>
              <a:rPr lang="en-US" sz="2500" dirty="0">
                <a:solidFill>
                  <a:srgbClr val="000090"/>
                </a:solidFill>
              </a:rPr>
              <a:t> y </a:t>
            </a:r>
            <a:r>
              <a:rPr lang="en-US" sz="2500" dirty="0" err="1">
                <a:solidFill>
                  <a:srgbClr val="000090"/>
                </a:solidFill>
              </a:rPr>
              <a:t>comprometidos</a:t>
            </a:r>
            <a:r>
              <a:rPr lang="en-US" sz="2500" dirty="0">
                <a:solidFill>
                  <a:srgbClr val="000090"/>
                </a:solidFill>
              </a:rPr>
              <a:t>.</a:t>
            </a:r>
          </a:p>
          <a:p>
            <a:pPr>
              <a:buFont typeface="Wingdings" charset="2"/>
              <a:buChar char="u"/>
            </a:pPr>
            <a:r>
              <a:rPr lang="en-US" sz="2500" dirty="0" err="1">
                <a:solidFill>
                  <a:srgbClr val="000090"/>
                </a:solidFill>
              </a:rPr>
              <a:t>Promueva</a:t>
            </a:r>
            <a:r>
              <a:rPr lang="en-US" sz="2500" dirty="0">
                <a:solidFill>
                  <a:srgbClr val="000090"/>
                </a:solidFill>
              </a:rPr>
              <a:t> las </a:t>
            </a:r>
            <a:r>
              <a:rPr lang="en-US" sz="2500" dirty="0" err="1">
                <a:solidFill>
                  <a:srgbClr val="000090"/>
                </a:solidFill>
              </a:rPr>
              <a:t>metas</a:t>
            </a:r>
            <a:r>
              <a:rPr lang="en-US" sz="2500" dirty="0">
                <a:solidFill>
                  <a:srgbClr val="000090"/>
                </a:solidFill>
              </a:rPr>
              <a:t> y </a:t>
            </a:r>
            <a:r>
              <a:rPr lang="en-US" sz="2500" dirty="0" err="1">
                <a:solidFill>
                  <a:srgbClr val="000090"/>
                </a:solidFill>
              </a:rPr>
              <a:t>actividades</a:t>
            </a:r>
            <a:r>
              <a:rPr lang="en-US" sz="2500" dirty="0">
                <a:solidFill>
                  <a:srgbClr val="000090"/>
                </a:solidFill>
              </a:rPr>
              <a:t> de Best Start.</a:t>
            </a:r>
          </a:p>
          <a:p>
            <a:pPr>
              <a:buFont typeface="Wingdings" charset="2"/>
              <a:buChar char="u"/>
            </a:pPr>
            <a:r>
              <a:rPr lang="en-US" sz="2500" dirty="0" err="1">
                <a:solidFill>
                  <a:srgbClr val="000090"/>
                </a:solidFill>
              </a:rPr>
              <a:t>Aliente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una</a:t>
            </a:r>
            <a:r>
              <a:rPr lang="en-US" sz="2500" dirty="0">
                <a:solidFill>
                  <a:srgbClr val="000090"/>
                </a:solidFill>
              </a:rPr>
              <a:t> mayor </a:t>
            </a:r>
            <a:r>
              <a:rPr lang="en-US" sz="2500" dirty="0" err="1">
                <a:solidFill>
                  <a:srgbClr val="000090"/>
                </a:solidFill>
              </a:rPr>
              <a:t>participación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en</a:t>
            </a:r>
            <a:r>
              <a:rPr lang="en-US" sz="2500" dirty="0">
                <a:solidFill>
                  <a:srgbClr val="000090"/>
                </a:solidFill>
              </a:rPr>
              <a:t> las </a:t>
            </a:r>
            <a:r>
              <a:rPr lang="en-US" sz="2500" dirty="0" err="1">
                <a:solidFill>
                  <a:srgbClr val="000090"/>
                </a:solidFill>
              </a:rPr>
              <a:t>reuniones</a:t>
            </a:r>
            <a:r>
              <a:rPr lang="en-US" sz="2500" dirty="0">
                <a:solidFill>
                  <a:srgbClr val="000090"/>
                </a:solidFill>
              </a:rPr>
              <a:t>, </a:t>
            </a:r>
            <a:r>
              <a:rPr lang="en-US" sz="2500" dirty="0" err="1">
                <a:solidFill>
                  <a:srgbClr val="000090"/>
                </a:solidFill>
              </a:rPr>
              <a:t>entrenamientos</a:t>
            </a:r>
            <a:r>
              <a:rPr lang="en-US" sz="2500" dirty="0">
                <a:solidFill>
                  <a:srgbClr val="000090"/>
                </a:solidFill>
              </a:rPr>
              <a:t> y </a:t>
            </a:r>
            <a:r>
              <a:rPr lang="en-US" sz="2500" dirty="0" err="1">
                <a:solidFill>
                  <a:srgbClr val="000090"/>
                </a:solidFill>
              </a:rPr>
              <a:t>eventos</a:t>
            </a:r>
            <a:r>
              <a:rPr lang="en-US" sz="2500" dirty="0">
                <a:solidFill>
                  <a:srgbClr val="000090"/>
                </a:solidFill>
              </a:rPr>
              <a:t> de   Best Start.</a:t>
            </a:r>
          </a:p>
          <a:p>
            <a:pPr>
              <a:buFont typeface="Wingdings" charset="2"/>
              <a:buChar char="u"/>
            </a:pPr>
            <a:r>
              <a:rPr lang="en-US" sz="2500" dirty="0" err="1">
                <a:solidFill>
                  <a:srgbClr val="000090"/>
                </a:solidFill>
              </a:rPr>
              <a:t>Identificar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oportunidades</a:t>
            </a:r>
            <a:r>
              <a:rPr lang="en-US" sz="2500" dirty="0">
                <a:solidFill>
                  <a:srgbClr val="000090"/>
                </a:solidFill>
              </a:rPr>
              <a:t> para </a:t>
            </a:r>
            <a:r>
              <a:rPr lang="en-US" sz="2500" dirty="0" err="1">
                <a:solidFill>
                  <a:srgbClr val="000090"/>
                </a:solidFill>
              </a:rPr>
              <a:t>expandir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nuestro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alcance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en</a:t>
            </a:r>
            <a:r>
              <a:rPr lang="en-US" sz="2500" dirty="0">
                <a:solidFill>
                  <a:srgbClr val="000090"/>
                </a:solidFill>
              </a:rPr>
              <a:t> la </a:t>
            </a:r>
            <a:r>
              <a:rPr lang="en-US" sz="2500" dirty="0" err="1">
                <a:solidFill>
                  <a:srgbClr val="000090"/>
                </a:solidFill>
              </a:rPr>
              <a:t>comunidad</a:t>
            </a:r>
            <a:r>
              <a:rPr lang="en-US" sz="2500" dirty="0">
                <a:solidFill>
                  <a:srgbClr val="000090"/>
                </a:solidFill>
              </a:rPr>
              <a:t>.</a:t>
            </a:r>
            <a:endParaRPr lang="en-US" sz="2500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32" y="2683989"/>
            <a:ext cx="2880885" cy="3236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922" y="1624069"/>
            <a:ext cx="8760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Mediante el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uso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fondos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patrocinio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, Best Start Compton - East Compton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busca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390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660066"/>
                </a:solidFill>
              </a:rPr>
              <a:t>Prioridades</a:t>
            </a:r>
            <a:r>
              <a:rPr lang="en-US" b="1" dirty="0">
                <a:solidFill>
                  <a:srgbClr val="660066"/>
                </a:solidFill>
              </a:rPr>
              <a:t> de </a:t>
            </a:r>
            <a:r>
              <a:rPr lang="en-US" b="1" dirty="0" err="1">
                <a:solidFill>
                  <a:srgbClr val="660066"/>
                </a:solidFill>
              </a:rPr>
              <a:t>Patrocinio</a:t>
            </a:r>
            <a:r>
              <a:rPr lang="en-US" b="1" dirty="0">
                <a:solidFill>
                  <a:srgbClr val="660066"/>
                </a:solidFill>
              </a:rPr>
              <a:t> BSCEC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321453" cy="498606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3600" dirty="0" err="1">
                <a:solidFill>
                  <a:srgbClr val="000090"/>
                </a:solidFill>
              </a:rPr>
              <a:t>Eventos</a:t>
            </a:r>
            <a:r>
              <a:rPr lang="en-US" sz="3600" dirty="0">
                <a:solidFill>
                  <a:srgbClr val="000090"/>
                </a:solidFill>
              </a:rPr>
              <a:t> para </a:t>
            </a:r>
            <a:r>
              <a:rPr lang="en-US" sz="3600" dirty="0" err="1">
                <a:solidFill>
                  <a:srgbClr val="000090"/>
                </a:solidFill>
              </a:rPr>
              <a:t>niños</a:t>
            </a:r>
            <a:r>
              <a:rPr lang="en-US" sz="3600" dirty="0">
                <a:solidFill>
                  <a:srgbClr val="000090"/>
                </a:solidFill>
              </a:rPr>
              <a:t> de 0 a 5 </a:t>
            </a:r>
            <a:r>
              <a:rPr lang="en-US" sz="3600" dirty="0" err="1">
                <a:solidFill>
                  <a:srgbClr val="000090"/>
                </a:solidFill>
              </a:rPr>
              <a:t>años</a:t>
            </a:r>
            <a:r>
              <a:rPr lang="en-US" sz="3600" dirty="0">
                <a:solidFill>
                  <a:srgbClr val="000090"/>
                </a:solidFill>
              </a:rPr>
              <a:t> y </a:t>
            </a:r>
            <a:r>
              <a:rPr lang="en-US" sz="3600" dirty="0" err="1">
                <a:solidFill>
                  <a:srgbClr val="000090"/>
                </a:solidFill>
              </a:rPr>
              <a:t>sus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err="1">
                <a:solidFill>
                  <a:srgbClr val="000090"/>
                </a:solidFill>
              </a:rPr>
              <a:t>familias</a:t>
            </a:r>
            <a:endParaRPr lang="en-US" sz="3600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600" dirty="0" err="1">
                <a:solidFill>
                  <a:srgbClr val="000090"/>
                </a:solidFill>
              </a:rPr>
              <a:t>Cambio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err="1">
                <a:solidFill>
                  <a:srgbClr val="000090"/>
                </a:solidFill>
              </a:rPr>
              <a:t>en</a:t>
            </a:r>
            <a:r>
              <a:rPr lang="en-US" sz="3600" dirty="0">
                <a:solidFill>
                  <a:srgbClr val="000090"/>
                </a:solidFill>
              </a:rPr>
              <a:t> la </a:t>
            </a:r>
            <a:r>
              <a:rPr lang="en-US" sz="3600" dirty="0" err="1">
                <a:solidFill>
                  <a:srgbClr val="000090"/>
                </a:solidFill>
              </a:rPr>
              <a:t>Comunidad</a:t>
            </a:r>
            <a:r>
              <a:rPr lang="en-US" sz="3600" dirty="0">
                <a:solidFill>
                  <a:srgbClr val="000090"/>
                </a:solidFill>
              </a:rPr>
              <a:t> y </a:t>
            </a:r>
            <a:r>
              <a:rPr lang="en-US" sz="3600" dirty="0" err="1">
                <a:solidFill>
                  <a:srgbClr val="000090"/>
                </a:solidFill>
              </a:rPr>
              <a:t>Abogacia</a:t>
            </a:r>
            <a:endParaRPr lang="en-US" sz="3600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600" dirty="0">
                <a:solidFill>
                  <a:srgbClr val="000090"/>
                </a:solidFill>
              </a:rPr>
              <a:t>Padres adolescents</a:t>
            </a:r>
          </a:p>
          <a:p>
            <a:pPr>
              <a:buFont typeface="Wingdings" charset="2"/>
              <a:buChar char="u"/>
            </a:pPr>
            <a:r>
              <a:rPr lang="en-US" sz="3600" dirty="0" err="1">
                <a:solidFill>
                  <a:srgbClr val="000090"/>
                </a:solidFill>
              </a:rPr>
              <a:t>Liderazgo</a:t>
            </a:r>
            <a:r>
              <a:rPr lang="en-US" sz="3600" dirty="0">
                <a:solidFill>
                  <a:srgbClr val="000090"/>
                </a:solidFill>
              </a:rPr>
              <a:t> de padres y residents</a:t>
            </a:r>
          </a:p>
          <a:p>
            <a:pPr>
              <a:buFont typeface="Wingdings" charset="2"/>
              <a:buChar char="u"/>
            </a:pPr>
            <a:r>
              <a:rPr lang="en-US" sz="3600" dirty="0" err="1">
                <a:solidFill>
                  <a:srgbClr val="000090"/>
                </a:solidFill>
              </a:rPr>
              <a:t>Ambiente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err="1">
                <a:solidFill>
                  <a:srgbClr val="000090"/>
                </a:solidFill>
              </a:rPr>
              <a:t>Construido</a:t>
            </a:r>
            <a:endParaRPr lang="en-US" sz="3600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u"/>
            </a:pPr>
            <a:r>
              <a:rPr lang="en-US" sz="3600" dirty="0" err="1">
                <a:solidFill>
                  <a:srgbClr val="000090"/>
                </a:solidFill>
              </a:rPr>
              <a:t>Participación</a:t>
            </a:r>
            <a:r>
              <a:rPr lang="en-US" sz="3600" dirty="0">
                <a:solidFill>
                  <a:srgbClr val="000090"/>
                </a:solidFill>
              </a:rPr>
              <a:t> del padre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01" y="4504133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757"/>
            <a:ext cx="8153400" cy="990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660066"/>
                </a:solidFill>
              </a:rPr>
              <a:t>Comentarios</a:t>
            </a:r>
            <a:r>
              <a:rPr lang="en-US" b="1" dirty="0">
                <a:solidFill>
                  <a:srgbClr val="660066"/>
                </a:solidFill>
              </a:rPr>
              <a:t> y </a:t>
            </a:r>
            <a:r>
              <a:rPr lang="en-US" b="1" dirty="0" err="1">
                <a:solidFill>
                  <a:srgbClr val="660066"/>
                </a:solidFill>
              </a:rPr>
              <a:t>Preguntas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321453" cy="4986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81536"/>
            <a:ext cx="76564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>
                <a:solidFill>
                  <a:srgbClr val="000090"/>
                </a:solidFill>
              </a:rPr>
              <a:t>¿</a:t>
            </a:r>
            <a:r>
              <a:rPr lang="en-US" sz="2800" dirty="0" err="1">
                <a:solidFill>
                  <a:srgbClr val="000090"/>
                </a:solidFill>
              </a:rPr>
              <a:t>Qué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preguntas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tiene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sobre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patrocinios</a:t>
            </a:r>
            <a:r>
              <a:rPr lang="en-US" sz="2800" dirty="0">
                <a:solidFill>
                  <a:srgbClr val="000090"/>
                </a:solidFill>
              </a:rPr>
              <a:t> y / o el </a:t>
            </a:r>
            <a:r>
              <a:rPr lang="en-US" sz="2800" dirty="0" err="1">
                <a:solidFill>
                  <a:srgbClr val="000090"/>
                </a:solidFill>
              </a:rPr>
              <a:t>proceso</a:t>
            </a:r>
            <a:r>
              <a:rPr lang="en-US" sz="2800" dirty="0">
                <a:solidFill>
                  <a:srgbClr val="000090"/>
                </a:solidFill>
              </a:rPr>
              <a:t> de </a:t>
            </a:r>
            <a:r>
              <a:rPr lang="en-US" sz="2800" dirty="0" err="1">
                <a:solidFill>
                  <a:srgbClr val="000090"/>
                </a:solidFill>
              </a:rPr>
              <a:t>solicitud</a:t>
            </a:r>
            <a:r>
              <a:rPr lang="en-US" sz="2800" dirty="0">
                <a:solidFill>
                  <a:srgbClr val="000090"/>
                </a:solidFill>
              </a:rPr>
              <a:t>?</a:t>
            </a:r>
          </a:p>
          <a:p>
            <a:pPr marL="457200" indent="-457200">
              <a:buFont typeface="Wingdings" charset="2"/>
              <a:buChar char="v"/>
            </a:pPr>
            <a:endParaRPr lang="en-US" sz="2800" dirty="0">
              <a:solidFill>
                <a:srgbClr val="000090"/>
              </a:solidFill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>
                <a:solidFill>
                  <a:srgbClr val="000090"/>
                </a:solidFill>
              </a:rPr>
              <a:t>¿</a:t>
            </a:r>
            <a:r>
              <a:rPr lang="en-US" sz="2800" dirty="0" err="1">
                <a:solidFill>
                  <a:srgbClr val="000090"/>
                </a:solidFill>
              </a:rPr>
              <a:t>Qué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preguntas</a:t>
            </a:r>
            <a:r>
              <a:rPr lang="en-US" sz="2800" dirty="0">
                <a:solidFill>
                  <a:srgbClr val="000090"/>
                </a:solidFill>
              </a:rPr>
              <a:t> o </a:t>
            </a:r>
            <a:r>
              <a:rPr lang="en-US" sz="2800" dirty="0" err="1">
                <a:solidFill>
                  <a:srgbClr val="000090"/>
                </a:solidFill>
              </a:rPr>
              <a:t>comentarios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tiene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sobre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los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000090"/>
                </a:solidFill>
              </a:rPr>
              <a:t>objetivos</a:t>
            </a:r>
            <a:r>
              <a:rPr lang="en-US" sz="2800" dirty="0">
                <a:solidFill>
                  <a:srgbClr val="000090"/>
                </a:solidFill>
              </a:rPr>
              <a:t>, </a:t>
            </a:r>
            <a:r>
              <a:rPr lang="en-US" sz="2800" dirty="0" err="1">
                <a:solidFill>
                  <a:srgbClr val="000090"/>
                </a:solidFill>
              </a:rPr>
              <a:t>prioridades</a:t>
            </a:r>
            <a:r>
              <a:rPr lang="en-US" sz="2800" dirty="0">
                <a:solidFill>
                  <a:srgbClr val="000090"/>
                </a:solidFill>
              </a:rPr>
              <a:t> y </a:t>
            </a:r>
            <a:r>
              <a:rPr lang="en-US" sz="2800" dirty="0" err="1">
                <a:solidFill>
                  <a:srgbClr val="000090"/>
                </a:solidFill>
              </a:rPr>
              <a:t>requisitos</a:t>
            </a:r>
            <a:r>
              <a:rPr lang="en-US" sz="2800" dirty="0">
                <a:solidFill>
                  <a:srgbClr val="000090"/>
                </a:solidFill>
              </a:rPr>
              <a:t> del </a:t>
            </a:r>
            <a:r>
              <a:rPr lang="en-US" sz="2800" dirty="0" err="1">
                <a:solidFill>
                  <a:srgbClr val="000090"/>
                </a:solidFill>
              </a:rPr>
              <a:t>patrocinio</a:t>
            </a:r>
            <a:r>
              <a:rPr lang="en-US" sz="2800" dirty="0">
                <a:solidFill>
                  <a:srgbClr val="000090"/>
                </a:solidFill>
              </a:rPr>
              <a:t> de BSCEC?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73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757"/>
            <a:ext cx="8153400" cy="990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¡Gracias </a:t>
            </a:r>
            <a:r>
              <a:rPr lang="en-US" b="1" dirty="0" err="1">
                <a:solidFill>
                  <a:srgbClr val="660066"/>
                </a:solidFill>
              </a:rPr>
              <a:t>por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err="1">
                <a:solidFill>
                  <a:srgbClr val="660066"/>
                </a:solidFill>
              </a:rPr>
              <a:t>estar</a:t>
            </a:r>
            <a:r>
              <a:rPr lang="en-US" b="1" dirty="0">
                <a:solidFill>
                  <a:srgbClr val="660066"/>
                </a:solidFill>
              </a:rPr>
              <a:t> con </a:t>
            </a:r>
            <a:r>
              <a:rPr lang="en-US" b="1" dirty="0" err="1">
                <a:solidFill>
                  <a:srgbClr val="660066"/>
                </a:solidFill>
              </a:rPr>
              <a:t>Nosotros</a:t>
            </a:r>
            <a:r>
              <a:rPr lang="en-US" b="1" dirty="0">
                <a:solidFill>
                  <a:srgbClr val="660066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321453" cy="4986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81536"/>
            <a:ext cx="7656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Para </a:t>
            </a:r>
            <a:r>
              <a:rPr lang="en-US" sz="2400" dirty="0" err="1">
                <a:solidFill>
                  <a:srgbClr val="000090"/>
                </a:solidFill>
              </a:rPr>
              <a:t>preguntas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adicionales</a:t>
            </a:r>
            <a:r>
              <a:rPr lang="en-US" sz="2400" dirty="0">
                <a:solidFill>
                  <a:srgbClr val="000090"/>
                </a:solidFill>
              </a:rPr>
              <a:t> de </a:t>
            </a:r>
            <a:r>
              <a:rPr lang="en-US" sz="2400" dirty="0" err="1">
                <a:solidFill>
                  <a:srgbClr val="000090"/>
                </a:solidFill>
              </a:rPr>
              <a:t>patrocinio</a:t>
            </a:r>
            <a:r>
              <a:rPr lang="en-US" sz="2400" dirty="0">
                <a:solidFill>
                  <a:srgbClr val="000090"/>
                </a:solidFill>
              </a:rPr>
              <a:t> de BSCEC y </a:t>
            </a:r>
            <a:r>
              <a:rPr lang="en-US" sz="2400" dirty="0" err="1">
                <a:solidFill>
                  <a:srgbClr val="000090"/>
                </a:solidFill>
              </a:rPr>
              <a:t>materiales</a:t>
            </a:r>
            <a:r>
              <a:rPr lang="en-US" sz="2400" dirty="0">
                <a:solidFill>
                  <a:srgbClr val="000090"/>
                </a:solidFill>
              </a:rPr>
              <a:t> de </a:t>
            </a:r>
            <a:r>
              <a:rPr lang="en-US" sz="2400" dirty="0" err="1">
                <a:solidFill>
                  <a:srgbClr val="000090"/>
                </a:solidFill>
              </a:rPr>
              <a:t>solicitud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por</a:t>
            </a:r>
            <a:r>
              <a:rPr lang="en-US" sz="2400" dirty="0">
                <a:solidFill>
                  <a:srgbClr val="000090"/>
                </a:solidFill>
              </a:rPr>
              <a:t> favor </a:t>
            </a:r>
            <a:r>
              <a:rPr lang="en-US" sz="2400" dirty="0" err="1">
                <a:solidFill>
                  <a:srgbClr val="000090"/>
                </a:solidFill>
              </a:rPr>
              <a:t>contáctese</a:t>
            </a:r>
            <a:r>
              <a:rPr lang="en-US" sz="2400" dirty="0">
                <a:solidFill>
                  <a:srgbClr val="000090"/>
                </a:solidFill>
              </a:rPr>
              <a:t> con: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Alex Wade</a:t>
            </a:r>
          </a:p>
          <a:p>
            <a:pPr algn="ctr"/>
            <a:r>
              <a:rPr lang="en-US" sz="2400" dirty="0" err="1"/>
              <a:t>Oficial</a:t>
            </a:r>
            <a:r>
              <a:rPr lang="en-US" sz="2400" dirty="0"/>
              <a:t> del </a:t>
            </a:r>
            <a:r>
              <a:rPr lang="en-US" sz="2400" dirty="0" err="1"/>
              <a:t>Programa</a:t>
            </a:r>
            <a:endParaRPr lang="en-US" sz="2400" dirty="0"/>
          </a:p>
          <a:p>
            <a:pPr algn="ctr"/>
            <a:r>
              <a:rPr lang="en-US" sz="2400" dirty="0"/>
              <a:t>Best Start Compton – East Compton</a:t>
            </a:r>
          </a:p>
          <a:p>
            <a:pPr algn="ctr"/>
            <a:r>
              <a:rPr lang="en-US" sz="2400" dirty="0"/>
              <a:t>(213) 482-7542</a:t>
            </a:r>
          </a:p>
          <a:p>
            <a:pPr algn="ctr"/>
            <a:r>
              <a:rPr lang="en-US" sz="2400" dirty="0">
                <a:hlinkClick r:id="rId2"/>
              </a:rPr>
              <a:t>awade@first5la.org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71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</a:rPr>
              <a:t>Que </a:t>
            </a:r>
            <a:r>
              <a:rPr lang="en-US" b="1" dirty="0" err="1">
                <a:solidFill>
                  <a:srgbClr val="660066"/>
                </a:solidFill>
              </a:rPr>
              <a:t>Hacemos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8335" y="3130024"/>
            <a:ext cx="5116579" cy="3391667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charset="2"/>
              <a:buChar char="Ø"/>
            </a:pPr>
            <a:r>
              <a:rPr lang="en-US" dirty="0" err="1">
                <a:solidFill>
                  <a:srgbClr val="660066"/>
                </a:solidFill>
              </a:rPr>
              <a:t>Aumentar</a:t>
            </a:r>
            <a:r>
              <a:rPr lang="en-US" dirty="0">
                <a:solidFill>
                  <a:srgbClr val="660066"/>
                </a:solidFill>
              </a:rPr>
              <a:t> las </a:t>
            </a:r>
            <a:r>
              <a:rPr lang="en-US" dirty="0" err="1">
                <a:solidFill>
                  <a:srgbClr val="660066"/>
                </a:solidFill>
              </a:rPr>
              <a:t>conexiones</a:t>
            </a:r>
            <a:r>
              <a:rPr lang="en-US" dirty="0">
                <a:solidFill>
                  <a:srgbClr val="660066"/>
                </a:solidFill>
              </a:rPr>
              <a:t> entre las </a:t>
            </a:r>
            <a:r>
              <a:rPr lang="en-US" dirty="0" err="1">
                <a:solidFill>
                  <a:srgbClr val="660066"/>
                </a:solidFill>
              </a:rPr>
              <a:t>familias</a:t>
            </a:r>
            <a:r>
              <a:rPr lang="en-US" dirty="0">
                <a:solidFill>
                  <a:srgbClr val="660066"/>
                </a:solidFill>
              </a:rPr>
              <a:t>, </a:t>
            </a:r>
            <a:r>
              <a:rPr lang="en-US" dirty="0" err="1">
                <a:solidFill>
                  <a:srgbClr val="660066"/>
                </a:solidFill>
              </a:rPr>
              <a:t>los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residentes</a:t>
            </a:r>
            <a:r>
              <a:rPr lang="en-US" dirty="0">
                <a:solidFill>
                  <a:srgbClr val="660066"/>
                </a:solidFill>
              </a:rPr>
              <a:t> y </a:t>
            </a:r>
            <a:r>
              <a:rPr lang="en-US" dirty="0" err="1">
                <a:solidFill>
                  <a:srgbClr val="660066"/>
                </a:solidFill>
              </a:rPr>
              <a:t>los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líderes</a:t>
            </a:r>
            <a:r>
              <a:rPr lang="en-US" dirty="0">
                <a:solidFill>
                  <a:srgbClr val="660066"/>
                </a:solidFill>
              </a:rPr>
              <a:t> de la </a:t>
            </a:r>
            <a:r>
              <a:rPr lang="en-US" dirty="0" err="1">
                <a:solidFill>
                  <a:srgbClr val="660066"/>
                </a:solidFill>
              </a:rPr>
              <a:t>comunidad</a:t>
            </a:r>
            <a:r>
              <a:rPr lang="en-US" dirty="0">
                <a:solidFill>
                  <a:srgbClr val="660066"/>
                </a:solidFill>
              </a:rPr>
              <a:t>.</a:t>
            </a:r>
          </a:p>
          <a:p>
            <a:pPr lvl="0">
              <a:buFont typeface="Wingdings" charset="2"/>
              <a:buChar char="Ø"/>
            </a:pPr>
            <a:r>
              <a:rPr lang="en-US" dirty="0" err="1">
                <a:solidFill>
                  <a:srgbClr val="660066"/>
                </a:solidFill>
              </a:rPr>
              <a:t>Apoyando</a:t>
            </a:r>
            <a:r>
              <a:rPr lang="en-US" dirty="0">
                <a:solidFill>
                  <a:srgbClr val="660066"/>
                </a:solidFill>
              </a:rPr>
              <a:t> a padres y </a:t>
            </a:r>
            <a:r>
              <a:rPr lang="en-US" dirty="0" err="1">
                <a:solidFill>
                  <a:srgbClr val="660066"/>
                </a:solidFill>
              </a:rPr>
              <a:t>residentes</a:t>
            </a:r>
            <a:r>
              <a:rPr lang="en-US" dirty="0">
                <a:solidFill>
                  <a:srgbClr val="660066"/>
                </a:solidFill>
              </a:rPr>
              <a:t> a </a:t>
            </a:r>
            <a:r>
              <a:rPr lang="en-US" dirty="0" err="1">
                <a:solidFill>
                  <a:srgbClr val="660066"/>
                </a:solidFill>
              </a:rPr>
              <a:t>convertirse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en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fuertes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defensores</a:t>
            </a:r>
            <a:r>
              <a:rPr lang="en-US" dirty="0">
                <a:solidFill>
                  <a:srgbClr val="660066"/>
                </a:solidFill>
              </a:rPr>
              <a:t> de </a:t>
            </a:r>
            <a:r>
              <a:rPr lang="en-US" dirty="0" err="1">
                <a:solidFill>
                  <a:srgbClr val="660066"/>
                </a:solidFill>
              </a:rPr>
              <a:t>los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niños</a:t>
            </a:r>
            <a:r>
              <a:rPr lang="en-US" dirty="0">
                <a:solidFill>
                  <a:srgbClr val="660066"/>
                </a:solidFill>
              </a:rPr>
              <a:t> de 0 a 5 </a:t>
            </a:r>
            <a:r>
              <a:rPr lang="en-US" dirty="0" err="1">
                <a:solidFill>
                  <a:srgbClr val="660066"/>
                </a:solidFill>
              </a:rPr>
              <a:t>años</a:t>
            </a:r>
            <a:r>
              <a:rPr lang="en-US" dirty="0">
                <a:solidFill>
                  <a:srgbClr val="660066"/>
                </a:solidFill>
              </a:rPr>
              <a:t> y </a:t>
            </a:r>
            <a:r>
              <a:rPr lang="en-US" dirty="0" err="1">
                <a:solidFill>
                  <a:srgbClr val="660066"/>
                </a:solidFill>
              </a:rPr>
              <a:t>sus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familias</a:t>
            </a:r>
            <a:r>
              <a:rPr lang="en-US" dirty="0">
                <a:solidFill>
                  <a:srgbClr val="660066"/>
                </a:solidFill>
              </a:rPr>
              <a:t>.</a:t>
            </a:r>
          </a:p>
          <a:p>
            <a:pPr lvl="0">
              <a:buFont typeface="Wingdings" charset="2"/>
              <a:buChar char="Ø"/>
            </a:pPr>
            <a:r>
              <a:rPr lang="en-US" dirty="0" err="1">
                <a:solidFill>
                  <a:srgbClr val="660066"/>
                </a:solidFill>
              </a:rPr>
              <a:t>Conectar</a:t>
            </a:r>
            <a:r>
              <a:rPr lang="en-US" dirty="0">
                <a:solidFill>
                  <a:srgbClr val="660066"/>
                </a:solidFill>
              </a:rPr>
              <a:t> a </a:t>
            </a:r>
            <a:r>
              <a:rPr lang="en-US" dirty="0" err="1">
                <a:solidFill>
                  <a:srgbClr val="660066"/>
                </a:solidFill>
              </a:rPr>
              <a:t>los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residentes</a:t>
            </a:r>
            <a:r>
              <a:rPr lang="en-US" dirty="0">
                <a:solidFill>
                  <a:srgbClr val="660066"/>
                </a:solidFill>
              </a:rPr>
              <a:t> con </a:t>
            </a:r>
            <a:r>
              <a:rPr lang="en-US" dirty="0" err="1">
                <a:solidFill>
                  <a:srgbClr val="660066"/>
                </a:solidFill>
              </a:rPr>
              <a:t>los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servicios</a:t>
            </a:r>
            <a:r>
              <a:rPr lang="en-US" dirty="0">
                <a:solidFill>
                  <a:srgbClr val="660066"/>
                </a:solidFill>
              </a:rPr>
              <a:t> y </a:t>
            </a:r>
            <a:r>
              <a:rPr lang="en-US" dirty="0" err="1">
                <a:solidFill>
                  <a:srgbClr val="660066"/>
                </a:solidFill>
              </a:rPr>
              <a:t>recursos</a:t>
            </a:r>
            <a:r>
              <a:rPr lang="en-US" dirty="0">
                <a:solidFill>
                  <a:srgbClr val="660066"/>
                </a:solidFill>
              </a:rPr>
              <a:t> de Compton-East Compton.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335" y="1615568"/>
            <a:ext cx="8507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90"/>
                </a:solidFill>
              </a:rPr>
              <a:t>Desde</a:t>
            </a:r>
            <a:r>
              <a:rPr lang="en-US" sz="2600" dirty="0">
                <a:solidFill>
                  <a:srgbClr val="000090"/>
                </a:solidFill>
              </a:rPr>
              <a:t> 2011, Best Start Compton-East Compton (BSCEC) ha </a:t>
            </a:r>
            <a:r>
              <a:rPr lang="en-US" sz="2600" dirty="0" err="1">
                <a:solidFill>
                  <a:srgbClr val="000090"/>
                </a:solidFill>
              </a:rPr>
              <a:t>estado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trabajando</a:t>
            </a:r>
            <a:r>
              <a:rPr lang="en-US" sz="2600" dirty="0">
                <a:solidFill>
                  <a:srgbClr val="000090"/>
                </a:solidFill>
              </a:rPr>
              <a:t> para </a:t>
            </a:r>
            <a:r>
              <a:rPr lang="en-US" sz="2600" dirty="0" err="1">
                <a:solidFill>
                  <a:srgbClr val="000090"/>
                </a:solidFill>
              </a:rPr>
              <a:t>hacer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una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diferencia</a:t>
            </a:r>
            <a:r>
              <a:rPr lang="en-US" sz="2600" dirty="0">
                <a:solidFill>
                  <a:srgbClr val="000090"/>
                </a:solidFill>
              </a:rPr>
              <a:t> para </a:t>
            </a:r>
            <a:r>
              <a:rPr lang="en-US" sz="2600" dirty="0" err="1">
                <a:solidFill>
                  <a:srgbClr val="000090"/>
                </a:solidFill>
              </a:rPr>
              <a:t>nuestros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niños</a:t>
            </a:r>
            <a:r>
              <a:rPr lang="en-US" sz="2600" dirty="0">
                <a:solidFill>
                  <a:srgbClr val="000090"/>
                </a:solidFill>
              </a:rPr>
              <a:t> y </a:t>
            </a:r>
            <a:r>
              <a:rPr lang="en-US" sz="2600" dirty="0" err="1">
                <a:solidFill>
                  <a:srgbClr val="000090"/>
                </a:solidFill>
              </a:rPr>
              <a:t>familias</a:t>
            </a:r>
            <a:r>
              <a:rPr lang="en-US" sz="2600" dirty="0">
                <a:solidFill>
                  <a:srgbClr val="000090"/>
                </a:solidFill>
              </a:rPr>
              <a:t>. </a:t>
            </a:r>
            <a:r>
              <a:rPr lang="en-US" sz="2600" dirty="0" err="1">
                <a:solidFill>
                  <a:srgbClr val="000090"/>
                </a:solidFill>
              </a:rPr>
              <a:t>Estamos</a:t>
            </a:r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err="1">
                <a:solidFill>
                  <a:srgbClr val="000090"/>
                </a:solidFill>
              </a:rPr>
              <a:t>dedicados</a:t>
            </a:r>
            <a:r>
              <a:rPr lang="en-US" sz="2600" dirty="0">
                <a:solidFill>
                  <a:srgbClr val="000090"/>
                </a:solidFill>
              </a:rPr>
              <a:t> a:</a:t>
            </a:r>
            <a:endParaRPr lang="en-US" sz="2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14" y="2869871"/>
            <a:ext cx="3391133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r>
              <a:rPr lang="en-US" b="1" dirty="0" err="1">
                <a:solidFill>
                  <a:srgbClr val="660066"/>
                </a:solidFill>
              </a:rPr>
              <a:t>Cómo</a:t>
            </a:r>
            <a:r>
              <a:rPr lang="en-US" b="1" dirty="0">
                <a:solidFill>
                  <a:srgbClr val="660066"/>
                </a:solidFill>
              </a:rPr>
              <a:t> lo </a:t>
            </a:r>
            <a:r>
              <a:rPr lang="en-US" b="1" dirty="0" err="1">
                <a:solidFill>
                  <a:srgbClr val="660066"/>
                </a:solidFill>
              </a:rPr>
              <a:t>hacemos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25048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0090"/>
                </a:solidFill>
              </a:rPr>
              <a:t>Nuestra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asociación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organiza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reuniones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mensuales</a:t>
            </a:r>
            <a:r>
              <a:rPr lang="en-US" dirty="0">
                <a:solidFill>
                  <a:srgbClr val="000090"/>
                </a:solidFill>
              </a:rPr>
              <a:t> que </a:t>
            </a:r>
            <a:r>
              <a:rPr lang="en-US" dirty="0" err="1">
                <a:solidFill>
                  <a:srgbClr val="000090"/>
                </a:solidFill>
              </a:rPr>
              <a:t>están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abiertas</a:t>
            </a:r>
            <a:r>
              <a:rPr lang="en-US" dirty="0">
                <a:solidFill>
                  <a:srgbClr val="000090"/>
                </a:solidFill>
              </a:rPr>
              <a:t> al </a:t>
            </a:r>
            <a:r>
              <a:rPr lang="en-US" dirty="0" err="1">
                <a:solidFill>
                  <a:srgbClr val="000090"/>
                </a:solidFill>
              </a:rPr>
              <a:t>público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donde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compartimos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información</a:t>
            </a:r>
            <a:r>
              <a:rPr lang="en-US" dirty="0">
                <a:solidFill>
                  <a:srgbClr val="000090"/>
                </a:solidFill>
              </a:rPr>
              <a:t> y </a:t>
            </a:r>
            <a:r>
              <a:rPr lang="en-US" dirty="0" err="1">
                <a:solidFill>
                  <a:srgbClr val="000090"/>
                </a:solidFill>
              </a:rPr>
              <a:t>aprendemos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juntos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sobre</a:t>
            </a:r>
            <a:r>
              <a:rPr lang="en-US" dirty="0">
                <a:solidFill>
                  <a:srgbClr val="000090"/>
                </a:solidFill>
              </a:rPr>
              <a:t> las </a:t>
            </a:r>
            <a:r>
              <a:rPr lang="en-US" dirty="0" err="1">
                <a:solidFill>
                  <a:srgbClr val="000090"/>
                </a:solidFill>
              </a:rPr>
              <a:t>formas</a:t>
            </a:r>
            <a:r>
              <a:rPr lang="en-US" dirty="0">
                <a:solidFill>
                  <a:srgbClr val="000090"/>
                </a:solidFill>
              </a:rPr>
              <a:t> de </a:t>
            </a:r>
            <a:r>
              <a:rPr lang="en-US" dirty="0" err="1">
                <a:solidFill>
                  <a:srgbClr val="000090"/>
                </a:solidFill>
              </a:rPr>
              <a:t>garantizar</a:t>
            </a:r>
            <a:r>
              <a:rPr lang="en-US" dirty="0">
                <a:solidFill>
                  <a:srgbClr val="000090"/>
                </a:solidFill>
              </a:rPr>
              <a:t> que </a:t>
            </a:r>
            <a:r>
              <a:rPr lang="en-US" dirty="0" err="1">
                <a:solidFill>
                  <a:srgbClr val="000090"/>
                </a:solidFill>
              </a:rPr>
              <a:t>los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niños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estén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sanos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seguros</a:t>
            </a:r>
            <a:r>
              <a:rPr lang="en-US" dirty="0">
                <a:solidFill>
                  <a:srgbClr val="000090"/>
                </a:solidFill>
              </a:rPr>
              <a:t> y </a:t>
            </a:r>
            <a:r>
              <a:rPr lang="en-US" dirty="0" err="1">
                <a:solidFill>
                  <a:srgbClr val="000090"/>
                </a:solidFill>
              </a:rPr>
              <a:t>listos</a:t>
            </a:r>
            <a:r>
              <a:rPr lang="en-US" dirty="0">
                <a:solidFill>
                  <a:srgbClr val="000090"/>
                </a:solidFill>
              </a:rPr>
              <a:t> para </a:t>
            </a:r>
            <a:r>
              <a:rPr lang="en-US" dirty="0" err="1">
                <a:solidFill>
                  <a:srgbClr val="000090"/>
                </a:solidFill>
              </a:rPr>
              <a:t>tener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éxito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en</a:t>
            </a:r>
            <a:r>
              <a:rPr lang="en-US" dirty="0">
                <a:solidFill>
                  <a:srgbClr val="000090"/>
                </a:solidFill>
              </a:rPr>
              <a:t> la </a:t>
            </a:r>
            <a:r>
              <a:rPr lang="en-US" dirty="0" err="1">
                <a:solidFill>
                  <a:srgbClr val="000090"/>
                </a:solidFill>
              </a:rPr>
              <a:t>escuela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pic>
        <p:nvPicPr>
          <p:cNvPr id="5" name="Picture 4" descr="IMG_38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2647" y="3572948"/>
            <a:ext cx="3610499" cy="2989763"/>
          </a:xfrm>
          <a:prstGeom prst="rect">
            <a:avLst/>
          </a:prstGeom>
        </p:spPr>
      </p:pic>
      <p:pic>
        <p:nvPicPr>
          <p:cNvPr id="7" name="Picture 6" descr="FullSizeRender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75" y="3572949"/>
            <a:ext cx="3671486" cy="29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r>
              <a:rPr lang="en-US" b="1" dirty="0" err="1">
                <a:solidFill>
                  <a:srgbClr val="660066"/>
                </a:solidFill>
              </a:rPr>
              <a:t>Cómo</a:t>
            </a:r>
            <a:r>
              <a:rPr lang="en-US" b="1" dirty="0">
                <a:solidFill>
                  <a:srgbClr val="660066"/>
                </a:solidFill>
              </a:rPr>
              <a:t> lo </a:t>
            </a:r>
            <a:r>
              <a:rPr lang="en-US" b="1" dirty="0" err="1">
                <a:solidFill>
                  <a:srgbClr val="660066"/>
                </a:solidFill>
              </a:rPr>
              <a:t>hacemos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4117221" cy="4211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90"/>
                </a:solidFill>
              </a:rPr>
              <a:t>Brindamos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capacitación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gratuita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sobre</a:t>
            </a: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dirty="0" err="1">
                <a:solidFill>
                  <a:srgbClr val="000090"/>
                </a:solidFill>
              </a:rPr>
              <a:t>desarrollo</a:t>
            </a:r>
            <a:r>
              <a:rPr lang="en-US" sz="3200" dirty="0">
                <a:solidFill>
                  <a:srgbClr val="000090"/>
                </a:solidFill>
              </a:rPr>
              <a:t> de </a:t>
            </a:r>
            <a:r>
              <a:rPr lang="en-US" sz="3200" dirty="0" err="1">
                <a:solidFill>
                  <a:srgbClr val="000090"/>
                </a:solidFill>
              </a:rPr>
              <a:t>liderazgo</a:t>
            </a:r>
            <a:r>
              <a:rPr lang="en-US" sz="3200" dirty="0">
                <a:solidFill>
                  <a:srgbClr val="000090"/>
                </a:solidFill>
              </a:rPr>
              <a:t> para padres, </a:t>
            </a:r>
            <a:r>
              <a:rPr lang="en-US" sz="3200" dirty="0" err="1">
                <a:solidFill>
                  <a:srgbClr val="000090"/>
                </a:solidFill>
              </a:rPr>
              <a:t>residentes</a:t>
            </a:r>
            <a:r>
              <a:rPr lang="en-US" sz="3200" dirty="0">
                <a:solidFill>
                  <a:srgbClr val="000090"/>
                </a:solidFill>
              </a:rPr>
              <a:t> y </a:t>
            </a:r>
            <a:r>
              <a:rPr lang="en-US" sz="3200" dirty="0" err="1">
                <a:solidFill>
                  <a:srgbClr val="000090"/>
                </a:solidFill>
              </a:rPr>
              <a:t>socios</a:t>
            </a:r>
            <a:r>
              <a:rPr lang="en-US" sz="3200" dirty="0">
                <a:solidFill>
                  <a:srgbClr val="000090"/>
                </a:solidFill>
              </a:rPr>
              <a:t> de la </a:t>
            </a:r>
            <a:r>
              <a:rPr lang="en-US" sz="3200" dirty="0" err="1">
                <a:solidFill>
                  <a:srgbClr val="000090"/>
                </a:solidFill>
              </a:rPr>
              <a:t>comunidad</a:t>
            </a:r>
            <a:r>
              <a:rPr lang="en-US" sz="3200" dirty="0">
                <a:solidFill>
                  <a:srgbClr val="000090"/>
                </a:solidFill>
              </a:rPr>
              <a:t>.</a:t>
            </a:r>
            <a:endParaRPr lang="en-US" sz="3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9"/>
          <a:stretch/>
        </p:blipFill>
        <p:spPr>
          <a:xfrm>
            <a:off x="1535690" y="4656401"/>
            <a:ext cx="6494238" cy="189277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42" y="1980184"/>
            <a:ext cx="2992386" cy="206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0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r>
              <a:rPr lang="en-US" b="1" dirty="0" err="1">
                <a:solidFill>
                  <a:srgbClr val="660066"/>
                </a:solidFill>
              </a:rPr>
              <a:t>Cómo</a:t>
            </a:r>
            <a:r>
              <a:rPr lang="en-US" b="1" dirty="0">
                <a:solidFill>
                  <a:srgbClr val="660066"/>
                </a:solidFill>
              </a:rPr>
              <a:t> lo </a:t>
            </a:r>
            <a:r>
              <a:rPr lang="en-US" b="1" dirty="0" err="1">
                <a:solidFill>
                  <a:srgbClr val="660066"/>
                </a:solidFill>
              </a:rPr>
              <a:t>hacemos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13" y="2096053"/>
            <a:ext cx="4154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Promoción</a:t>
            </a:r>
            <a:r>
              <a:rPr lang="en-US" sz="2800" dirty="0">
                <a:solidFill>
                  <a:srgbClr val="660066"/>
                </a:solidFill>
              </a:rPr>
              <a:t> y </a:t>
            </a:r>
            <a:r>
              <a:rPr lang="en-US" sz="2800" dirty="0" err="1">
                <a:solidFill>
                  <a:srgbClr val="660066"/>
                </a:solidFill>
              </a:rPr>
              <a:t>Formación</a:t>
            </a:r>
            <a:r>
              <a:rPr lang="en-US" sz="2800" dirty="0">
                <a:solidFill>
                  <a:srgbClr val="660066"/>
                </a:solidFill>
              </a:rPr>
              <a:t> de </a:t>
            </a:r>
            <a:r>
              <a:rPr lang="en-US" sz="2800" dirty="0" err="1">
                <a:solidFill>
                  <a:srgbClr val="660066"/>
                </a:solidFill>
              </a:rPr>
              <a:t>coaliciones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Clases</a:t>
            </a:r>
            <a:r>
              <a:rPr lang="en-US" sz="2800" dirty="0">
                <a:solidFill>
                  <a:srgbClr val="660066"/>
                </a:solidFill>
              </a:rPr>
              <a:t> de </a:t>
            </a:r>
            <a:r>
              <a:rPr lang="en-US" sz="2800" dirty="0" err="1">
                <a:solidFill>
                  <a:srgbClr val="660066"/>
                </a:solidFill>
              </a:rPr>
              <a:t>informática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básica</a:t>
            </a:r>
            <a:r>
              <a:rPr lang="en-US" sz="2800" dirty="0">
                <a:solidFill>
                  <a:srgbClr val="660066"/>
                </a:solidFill>
              </a:rPr>
              <a:t> y </a:t>
            </a:r>
            <a:r>
              <a:rPr lang="en-US" sz="2800" dirty="0" err="1">
                <a:solidFill>
                  <a:srgbClr val="660066"/>
                </a:solidFill>
              </a:rPr>
              <a:t>avanzada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Colaboración</a:t>
            </a:r>
            <a:r>
              <a:rPr lang="en-US" sz="2800" dirty="0">
                <a:solidFill>
                  <a:srgbClr val="660066"/>
                </a:solidFill>
              </a:rPr>
              <a:t> 101</a:t>
            </a: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Resolución</a:t>
            </a:r>
            <a:r>
              <a:rPr lang="en-US" sz="2800" dirty="0">
                <a:solidFill>
                  <a:srgbClr val="660066"/>
                </a:solidFill>
              </a:rPr>
              <a:t> de </a:t>
            </a:r>
            <a:r>
              <a:rPr lang="en-US" sz="2800" dirty="0" err="1">
                <a:solidFill>
                  <a:srgbClr val="660066"/>
                </a:solidFill>
              </a:rPr>
              <a:t>conflictos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Pensamiento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crítico</a:t>
            </a:r>
            <a:r>
              <a:rPr lang="en-US" sz="2800" dirty="0">
                <a:solidFill>
                  <a:srgbClr val="660066"/>
                </a:solidFill>
              </a:rPr>
              <a:t> y </a:t>
            </a:r>
            <a:r>
              <a:rPr lang="en-US" sz="2800" dirty="0" err="1">
                <a:solidFill>
                  <a:srgbClr val="660066"/>
                </a:solidFill>
              </a:rPr>
              <a:t>toma</a:t>
            </a:r>
            <a:r>
              <a:rPr lang="en-US" sz="2800" dirty="0">
                <a:solidFill>
                  <a:srgbClr val="660066"/>
                </a:solidFill>
              </a:rPr>
              <a:t> de </a:t>
            </a:r>
            <a:r>
              <a:rPr lang="en-US" sz="2800" dirty="0" err="1">
                <a:solidFill>
                  <a:srgbClr val="660066"/>
                </a:solidFill>
              </a:rPr>
              <a:t>decisiones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10632" y="2096053"/>
            <a:ext cx="4133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Inspirar</a:t>
            </a:r>
            <a:r>
              <a:rPr lang="en-US" sz="2800" dirty="0">
                <a:solidFill>
                  <a:srgbClr val="660066"/>
                </a:solidFill>
              </a:rPr>
              <a:t> y </a:t>
            </a:r>
            <a:r>
              <a:rPr lang="en-US" sz="2800" dirty="0" err="1">
                <a:solidFill>
                  <a:srgbClr val="660066"/>
                </a:solidFill>
              </a:rPr>
              <a:t>motivar</a:t>
            </a:r>
            <a:r>
              <a:rPr lang="en-US" sz="2800" dirty="0">
                <a:solidFill>
                  <a:srgbClr val="660066"/>
                </a:solidFill>
              </a:rPr>
              <a:t> a </a:t>
            </a:r>
            <a:r>
              <a:rPr lang="en-US" sz="2800" dirty="0" err="1">
                <a:solidFill>
                  <a:srgbClr val="660066"/>
                </a:solidFill>
              </a:rPr>
              <a:t>otros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Liderazgo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consciente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Habilidades</a:t>
            </a:r>
            <a:r>
              <a:rPr lang="en-US" sz="2800" dirty="0">
                <a:solidFill>
                  <a:srgbClr val="660066"/>
                </a:solidFill>
              </a:rPr>
              <a:t> de </a:t>
            </a:r>
            <a:r>
              <a:rPr lang="en-US" sz="2800" dirty="0" err="1">
                <a:solidFill>
                  <a:srgbClr val="660066"/>
                </a:solidFill>
              </a:rPr>
              <a:t>Alcance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>
                <a:solidFill>
                  <a:srgbClr val="660066"/>
                </a:solidFill>
              </a:rPr>
              <a:t>Como </a:t>
            </a:r>
            <a:r>
              <a:rPr lang="en-US" sz="2800" dirty="0" err="1">
                <a:solidFill>
                  <a:srgbClr val="660066"/>
                </a:solidFill>
              </a:rPr>
              <a:t>Organizar</a:t>
            </a:r>
            <a:r>
              <a:rPr lang="en-US" sz="2800" dirty="0">
                <a:solidFill>
                  <a:srgbClr val="660066"/>
                </a:solidFill>
              </a:rPr>
              <a:t> y </a:t>
            </a:r>
            <a:r>
              <a:rPr lang="en-US" sz="2800" dirty="0" err="1">
                <a:solidFill>
                  <a:srgbClr val="660066"/>
                </a:solidFill>
              </a:rPr>
              <a:t>Diseñar</a:t>
            </a:r>
            <a:r>
              <a:rPr lang="en-US" sz="2800" dirty="0">
                <a:solidFill>
                  <a:srgbClr val="660066"/>
                </a:solidFill>
              </a:rPr>
              <a:t> Café de Padres</a:t>
            </a:r>
          </a:p>
          <a:p>
            <a:pPr>
              <a:buFont typeface="Wingdings" charset="2"/>
              <a:buChar char="§"/>
            </a:pPr>
            <a:r>
              <a:rPr lang="en-US" sz="2800" dirty="0" err="1">
                <a:solidFill>
                  <a:srgbClr val="660066"/>
                </a:solidFill>
              </a:rPr>
              <a:t>Entender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su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estilo</a:t>
            </a:r>
            <a:r>
              <a:rPr lang="en-US" sz="2800" dirty="0">
                <a:solidFill>
                  <a:srgbClr val="660066"/>
                </a:solidFill>
              </a:rPr>
              <a:t> de </a:t>
            </a:r>
            <a:r>
              <a:rPr lang="en-US" sz="2800" dirty="0" err="1">
                <a:solidFill>
                  <a:srgbClr val="660066"/>
                </a:solidFill>
              </a:rPr>
              <a:t>liderazgo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9353" y="1757499"/>
            <a:ext cx="88599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000090"/>
                </a:solidFill>
              </a:rPr>
              <a:t>Los </a:t>
            </a:r>
            <a:r>
              <a:rPr lang="en-US" sz="3800" dirty="0" err="1">
                <a:solidFill>
                  <a:srgbClr val="000090"/>
                </a:solidFill>
              </a:rPr>
              <a:t>temas</a:t>
            </a:r>
            <a:r>
              <a:rPr lang="en-US" sz="3800" dirty="0">
                <a:solidFill>
                  <a:srgbClr val="000090"/>
                </a:solidFill>
              </a:rPr>
              <a:t> de </a:t>
            </a:r>
            <a:r>
              <a:rPr lang="en-US" sz="3800" dirty="0" err="1">
                <a:solidFill>
                  <a:srgbClr val="000090"/>
                </a:solidFill>
              </a:rPr>
              <a:t>capacitación</a:t>
            </a:r>
            <a:r>
              <a:rPr lang="en-US" sz="3800" dirty="0">
                <a:solidFill>
                  <a:srgbClr val="000090"/>
                </a:solidFill>
              </a:rPr>
              <a:t> </a:t>
            </a:r>
            <a:r>
              <a:rPr lang="en-US" sz="3800" dirty="0" err="1">
                <a:solidFill>
                  <a:srgbClr val="000090"/>
                </a:solidFill>
              </a:rPr>
              <a:t>recientes</a:t>
            </a:r>
            <a:r>
              <a:rPr lang="en-US" sz="3800" dirty="0">
                <a:solidFill>
                  <a:srgbClr val="000090"/>
                </a:solidFill>
              </a:rPr>
              <a:t> </a:t>
            </a:r>
            <a:r>
              <a:rPr lang="en-US" sz="3800" dirty="0" err="1">
                <a:solidFill>
                  <a:srgbClr val="000090"/>
                </a:solidFill>
              </a:rPr>
              <a:t>incluyen</a:t>
            </a:r>
            <a:r>
              <a:rPr lang="en-US" sz="3800" dirty="0">
                <a:solidFill>
                  <a:srgbClr val="00009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580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r>
              <a:rPr lang="en-US" b="1" dirty="0" err="1">
                <a:solidFill>
                  <a:srgbClr val="660066"/>
                </a:solidFill>
              </a:rPr>
              <a:t>Cómo</a:t>
            </a:r>
            <a:r>
              <a:rPr lang="en-US" b="1" dirty="0">
                <a:solidFill>
                  <a:srgbClr val="660066"/>
                </a:solidFill>
              </a:rPr>
              <a:t> lo </a:t>
            </a:r>
            <a:r>
              <a:rPr lang="en-US" b="1" dirty="0" err="1">
                <a:solidFill>
                  <a:srgbClr val="660066"/>
                </a:solidFill>
              </a:rPr>
              <a:t>hacemos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975" y="1600200"/>
            <a:ext cx="8400073" cy="12409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accent4">
                  <a:lumMod val="75000"/>
                </a:schemeClr>
              </a:buClr>
              <a:buNone/>
            </a:pPr>
            <a:r>
              <a:rPr lang="en-US" sz="3400" dirty="0" err="1">
                <a:solidFill>
                  <a:srgbClr val="000090"/>
                </a:solidFill>
              </a:rPr>
              <a:t>Organizamos</a:t>
            </a:r>
            <a:r>
              <a:rPr lang="en-US" sz="3400" dirty="0">
                <a:solidFill>
                  <a:srgbClr val="000090"/>
                </a:solidFill>
              </a:rPr>
              <a:t> y </a:t>
            </a:r>
            <a:r>
              <a:rPr lang="en-US" sz="3400" dirty="0" err="1">
                <a:solidFill>
                  <a:srgbClr val="000090"/>
                </a:solidFill>
              </a:rPr>
              <a:t>copatrocinamos</a:t>
            </a:r>
            <a:r>
              <a:rPr lang="en-US" sz="3400" dirty="0">
                <a:solidFill>
                  <a:srgbClr val="000090"/>
                </a:solidFill>
              </a:rPr>
              <a:t> </a:t>
            </a:r>
            <a:r>
              <a:rPr lang="en-US" sz="3400" dirty="0" err="1">
                <a:solidFill>
                  <a:srgbClr val="000090"/>
                </a:solidFill>
              </a:rPr>
              <a:t>eventos</a:t>
            </a:r>
            <a:r>
              <a:rPr lang="en-US" sz="3400" dirty="0">
                <a:solidFill>
                  <a:srgbClr val="000090"/>
                </a:solidFill>
              </a:rPr>
              <a:t> </a:t>
            </a:r>
            <a:r>
              <a:rPr lang="en-US" sz="3400" dirty="0" err="1">
                <a:solidFill>
                  <a:srgbClr val="000090"/>
                </a:solidFill>
              </a:rPr>
              <a:t>especiales</a:t>
            </a:r>
            <a:r>
              <a:rPr lang="en-US" sz="3400" dirty="0">
                <a:solidFill>
                  <a:srgbClr val="000090"/>
                </a:solidFill>
              </a:rPr>
              <a:t> con </a:t>
            </a:r>
            <a:r>
              <a:rPr lang="en-US" sz="3400" dirty="0" err="1">
                <a:solidFill>
                  <a:srgbClr val="000090"/>
                </a:solidFill>
              </a:rPr>
              <a:t>socios</a:t>
            </a:r>
            <a:r>
              <a:rPr lang="en-US" sz="3400" dirty="0">
                <a:solidFill>
                  <a:srgbClr val="000090"/>
                </a:solidFill>
              </a:rPr>
              <a:t> de la </a:t>
            </a:r>
            <a:r>
              <a:rPr lang="en-US" sz="3400" dirty="0" err="1">
                <a:solidFill>
                  <a:srgbClr val="000090"/>
                </a:solidFill>
              </a:rPr>
              <a:t>comunidad</a:t>
            </a:r>
            <a:r>
              <a:rPr lang="en-US" sz="3400" dirty="0">
                <a:solidFill>
                  <a:srgbClr val="000090"/>
                </a:solidFill>
              </a:rPr>
              <a:t> que </a:t>
            </a:r>
            <a:r>
              <a:rPr lang="en-US" sz="3400" dirty="0" err="1">
                <a:solidFill>
                  <a:srgbClr val="000090"/>
                </a:solidFill>
              </a:rPr>
              <a:t>sirven</a:t>
            </a:r>
            <a:r>
              <a:rPr lang="en-US" sz="3400" dirty="0">
                <a:solidFill>
                  <a:srgbClr val="000090"/>
                </a:solidFill>
              </a:rPr>
              <a:t> a las </a:t>
            </a:r>
            <a:r>
              <a:rPr lang="en-US" sz="3400" dirty="0" err="1">
                <a:solidFill>
                  <a:srgbClr val="000090"/>
                </a:solidFill>
              </a:rPr>
              <a:t>familias</a:t>
            </a:r>
            <a:r>
              <a:rPr lang="en-US" sz="3400" dirty="0">
                <a:solidFill>
                  <a:srgbClr val="000090"/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 descr="IMG_1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2648" y="2929717"/>
            <a:ext cx="3779652" cy="2834739"/>
          </a:xfrm>
          <a:prstGeom prst="rect">
            <a:avLst/>
          </a:prstGeom>
        </p:spPr>
      </p:pic>
      <p:pic>
        <p:nvPicPr>
          <p:cNvPr id="7" name="Picture 6" descr="IMG_10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32002" y="2929717"/>
            <a:ext cx="3779656" cy="28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r>
              <a:rPr lang="en-US" b="1" dirty="0" err="1">
                <a:solidFill>
                  <a:srgbClr val="660066"/>
                </a:solidFill>
              </a:rPr>
              <a:t>Cómo</a:t>
            </a:r>
            <a:r>
              <a:rPr lang="en-US" b="1" dirty="0">
                <a:solidFill>
                  <a:srgbClr val="660066"/>
                </a:solidFill>
              </a:rPr>
              <a:t> lo </a:t>
            </a:r>
            <a:r>
              <a:rPr lang="en-US" b="1" dirty="0" err="1">
                <a:solidFill>
                  <a:srgbClr val="660066"/>
                </a:solidFill>
              </a:rPr>
              <a:t>hacemos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6842" y="1600199"/>
            <a:ext cx="5338933" cy="494301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US" dirty="0" err="1">
                <a:solidFill>
                  <a:srgbClr val="000090"/>
                </a:solidFill>
              </a:rPr>
              <a:t>Apoya</a:t>
            </a:r>
            <a:r>
              <a:rPr lang="en-US" dirty="0">
                <a:solidFill>
                  <a:srgbClr val="000090"/>
                </a:solidFill>
              </a:rPr>
              <a:t> la </a:t>
            </a:r>
            <a:r>
              <a:rPr lang="en-US" dirty="0" err="1">
                <a:solidFill>
                  <a:srgbClr val="000090"/>
                </a:solidFill>
              </a:rPr>
              <a:t>construcción</a:t>
            </a:r>
            <a:r>
              <a:rPr lang="en-US" dirty="0">
                <a:solidFill>
                  <a:srgbClr val="000090"/>
                </a:solidFill>
              </a:rPr>
              <a:t> de </a:t>
            </a:r>
            <a:r>
              <a:rPr lang="en-US" dirty="0" err="1">
                <a:solidFill>
                  <a:srgbClr val="000090"/>
                </a:solidFill>
              </a:rPr>
              <a:t>conocimiento</a:t>
            </a:r>
            <a:r>
              <a:rPr lang="en-US" dirty="0">
                <a:solidFill>
                  <a:srgbClr val="000090"/>
                </a:solidFill>
              </a:rPr>
              <a:t> y </a:t>
            </a:r>
            <a:r>
              <a:rPr lang="en-US" dirty="0" err="1">
                <a:solidFill>
                  <a:srgbClr val="000090"/>
                </a:solidFill>
              </a:rPr>
              <a:t>habilidades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sobre</a:t>
            </a:r>
            <a:r>
              <a:rPr lang="en-US" dirty="0">
                <a:solidFill>
                  <a:srgbClr val="000090"/>
                </a:solidFill>
              </a:rPr>
              <a:t> la </a:t>
            </a:r>
            <a:r>
              <a:rPr lang="en-US" dirty="0" err="1">
                <a:solidFill>
                  <a:srgbClr val="000090"/>
                </a:solidFill>
              </a:rPr>
              <a:t>crianza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saludable</a:t>
            </a:r>
            <a:r>
              <a:rPr lang="en-US" dirty="0">
                <a:solidFill>
                  <a:srgbClr val="000090"/>
                </a:solidFill>
              </a:rPr>
              <a:t> y el </a:t>
            </a:r>
            <a:r>
              <a:rPr lang="en-US" dirty="0" err="1">
                <a:solidFill>
                  <a:srgbClr val="000090"/>
                </a:solidFill>
              </a:rPr>
              <a:t>bienestar</a:t>
            </a:r>
            <a:r>
              <a:rPr lang="en-US" dirty="0">
                <a:solidFill>
                  <a:srgbClr val="000090"/>
                </a:solidFill>
              </a:rPr>
              <a:t> familiar. La </a:t>
            </a:r>
            <a:r>
              <a:rPr lang="en-US" dirty="0" err="1">
                <a:solidFill>
                  <a:srgbClr val="000090"/>
                </a:solidFill>
              </a:rPr>
              <a:t>presentaciónes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pasadas</a:t>
            </a:r>
            <a:r>
              <a:rPr lang="en-US" dirty="0">
                <a:solidFill>
                  <a:srgbClr val="000090"/>
                </a:solidFill>
              </a:rPr>
              <a:t> y </a:t>
            </a:r>
            <a:r>
              <a:rPr lang="en-US" dirty="0" err="1">
                <a:solidFill>
                  <a:srgbClr val="000090"/>
                </a:solidFill>
              </a:rPr>
              <a:t>los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temas</a:t>
            </a:r>
            <a:r>
              <a:rPr lang="en-US" dirty="0">
                <a:solidFill>
                  <a:srgbClr val="000090"/>
                </a:solidFill>
              </a:rPr>
              <a:t> de </a:t>
            </a:r>
            <a:r>
              <a:rPr lang="en-US" dirty="0" err="1">
                <a:solidFill>
                  <a:srgbClr val="000090"/>
                </a:solidFill>
              </a:rPr>
              <a:t>talleres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incluyen</a:t>
            </a:r>
            <a:r>
              <a:rPr lang="en-US" dirty="0">
                <a:solidFill>
                  <a:srgbClr val="000090"/>
                </a:solidFill>
              </a:rPr>
              <a:t>: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rgbClr val="660066"/>
                </a:solidFill>
              </a:rPr>
              <a:t>Compromiso</a:t>
            </a:r>
            <a:r>
              <a:rPr lang="en-US" dirty="0">
                <a:solidFill>
                  <a:srgbClr val="660066"/>
                </a:solidFill>
              </a:rPr>
              <a:t> del padre / </a:t>
            </a:r>
            <a:r>
              <a:rPr lang="en-US" dirty="0" err="1">
                <a:solidFill>
                  <a:srgbClr val="660066"/>
                </a:solidFill>
              </a:rPr>
              <a:t>Serie</a:t>
            </a:r>
            <a:r>
              <a:rPr lang="en-US" dirty="0">
                <a:solidFill>
                  <a:srgbClr val="660066"/>
                </a:solidFill>
              </a:rPr>
              <a:t> DAD Project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rgbClr val="660066"/>
                </a:solidFill>
              </a:rPr>
              <a:t>Preparación</a:t>
            </a:r>
            <a:r>
              <a:rPr lang="en-US" dirty="0">
                <a:solidFill>
                  <a:srgbClr val="660066"/>
                </a:solidFill>
              </a:rPr>
              <a:t> de </a:t>
            </a:r>
            <a:r>
              <a:rPr lang="en-US" dirty="0" err="1">
                <a:solidFill>
                  <a:srgbClr val="660066"/>
                </a:solidFill>
              </a:rPr>
              <a:t>emergencia</a:t>
            </a:r>
            <a:r>
              <a:rPr lang="en-US" dirty="0">
                <a:solidFill>
                  <a:srgbClr val="660066"/>
                </a:solidFill>
              </a:rPr>
              <a:t> para </a:t>
            </a:r>
            <a:r>
              <a:rPr lang="en-US" dirty="0" err="1">
                <a:solidFill>
                  <a:srgbClr val="660066"/>
                </a:solidFill>
              </a:rPr>
              <a:t>familias</a:t>
            </a:r>
            <a:endParaRPr lang="en-US" dirty="0">
              <a:solidFill>
                <a:srgbClr val="660066"/>
              </a:solidFill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rgbClr val="660066"/>
                </a:solidFill>
              </a:rPr>
              <a:t>Programas</a:t>
            </a:r>
            <a:r>
              <a:rPr lang="en-US" dirty="0">
                <a:solidFill>
                  <a:srgbClr val="660066"/>
                </a:solidFill>
              </a:rPr>
              <a:t> de </a:t>
            </a:r>
            <a:r>
              <a:rPr lang="en-US" dirty="0" err="1">
                <a:solidFill>
                  <a:srgbClr val="660066"/>
                </a:solidFill>
              </a:rPr>
              <a:t>Parques</a:t>
            </a:r>
            <a:r>
              <a:rPr lang="en-US" dirty="0">
                <a:solidFill>
                  <a:srgbClr val="660066"/>
                </a:solidFill>
              </a:rPr>
              <a:t> y </a:t>
            </a:r>
            <a:r>
              <a:rPr lang="en-US" dirty="0" err="1">
                <a:solidFill>
                  <a:srgbClr val="660066"/>
                </a:solidFill>
              </a:rPr>
              <a:t>Recreación</a:t>
            </a:r>
            <a:endParaRPr lang="en-US" dirty="0">
              <a:solidFill>
                <a:srgbClr val="660066"/>
              </a:solidFill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rgbClr val="660066"/>
                </a:solidFill>
              </a:rPr>
              <a:t>Tráfico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humano</a:t>
            </a:r>
            <a:endParaRPr lang="en-US" dirty="0">
              <a:solidFill>
                <a:srgbClr val="660066"/>
              </a:solidFill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rgbClr val="660066"/>
                </a:solidFill>
              </a:rPr>
              <a:t>Conoce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tus</a:t>
            </a:r>
            <a:r>
              <a:rPr lang="en-US" dirty="0">
                <a:solidFill>
                  <a:srgbClr val="660066"/>
                </a:solidFill>
              </a:rPr>
              <a:t> derechos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7" b="22295"/>
          <a:stretch/>
        </p:blipFill>
        <p:spPr>
          <a:xfrm>
            <a:off x="5505775" y="2181865"/>
            <a:ext cx="3234452" cy="3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7900"/>
            <a:ext cx="8153400" cy="990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0066"/>
                </a:solidFill>
              </a:rPr>
              <a:t>PROGRAMAS AFILIADOS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391" y="1600199"/>
            <a:ext cx="5541911" cy="48665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Con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fondos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de First 5 LA, BSCEC se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enorgullece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apoyar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las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siguientes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</a:rPr>
              <a:t>iniciativas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3200" b="1" i="1" dirty="0">
                <a:solidFill>
                  <a:srgbClr val="660066"/>
                </a:solidFill>
              </a:rPr>
              <a:t>Building Stronger Families </a:t>
            </a:r>
            <a:r>
              <a:rPr lang="en-US" sz="3200" i="1" dirty="0" err="1">
                <a:solidFill>
                  <a:srgbClr val="000090"/>
                </a:solidFill>
              </a:rPr>
              <a:t>ofrece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apoyo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personalizado</a:t>
            </a:r>
            <a:r>
              <a:rPr lang="en-US" sz="3200" i="1" dirty="0">
                <a:solidFill>
                  <a:srgbClr val="000090"/>
                </a:solidFill>
              </a:rPr>
              <a:t> y </a:t>
            </a:r>
            <a:r>
              <a:rPr lang="en-US" sz="3200" i="1" dirty="0" err="1">
                <a:solidFill>
                  <a:srgbClr val="000090"/>
                </a:solidFill>
              </a:rPr>
              <a:t>capacitación</a:t>
            </a:r>
            <a:r>
              <a:rPr lang="en-US" sz="3200" i="1" dirty="0">
                <a:solidFill>
                  <a:srgbClr val="000090"/>
                </a:solidFill>
              </a:rPr>
              <a:t> de </a:t>
            </a:r>
            <a:r>
              <a:rPr lang="en-US" sz="3200" i="1" dirty="0" err="1">
                <a:solidFill>
                  <a:srgbClr val="000090"/>
                </a:solidFill>
              </a:rPr>
              <a:t>liderazgo</a:t>
            </a:r>
            <a:r>
              <a:rPr lang="en-US" sz="3200" i="1" dirty="0">
                <a:solidFill>
                  <a:srgbClr val="000090"/>
                </a:solidFill>
              </a:rPr>
              <a:t> para padres </a:t>
            </a:r>
            <a:r>
              <a:rPr lang="en-US" sz="3200" i="1" dirty="0" err="1">
                <a:solidFill>
                  <a:srgbClr val="000090"/>
                </a:solidFill>
              </a:rPr>
              <a:t>adolescentes</a:t>
            </a:r>
            <a:r>
              <a:rPr lang="en-US" sz="3200" i="1" dirty="0">
                <a:solidFill>
                  <a:srgbClr val="000090"/>
                </a:solidFill>
              </a:rPr>
              <a:t> y </a:t>
            </a:r>
            <a:r>
              <a:rPr lang="en-US" sz="3200" i="1" dirty="0" err="1">
                <a:solidFill>
                  <a:srgbClr val="000090"/>
                </a:solidFill>
              </a:rPr>
              <a:t>adultos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jóvenes</a:t>
            </a:r>
            <a:r>
              <a:rPr lang="en-US" sz="3200" i="1" dirty="0">
                <a:solidFill>
                  <a:srgbClr val="000090"/>
                </a:solidFill>
              </a:rPr>
              <a:t>, </a:t>
            </a:r>
            <a:r>
              <a:rPr lang="en-US" sz="3200" i="1" dirty="0" err="1">
                <a:solidFill>
                  <a:srgbClr val="000090"/>
                </a:solidFill>
              </a:rPr>
              <a:t>incluyendo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tutoría</a:t>
            </a:r>
            <a:r>
              <a:rPr lang="en-US" sz="3200" i="1" dirty="0">
                <a:solidFill>
                  <a:srgbClr val="000090"/>
                </a:solidFill>
              </a:rPr>
              <a:t>, </a:t>
            </a:r>
            <a:r>
              <a:rPr lang="en-US" sz="3200" i="1" dirty="0" err="1">
                <a:solidFill>
                  <a:srgbClr val="000090"/>
                </a:solidFill>
              </a:rPr>
              <a:t>capacitación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en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defensa</a:t>
            </a:r>
            <a:r>
              <a:rPr lang="en-US" sz="3200" i="1" dirty="0">
                <a:solidFill>
                  <a:srgbClr val="000090"/>
                </a:solidFill>
              </a:rPr>
              <a:t>, </a:t>
            </a:r>
            <a:r>
              <a:rPr lang="en-US" sz="3200" i="1" dirty="0" err="1">
                <a:solidFill>
                  <a:srgbClr val="000090"/>
                </a:solidFill>
              </a:rPr>
              <a:t>Círculos</a:t>
            </a:r>
            <a:r>
              <a:rPr lang="en-US" sz="3200" i="1" dirty="0">
                <a:solidFill>
                  <a:srgbClr val="000090"/>
                </a:solidFill>
              </a:rPr>
              <a:t> de padres e </a:t>
            </a:r>
            <a:r>
              <a:rPr lang="en-US" sz="3200" i="1" dirty="0" err="1">
                <a:solidFill>
                  <a:srgbClr val="000090"/>
                </a:solidFill>
              </a:rPr>
              <a:t>investigación</a:t>
            </a:r>
            <a:r>
              <a:rPr lang="en-US" sz="3200" i="1" dirty="0">
                <a:solidFill>
                  <a:srgbClr val="000090"/>
                </a:solidFill>
              </a:rPr>
              <a:t> de </a:t>
            </a:r>
            <a:r>
              <a:rPr lang="en-US" sz="3200" i="1" dirty="0" err="1">
                <a:solidFill>
                  <a:srgbClr val="000090"/>
                </a:solidFill>
              </a:rPr>
              <a:t>acción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basada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en</a:t>
            </a:r>
            <a:r>
              <a:rPr lang="en-US" sz="3200" i="1" dirty="0">
                <a:solidFill>
                  <a:srgbClr val="000090"/>
                </a:solidFill>
              </a:rPr>
              <a:t> la </a:t>
            </a:r>
            <a:r>
              <a:rPr lang="en-US" sz="3200" i="1" dirty="0" err="1">
                <a:solidFill>
                  <a:srgbClr val="000090"/>
                </a:solidFill>
              </a:rPr>
              <a:t>comunidad</a:t>
            </a:r>
            <a:r>
              <a:rPr lang="en-US" sz="3200" i="1" dirty="0">
                <a:solidFill>
                  <a:srgbClr val="000090"/>
                </a:solidFill>
              </a:rPr>
              <a:t>, </a:t>
            </a:r>
            <a:r>
              <a:rPr lang="en-US" sz="3200" i="1" dirty="0" err="1">
                <a:solidFill>
                  <a:srgbClr val="000090"/>
                </a:solidFill>
              </a:rPr>
              <a:t>todo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dirigido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por</a:t>
            </a:r>
            <a:r>
              <a:rPr lang="en-US" sz="3200" i="1" dirty="0">
                <a:solidFill>
                  <a:srgbClr val="000090"/>
                </a:solidFill>
              </a:rPr>
              <a:t> padres e </a:t>
            </a:r>
            <a:r>
              <a:rPr lang="en-US" sz="3200" i="1" dirty="0" err="1">
                <a:solidFill>
                  <a:srgbClr val="000090"/>
                </a:solidFill>
              </a:rPr>
              <a:t>impulsado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por</a:t>
            </a:r>
            <a:r>
              <a:rPr lang="en-US" sz="3200" i="1" dirty="0">
                <a:solidFill>
                  <a:srgbClr val="000090"/>
                </a:solidFill>
              </a:rPr>
              <a:t> </a:t>
            </a:r>
            <a:r>
              <a:rPr lang="en-US" sz="3200" i="1" dirty="0" err="1">
                <a:solidFill>
                  <a:srgbClr val="000090"/>
                </a:solidFill>
              </a:rPr>
              <a:t>los</a:t>
            </a:r>
            <a:r>
              <a:rPr lang="en-US" sz="3200" i="1" dirty="0">
                <a:solidFill>
                  <a:srgbClr val="000090"/>
                </a:solidFill>
              </a:rPr>
              <a:t> padres.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17679" r="18112" b="4259"/>
          <a:stretch/>
        </p:blipFill>
        <p:spPr>
          <a:xfrm>
            <a:off x="6024631" y="1964821"/>
            <a:ext cx="2741417" cy="35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6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767</TotalTime>
  <Words>1202</Words>
  <Application>Microsoft Macintosh PowerPoint</Application>
  <PresentationFormat>On-screen Show (4:3)</PresentationFormat>
  <Paragraphs>143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Tw Cen MT</vt:lpstr>
      <vt:lpstr>Wingdings</vt:lpstr>
      <vt:lpstr>Wingdings 2</vt:lpstr>
      <vt:lpstr>Median</vt:lpstr>
      <vt:lpstr>2018 Foro de Patrocinio comunitario  </vt:lpstr>
      <vt:lpstr>Best Start Compton-East Compton</vt:lpstr>
      <vt:lpstr>Que Hacemos</vt:lpstr>
      <vt:lpstr>Cómo lo hacemos</vt:lpstr>
      <vt:lpstr>Cómo lo hacemos</vt:lpstr>
      <vt:lpstr>Cómo lo hacemos</vt:lpstr>
      <vt:lpstr>Cómo lo hacemos</vt:lpstr>
      <vt:lpstr>Cómo lo hacemos</vt:lpstr>
      <vt:lpstr>PROGRAMAS AFILIADOS</vt:lpstr>
      <vt:lpstr>Cont. de PROGRAMAS AFILIADOS</vt:lpstr>
      <vt:lpstr>Best Start Compton-East Compton</vt:lpstr>
      <vt:lpstr>Propósito de los Fondos de Patrocinio</vt:lpstr>
      <vt:lpstr>Límites de Financiamiento de Patrocinio</vt:lpstr>
      <vt:lpstr>¿QUIÉN ES ELEGIBLE PARA APLICAR?</vt:lpstr>
      <vt:lpstr>CRITERIOS DE PATROCINIO</vt:lpstr>
      <vt:lpstr>Beneficiarios Recientes de Patrocinios</vt:lpstr>
      <vt:lpstr>PROCESO DE SOLICITUD</vt:lpstr>
      <vt:lpstr>TENGA EN CUENTA …</vt:lpstr>
      <vt:lpstr>cont. TENGA EN CUENTA…</vt:lpstr>
      <vt:lpstr>Otros requisitos de BSCEC</vt:lpstr>
      <vt:lpstr>Metas de Patrocinio BSCEC</vt:lpstr>
      <vt:lpstr>Prioridades de Patrocinio BSCEC</vt:lpstr>
      <vt:lpstr>Comentarios y Preguntas</vt:lpstr>
      <vt:lpstr>¡Gracias por estar con Nosotros!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Coleman</dc:creator>
  <cp:lastModifiedBy>silvia elkins</cp:lastModifiedBy>
  <cp:revision>56</cp:revision>
  <dcterms:created xsi:type="dcterms:W3CDTF">2018-03-12T02:12:02Z</dcterms:created>
  <dcterms:modified xsi:type="dcterms:W3CDTF">2018-03-15T00:55:28Z</dcterms:modified>
</cp:coreProperties>
</file>