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2"/>
    <a:srgbClr val="FEB810"/>
    <a:srgbClr val="FD41C2"/>
    <a:srgbClr val="FA51A4"/>
    <a:srgbClr val="FF0080"/>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300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EA11CE-9FBB-234C-8D90-2661DB3E82E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1914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A11CE-9FBB-234C-8D90-2661DB3E82E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383273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A11CE-9FBB-234C-8D90-2661DB3E82E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288760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A11CE-9FBB-234C-8D90-2661DB3E82E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335411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A11CE-9FBB-234C-8D90-2661DB3E82E9}"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368075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EA11CE-9FBB-234C-8D90-2661DB3E82E9}"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372063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EA11CE-9FBB-234C-8D90-2661DB3E82E9}"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242516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EA11CE-9FBB-234C-8D90-2661DB3E82E9}"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264336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A11CE-9FBB-234C-8D90-2661DB3E82E9}"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175629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A11CE-9FBB-234C-8D90-2661DB3E82E9}"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157934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A11CE-9FBB-234C-8D90-2661DB3E82E9}"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8811-BFCF-484D-B7A5-E70BDFD1469B}" type="slidenum">
              <a:rPr lang="en-US" smtClean="0"/>
              <a:t>‹#›</a:t>
            </a:fld>
            <a:endParaRPr lang="en-US"/>
          </a:p>
        </p:txBody>
      </p:sp>
    </p:spTree>
    <p:extLst>
      <p:ext uri="{BB962C8B-B14F-4D97-AF65-F5344CB8AC3E}">
        <p14:creationId xmlns:p14="http://schemas.microsoft.com/office/powerpoint/2010/main" val="285188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FEA11CE-9FBB-234C-8D90-2661DB3E82E9}" type="datetimeFigureOut">
              <a:rPr lang="en-US" smtClean="0"/>
              <a:t>2/27/2019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8688811-BFCF-484D-B7A5-E70BDFD1469B}" type="slidenum">
              <a:rPr lang="en-US" smtClean="0"/>
              <a:t>‹#›</a:t>
            </a:fld>
            <a:endParaRPr lang="en-US"/>
          </a:p>
        </p:txBody>
      </p:sp>
    </p:spTree>
    <p:extLst>
      <p:ext uri="{BB962C8B-B14F-4D97-AF65-F5344CB8AC3E}">
        <p14:creationId xmlns:p14="http://schemas.microsoft.com/office/powerpoint/2010/main" val="11750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DB84EA3-8D4F-4166-A47D-FB11E8E8BD51}"/>
              </a:ext>
            </a:extLst>
          </p:cNvPr>
          <p:cNvGraphicFramePr>
            <a:graphicFrameLocks noGrp="1"/>
          </p:cNvGraphicFramePr>
          <p:nvPr/>
        </p:nvGraphicFramePr>
        <p:xfrm>
          <a:off x="630452" y="2133600"/>
          <a:ext cx="5597095" cy="6034089"/>
        </p:xfrm>
        <a:graphic>
          <a:graphicData uri="http://schemas.openxmlformats.org/drawingml/2006/table">
            <a:tbl>
              <a:tblPr firstRow="1" firstCol="1" bandRow="1"/>
              <a:tblGrid>
                <a:gridCol w="1842552">
                  <a:extLst>
                    <a:ext uri="{9D8B030D-6E8A-4147-A177-3AD203B41FA5}">
                      <a16:colId xmlns:a16="http://schemas.microsoft.com/office/drawing/2014/main" xmlns="" val="61116545"/>
                    </a:ext>
                  </a:extLst>
                </a:gridCol>
                <a:gridCol w="3754543">
                  <a:extLst>
                    <a:ext uri="{9D8B030D-6E8A-4147-A177-3AD203B41FA5}">
                      <a16:colId xmlns:a16="http://schemas.microsoft.com/office/drawing/2014/main" xmlns="" val="2035268286"/>
                    </a:ext>
                  </a:extLst>
                </a:gridCol>
              </a:tblGrid>
              <a:tr h="517208">
                <a:tc>
                  <a:txBody>
                    <a:bodyPr/>
                    <a:lstStyle/>
                    <a:p>
                      <a:pPr marL="342900" marR="0" lvl="0" indent="-342900">
                        <a:spcBef>
                          <a:spcPts val="0"/>
                        </a:spcBef>
                        <a:spcAft>
                          <a:spcPts val="0"/>
                        </a:spcAft>
                        <a:buFont typeface="+mj-lt"/>
                        <a:buAutoNum type="alphaUcPeriod"/>
                      </a:pPr>
                      <a:r>
                        <a:rPr lang="en-US" sz="1100" b="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NAME</a:t>
                      </a:r>
                      <a:r>
                        <a:rPr lang="en-US" sz="1100">
                          <a:effectLst/>
                          <a:latin typeface="Calibri" panose="020F0502020204030204" pitchFamily="34" charset="0"/>
                          <a:ea typeface="Calibri" panose="020F0502020204030204" pitchFamily="34" charset="0"/>
                          <a:cs typeface="Times New Roman" panose="02020603050405020304" pitchFamily="18" charset="0"/>
                        </a:rPr>
                        <a:t> of the resource / tool</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SEM-EM_BSF Project History and Renewal Tool</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854466"/>
                  </a:ext>
                </a:extLst>
              </a:tr>
              <a:tr h="1034415">
                <a:tc>
                  <a:txBody>
                    <a:bodyPr/>
                    <a:lstStyle/>
                    <a:p>
                      <a:pPr marL="342900" marR="0" lvl="0" indent="-342900">
                        <a:spcBef>
                          <a:spcPts val="0"/>
                        </a:spcBef>
                        <a:spcAft>
                          <a:spcPts val="0"/>
                        </a:spcAft>
                        <a:buFont typeface="+mj-lt"/>
                        <a:buAutoNum type="alphaUcPeriod"/>
                      </a:pPr>
                      <a:r>
                        <a:rPr lang="en-US" sz="1100" b="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WHAT </a:t>
                      </a:r>
                      <a:r>
                        <a:rPr lang="en-US" sz="1100">
                          <a:effectLst/>
                          <a:latin typeface="Calibri" panose="020F0502020204030204" pitchFamily="34" charset="0"/>
                          <a:ea typeface="Calibri" panose="020F0502020204030204" pitchFamily="34" charset="0"/>
                          <a:cs typeface="Times New Roman" panose="02020603050405020304" pitchFamily="18" charset="0"/>
                        </a:rPr>
                        <a:t>is the purpose of the resource / tool?</a:t>
                      </a: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 visually represent the BSF Scope of work; to visually represent the feedback from the Advisory Committee on whether to renew.</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3424536"/>
                  </a:ext>
                </a:extLst>
              </a:tr>
              <a:tr h="1551623">
                <a:tc>
                  <a:txBody>
                    <a:bodyPr/>
                    <a:lstStyle/>
                    <a:p>
                      <a:pPr marL="342900" marR="0" lvl="0" indent="-342900">
                        <a:spcBef>
                          <a:spcPts val="0"/>
                        </a:spcBef>
                        <a:spcAft>
                          <a:spcPts val="0"/>
                        </a:spcAft>
                        <a:buFont typeface="+mj-lt"/>
                        <a:buAutoNum type="alphaUcPeriod"/>
                      </a:pPr>
                      <a:r>
                        <a:rPr lang="en-US" sz="1100" b="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WHO</a:t>
                      </a:r>
                      <a:r>
                        <a:rPr lang="en-US" sz="1100">
                          <a:effectLst/>
                          <a:latin typeface="Calibri" panose="020F0502020204030204" pitchFamily="34" charset="0"/>
                          <a:ea typeface="Calibri" panose="020F0502020204030204" pitchFamily="34" charset="0"/>
                          <a:cs typeface="Times New Roman" panose="02020603050405020304" pitchFamily="18" charset="0"/>
                        </a:rPr>
                        <a:t> developed the resource / tool? (If it was adapted from an existing document, please include a citation for the original source.)</a:t>
                      </a: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Chrysta Wilson, the SEM/EM capacity builder,  developed this tool.</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7981465"/>
                  </a:ext>
                </a:extLst>
              </a:tr>
              <a:tr h="1896428">
                <a:tc>
                  <a:txBody>
                    <a:bodyPr/>
                    <a:lstStyle/>
                    <a:p>
                      <a:pPr marL="342900" marR="0" lvl="0" indent="-342900">
                        <a:spcBef>
                          <a:spcPts val="0"/>
                        </a:spcBef>
                        <a:spcAft>
                          <a:spcPts val="0"/>
                        </a:spcAft>
                        <a:buFont typeface="+mj-lt"/>
                        <a:buAutoNum type="alphaUcPeriod"/>
                      </a:pPr>
                      <a:r>
                        <a:rPr lang="en-US" sz="1100" b="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HOW</a:t>
                      </a:r>
                      <a:r>
                        <a:rPr lang="en-US" sz="1100">
                          <a:effectLst/>
                          <a:latin typeface="Calibri" panose="020F0502020204030204" pitchFamily="34" charset="0"/>
                          <a:ea typeface="Calibri" panose="020F0502020204030204" pitchFamily="34" charset="0"/>
                          <a:cs typeface="Times New Roman" panose="02020603050405020304" pitchFamily="18" charset="0"/>
                        </a:rPr>
                        <a:t> should the resource / tool be used?  </a:t>
                      </a:r>
                    </a:p>
                    <a:p>
                      <a:pPr marL="342900" marR="0" lvl="0" indent="-342900">
                        <a:spcBef>
                          <a:spcPts val="0"/>
                        </a:spcBef>
                        <a:spcAft>
                          <a:spcPts val="0"/>
                        </a:spcAft>
                        <a:buFont typeface="+mj-lt"/>
                        <a:buAutoNum type="romanLcPeriod"/>
                      </a:pPr>
                      <a:r>
                        <a:rPr lang="en-US" sz="1100" i="1">
                          <a:effectLst/>
                          <a:latin typeface="Calibri" panose="020F0502020204030204" pitchFamily="34" charset="0"/>
                          <a:ea typeface="Calibri" panose="020F0502020204030204" pitchFamily="34" charset="0"/>
                          <a:cs typeface="Times New Roman" panose="02020603050405020304" pitchFamily="18" charset="0"/>
                        </a:rPr>
                        <a:t>What circumstances are ideal/appropriate?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pPr>
                      <a:r>
                        <a:rPr lang="en-US" sz="1100" i="1">
                          <a:effectLst/>
                          <a:latin typeface="Calibri" panose="020F0502020204030204" pitchFamily="34" charset="0"/>
                          <a:ea typeface="Calibri" panose="020F0502020204030204" pitchFamily="34" charset="0"/>
                          <a:cs typeface="Times New Roman" panose="02020603050405020304" pitchFamily="18" charset="0"/>
                        </a:rPr>
                        <a:t>By whom and when?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eriod"/>
                      </a:pPr>
                      <a:r>
                        <a:rPr lang="en-US" sz="1100" i="1">
                          <a:effectLst/>
                          <a:latin typeface="Calibri" panose="020F0502020204030204" pitchFamily="34" charset="0"/>
                          <a:ea typeface="Calibri" panose="020F0502020204030204" pitchFamily="34" charset="0"/>
                          <a:cs typeface="Times New Roman" panose="02020603050405020304" pitchFamily="18" charset="0"/>
                        </a:rPr>
                        <a:t>Is a particular skill set or special preparation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17145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tool could be used as a template to visually illustrate the deliverables from a contractor and then to capture the pros and cons of working together.</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SEM/EM partnership used the tool to discuss the performance of the BSF grantee in meeting its agreed upon  contract goals.</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particular skill-set is needed although some background in Results-Based Accountability would be helpful. </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6926186"/>
                  </a:ext>
                </a:extLst>
              </a:tr>
              <a:tr h="1034415">
                <a:tc>
                  <a:txBody>
                    <a:bodyPr/>
                    <a:lstStyle/>
                    <a:p>
                      <a:pPr marL="342900" marR="0" lvl="0" indent="-342900">
                        <a:spcBef>
                          <a:spcPts val="0"/>
                        </a:spcBef>
                        <a:spcAft>
                          <a:spcPts val="0"/>
                        </a:spcAft>
                        <a:buFont typeface="+mj-lt"/>
                        <a:buAutoNum type="alphaUcPeriod"/>
                      </a:pPr>
                      <a:r>
                        <a:rPr lang="en-US" sz="1100" b="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WHY</a:t>
                      </a:r>
                      <a:r>
                        <a:rPr lang="en-US" sz="1100">
                          <a:effectLst/>
                          <a:latin typeface="Calibri" panose="020F0502020204030204" pitchFamily="34" charset="0"/>
                          <a:ea typeface="Calibri" panose="020F0502020204030204" pitchFamily="34" charset="0"/>
                          <a:cs typeface="Times New Roman" panose="02020603050405020304" pitchFamily="18" charset="0"/>
                        </a:rPr>
                        <a:t> is this resource being recommended? (What makes it especially effective or useful for community-based work?)</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tool could be used as a template to visually illustrate the deliverables from a contractor and then to capture the pros and cons of working together.</a:t>
                      </a:r>
                    </a:p>
                  </a:txBody>
                  <a:tcPr marL="64651" marR="64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7942462"/>
                  </a:ext>
                </a:extLst>
              </a:tr>
            </a:tbl>
          </a:graphicData>
        </a:graphic>
      </p:graphicFrame>
      <p:sp>
        <p:nvSpPr>
          <p:cNvPr id="3" name="Rectangle 1">
            <a:extLst>
              <a:ext uri="{FF2B5EF4-FFF2-40B4-BE49-F238E27FC236}">
                <a16:creationId xmlns:a16="http://schemas.microsoft.com/office/drawing/2014/main" xmlns="" id="{48836C7D-FB9F-4766-99F2-435B546D8536}"/>
              </a:ext>
            </a:extLst>
          </p:cNvPr>
          <p:cNvSpPr>
            <a:spLocks noChangeArrowheads="1"/>
          </p:cNvSpPr>
          <p:nvPr/>
        </p:nvSpPr>
        <p:spPr bwMode="auto">
          <a:xfrm>
            <a:off x="630238" y="2133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xmlns="" id="{F8DE822D-6AF4-4E15-8DF8-7F4B198D9D4E}"/>
              </a:ext>
            </a:extLst>
          </p:cNvPr>
          <p:cNvSpPr/>
          <p:nvPr/>
        </p:nvSpPr>
        <p:spPr>
          <a:xfrm>
            <a:off x="3079785" y="2574171"/>
            <a:ext cx="184731" cy="369332"/>
          </a:xfrm>
          <a:prstGeom prst="rect">
            <a:avLst/>
          </a:prstGeom>
        </p:spPr>
        <p:txBody>
          <a:bodyPr wrap="none">
            <a:spAutoFit/>
          </a:bodyPr>
          <a:lstStyle/>
          <a:p>
            <a:endParaRPr lang="en-US" dirty="0"/>
          </a:p>
        </p:txBody>
      </p:sp>
      <p:sp>
        <p:nvSpPr>
          <p:cNvPr id="5" name="Rectangle 2"/>
          <p:cNvSpPr>
            <a:spLocks noChangeArrowheads="1"/>
          </p:cNvSpPr>
          <p:nvPr/>
        </p:nvSpPr>
        <p:spPr bwMode="auto">
          <a:xfrm>
            <a:off x="722330" y="94497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05" y="1402179"/>
            <a:ext cx="1670050" cy="454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22330" y="140217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1293813" algn="r"/>
                <a:tab pos="2971800" algn="ctr"/>
                <a:tab pos="34290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293813" algn="r"/>
                <a:tab pos="2971800" algn="ctr"/>
                <a:tab pos="3429000" algn="ctr"/>
                <a:tab pos="5943600" algn="r"/>
              </a:tabLst>
            </a:pPr>
            <a:r>
              <a:rPr kumimoji="0" lang="en-US" altLang="en-US" sz="1200" b="1" i="0" u="none" strike="noStrike" cap="none" normalizeH="0" baseline="0" smtClean="0">
                <a:ln>
                  <a:noFill/>
                </a:ln>
                <a:solidFill>
                  <a:srgbClr val="215E87"/>
                </a:solidFill>
                <a:effectLst/>
                <a:latin typeface="Libre Franklin Black" panose="00000A00000000000000" pitchFamily="2" charset="0"/>
                <a:ea typeface="MS Mincho"/>
                <a:cs typeface="Times New Roman" panose="02020603050405020304" pitchFamily="18" charset="0"/>
              </a:rPr>
              <a:t>PST RESOURCE OVERVIEW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089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arathon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4142"/>
            <a:ext cx="819481" cy="632867"/>
          </a:xfrm>
          <a:prstGeom prst="rect">
            <a:avLst/>
          </a:prstGeom>
        </p:spPr>
      </p:pic>
      <p:sp>
        <p:nvSpPr>
          <p:cNvPr id="4" name="TextBox 3"/>
          <p:cNvSpPr txBox="1"/>
          <p:nvPr/>
        </p:nvSpPr>
        <p:spPr>
          <a:xfrm>
            <a:off x="285522" y="44405"/>
            <a:ext cx="6296306" cy="400110"/>
          </a:xfrm>
          <a:prstGeom prst="rect">
            <a:avLst/>
          </a:prstGeom>
          <a:noFill/>
        </p:spPr>
        <p:txBody>
          <a:bodyPr wrap="square" rtlCol="0">
            <a:spAutoFit/>
          </a:bodyPr>
          <a:lstStyle/>
          <a:p>
            <a:pPr algn="ctr"/>
            <a:r>
              <a:rPr lang="en-US" sz="2000" b="1" dirty="0"/>
              <a:t>Best Start SEM-EM’s </a:t>
            </a:r>
            <a:r>
              <a:rPr lang="en-US" sz="2000" b="1" i="1" dirty="0"/>
              <a:t>Building Stronger Families Story</a:t>
            </a:r>
          </a:p>
        </p:txBody>
      </p:sp>
      <p:sp>
        <p:nvSpPr>
          <p:cNvPr id="5" name="TextBox 4"/>
          <p:cNvSpPr txBox="1"/>
          <p:nvPr/>
        </p:nvSpPr>
        <p:spPr>
          <a:xfrm>
            <a:off x="115447" y="1012423"/>
            <a:ext cx="1998122" cy="938719"/>
          </a:xfrm>
          <a:prstGeom prst="rect">
            <a:avLst/>
          </a:prstGeom>
          <a:noFill/>
        </p:spPr>
        <p:txBody>
          <a:bodyPr wrap="square" rtlCol="0">
            <a:spAutoFit/>
          </a:bodyPr>
          <a:lstStyle/>
          <a:p>
            <a:pPr algn="ctr"/>
            <a:r>
              <a:rPr lang="en-US" sz="1100" dirty="0">
                <a:solidFill>
                  <a:srgbClr val="FD41C2"/>
                </a:solidFill>
              </a:rPr>
              <a:t>In 2014, South El Monte-El Monte Best Start went through a process to learn about community needs and ways to strengthen families.</a:t>
            </a:r>
          </a:p>
        </p:txBody>
      </p:sp>
      <p:sp>
        <p:nvSpPr>
          <p:cNvPr id="6" name="TextBox 5"/>
          <p:cNvSpPr txBox="1"/>
          <p:nvPr/>
        </p:nvSpPr>
        <p:spPr>
          <a:xfrm>
            <a:off x="2461341" y="1003542"/>
            <a:ext cx="1863483" cy="1277273"/>
          </a:xfrm>
          <a:prstGeom prst="rect">
            <a:avLst/>
          </a:prstGeom>
          <a:noFill/>
        </p:spPr>
        <p:txBody>
          <a:bodyPr wrap="square" rtlCol="0">
            <a:spAutoFit/>
          </a:bodyPr>
          <a:lstStyle/>
          <a:p>
            <a:pPr algn="ctr"/>
            <a:r>
              <a:rPr lang="en-US" sz="1100" dirty="0">
                <a:solidFill>
                  <a:srgbClr val="FF0080"/>
                </a:solidFill>
              </a:rPr>
              <a:t>In 2015, First 5 LA took the input from the SEM-EM Best Start Community Partnership and interviewed 2 agencies for the BSF Grant.</a:t>
            </a:r>
          </a:p>
          <a:p>
            <a:endParaRPr lang="en-US" sz="1100" dirty="0"/>
          </a:p>
          <a:p>
            <a:pPr algn="just"/>
            <a:endParaRPr lang="en-US" sz="1100" dirty="0"/>
          </a:p>
        </p:txBody>
      </p:sp>
      <p:sp>
        <p:nvSpPr>
          <p:cNvPr id="7" name="TextBox 6"/>
          <p:cNvSpPr txBox="1"/>
          <p:nvPr/>
        </p:nvSpPr>
        <p:spPr>
          <a:xfrm>
            <a:off x="4777733" y="1003542"/>
            <a:ext cx="1944839" cy="1446550"/>
          </a:xfrm>
          <a:prstGeom prst="rect">
            <a:avLst/>
          </a:prstGeom>
          <a:noFill/>
        </p:spPr>
        <p:txBody>
          <a:bodyPr wrap="square" rtlCol="0">
            <a:spAutoFit/>
          </a:bodyPr>
          <a:lstStyle/>
          <a:p>
            <a:pPr algn="ctr"/>
            <a:r>
              <a:rPr lang="en-US" sz="1100" dirty="0">
                <a:solidFill>
                  <a:srgbClr val="FA51A4"/>
                </a:solidFill>
              </a:rPr>
              <a:t>In Fall 2015, SPIRITT Family Services was awarded a 2-year contract to implement the community’s ideas through the BSF Project.</a:t>
            </a:r>
            <a:br>
              <a:rPr lang="en-US" sz="1100" dirty="0">
                <a:solidFill>
                  <a:srgbClr val="FA51A4"/>
                </a:solidFill>
              </a:rPr>
            </a:br>
            <a:r>
              <a:rPr lang="en-US" sz="1100" dirty="0">
                <a:solidFill>
                  <a:srgbClr val="FA51A4"/>
                </a:solidFill>
              </a:rPr>
              <a:t/>
            </a:r>
            <a:br>
              <a:rPr lang="en-US" sz="1100" dirty="0">
                <a:solidFill>
                  <a:srgbClr val="FA51A4"/>
                </a:solidFill>
              </a:rPr>
            </a:br>
            <a:r>
              <a:rPr lang="en-US" sz="1100" dirty="0">
                <a:solidFill>
                  <a:srgbClr val="FA51A4"/>
                </a:solidFill>
              </a:rPr>
              <a:t>2-year contract end date: </a:t>
            </a:r>
            <a:r>
              <a:rPr lang="en-US" sz="1100" u="sng" dirty="0">
                <a:solidFill>
                  <a:srgbClr val="FA51A4"/>
                </a:solidFill>
              </a:rPr>
              <a:t>November 30, 2017</a:t>
            </a:r>
            <a:r>
              <a:rPr lang="en-US" sz="1100" dirty="0">
                <a:solidFill>
                  <a:srgbClr val="FA51A4"/>
                </a:solidFill>
              </a:rPr>
              <a:t> </a:t>
            </a:r>
          </a:p>
        </p:txBody>
      </p:sp>
      <p:pic>
        <p:nvPicPr>
          <p:cNvPr id="8" name="Picture 7"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993" y="1269938"/>
            <a:ext cx="426348" cy="426348"/>
          </a:xfrm>
          <a:prstGeom prst="rect">
            <a:avLst/>
          </a:prstGeom>
        </p:spPr>
      </p:pic>
      <p:pic>
        <p:nvPicPr>
          <p:cNvPr id="9" name="Picture 8"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460" y="1269938"/>
            <a:ext cx="426348" cy="426348"/>
          </a:xfrm>
          <a:prstGeom prst="rect">
            <a:avLst/>
          </a:prstGeom>
        </p:spPr>
      </p:pic>
      <p:sp>
        <p:nvSpPr>
          <p:cNvPr id="10" name="TextBox 9"/>
          <p:cNvSpPr txBox="1"/>
          <p:nvPr/>
        </p:nvSpPr>
        <p:spPr>
          <a:xfrm>
            <a:off x="808134" y="762067"/>
            <a:ext cx="728205" cy="276999"/>
          </a:xfrm>
          <a:prstGeom prst="rect">
            <a:avLst/>
          </a:prstGeom>
          <a:noFill/>
          <a:ln>
            <a:noFill/>
          </a:ln>
        </p:spPr>
        <p:txBody>
          <a:bodyPr wrap="square" rtlCol="0">
            <a:spAutoFit/>
          </a:bodyPr>
          <a:lstStyle/>
          <a:p>
            <a:pPr algn="ctr"/>
            <a:r>
              <a:rPr lang="en-US" sz="1200" b="1" u="sng" dirty="0"/>
              <a:t>2014</a:t>
            </a:r>
          </a:p>
        </p:txBody>
      </p:sp>
      <p:sp>
        <p:nvSpPr>
          <p:cNvPr id="11" name="TextBox 10"/>
          <p:cNvSpPr txBox="1"/>
          <p:nvPr/>
        </p:nvSpPr>
        <p:spPr>
          <a:xfrm>
            <a:off x="3127386" y="762067"/>
            <a:ext cx="728205" cy="276999"/>
          </a:xfrm>
          <a:prstGeom prst="rect">
            <a:avLst/>
          </a:prstGeom>
          <a:solidFill>
            <a:srgbClr val="FFFFFF"/>
          </a:solidFill>
          <a:ln>
            <a:noFill/>
          </a:ln>
        </p:spPr>
        <p:txBody>
          <a:bodyPr wrap="square" rtlCol="0">
            <a:spAutoFit/>
          </a:bodyPr>
          <a:lstStyle/>
          <a:p>
            <a:pPr algn="ctr"/>
            <a:r>
              <a:rPr lang="en-US" sz="1200" b="1" u="sng" dirty="0"/>
              <a:t>2015</a:t>
            </a:r>
          </a:p>
        </p:txBody>
      </p:sp>
      <p:sp>
        <p:nvSpPr>
          <p:cNvPr id="12" name="TextBox 11"/>
          <p:cNvSpPr txBox="1"/>
          <p:nvPr/>
        </p:nvSpPr>
        <p:spPr>
          <a:xfrm>
            <a:off x="5331192" y="740389"/>
            <a:ext cx="920711" cy="276999"/>
          </a:xfrm>
          <a:prstGeom prst="rect">
            <a:avLst/>
          </a:prstGeom>
          <a:solidFill>
            <a:srgbClr val="FFFFFF"/>
          </a:solidFill>
          <a:ln>
            <a:noFill/>
          </a:ln>
        </p:spPr>
        <p:txBody>
          <a:bodyPr wrap="square" rtlCol="0">
            <a:spAutoFit/>
          </a:bodyPr>
          <a:lstStyle/>
          <a:p>
            <a:pPr algn="ctr"/>
            <a:r>
              <a:rPr lang="en-US" sz="1200" b="1" u="sng" dirty="0"/>
              <a:t>2015-2017</a:t>
            </a:r>
          </a:p>
        </p:txBody>
      </p:sp>
      <p:cxnSp>
        <p:nvCxnSpPr>
          <p:cNvPr id="14" name="Straight Connector 13"/>
          <p:cNvCxnSpPr/>
          <p:nvPr/>
        </p:nvCxnSpPr>
        <p:spPr>
          <a:xfrm>
            <a:off x="365450" y="2603954"/>
            <a:ext cx="6296306" cy="17761"/>
          </a:xfrm>
          <a:prstGeom prst="line">
            <a:avLst/>
          </a:prstGeom>
          <a:ln>
            <a:solidFill>
              <a:srgbClr val="FF008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5450" y="2688784"/>
            <a:ext cx="6029889" cy="307777"/>
          </a:xfrm>
          <a:prstGeom prst="rect">
            <a:avLst/>
          </a:prstGeom>
          <a:noFill/>
        </p:spPr>
        <p:txBody>
          <a:bodyPr wrap="square" rtlCol="0">
            <a:spAutoFit/>
          </a:bodyPr>
          <a:lstStyle/>
          <a:p>
            <a:r>
              <a:rPr lang="en-US" sz="1400" b="1" dirty="0"/>
              <a:t>SPIRITT was contracted to do 7 tasks</a:t>
            </a:r>
            <a:r>
              <a:rPr lang="en-US" sz="1400" b="1" dirty="0">
                <a:solidFill>
                  <a:srgbClr val="FF0080"/>
                </a:solidFill>
              </a:rPr>
              <a:t>*</a:t>
            </a:r>
            <a:r>
              <a:rPr lang="en-US" sz="1400" b="1" dirty="0"/>
              <a:t>:</a:t>
            </a:r>
          </a:p>
        </p:txBody>
      </p:sp>
      <p:sp>
        <p:nvSpPr>
          <p:cNvPr id="16" name="TextBox 15"/>
          <p:cNvSpPr txBox="1"/>
          <p:nvPr/>
        </p:nvSpPr>
        <p:spPr>
          <a:xfrm>
            <a:off x="586118" y="3002387"/>
            <a:ext cx="6136453" cy="938719"/>
          </a:xfrm>
          <a:prstGeom prst="rect">
            <a:avLst/>
          </a:prstGeom>
          <a:noFill/>
        </p:spPr>
        <p:txBody>
          <a:bodyPr wrap="square" rtlCol="0">
            <a:spAutoFit/>
          </a:bodyPr>
          <a:lstStyle/>
          <a:p>
            <a:r>
              <a:rPr lang="en-US" sz="1100" b="1" u="sng" dirty="0">
                <a:solidFill>
                  <a:srgbClr val="3366FF"/>
                </a:solidFill>
              </a:rPr>
              <a:t>1: Build the leadership skills of Community Leaders through leadership and advocacy training.</a:t>
            </a:r>
          </a:p>
          <a:p>
            <a:pPr marL="171450" indent="-171450">
              <a:buFont typeface="Arial"/>
              <a:buChar char="•"/>
            </a:pPr>
            <a:r>
              <a:rPr lang="en-US" sz="1100" dirty="0"/>
              <a:t>Recruit, engage, train at least 40 parent leaders. Provide coaching to at least 10 parents.</a:t>
            </a:r>
          </a:p>
          <a:p>
            <a:pPr marL="171450" indent="-171450">
              <a:buFont typeface="Arial"/>
              <a:buChar char="•"/>
            </a:pPr>
            <a:r>
              <a:rPr lang="en-US" sz="1100" dirty="0"/>
              <a:t>Research parent leadership and advocacy training best practices and </a:t>
            </a:r>
            <a:r>
              <a:rPr lang="en-US" sz="1100" b="1" dirty="0"/>
              <a:t>develop</a:t>
            </a:r>
            <a:r>
              <a:rPr lang="en-US" sz="1100" dirty="0"/>
              <a:t> training content.</a:t>
            </a:r>
          </a:p>
          <a:p>
            <a:pPr marL="171450" indent="-171450">
              <a:buFont typeface="Arial"/>
              <a:buChar char="•"/>
            </a:pPr>
            <a:r>
              <a:rPr lang="en-US" sz="1100" dirty="0"/>
              <a:t>Recruit a representative from 10 organizations to build relationships with parents with the long-term goal of increasing community member’s access to services.</a:t>
            </a:r>
          </a:p>
        </p:txBody>
      </p:sp>
      <p:sp>
        <p:nvSpPr>
          <p:cNvPr id="17" name="TextBox 16"/>
          <p:cNvSpPr txBox="1"/>
          <p:nvPr/>
        </p:nvSpPr>
        <p:spPr>
          <a:xfrm>
            <a:off x="595003" y="3955828"/>
            <a:ext cx="6127568" cy="907941"/>
          </a:xfrm>
          <a:prstGeom prst="rect">
            <a:avLst/>
          </a:prstGeom>
          <a:noFill/>
        </p:spPr>
        <p:txBody>
          <a:bodyPr wrap="square" rtlCol="0">
            <a:spAutoFit/>
          </a:bodyPr>
          <a:lstStyle/>
          <a:p>
            <a:r>
              <a:rPr lang="en-US" sz="1100" b="1" u="sng" dirty="0">
                <a:solidFill>
                  <a:srgbClr val="660066"/>
                </a:solidFill>
              </a:rPr>
              <a:t>2: Build the skills and capacity of local organizations</a:t>
            </a:r>
          </a:p>
          <a:p>
            <a:pPr marL="171450" indent="-171450">
              <a:buFont typeface="Arial"/>
              <a:buChar char="•"/>
            </a:pPr>
            <a:r>
              <a:rPr lang="en-US" sz="1050" dirty="0"/>
              <a:t>Present a plan for organizational recruitment to the Best Start SEM-EM Community Partnership.</a:t>
            </a:r>
          </a:p>
          <a:p>
            <a:pPr marL="171450" indent="-171450">
              <a:buFont typeface="Arial"/>
              <a:buChar char="•"/>
            </a:pPr>
            <a:r>
              <a:rPr lang="en-US" sz="1050" dirty="0"/>
              <a:t>Develop a workplan to facilitate the BSF Coalition to do community actions that improve local services.</a:t>
            </a:r>
          </a:p>
          <a:p>
            <a:pPr marL="171450" indent="-171450">
              <a:buFont typeface="Arial"/>
              <a:buChar char="•"/>
            </a:pPr>
            <a:r>
              <a:rPr lang="en-US" sz="1050" dirty="0"/>
              <a:t>Develop trainings that will support organizations to better serve the community: </a:t>
            </a:r>
            <a:r>
              <a:rPr lang="en-US" sz="1050" i="1" dirty="0">
                <a:solidFill>
                  <a:srgbClr val="660066"/>
                </a:solidFill>
              </a:rPr>
              <a:t>focus on cultural and linguistic competency</a:t>
            </a:r>
          </a:p>
        </p:txBody>
      </p:sp>
      <p:sp>
        <p:nvSpPr>
          <p:cNvPr id="18" name="TextBox 17"/>
          <p:cNvSpPr txBox="1"/>
          <p:nvPr/>
        </p:nvSpPr>
        <p:spPr>
          <a:xfrm>
            <a:off x="595003" y="4952514"/>
            <a:ext cx="6127569" cy="746358"/>
          </a:xfrm>
          <a:prstGeom prst="rect">
            <a:avLst/>
          </a:prstGeom>
          <a:noFill/>
        </p:spPr>
        <p:txBody>
          <a:bodyPr wrap="square" rtlCol="0">
            <a:spAutoFit/>
          </a:bodyPr>
          <a:lstStyle/>
          <a:p>
            <a:r>
              <a:rPr lang="en-US" sz="1100" b="1" u="sng" dirty="0">
                <a:solidFill>
                  <a:srgbClr val="008000"/>
                </a:solidFill>
              </a:rPr>
              <a:t>3: Collaborate with the Best Start South El Monte-El Monte Community Partnership</a:t>
            </a:r>
          </a:p>
          <a:p>
            <a:pPr marL="171450" indent="-171450">
              <a:buFont typeface="Arial"/>
              <a:buChar char="•"/>
            </a:pPr>
            <a:r>
              <a:rPr lang="en-US" sz="1050" dirty="0"/>
              <a:t>SPIRITT should ask the Best Start SEM-EM Community Partnership for feedback on outreach and recruitment plans.</a:t>
            </a:r>
          </a:p>
          <a:p>
            <a:pPr marL="171450" indent="-171450">
              <a:buFont typeface="Arial"/>
              <a:buChar char="•"/>
            </a:pPr>
            <a:r>
              <a:rPr lang="en-US" sz="1050" dirty="0"/>
              <a:t>Communicate progress with the BSF Workgroup and the Community Partners</a:t>
            </a:r>
          </a:p>
        </p:txBody>
      </p:sp>
      <p:sp>
        <p:nvSpPr>
          <p:cNvPr id="19" name="TextBox 18"/>
          <p:cNvSpPr txBox="1"/>
          <p:nvPr/>
        </p:nvSpPr>
        <p:spPr>
          <a:xfrm>
            <a:off x="586118" y="5741972"/>
            <a:ext cx="6127565" cy="423193"/>
          </a:xfrm>
          <a:prstGeom prst="rect">
            <a:avLst/>
          </a:prstGeom>
          <a:noFill/>
        </p:spPr>
        <p:txBody>
          <a:bodyPr wrap="square" rtlCol="0">
            <a:spAutoFit/>
          </a:bodyPr>
          <a:lstStyle/>
          <a:p>
            <a:r>
              <a:rPr lang="en-US" sz="1100" b="1" u="sng" dirty="0">
                <a:solidFill>
                  <a:srgbClr val="FEB810"/>
                </a:solidFill>
              </a:rPr>
              <a:t>4: Provide effective communications support</a:t>
            </a:r>
          </a:p>
          <a:p>
            <a:pPr marL="171450" indent="-171450">
              <a:buFont typeface="Arial"/>
              <a:buChar char="•"/>
            </a:pPr>
            <a:r>
              <a:rPr lang="en-US" sz="1050" dirty="0"/>
              <a:t>Develop and implement a Communications Plan and a Community Outreach Plan to support each activity.</a:t>
            </a:r>
          </a:p>
        </p:txBody>
      </p:sp>
      <p:sp>
        <p:nvSpPr>
          <p:cNvPr id="20" name="TextBox 19"/>
          <p:cNvSpPr txBox="1"/>
          <p:nvPr/>
        </p:nvSpPr>
        <p:spPr>
          <a:xfrm>
            <a:off x="595003" y="6272730"/>
            <a:ext cx="6099580" cy="754053"/>
          </a:xfrm>
          <a:prstGeom prst="rect">
            <a:avLst/>
          </a:prstGeom>
          <a:noFill/>
        </p:spPr>
        <p:txBody>
          <a:bodyPr wrap="square" rtlCol="0">
            <a:spAutoFit/>
          </a:bodyPr>
          <a:lstStyle/>
          <a:p>
            <a:r>
              <a:rPr lang="en-US" sz="1100" b="1" u="sng" dirty="0">
                <a:solidFill>
                  <a:srgbClr val="000092"/>
                </a:solidFill>
              </a:rPr>
              <a:t>5: Ensure BSF Participants have information on community resources and that the BSF Project helps to build relationships</a:t>
            </a:r>
          </a:p>
          <a:p>
            <a:pPr marL="171450" indent="-171450">
              <a:buFont typeface="Arial"/>
              <a:buChar char="•"/>
            </a:pPr>
            <a:r>
              <a:rPr lang="en-US" sz="1050" dirty="0"/>
              <a:t>Ensure participants know about community resources.</a:t>
            </a:r>
          </a:p>
          <a:p>
            <a:pPr marL="171450" indent="-171450">
              <a:buFont typeface="Arial"/>
              <a:buChar char="•"/>
            </a:pPr>
            <a:r>
              <a:rPr lang="en-US" sz="1050" dirty="0"/>
              <a:t>Ensure the BSF project is helping build relationships among project participants.</a:t>
            </a:r>
          </a:p>
        </p:txBody>
      </p:sp>
      <p:sp>
        <p:nvSpPr>
          <p:cNvPr id="21" name="TextBox 20"/>
          <p:cNvSpPr txBox="1"/>
          <p:nvPr/>
        </p:nvSpPr>
        <p:spPr>
          <a:xfrm>
            <a:off x="605226" y="7026783"/>
            <a:ext cx="6108457" cy="584776"/>
          </a:xfrm>
          <a:prstGeom prst="rect">
            <a:avLst/>
          </a:prstGeom>
          <a:noFill/>
        </p:spPr>
        <p:txBody>
          <a:bodyPr wrap="square" rtlCol="0">
            <a:spAutoFit/>
          </a:bodyPr>
          <a:lstStyle/>
          <a:p>
            <a:r>
              <a:rPr lang="en-US" sz="1100" b="1" u="sng" dirty="0">
                <a:solidFill>
                  <a:schemeClr val="bg1">
                    <a:lumMod val="50000"/>
                  </a:schemeClr>
                </a:solidFill>
              </a:rPr>
              <a:t>6: Provide Participant Support and Logistics</a:t>
            </a:r>
          </a:p>
          <a:p>
            <a:pPr marL="171450" indent="-171450">
              <a:buFont typeface="Arial"/>
              <a:buChar char="•"/>
            </a:pPr>
            <a:r>
              <a:rPr lang="en-US" sz="1050" dirty="0"/>
              <a:t>Provide logistical support for each activity </a:t>
            </a:r>
            <a:r>
              <a:rPr lang="en-US" sz="1050" i="1" dirty="0"/>
              <a:t>(including: childcare, transportation, translation, meeting space,  and food)</a:t>
            </a:r>
          </a:p>
        </p:txBody>
      </p:sp>
      <p:sp>
        <p:nvSpPr>
          <p:cNvPr id="22" name="TextBox 21"/>
          <p:cNvSpPr txBox="1"/>
          <p:nvPr/>
        </p:nvSpPr>
        <p:spPr>
          <a:xfrm>
            <a:off x="605226" y="7695257"/>
            <a:ext cx="5976602" cy="746358"/>
          </a:xfrm>
          <a:prstGeom prst="rect">
            <a:avLst/>
          </a:prstGeom>
          <a:noFill/>
        </p:spPr>
        <p:txBody>
          <a:bodyPr wrap="square" rtlCol="0">
            <a:spAutoFit/>
          </a:bodyPr>
          <a:lstStyle/>
          <a:p>
            <a:r>
              <a:rPr lang="en-US" sz="1100" b="1" u="sng" dirty="0">
                <a:solidFill>
                  <a:schemeClr val="accent5">
                    <a:lumMod val="50000"/>
                  </a:schemeClr>
                </a:solidFill>
              </a:rPr>
              <a:t>7: Conduct Evaluation</a:t>
            </a:r>
          </a:p>
          <a:p>
            <a:pPr marL="171450" indent="-171450">
              <a:buFont typeface="Arial"/>
              <a:buChar char="•"/>
            </a:pPr>
            <a:r>
              <a:rPr lang="en-US" sz="1050" dirty="0"/>
              <a:t>Develop and implement and evaluation plan each strategy listed in the Scope of Work. </a:t>
            </a:r>
            <a:r>
              <a:rPr lang="en-US" sz="1050" i="1" dirty="0"/>
              <a:t>Includes collecting and analyzing data.</a:t>
            </a:r>
          </a:p>
          <a:p>
            <a:pPr marL="171450" indent="-171450">
              <a:buFont typeface="Arial"/>
              <a:buChar char="•"/>
            </a:pPr>
            <a:r>
              <a:rPr lang="en-US" sz="1050" dirty="0"/>
              <a:t>Develop Performance Measures for each activity with First 5 LA and the Community Partnership.</a:t>
            </a:r>
          </a:p>
        </p:txBody>
      </p:sp>
      <p:sp>
        <p:nvSpPr>
          <p:cNvPr id="23" name="TextBox 22"/>
          <p:cNvSpPr txBox="1"/>
          <p:nvPr/>
        </p:nvSpPr>
        <p:spPr>
          <a:xfrm>
            <a:off x="586118" y="8517469"/>
            <a:ext cx="6108457" cy="584776"/>
          </a:xfrm>
          <a:prstGeom prst="rect">
            <a:avLst/>
          </a:prstGeom>
          <a:noFill/>
        </p:spPr>
        <p:txBody>
          <a:bodyPr wrap="square" rtlCol="0">
            <a:spAutoFit/>
          </a:bodyPr>
          <a:lstStyle/>
          <a:p>
            <a:r>
              <a:rPr lang="en-US" sz="1100" b="1" u="sng" dirty="0">
                <a:solidFill>
                  <a:schemeClr val="accent4">
                    <a:lumMod val="50000"/>
                  </a:schemeClr>
                </a:solidFill>
              </a:rPr>
              <a:t>8: Coordinate with First 5 LA</a:t>
            </a:r>
          </a:p>
          <a:p>
            <a:pPr marL="171450" indent="-171450">
              <a:buFont typeface="Arial"/>
              <a:buChar char="•"/>
            </a:pPr>
            <a:r>
              <a:rPr lang="en-US" sz="1050" dirty="0"/>
              <a:t>Collaborate with First 5 LA</a:t>
            </a:r>
          </a:p>
          <a:p>
            <a:pPr marL="171450" indent="-171450">
              <a:buFont typeface="Arial"/>
              <a:buChar char="•"/>
            </a:pPr>
            <a:r>
              <a:rPr lang="en-US" sz="1050" dirty="0"/>
              <a:t>Provide Quarterly Progress Reports to First 5 LA.</a:t>
            </a:r>
          </a:p>
        </p:txBody>
      </p:sp>
      <p:pic>
        <p:nvPicPr>
          <p:cNvPr id="27" name="Picture 26" descr="F5LA_BestSart_ElMonte Color.jpg"/>
          <p:cNvPicPr>
            <a:picLocks noChangeAspect="1"/>
          </p:cNvPicPr>
          <p:nvPr/>
        </p:nvPicPr>
        <p:blipFill rotWithShape="1">
          <a:blip r:embed="rId4">
            <a:extLst>
              <a:ext uri="{28A0092B-C50C-407E-A947-70E740481C1C}">
                <a14:useLocalDpi xmlns:a14="http://schemas.microsoft.com/office/drawing/2010/main" val="0"/>
              </a:ext>
            </a:extLst>
          </a:blip>
          <a:srcRect l="19812" t="22577" r="20104" b="29771"/>
          <a:stretch/>
        </p:blipFill>
        <p:spPr>
          <a:xfrm>
            <a:off x="78485" y="5109903"/>
            <a:ext cx="516518" cy="316541"/>
          </a:xfrm>
          <a:prstGeom prst="rect">
            <a:avLst/>
          </a:prstGeom>
        </p:spPr>
      </p:pic>
      <p:pic>
        <p:nvPicPr>
          <p:cNvPr id="28" name="Picture 27"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9" y="6422165"/>
            <a:ext cx="609923" cy="448107"/>
          </a:xfrm>
          <a:prstGeom prst="rect">
            <a:avLst/>
          </a:prstGeom>
        </p:spPr>
      </p:pic>
      <p:pic>
        <p:nvPicPr>
          <p:cNvPr id="29" name="Picture 28" descr="outreach_icon.png"/>
          <p:cNvPicPr>
            <a:picLocks noChangeAspect="1"/>
          </p:cNvPicPr>
          <p:nvPr/>
        </p:nvPicPr>
        <p:blipFill rotWithShape="1">
          <a:blip r:embed="rId6">
            <a:extLst>
              <a:ext uri="{28A0092B-C50C-407E-A947-70E740481C1C}">
                <a14:useLocalDpi xmlns:a14="http://schemas.microsoft.com/office/drawing/2010/main" val="0"/>
              </a:ext>
            </a:extLst>
          </a:blip>
          <a:srcRect l="15037" t="24852" r="14511" b="22029"/>
          <a:stretch/>
        </p:blipFill>
        <p:spPr>
          <a:xfrm>
            <a:off x="152317" y="4194874"/>
            <a:ext cx="426266" cy="386649"/>
          </a:xfrm>
          <a:prstGeom prst="rect">
            <a:avLst/>
          </a:prstGeom>
        </p:spPr>
      </p:pic>
      <p:pic>
        <p:nvPicPr>
          <p:cNvPr id="30" name="Picture 29" descr="Send-a-test-messag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93" y="5698872"/>
            <a:ext cx="484055" cy="484055"/>
          </a:xfrm>
          <a:prstGeom prst="rect">
            <a:avLst/>
          </a:prstGeom>
        </p:spPr>
      </p:pic>
      <p:pic>
        <p:nvPicPr>
          <p:cNvPr id="31" name="Picture 30" descr="icon_estimate.png"/>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039" y="7110481"/>
            <a:ext cx="494902" cy="494902"/>
          </a:xfrm>
          <a:prstGeom prst="rect">
            <a:avLst/>
          </a:prstGeom>
        </p:spPr>
      </p:pic>
      <p:pic>
        <p:nvPicPr>
          <p:cNvPr id="32" name="Picture 31" descr="Research-and-Evaluation-Icon-300x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57" y="7818288"/>
            <a:ext cx="623327" cy="623327"/>
          </a:xfrm>
          <a:prstGeom prst="rect">
            <a:avLst/>
          </a:prstGeom>
        </p:spPr>
      </p:pic>
      <p:pic>
        <p:nvPicPr>
          <p:cNvPr id="33" name="Picture 32" descr="F5LA_BestSart_ElMonte Color.jpg"/>
          <p:cNvPicPr>
            <a:picLocks noChangeAspect="1"/>
          </p:cNvPicPr>
          <p:nvPr/>
        </p:nvPicPr>
        <p:blipFill rotWithShape="1">
          <a:blip r:embed="rId4">
            <a:extLst>
              <a:ext uri="{28A0092B-C50C-407E-A947-70E740481C1C}">
                <a14:useLocalDpi xmlns:a14="http://schemas.microsoft.com/office/drawing/2010/main" val="0"/>
              </a:ext>
            </a:extLst>
          </a:blip>
          <a:srcRect l="19812" t="22577" r="20104" b="42050"/>
          <a:stretch/>
        </p:blipFill>
        <p:spPr>
          <a:xfrm>
            <a:off x="69600" y="8692369"/>
            <a:ext cx="516518" cy="234976"/>
          </a:xfrm>
          <a:prstGeom prst="rect">
            <a:avLst/>
          </a:prstGeom>
        </p:spPr>
      </p:pic>
      <p:cxnSp>
        <p:nvCxnSpPr>
          <p:cNvPr id="34" name="Straight Connector 33"/>
          <p:cNvCxnSpPr/>
          <p:nvPr/>
        </p:nvCxnSpPr>
        <p:spPr>
          <a:xfrm>
            <a:off x="346341" y="633819"/>
            <a:ext cx="6296306" cy="17761"/>
          </a:xfrm>
          <a:prstGeom prst="line">
            <a:avLst/>
          </a:prstGeom>
          <a:ln>
            <a:solidFill>
              <a:srgbClr val="FF008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719071" y="8773317"/>
            <a:ext cx="1147810" cy="369332"/>
          </a:xfrm>
          <a:prstGeom prst="rect">
            <a:avLst/>
          </a:prstGeom>
          <a:noFill/>
        </p:spPr>
        <p:txBody>
          <a:bodyPr wrap="square" rtlCol="0">
            <a:spAutoFit/>
          </a:bodyPr>
          <a:lstStyle/>
          <a:p>
            <a:r>
              <a:rPr lang="en-US" sz="900" dirty="0">
                <a:solidFill>
                  <a:srgbClr val="FF0080"/>
                </a:solidFill>
              </a:rPr>
              <a:t>*BSF Scope of Work, Nov. 2015</a:t>
            </a:r>
          </a:p>
        </p:txBody>
      </p:sp>
    </p:spTree>
    <p:extLst>
      <p:ext uri="{BB962C8B-B14F-4D97-AF65-F5344CB8AC3E}">
        <p14:creationId xmlns:p14="http://schemas.microsoft.com/office/powerpoint/2010/main" val="9531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231"/>
            <a:ext cx="6858000" cy="630942"/>
          </a:xfrm>
          <a:prstGeom prst="rect">
            <a:avLst/>
          </a:prstGeom>
          <a:noFill/>
        </p:spPr>
        <p:txBody>
          <a:bodyPr wrap="square" rtlCol="0">
            <a:spAutoFit/>
          </a:bodyPr>
          <a:lstStyle/>
          <a:p>
            <a:pPr algn="ctr"/>
            <a:r>
              <a:rPr lang="en-US" sz="2000" b="1" dirty="0"/>
              <a:t>BSF Renewal Conversation Highlights</a:t>
            </a:r>
          </a:p>
          <a:p>
            <a:pPr algn="ctr"/>
            <a:r>
              <a:rPr lang="en-US" sz="1500" i="1" dirty="0"/>
              <a:t>August 9, 2017 Meeting</a:t>
            </a:r>
          </a:p>
        </p:txBody>
      </p:sp>
      <p:sp>
        <p:nvSpPr>
          <p:cNvPr id="6" name="TextBox 5"/>
          <p:cNvSpPr txBox="1"/>
          <p:nvPr/>
        </p:nvSpPr>
        <p:spPr>
          <a:xfrm>
            <a:off x="186492" y="1354553"/>
            <a:ext cx="3179235" cy="523220"/>
          </a:xfrm>
          <a:prstGeom prst="rect">
            <a:avLst/>
          </a:prstGeom>
          <a:solidFill>
            <a:srgbClr val="008000"/>
          </a:solidFill>
        </p:spPr>
        <p:txBody>
          <a:bodyPr wrap="square" rtlCol="0">
            <a:spAutoFit/>
          </a:bodyPr>
          <a:lstStyle/>
          <a:p>
            <a:pPr algn="ctr"/>
            <a:r>
              <a:rPr lang="en-US" sz="1400" b="1" dirty="0">
                <a:solidFill>
                  <a:schemeClr val="bg1"/>
                </a:solidFill>
              </a:rPr>
              <a:t>Reasons to Extend the Contract </a:t>
            </a:r>
          </a:p>
          <a:p>
            <a:pPr algn="ctr"/>
            <a:r>
              <a:rPr lang="en-US" sz="1400" b="1" dirty="0">
                <a:solidFill>
                  <a:schemeClr val="bg1"/>
                </a:solidFill>
              </a:rPr>
              <a:t>to June 30, 2018</a:t>
            </a:r>
          </a:p>
        </p:txBody>
      </p:sp>
      <p:sp>
        <p:nvSpPr>
          <p:cNvPr id="7" name="Rectangle 6"/>
          <p:cNvSpPr/>
          <p:nvPr/>
        </p:nvSpPr>
        <p:spPr>
          <a:xfrm>
            <a:off x="177611" y="1877773"/>
            <a:ext cx="3179235" cy="7136343"/>
          </a:xfrm>
          <a:prstGeom prst="rect">
            <a:avLst/>
          </a:prstGeom>
          <a:solidFill>
            <a:srgbClr val="FFFFFF"/>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buFont typeface="+mj-lt"/>
              <a:buAutoNum type="arabicPeriod"/>
            </a:pPr>
            <a:r>
              <a:rPr lang="en-US" sz="1200" b="1" dirty="0">
                <a:solidFill>
                  <a:schemeClr val="tx1"/>
                </a:solidFill>
              </a:rPr>
              <a:t>Parents Were Engaged:  </a:t>
            </a:r>
            <a:r>
              <a:rPr lang="en-US" sz="1200" dirty="0">
                <a:solidFill>
                  <a:schemeClr val="tx1"/>
                </a:solidFill>
              </a:rPr>
              <a:t>SPIRITT engaged a large number of parents and residents to participate in the BSF Project. (The are called “Parents in Learning” or “Padres </a:t>
            </a:r>
            <a:r>
              <a:rPr lang="en-US" sz="1200" dirty="0" err="1">
                <a:solidFill>
                  <a:schemeClr val="tx1"/>
                </a:solidFill>
              </a:rPr>
              <a:t>Aprendiendo</a:t>
            </a:r>
            <a:r>
              <a:rPr lang="en-US" sz="1200" dirty="0">
                <a:solidFill>
                  <a:schemeClr val="tx1"/>
                </a:solidFill>
              </a:rPr>
              <a:t>”)</a:t>
            </a:r>
          </a:p>
          <a:p>
            <a:pPr marL="228600" indent="-228600">
              <a:buFont typeface="+mj-lt"/>
              <a:buAutoNum type="arabicPeriod"/>
            </a:pPr>
            <a:endParaRPr lang="en-US" sz="1200" dirty="0">
              <a:solidFill>
                <a:schemeClr val="tx1"/>
              </a:solidFill>
            </a:endParaRPr>
          </a:p>
          <a:p>
            <a:pPr marL="228600" indent="-228600">
              <a:buFont typeface="+mj-lt"/>
              <a:buAutoNum type="arabicPeriod"/>
            </a:pPr>
            <a:r>
              <a:rPr lang="en-US" sz="1200" b="1" dirty="0">
                <a:solidFill>
                  <a:schemeClr val="tx1"/>
                </a:solidFill>
              </a:rPr>
              <a:t>Parents have increased their confidence and leadership skills: </a:t>
            </a:r>
            <a:r>
              <a:rPr lang="en-US" sz="1200" dirty="0">
                <a:solidFill>
                  <a:schemeClr val="tx1"/>
                </a:solidFill>
              </a:rPr>
              <a:t>Members of </a:t>
            </a:r>
            <a:r>
              <a:rPr lang="en-US" sz="1200" i="1" dirty="0">
                <a:solidFill>
                  <a:schemeClr val="tx1"/>
                </a:solidFill>
              </a:rPr>
              <a:t>Padres </a:t>
            </a:r>
            <a:r>
              <a:rPr lang="en-US" sz="1200" i="1" dirty="0" err="1">
                <a:solidFill>
                  <a:schemeClr val="tx1"/>
                </a:solidFill>
              </a:rPr>
              <a:t>Aprendiendo</a:t>
            </a:r>
            <a:r>
              <a:rPr lang="en-US" sz="1200" dirty="0">
                <a:solidFill>
                  <a:schemeClr val="tx1"/>
                </a:solidFill>
              </a:rPr>
              <a:t> have increased their leadership skills and public speaking skills.  They have build relationships with one another.</a:t>
            </a:r>
            <a:endParaRPr lang="en-US" sz="1200" b="1" dirty="0">
              <a:solidFill>
                <a:schemeClr val="tx1"/>
              </a:solidFill>
            </a:endParaRPr>
          </a:p>
          <a:p>
            <a:pPr marL="228600" indent="-228600">
              <a:buFont typeface="+mj-lt"/>
              <a:buAutoNum type="arabicPeriod"/>
            </a:pPr>
            <a:endParaRPr lang="en-US" sz="1200" b="1" dirty="0">
              <a:solidFill>
                <a:schemeClr val="tx1"/>
              </a:solidFill>
            </a:endParaRPr>
          </a:p>
          <a:p>
            <a:pPr marL="228600" indent="-228600">
              <a:buFont typeface="+mj-lt"/>
              <a:buAutoNum type="arabicPeriod"/>
            </a:pPr>
            <a:r>
              <a:rPr lang="en-US" sz="1200" b="1" dirty="0">
                <a:solidFill>
                  <a:schemeClr val="tx1"/>
                </a:solidFill>
              </a:rPr>
              <a:t>Work isn’t “finished”:  </a:t>
            </a:r>
            <a:r>
              <a:rPr lang="en-US" sz="1200" dirty="0">
                <a:solidFill>
                  <a:schemeClr val="tx1"/>
                </a:solidFill>
              </a:rPr>
              <a:t>Some participants shared that SPIRITT needs more time to finish the BSF work.</a:t>
            </a:r>
            <a:endParaRPr lang="en-US" sz="1200" b="1" dirty="0">
              <a:solidFill>
                <a:schemeClr val="tx1"/>
              </a:solidFill>
            </a:endParaRPr>
          </a:p>
          <a:p>
            <a:pPr marL="171450" indent="-171450">
              <a:buFont typeface="Arial"/>
              <a:buChar char="•"/>
            </a:pPr>
            <a:endParaRPr lang="en-US" sz="1200" dirty="0">
              <a:solidFill>
                <a:schemeClr val="tx1"/>
              </a:solidFill>
            </a:endParaRPr>
          </a:p>
        </p:txBody>
      </p:sp>
      <p:sp>
        <p:nvSpPr>
          <p:cNvPr id="8" name="TextBox 7"/>
          <p:cNvSpPr txBox="1"/>
          <p:nvPr/>
        </p:nvSpPr>
        <p:spPr>
          <a:xfrm>
            <a:off x="3509246" y="1354553"/>
            <a:ext cx="3186684" cy="523220"/>
          </a:xfrm>
          <a:prstGeom prst="rect">
            <a:avLst/>
          </a:prstGeom>
          <a:solidFill>
            <a:srgbClr val="FF0000"/>
          </a:solidFill>
        </p:spPr>
        <p:txBody>
          <a:bodyPr wrap="square" rtlCol="0">
            <a:spAutoFit/>
          </a:bodyPr>
          <a:lstStyle/>
          <a:p>
            <a:pPr algn="ctr"/>
            <a:r>
              <a:rPr lang="en-US" sz="1400" b="1" dirty="0">
                <a:solidFill>
                  <a:schemeClr val="bg1"/>
                </a:solidFill>
              </a:rPr>
              <a:t>Reasons to End the Contract </a:t>
            </a:r>
          </a:p>
          <a:p>
            <a:pPr algn="ctr"/>
            <a:r>
              <a:rPr lang="en-US" sz="1400" b="1" dirty="0">
                <a:solidFill>
                  <a:schemeClr val="bg1"/>
                </a:solidFill>
              </a:rPr>
              <a:t>On November 30, 2017</a:t>
            </a:r>
          </a:p>
        </p:txBody>
      </p:sp>
      <p:sp>
        <p:nvSpPr>
          <p:cNvPr id="9" name="Rectangle 8"/>
          <p:cNvSpPr/>
          <p:nvPr/>
        </p:nvSpPr>
        <p:spPr>
          <a:xfrm>
            <a:off x="3509246" y="1877773"/>
            <a:ext cx="3186684" cy="7136344"/>
          </a:xfrm>
          <a:prstGeom prst="rect">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mj-lt"/>
              <a:buAutoNum type="arabicPeriod"/>
            </a:pPr>
            <a:r>
              <a:rPr lang="en-US" sz="1200" b="1" dirty="0">
                <a:solidFill>
                  <a:srgbClr val="000000"/>
                </a:solidFill>
              </a:rPr>
              <a:t>No plan for the parents that were engaged: </a:t>
            </a:r>
            <a:r>
              <a:rPr lang="en-US" sz="1200" dirty="0">
                <a:solidFill>
                  <a:srgbClr val="000000"/>
                </a:solidFill>
              </a:rPr>
              <a:t>SPIRRIT has not moved the Parent Group into real actions that are going to improve access to resources or improve the quality of services.</a:t>
            </a:r>
          </a:p>
          <a:p>
            <a:pPr marL="342900" indent="-342900">
              <a:buFont typeface="+mj-lt"/>
              <a:buAutoNum type="arabicPeriod"/>
            </a:pPr>
            <a:endParaRPr lang="en-US" sz="1200" dirty="0">
              <a:solidFill>
                <a:srgbClr val="000000"/>
              </a:solidFill>
            </a:endParaRPr>
          </a:p>
          <a:p>
            <a:pPr marL="342900" indent="-342900">
              <a:buFont typeface="+mj-lt"/>
              <a:buAutoNum type="arabicPeriod"/>
            </a:pPr>
            <a:r>
              <a:rPr lang="en-US" sz="1200" b="1" dirty="0">
                <a:solidFill>
                  <a:srgbClr val="000000"/>
                </a:solidFill>
              </a:rPr>
              <a:t>SPIRITT </a:t>
            </a:r>
            <a:r>
              <a:rPr lang="en-US" sz="1200" dirty="0">
                <a:solidFill>
                  <a:srgbClr val="000000"/>
                </a:solidFill>
              </a:rPr>
              <a:t>has no plan or strategy for how the Coalition meetings are going to improve local services.  Feedback from organizational participants is that the meetings aren’t clear, the meetings aren’t facilitated well, and that there are few organizations involved. </a:t>
            </a:r>
          </a:p>
          <a:p>
            <a:pPr marL="342900" indent="-342900">
              <a:buFont typeface="+mj-lt"/>
              <a:buAutoNum type="arabicPeriod"/>
            </a:pPr>
            <a:endParaRPr lang="en-US" sz="1200" dirty="0">
              <a:solidFill>
                <a:srgbClr val="000000"/>
              </a:solidFill>
            </a:endParaRPr>
          </a:p>
          <a:p>
            <a:pPr marL="342900" indent="-342900">
              <a:buFont typeface="+mj-lt"/>
              <a:buAutoNum type="arabicPeriod"/>
            </a:pPr>
            <a:r>
              <a:rPr lang="en-US" sz="1200" b="1" dirty="0">
                <a:solidFill>
                  <a:srgbClr val="000000"/>
                </a:solidFill>
              </a:rPr>
              <a:t>Asian-American community not engaged:  </a:t>
            </a:r>
            <a:r>
              <a:rPr lang="en-US" sz="1200" dirty="0">
                <a:solidFill>
                  <a:srgbClr val="000000"/>
                </a:solidFill>
              </a:rPr>
              <a:t>One of the original goals of the BSF Project was that SPIRITT would engage the Asian community.  Some participants were disappointed that this was not done.</a:t>
            </a:r>
          </a:p>
          <a:p>
            <a:pPr marL="342900" indent="-342900">
              <a:buFont typeface="+mj-lt"/>
              <a:buAutoNum type="arabicPeriod"/>
            </a:pPr>
            <a:endParaRPr lang="en-US" sz="1200" b="1" dirty="0">
              <a:solidFill>
                <a:srgbClr val="000000"/>
              </a:solidFill>
            </a:endParaRPr>
          </a:p>
          <a:p>
            <a:pPr marL="342900" indent="-342900">
              <a:buFont typeface="+mj-lt"/>
              <a:buAutoNum type="arabicPeriod"/>
            </a:pPr>
            <a:r>
              <a:rPr lang="en-US" sz="1200" b="1" dirty="0">
                <a:solidFill>
                  <a:srgbClr val="000000"/>
                </a:solidFill>
              </a:rPr>
              <a:t>SPIRITT should have communicated better:  </a:t>
            </a:r>
            <a:r>
              <a:rPr lang="en-US" sz="1200" dirty="0">
                <a:solidFill>
                  <a:srgbClr val="000000"/>
                </a:solidFill>
              </a:rPr>
              <a:t>Some Participants said that SPIRITT hasn’t clearly communicated  their progress towards the BSF Goals. They felt the Advisory Committee and the Community Partnership are unaware of the results of the BSF.</a:t>
            </a:r>
          </a:p>
          <a:p>
            <a:pPr marL="342900" indent="-342900">
              <a:buFont typeface="+mj-lt"/>
              <a:buAutoNum type="arabicPeriod"/>
            </a:pPr>
            <a:endParaRPr lang="en-US" sz="1200" b="1" dirty="0">
              <a:solidFill>
                <a:srgbClr val="000000"/>
              </a:solidFill>
            </a:endParaRPr>
          </a:p>
        </p:txBody>
      </p:sp>
      <p:pic>
        <p:nvPicPr>
          <p:cNvPr id="11" name="Picture 10" descr="images.jpg"/>
          <p:cNvPicPr>
            <a:picLocks noChangeAspect="1"/>
          </p:cNvPicPr>
          <p:nvPr/>
        </p:nvPicPr>
        <p:blipFill rotWithShape="1">
          <a:blip r:embed="rId2">
            <a:extLst>
              <a:ext uri="{28A0092B-C50C-407E-A947-70E740481C1C}">
                <a14:useLocalDpi xmlns:a14="http://schemas.microsoft.com/office/drawing/2010/main" val="0"/>
              </a:ext>
            </a:extLst>
          </a:blip>
          <a:srcRect r="50428"/>
          <a:stretch/>
        </p:blipFill>
        <p:spPr>
          <a:xfrm>
            <a:off x="1546813" y="777718"/>
            <a:ext cx="602280" cy="572179"/>
          </a:xfrm>
          <a:prstGeom prst="rect">
            <a:avLst/>
          </a:prstGeom>
        </p:spPr>
      </p:pic>
      <p:pic>
        <p:nvPicPr>
          <p:cNvPr id="12" name="Picture 11" descr="images.jpg"/>
          <p:cNvPicPr>
            <a:picLocks noChangeAspect="1"/>
          </p:cNvPicPr>
          <p:nvPr/>
        </p:nvPicPr>
        <p:blipFill rotWithShape="1">
          <a:blip r:embed="rId2">
            <a:extLst>
              <a:ext uri="{28A0092B-C50C-407E-A947-70E740481C1C}">
                <a14:useLocalDpi xmlns:a14="http://schemas.microsoft.com/office/drawing/2010/main" val="0"/>
              </a:ext>
            </a:extLst>
          </a:blip>
          <a:srcRect l="50607"/>
          <a:stretch/>
        </p:blipFill>
        <p:spPr>
          <a:xfrm>
            <a:off x="4866538" y="777718"/>
            <a:ext cx="604983" cy="576835"/>
          </a:xfrm>
          <a:prstGeom prst="rect">
            <a:avLst/>
          </a:prstGeom>
        </p:spPr>
      </p:pic>
    </p:spTree>
    <p:extLst>
      <p:ext uri="{BB962C8B-B14F-4D97-AF65-F5344CB8AC3E}">
        <p14:creationId xmlns:p14="http://schemas.microsoft.com/office/powerpoint/2010/main" val="201817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1958</TotalTime>
  <Words>862</Words>
  <Application>Microsoft Office PowerPoint</Application>
  <PresentationFormat>On-screen Show (4:3)</PresentationFormat>
  <Paragraphs>79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Libre Franklin Black</vt:lpstr>
      <vt:lpstr>MS Mincho</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Chrysta Wilson</dc:creator>
  <cp:lastModifiedBy>Arthur Argomaniz</cp:lastModifiedBy>
  <cp:revision>34</cp:revision>
  <cp:lastPrinted>2017-08-14T08:45:32Z</cp:lastPrinted>
  <dcterms:created xsi:type="dcterms:W3CDTF">2017-08-14T07:33:17Z</dcterms:created>
  <dcterms:modified xsi:type="dcterms:W3CDTF">2019-02-27T11:24:59Z</dcterms:modified>
</cp:coreProperties>
</file>