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1"/>
  </p:notesMasterIdLst>
  <p:sldIdLst>
    <p:sldId id="257" r:id="rId4"/>
    <p:sldId id="259" r:id="rId5"/>
    <p:sldId id="269" r:id="rId6"/>
    <p:sldId id="275" r:id="rId7"/>
    <p:sldId id="302" r:id="rId8"/>
    <p:sldId id="291" r:id="rId9"/>
    <p:sldId id="303" r:id="rId10"/>
    <p:sldId id="292" r:id="rId11"/>
    <p:sldId id="297" r:id="rId12"/>
    <p:sldId id="298" r:id="rId13"/>
    <p:sldId id="299" r:id="rId14"/>
    <p:sldId id="300" r:id="rId15"/>
    <p:sldId id="301" r:id="rId16"/>
    <p:sldId id="273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0" autoAdjust="0"/>
    <p:restoredTop sz="87776" autoAdjust="0"/>
  </p:normalViewPr>
  <p:slideViewPr>
    <p:cSldViewPr>
      <p:cViewPr varScale="1">
        <p:scale>
          <a:sx n="80" d="100"/>
          <a:sy n="80" d="100"/>
        </p:scale>
        <p:origin x="13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60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B8A78-EE99-4D45-A378-F1E5E5742BEC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C1709-9375-E546-A7B1-A93F41AE3403}">
      <dgm:prSet phldrT="[Text]" custT="1"/>
      <dgm:spPr/>
      <dgm:t>
        <a:bodyPr/>
        <a:lstStyle/>
        <a:p>
          <a:endParaRPr lang="en-US" sz="2000" dirty="0"/>
        </a:p>
        <a:p>
          <a:r>
            <a:rPr lang="en-US" sz="2000" dirty="0"/>
            <a:t>(half way)</a:t>
          </a:r>
        </a:p>
      </dgm:t>
    </dgm:pt>
    <dgm:pt modelId="{431E4768-A02E-7F4F-9F50-863269F9B6C5}" type="parTrans" cxnId="{571F6213-28AC-BF49-ACBC-A1BD5D06C06C}">
      <dgm:prSet/>
      <dgm:spPr/>
      <dgm:t>
        <a:bodyPr/>
        <a:lstStyle/>
        <a:p>
          <a:endParaRPr lang="en-US"/>
        </a:p>
      </dgm:t>
    </dgm:pt>
    <dgm:pt modelId="{7716A73C-262E-CE49-B144-5EAC39379056}" type="sibTrans" cxnId="{571F6213-28AC-BF49-ACBC-A1BD5D06C06C}">
      <dgm:prSet/>
      <dgm:spPr/>
      <dgm:t>
        <a:bodyPr/>
        <a:lstStyle/>
        <a:p>
          <a:endParaRPr lang="en-US"/>
        </a:p>
      </dgm:t>
    </dgm:pt>
    <dgm:pt modelId="{96B28C5D-3845-4947-9337-C26250C96B40}">
      <dgm:prSet phldrT="[Text]" custT="1"/>
      <dgm:spPr/>
      <dgm:t>
        <a:bodyPr/>
        <a:lstStyle/>
        <a:p>
          <a:pPr algn="ctr"/>
          <a:r>
            <a:rPr lang="en-US" sz="2000" dirty="0"/>
            <a:t>            </a:t>
          </a:r>
        </a:p>
        <a:p>
          <a:pPr algn="ctr"/>
          <a:endParaRPr lang="en-US" sz="2000" dirty="0"/>
        </a:p>
        <a:p>
          <a:pPr algn="ctr"/>
          <a:r>
            <a:rPr lang="en-US" sz="2000" dirty="0"/>
            <a:t>             (My Way)</a:t>
          </a:r>
        </a:p>
      </dgm:t>
    </dgm:pt>
    <dgm:pt modelId="{29175229-9281-5043-826A-B9886E121339}" type="parTrans" cxnId="{A38A6ECB-F26A-2B48-A105-DC051534A0C4}">
      <dgm:prSet/>
      <dgm:spPr/>
      <dgm:t>
        <a:bodyPr/>
        <a:lstStyle/>
        <a:p>
          <a:endParaRPr lang="en-US"/>
        </a:p>
      </dgm:t>
    </dgm:pt>
    <dgm:pt modelId="{56022417-C740-5B4C-9DE9-350D218383F3}" type="sibTrans" cxnId="{A38A6ECB-F26A-2B48-A105-DC051534A0C4}">
      <dgm:prSet/>
      <dgm:spPr/>
      <dgm:t>
        <a:bodyPr/>
        <a:lstStyle/>
        <a:p>
          <a:endParaRPr lang="en-US"/>
        </a:p>
      </dgm:t>
    </dgm:pt>
    <dgm:pt modelId="{5A3705FB-AAE0-B94C-9B02-9D2765714138}">
      <dgm:prSet phldrT="[Text]" custT="1"/>
      <dgm:spPr/>
      <dgm:t>
        <a:bodyPr/>
        <a:lstStyle/>
        <a:p>
          <a:pPr algn="ctr"/>
          <a:endParaRPr lang="en-US" sz="3200" dirty="0"/>
        </a:p>
        <a:p>
          <a:pPr algn="l"/>
          <a:r>
            <a:rPr lang="en-US" sz="2000" dirty="0"/>
            <a:t>                     (Our Way)</a:t>
          </a:r>
        </a:p>
      </dgm:t>
    </dgm:pt>
    <dgm:pt modelId="{627386E2-A235-B94F-AED3-543B92904B4D}" type="parTrans" cxnId="{27E8B49D-5C93-594C-938D-88F2B444E716}">
      <dgm:prSet/>
      <dgm:spPr/>
      <dgm:t>
        <a:bodyPr/>
        <a:lstStyle/>
        <a:p>
          <a:endParaRPr lang="en-US"/>
        </a:p>
      </dgm:t>
    </dgm:pt>
    <dgm:pt modelId="{5DFF754E-413E-7B47-8C9A-2FF395B88AD5}" type="sibTrans" cxnId="{27E8B49D-5C93-594C-938D-88F2B444E716}">
      <dgm:prSet/>
      <dgm:spPr/>
      <dgm:t>
        <a:bodyPr/>
        <a:lstStyle/>
        <a:p>
          <a:endParaRPr lang="en-US"/>
        </a:p>
      </dgm:t>
    </dgm:pt>
    <dgm:pt modelId="{DFF698A1-5D12-5241-A29C-DE7A32940096}">
      <dgm:prSet phldrT="[Text]" custT="1"/>
      <dgm:spPr>
        <a:solidFill>
          <a:schemeClr val="accent1">
            <a:alpha val="80000"/>
          </a:schemeClr>
        </a:solidFill>
      </dgm:spPr>
      <dgm:t>
        <a:bodyPr/>
        <a:lstStyle/>
        <a:p>
          <a:pPr algn="ctr"/>
          <a:endParaRPr lang="en-US" sz="2000" dirty="0"/>
        </a:p>
        <a:p>
          <a:pPr algn="ctr"/>
          <a:endParaRPr lang="en-US" sz="2000" dirty="0"/>
        </a:p>
        <a:p>
          <a:pPr algn="ctr"/>
          <a:r>
            <a:rPr lang="en-US" sz="2000" dirty="0"/>
            <a:t>       </a:t>
          </a:r>
        </a:p>
        <a:p>
          <a:pPr algn="l"/>
          <a:r>
            <a:rPr lang="en-US" sz="2000" dirty="0"/>
            <a:t>                  (No Way)</a:t>
          </a:r>
        </a:p>
      </dgm:t>
    </dgm:pt>
    <dgm:pt modelId="{845B2A29-F8C8-8244-866A-325F67C81C2C}" type="parTrans" cxnId="{362523CC-8DBE-6A45-BFE3-5507B83526F1}">
      <dgm:prSet/>
      <dgm:spPr/>
      <dgm:t>
        <a:bodyPr/>
        <a:lstStyle/>
        <a:p>
          <a:endParaRPr lang="en-US"/>
        </a:p>
      </dgm:t>
    </dgm:pt>
    <dgm:pt modelId="{E8014F8E-6684-0C4A-93E7-A4FD8811DB48}" type="sibTrans" cxnId="{362523CC-8DBE-6A45-BFE3-5507B83526F1}">
      <dgm:prSet/>
      <dgm:spPr/>
      <dgm:t>
        <a:bodyPr/>
        <a:lstStyle/>
        <a:p>
          <a:endParaRPr lang="en-US"/>
        </a:p>
      </dgm:t>
    </dgm:pt>
    <dgm:pt modelId="{8460F1FC-EC18-7C48-9127-4C348AD359D9}">
      <dgm:prSet phldrT="[Text]" custT="1"/>
      <dgm:spPr/>
      <dgm:t>
        <a:bodyPr/>
        <a:lstStyle/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r>
            <a:rPr lang="en-US" sz="2000" dirty="0"/>
            <a:t>      (</a:t>
          </a:r>
          <a:r>
            <a:rPr lang="en-US" sz="2000"/>
            <a:t>Your Way</a:t>
          </a:r>
          <a:r>
            <a:rPr lang="en-US" sz="2000" dirty="0"/>
            <a:t>)</a:t>
          </a:r>
        </a:p>
      </dgm:t>
    </dgm:pt>
    <dgm:pt modelId="{3E7FF1CC-DB18-4341-BBDA-1BAC68E49850}" type="parTrans" cxnId="{E4960833-A2C4-1845-9716-43DA6FD5ADED}">
      <dgm:prSet/>
      <dgm:spPr/>
      <dgm:t>
        <a:bodyPr/>
        <a:lstStyle/>
        <a:p>
          <a:endParaRPr lang="en-US"/>
        </a:p>
      </dgm:t>
    </dgm:pt>
    <dgm:pt modelId="{A0E8A2A8-96A1-3F4F-BBC7-FC1C3C5887B0}" type="sibTrans" cxnId="{E4960833-A2C4-1845-9716-43DA6FD5ADED}">
      <dgm:prSet/>
      <dgm:spPr/>
      <dgm:t>
        <a:bodyPr/>
        <a:lstStyle/>
        <a:p>
          <a:endParaRPr lang="en-US"/>
        </a:p>
      </dgm:t>
    </dgm:pt>
    <dgm:pt modelId="{11FD1D7F-3702-C849-9E11-FB6E6B67CAD3}" type="pres">
      <dgm:prSet presAssocID="{B67B8A78-EE99-4D45-A378-F1E5E5742BE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642748-EFDF-264F-9F44-3A2DCCF82CD9}" type="pres">
      <dgm:prSet presAssocID="{B67B8A78-EE99-4D45-A378-F1E5E5742BEC}" presName="matrix" presStyleCnt="0"/>
      <dgm:spPr/>
    </dgm:pt>
    <dgm:pt modelId="{989CCDD4-49B6-F54A-8799-7192DC25860A}" type="pres">
      <dgm:prSet presAssocID="{B67B8A78-EE99-4D45-A378-F1E5E5742BEC}" presName="tile1" presStyleLbl="node1" presStyleIdx="0" presStyleCnt="4"/>
      <dgm:spPr/>
    </dgm:pt>
    <dgm:pt modelId="{2FAB8C90-EAB4-3347-9D9C-5DE8DB606B8A}" type="pres">
      <dgm:prSet presAssocID="{B67B8A78-EE99-4D45-A378-F1E5E5742BE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932E91C-65CE-4C4C-9E2E-81EF89C97378}" type="pres">
      <dgm:prSet presAssocID="{B67B8A78-EE99-4D45-A378-F1E5E5742BEC}" presName="tile2" presStyleLbl="node1" presStyleIdx="1" presStyleCnt="4"/>
      <dgm:spPr/>
    </dgm:pt>
    <dgm:pt modelId="{D54D439A-47C4-8040-8942-113ACBE85794}" type="pres">
      <dgm:prSet presAssocID="{B67B8A78-EE99-4D45-A378-F1E5E5742BE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5AF502C-12FA-2D48-B638-5027D824AAAA}" type="pres">
      <dgm:prSet presAssocID="{B67B8A78-EE99-4D45-A378-F1E5E5742BEC}" presName="tile3" presStyleLbl="node1" presStyleIdx="2" presStyleCnt="4" custLinFactNeighborX="-470" custLinFactNeighborY="1239"/>
      <dgm:spPr/>
    </dgm:pt>
    <dgm:pt modelId="{09609966-E7DD-C740-B97A-8AF997D6F79A}" type="pres">
      <dgm:prSet presAssocID="{B67B8A78-EE99-4D45-A378-F1E5E5742BE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F70959F-8FBD-D84B-8D3F-48B92ABC4A21}" type="pres">
      <dgm:prSet presAssocID="{B67B8A78-EE99-4D45-A378-F1E5E5742BEC}" presName="tile4" presStyleLbl="node1" presStyleIdx="3" presStyleCnt="4"/>
      <dgm:spPr/>
    </dgm:pt>
    <dgm:pt modelId="{86716E2C-D2FD-2D4D-8851-CFB25AF9C43B}" type="pres">
      <dgm:prSet presAssocID="{B67B8A78-EE99-4D45-A378-F1E5E5742BE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991DAD7-DA14-1944-A41A-13A2FFED657A}" type="pres">
      <dgm:prSet presAssocID="{B67B8A78-EE99-4D45-A378-F1E5E5742BEC}" presName="centerTile" presStyleLbl="fgShp" presStyleIdx="0" presStyleCnt="1" custLinFactNeighborX="-2553" custLinFactNeighborY="20588">
        <dgm:presLayoutVars>
          <dgm:chMax val="0"/>
          <dgm:chPref val="0"/>
        </dgm:presLayoutVars>
      </dgm:prSet>
      <dgm:spPr/>
    </dgm:pt>
  </dgm:ptLst>
  <dgm:cxnLst>
    <dgm:cxn modelId="{571F6213-28AC-BF49-ACBC-A1BD5D06C06C}" srcId="{B67B8A78-EE99-4D45-A378-F1E5E5742BEC}" destId="{5CCC1709-9375-E546-A7B1-A93F41AE3403}" srcOrd="0" destOrd="0" parTransId="{431E4768-A02E-7F4F-9F50-863269F9B6C5}" sibTransId="{7716A73C-262E-CE49-B144-5EAC39379056}"/>
    <dgm:cxn modelId="{748EBB30-ADD2-1648-8A05-459ACCDD2D03}" type="presOf" srcId="{96B28C5D-3845-4947-9337-C26250C96B40}" destId="{989CCDD4-49B6-F54A-8799-7192DC25860A}" srcOrd="0" destOrd="0" presId="urn:microsoft.com/office/officeart/2005/8/layout/matrix1"/>
    <dgm:cxn modelId="{9F417131-2F3D-1B4E-8F20-9E4058986411}" type="presOf" srcId="{8460F1FC-EC18-7C48-9127-4C348AD359D9}" destId="{86716E2C-D2FD-2D4D-8851-CFB25AF9C43B}" srcOrd="1" destOrd="0" presId="urn:microsoft.com/office/officeart/2005/8/layout/matrix1"/>
    <dgm:cxn modelId="{E4960833-A2C4-1845-9716-43DA6FD5ADED}" srcId="{5CCC1709-9375-E546-A7B1-A93F41AE3403}" destId="{8460F1FC-EC18-7C48-9127-4C348AD359D9}" srcOrd="3" destOrd="0" parTransId="{3E7FF1CC-DB18-4341-BBDA-1BAC68E49850}" sibTransId="{A0E8A2A8-96A1-3F4F-BBC7-FC1C3C5887B0}"/>
    <dgm:cxn modelId="{B41E4A79-47DE-584C-92DB-31179F660DF4}" type="presOf" srcId="{B67B8A78-EE99-4D45-A378-F1E5E5742BEC}" destId="{11FD1D7F-3702-C849-9E11-FB6E6B67CAD3}" srcOrd="0" destOrd="0" presId="urn:microsoft.com/office/officeart/2005/8/layout/matrix1"/>
    <dgm:cxn modelId="{5616D393-DC64-FC40-A98F-F777EAB871DD}" type="presOf" srcId="{5A3705FB-AAE0-B94C-9B02-9D2765714138}" destId="{9932E91C-65CE-4C4C-9E2E-81EF89C97378}" srcOrd="0" destOrd="0" presId="urn:microsoft.com/office/officeart/2005/8/layout/matrix1"/>
    <dgm:cxn modelId="{27E8B49D-5C93-594C-938D-88F2B444E716}" srcId="{5CCC1709-9375-E546-A7B1-A93F41AE3403}" destId="{5A3705FB-AAE0-B94C-9B02-9D2765714138}" srcOrd="1" destOrd="0" parTransId="{627386E2-A235-B94F-AED3-543B92904B4D}" sibTransId="{5DFF754E-413E-7B47-8C9A-2FF395B88AD5}"/>
    <dgm:cxn modelId="{C0DEEDA0-CD8F-E64F-ADED-CEAA90311F80}" type="presOf" srcId="{DFF698A1-5D12-5241-A29C-DE7A32940096}" destId="{09609966-E7DD-C740-B97A-8AF997D6F79A}" srcOrd="1" destOrd="0" presId="urn:microsoft.com/office/officeart/2005/8/layout/matrix1"/>
    <dgm:cxn modelId="{4D3805A4-99F0-0B4E-B597-CE40166A1AC3}" type="presOf" srcId="{96B28C5D-3845-4947-9337-C26250C96B40}" destId="{2FAB8C90-EAB4-3347-9D9C-5DE8DB606B8A}" srcOrd="1" destOrd="0" presId="urn:microsoft.com/office/officeart/2005/8/layout/matrix1"/>
    <dgm:cxn modelId="{C85754AC-9A94-694A-B9F7-90D327C4D11A}" type="presOf" srcId="{5A3705FB-AAE0-B94C-9B02-9D2765714138}" destId="{D54D439A-47C4-8040-8942-113ACBE85794}" srcOrd="1" destOrd="0" presId="urn:microsoft.com/office/officeart/2005/8/layout/matrix1"/>
    <dgm:cxn modelId="{128CD4AF-91BB-C749-BF7F-DDB3D1E04EDB}" type="presOf" srcId="{8460F1FC-EC18-7C48-9127-4C348AD359D9}" destId="{7F70959F-8FBD-D84B-8D3F-48B92ABC4A21}" srcOrd="0" destOrd="0" presId="urn:microsoft.com/office/officeart/2005/8/layout/matrix1"/>
    <dgm:cxn modelId="{A38A6ECB-F26A-2B48-A105-DC051534A0C4}" srcId="{5CCC1709-9375-E546-A7B1-A93F41AE3403}" destId="{96B28C5D-3845-4947-9337-C26250C96B40}" srcOrd="0" destOrd="0" parTransId="{29175229-9281-5043-826A-B9886E121339}" sibTransId="{56022417-C740-5B4C-9DE9-350D218383F3}"/>
    <dgm:cxn modelId="{362523CC-8DBE-6A45-BFE3-5507B83526F1}" srcId="{5CCC1709-9375-E546-A7B1-A93F41AE3403}" destId="{DFF698A1-5D12-5241-A29C-DE7A32940096}" srcOrd="2" destOrd="0" parTransId="{845B2A29-F8C8-8244-866A-325F67C81C2C}" sibTransId="{E8014F8E-6684-0C4A-93E7-A4FD8811DB48}"/>
    <dgm:cxn modelId="{C97529D4-185C-6C43-9AE6-0A1D57A8941E}" type="presOf" srcId="{5CCC1709-9375-E546-A7B1-A93F41AE3403}" destId="{F991DAD7-DA14-1944-A41A-13A2FFED657A}" srcOrd="0" destOrd="0" presId="urn:microsoft.com/office/officeart/2005/8/layout/matrix1"/>
    <dgm:cxn modelId="{5315C4E3-6271-9243-81AF-0C4B4EC2F19A}" type="presOf" srcId="{DFF698A1-5D12-5241-A29C-DE7A32940096}" destId="{45AF502C-12FA-2D48-B638-5027D824AAAA}" srcOrd="0" destOrd="0" presId="urn:microsoft.com/office/officeart/2005/8/layout/matrix1"/>
    <dgm:cxn modelId="{534D6247-88D6-5348-BEFA-A4B4859BA7D3}" type="presParOf" srcId="{11FD1D7F-3702-C849-9E11-FB6E6B67CAD3}" destId="{89642748-EFDF-264F-9F44-3A2DCCF82CD9}" srcOrd="0" destOrd="0" presId="urn:microsoft.com/office/officeart/2005/8/layout/matrix1"/>
    <dgm:cxn modelId="{5A569E37-DC74-3441-921D-2B0581BB6223}" type="presParOf" srcId="{89642748-EFDF-264F-9F44-3A2DCCF82CD9}" destId="{989CCDD4-49B6-F54A-8799-7192DC25860A}" srcOrd="0" destOrd="0" presId="urn:microsoft.com/office/officeart/2005/8/layout/matrix1"/>
    <dgm:cxn modelId="{87F5A4F5-95EA-4E4B-AA05-9F932EA7459D}" type="presParOf" srcId="{89642748-EFDF-264F-9F44-3A2DCCF82CD9}" destId="{2FAB8C90-EAB4-3347-9D9C-5DE8DB606B8A}" srcOrd="1" destOrd="0" presId="urn:microsoft.com/office/officeart/2005/8/layout/matrix1"/>
    <dgm:cxn modelId="{93F72F02-CC3F-944A-9C27-1FF8B46EC721}" type="presParOf" srcId="{89642748-EFDF-264F-9F44-3A2DCCF82CD9}" destId="{9932E91C-65CE-4C4C-9E2E-81EF89C97378}" srcOrd="2" destOrd="0" presId="urn:microsoft.com/office/officeart/2005/8/layout/matrix1"/>
    <dgm:cxn modelId="{43FE8F38-9448-4042-AB9F-44F4FCF7DD67}" type="presParOf" srcId="{89642748-EFDF-264F-9F44-3A2DCCF82CD9}" destId="{D54D439A-47C4-8040-8942-113ACBE85794}" srcOrd="3" destOrd="0" presId="urn:microsoft.com/office/officeart/2005/8/layout/matrix1"/>
    <dgm:cxn modelId="{F2D64590-8F2E-3B4D-9E8C-855A9EC8A4DE}" type="presParOf" srcId="{89642748-EFDF-264F-9F44-3A2DCCF82CD9}" destId="{45AF502C-12FA-2D48-B638-5027D824AAAA}" srcOrd="4" destOrd="0" presId="urn:microsoft.com/office/officeart/2005/8/layout/matrix1"/>
    <dgm:cxn modelId="{DAC55F04-9659-E64A-81EE-AFEC46618DB8}" type="presParOf" srcId="{89642748-EFDF-264F-9F44-3A2DCCF82CD9}" destId="{09609966-E7DD-C740-B97A-8AF997D6F79A}" srcOrd="5" destOrd="0" presId="urn:microsoft.com/office/officeart/2005/8/layout/matrix1"/>
    <dgm:cxn modelId="{A097D7E3-0FD5-7F41-95AB-31622FF31409}" type="presParOf" srcId="{89642748-EFDF-264F-9F44-3A2DCCF82CD9}" destId="{7F70959F-8FBD-D84B-8D3F-48B92ABC4A21}" srcOrd="6" destOrd="0" presId="urn:microsoft.com/office/officeart/2005/8/layout/matrix1"/>
    <dgm:cxn modelId="{A2D4E3FE-AE4C-3046-A28E-C7D6F58865E5}" type="presParOf" srcId="{89642748-EFDF-264F-9F44-3A2DCCF82CD9}" destId="{86716E2C-D2FD-2D4D-8851-CFB25AF9C43B}" srcOrd="7" destOrd="0" presId="urn:microsoft.com/office/officeart/2005/8/layout/matrix1"/>
    <dgm:cxn modelId="{7BFA816B-D72B-2944-81D5-3340219E1994}" type="presParOf" srcId="{11FD1D7F-3702-C849-9E11-FB6E6B67CAD3}" destId="{F991DAD7-DA14-1944-A41A-13A2FFED657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CCDD4-49B6-F54A-8799-7192DC25860A}">
      <dsp:nvSpPr>
        <dsp:cNvPr id="0" name=""/>
        <dsp:cNvSpPr/>
      </dsp:nvSpPr>
      <dsp:spPr>
        <a:xfrm rot="16200000">
          <a:off x="819149" y="-819149"/>
          <a:ext cx="2590800" cy="42291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       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           (My Way)</a:t>
          </a:r>
        </a:p>
      </dsp:txBody>
      <dsp:txXfrm rot="5400000">
        <a:off x="-1" y="1"/>
        <a:ext cx="4229100" cy="1943100"/>
      </dsp:txXfrm>
    </dsp:sp>
    <dsp:sp modelId="{9932E91C-65CE-4C4C-9E2E-81EF89C97378}">
      <dsp:nvSpPr>
        <dsp:cNvPr id="0" name=""/>
        <dsp:cNvSpPr/>
      </dsp:nvSpPr>
      <dsp:spPr>
        <a:xfrm>
          <a:off x="4229100" y="0"/>
          <a:ext cx="4229100" cy="25908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                   (Our Way)</a:t>
          </a:r>
        </a:p>
      </dsp:txBody>
      <dsp:txXfrm>
        <a:off x="4229100" y="0"/>
        <a:ext cx="4229100" cy="1943100"/>
      </dsp:txXfrm>
    </dsp:sp>
    <dsp:sp modelId="{45AF502C-12FA-2D48-B638-5027D824AAAA}">
      <dsp:nvSpPr>
        <dsp:cNvPr id="0" name=""/>
        <dsp:cNvSpPr/>
      </dsp:nvSpPr>
      <dsp:spPr>
        <a:xfrm rot="10800000">
          <a:off x="0" y="2590800"/>
          <a:ext cx="4229100" cy="2590800"/>
        </a:xfrm>
        <a:prstGeom prst="round1Rect">
          <a:avLst/>
        </a:prstGeom>
        <a:solidFill>
          <a:schemeClr val="accent1">
            <a:alpha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  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                (No Way)</a:t>
          </a:r>
        </a:p>
      </dsp:txBody>
      <dsp:txXfrm rot="10800000">
        <a:off x="0" y="3238500"/>
        <a:ext cx="4229100" cy="1943100"/>
      </dsp:txXfrm>
    </dsp:sp>
    <dsp:sp modelId="{7F70959F-8FBD-D84B-8D3F-48B92ABC4A21}">
      <dsp:nvSpPr>
        <dsp:cNvPr id="0" name=""/>
        <dsp:cNvSpPr/>
      </dsp:nvSpPr>
      <dsp:spPr>
        <a:xfrm rot="5400000">
          <a:off x="5048250" y="1771650"/>
          <a:ext cx="2590800" cy="42291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    (</a:t>
          </a:r>
          <a:r>
            <a:rPr lang="en-US" sz="2000" kern="1200"/>
            <a:t>Your Way</a:t>
          </a:r>
          <a:r>
            <a:rPr lang="en-US" sz="2000" kern="1200" dirty="0"/>
            <a:t>)</a:t>
          </a:r>
        </a:p>
      </dsp:txBody>
      <dsp:txXfrm rot="-5400000">
        <a:off x="4229100" y="3238500"/>
        <a:ext cx="4229100" cy="1943100"/>
      </dsp:txXfrm>
    </dsp:sp>
    <dsp:sp modelId="{F991DAD7-DA14-1944-A41A-13A2FFED657A}">
      <dsp:nvSpPr>
        <dsp:cNvPr id="0" name=""/>
        <dsp:cNvSpPr/>
      </dsp:nvSpPr>
      <dsp:spPr>
        <a:xfrm>
          <a:off x="2895588" y="2209796"/>
          <a:ext cx="2537460" cy="12954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(half way)</a:t>
          </a:r>
        </a:p>
      </dsp:txBody>
      <dsp:txXfrm>
        <a:off x="2958824" y="2273032"/>
        <a:ext cx="2410988" cy="1168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429A-4996-4E8A-9907-26EBCB65C05D}" type="datetimeFigureOut">
              <a:rPr lang="en-US" smtClean="0"/>
              <a:pPr/>
              <a:t>8/13/18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55AF-C603-43CA-9AB9-46F21F484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9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8/13/18 11:10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fld id="{EC87E0CF-87F6-4B58-B8B8-DCAB2DAAF3C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77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60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7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95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handout to discuss approaches in</a:t>
            </a:r>
            <a:r>
              <a:rPr lang="en-US" baseline="0" dirty="0"/>
              <a:t>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29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A5636-D208-461D-8726-EFE8D2840E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96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A5636-D208-461D-8726-EFE8D2840E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1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A5636-D208-461D-8726-EFE8D2840E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8/13/18 11:10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8/13/18 11:13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47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Discomforts: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Perhaps nothing is said yet.  Things don’t feel right.  It may be difficult to identify what the problem is.  You feel uncomfortable about a situation, but not quite sure why.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Incidents: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Short, sharp exchange occurs without any lasting internal reaction.  Something occurred between you and someone else has left you upset, irritated or with a result you don’t want.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Misunderstandings: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Motives and facts are often confused or misperceived.  Your thoughts keep returning frequently to the problem.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Tension: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Relationships are weighed down by negative attitudes and fixed opinions.  The way you feel about and regard the other person significantly changed for the worse.  The relationship is a source of constant worry and concern.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Crisis: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Behavior is affected, normal functioning becomes difficult, extreme gestures are contemplated or executed.  Generally this happens when you are you dealing with a major event like a possible rupture in a relationship, leaving a job, violence.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 also have real life personal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sources of conflict that sometimes make us feel “some kind of way” such as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personality differences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power struggles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More often than not these two are acted out through the above 5.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8/13/18 11:10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6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helps in preventing fights or disagreements in the first place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-It helps you maintain and strengthen relationships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-It reduces stress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8/13/18 11:10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5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EDC0AB-6CED-3944-AE08-69414605D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Distribute surveys, have participants complete survey and scoring guide BEFORE you move forward to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1447791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Complete survey and score your answers using the provided Scoring Guide.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0D77-3955-F94C-A6A8-A5F30212EA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97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Assertive: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 and direct in claiming one's rights or putting forward one's views.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Cooperation:  An act or instance of working or acting together for a common purpose or benefit; joint 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1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0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681913" cy="1066800"/>
          </a:xfrm>
        </p:spPr>
        <p:txBody>
          <a:bodyPr/>
          <a:lstStyle/>
          <a:p>
            <a:r>
              <a:rPr lang="en-US" dirty="0"/>
              <a:t>Conflict Management Styles</a:t>
            </a:r>
          </a:p>
        </p:txBody>
      </p:sp>
      <p:pic>
        <p:nvPicPr>
          <p:cNvPr id="5" name="Picture 4" descr="F5LA_BestSart_WestAth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505200"/>
            <a:ext cx="2590800" cy="2001982"/>
          </a:xfrm>
          <a:prstGeom prst="ellipse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95000"/>
              </a:schemeClr>
            </a:extrusionClr>
          </a:sp3d>
        </p:spPr>
      </p:pic>
      <p:pic>
        <p:nvPicPr>
          <p:cNvPr id="1032" name="Picture 8" descr="C:\Users\Kris\AppData\Local\Microsoft\Windows\Temporary Internet Files\Content.IE5\KH25FL0X\CLIPART_OF_18534_SM_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050025"/>
            <a:ext cx="3657600" cy="34267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00" y="1006348"/>
            <a:ext cx="4114800" cy="498598"/>
          </a:xfrm>
        </p:spPr>
        <p:txBody>
          <a:bodyPr/>
          <a:lstStyle/>
          <a:p>
            <a:r>
              <a:rPr lang="en-US" sz="3600" u="sng" dirty="0"/>
              <a:t>TURTLE (Avoiding)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0" y="2710739"/>
            <a:ext cx="3889145" cy="214335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4645" y="719054"/>
            <a:ext cx="5093315" cy="5986546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Is unassertive and uncooperative.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They withdraw into their shells to avoid conflict  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They stay away from the conflicting issue and the person they are in conflict with.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They may sidestep or postpone an issue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Withdraw from a threatening situation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They believe it is easier to withdraw (physically and mentally) from a conflict than to face it.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5" y="165057"/>
            <a:ext cx="8382000" cy="553998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Understanding Conflict Management Styles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62650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97" y="915586"/>
            <a:ext cx="4114800" cy="498598"/>
          </a:xfrm>
        </p:spPr>
        <p:txBody>
          <a:bodyPr/>
          <a:lstStyle/>
          <a:p>
            <a:r>
              <a:rPr lang="en-US" sz="3600" u="sng" dirty="0"/>
              <a:t>OWL (Collaborating)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0" y="1618736"/>
            <a:ext cx="3889145" cy="432735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1397" y="1262420"/>
            <a:ext cx="4704003" cy="498598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Is assertive and cooperative.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Highly value their own goals and relationships.  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Looks for solutions that </a:t>
            </a:r>
            <a:r>
              <a:rPr lang="en-US" sz="2400" dirty="0"/>
              <a:t>fully</a:t>
            </a:r>
            <a:r>
              <a:rPr lang="en-US" sz="2400" b="0" dirty="0"/>
              <a:t> satisfy the concerns of all parties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They don’t run from a conflict, they dig into it to find solutions that meet both party’s concerns.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They may explore disagreements to learn from each other’s insights and develop creative solutions.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5" y="165057"/>
            <a:ext cx="8382000" cy="553998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Understanding Conflict Management Styles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634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97" y="915586"/>
            <a:ext cx="4114800" cy="498598"/>
          </a:xfrm>
        </p:spPr>
        <p:txBody>
          <a:bodyPr/>
          <a:lstStyle/>
          <a:p>
            <a:r>
              <a:rPr lang="en-US" sz="3600" u="sng" dirty="0"/>
              <a:t>FOX (Compromising)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0" y="1618736"/>
            <a:ext cx="3889145" cy="432735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4919" y="895523"/>
            <a:ext cx="5093315" cy="573387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300" b="0" dirty="0"/>
              <a:t>Is the middle stage in both assertiveness and cooperation.</a:t>
            </a:r>
          </a:p>
          <a:p>
            <a:pPr marL="342900" indent="-342900">
              <a:buFont typeface="Arial" charset="0"/>
              <a:buChar char="•"/>
            </a:pPr>
            <a:endParaRPr lang="en-US" sz="2300" b="0" dirty="0"/>
          </a:p>
          <a:p>
            <a:pPr marL="342900" indent="-342900">
              <a:buFont typeface="Arial" charset="0"/>
              <a:buChar char="•"/>
            </a:pPr>
            <a:r>
              <a:rPr lang="en-US" sz="2300" b="0" dirty="0"/>
              <a:t>Looks for practical, mutually acceptable solutions that </a:t>
            </a:r>
            <a:r>
              <a:rPr lang="en-US" sz="2300" dirty="0"/>
              <a:t>partially</a:t>
            </a:r>
            <a:r>
              <a:rPr lang="en-US" sz="2300" b="0" dirty="0"/>
              <a:t> satisfy the concerns of all parties</a:t>
            </a:r>
          </a:p>
          <a:p>
            <a:pPr marL="342900" indent="-342900">
              <a:buFont typeface="Arial" charset="0"/>
              <a:buChar char="•"/>
            </a:pPr>
            <a:endParaRPr lang="en-US" sz="2300" b="0" dirty="0"/>
          </a:p>
          <a:p>
            <a:pPr marL="342900" indent="-342900">
              <a:buFont typeface="Arial" charset="0"/>
              <a:buChar char="•"/>
            </a:pPr>
            <a:r>
              <a:rPr lang="en-US" sz="2300" b="0" dirty="0"/>
              <a:t>They seek solutions where both parties gain and will give up part of their goal and relationship in order to find agreement for the common good.</a:t>
            </a:r>
          </a:p>
          <a:p>
            <a:pPr marL="342900" indent="-342900">
              <a:buFont typeface="Arial" charset="0"/>
              <a:buChar char="•"/>
            </a:pPr>
            <a:endParaRPr lang="en-US" sz="2300" b="0" dirty="0"/>
          </a:p>
          <a:p>
            <a:pPr marL="342900" indent="-342900">
              <a:buFont typeface="Arial" charset="0"/>
              <a:buChar char="•"/>
            </a:pPr>
            <a:r>
              <a:rPr lang="en-US" sz="2300" b="0" dirty="0"/>
              <a:t>They address issues directly but may not explore the issue in great depth.</a:t>
            </a:r>
          </a:p>
          <a:p>
            <a:pPr marL="342900" indent="-342900">
              <a:buFont typeface="Arial" charset="0"/>
              <a:buChar char="•"/>
            </a:pPr>
            <a:endParaRPr lang="en-US" sz="2300" b="0" dirty="0"/>
          </a:p>
          <a:p>
            <a:pPr marL="342900" indent="-342900">
              <a:buFont typeface="Arial" charset="0"/>
              <a:buChar char="•"/>
            </a:pPr>
            <a:r>
              <a:rPr lang="en-US" sz="2300" b="0" dirty="0"/>
              <a:t>Compromising might mean splitting the difference or seeking a quick middle-ground position.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5" y="165057"/>
            <a:ext cx="8382000" cy="553998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Understanding Conflict Management Styles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57498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72" y="219908"/>
            <a:ext cx="8382000" cy="664797"/>
          </a:xfrm>
        </p:spPr>
        <p:txBody>
          <a:bodyPr/>
          <a:lstStyle/>
          <a:p>
            <a:r>
              <a:rPr lang="en-US" dirty="0"/>
              <a:t>Approaches </a:t>
            </a:r>
            <a:r>
              <a:rPr lang="en-US"/>
              <a:t>to Conflict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44341963"/>
              </p:ext>
            </p:extLst>
          </p:nvPr>
        </p:nvGraphicFramePr>
        <p:xfrm>
          <a:off x="381000" y="12192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2" y="1198179"/>
            <a:ext cx="2086721" cy="233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48" y="4362349"/>
            <a:ext cx="1371600" cy="13716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1278734"/>
            <a:ext cx="1651000" cy="183702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0" y="4626250"/>
            <a:ext cx="1973869" cy="1087821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14" y="2587375"/>
            <a:ext cx="1250950" cy="1391902"/>
          </a:xfrm>
          <a:prstGeom prst="rect">
            <a:avLst/>
          </a:prstGeom>
          <a:effectLst>
            <a:outerShdw blurRad="50800" dist="762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3640723"/>
            <a:ext cx="2791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Low concern for Relationship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7389" y="3640723"/>
            <a:ext cx="2791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High concern for Relationship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5211" y="6400800"/>
            <a:ext cx="2791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Low concern for issue/self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013" y="926928"/>
            <a:ext cx="2791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High concern for issue/self</a:t>
            </a:r>
          </a:p>
        </p:txBody>
      </p:sp>
    </p:spTree>
    <p:extLst>
      <p:ext uri="{BB962C8B-B14F-4D97-AF65-F5344CB8AC3E}">
        <p14:creationId xmlns:p14="http://schemas.microsoft.com/office/powerpoint/2010/main" val="125614612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n-US" dirty="0"/>
              <a:t>Why should you resolve conflict?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886700" cy="544149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To come to an agreement that benefits all parties.</a:t>
            </a:r>
          </a:p>
          <a:p>
            <a:pPr>
              <a:spcAft>
                <a:spcPts val="1200"/>
              </a:spcAft>
            </a:pPr>
            <a:r>
              <a:rPr lang="en-US" dirty="0"/>
              <a:t>To understand more about those whose ideas, beliefs, and backgrounds may be different from your own.</a:t>
            </a:r>
          </a:p>
          <a:p>
            <a:pPr>
              <a:spcAft>
                <a:spcPts val="1200"/>
              </a:spcAft>
            </a:pPr>
            <a:r>
              <a:rPr lang="en-US" dirty="0"/>
              <a:t>To ensure that your relationships with others continue and grow.</a:t>
            </a:r>
          </a:p>
          <a:p>
            <a:pPr>
              <a:spcAft>
                <a:spcPts val="1200"/>
              </a:spcAft>
            </a:pPr>
            <a:r>
              <a:rPr lang="en-US" dirty="0"/>
              <a:t>To find peaceful solutions to difficult situations.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chemeClr val="accent1"/>
                  </a:solidFill>
                </a:ln>
              </a:rPr>
              <a:t>Training Reflections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066800" y="1828800"/>
            <a:ext cx="7391400" cy="4114800"/>
          </a:xfrm>
          <a:prstGeom prst="cloudCallout">
            <a:avLst>
              <a:gd name="adj1" fmla="val -49938"/>
              <a:gd name="adj2" fmla="val 5714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Calibri"/>
                <a:cs typeface="Calibri"/>
              </a:rPr>
              <a:t>Questions?  </a:t>
            </a:r>
          </a:p>
          <a:p>
            <a:pPr marL="342900" indent="-342900" algn="ctr">
              <a:buAutoNum type="arabicPeriod"/>
            </a:pPr>
            <a:endParaRPr lang="en-US" sz="2800" dirty="0">
              <a:solidFill>
                <a:srgbClr val="D60093"/>
              </a:solidFill>
              <a:latin typeface="Calibri"/>
              <a:ea typeface="ヒラギノ角ゴ ProN W3" charset="0"/>
              <a:cs typeface="Calibri"/>
            </a:endParaRPr>
          </a:p>
          <a:p>
            <a:pPr marL="342900" indent="-342900" algn="ctr"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Calibri"/>
                <a:cs typeface="Calibri"/>
              </a:rPr>
              <a:t>Please share 3 things you learned today</a:t>
            </a:r>
            <a:endParaRPr lang="en-US" sz="2800" dirty="0">
              <a:solidFill>
                <a:srgbClr val="D60093"/>
              </a:solidFill>
              <a:latin typeface="Calibri"/>
              <a:ea typeface="ヒラギノ角ゴ ProN W3" charset="0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chemeClr val="accent1"/>
                  </a:solidFill>
                </a:ln>
              </a:rPr>
              <a:t>Training Evaluations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Please complete the evaluation form on your table</a:t>
            </a:r>
          </a:p>
          <a:p>
            <a:endParaRPr lang="en-US" sz="2900" dirty="0"/>
          </a:p>
        </p:txBody>
      </p:sp>
      <p:pic>
        <p:nvPicPr>
          <p:cNvPr id="2051" name="Picture 3" descr="C:\Users\Kris\AppData\Local\Microsoft\Windows\Temporary Internet Files\Content.IE5\DXC2RD2T\self-evaluati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3657600" cy="36298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382000" cy="747897"/>
          </a:xfrm>
        </p:spPr>
        <p:txBody>
          <a:bodyPr/>
          <a:lstStyle/>
          <a:p>
            <a:pPr algn="ctr"/>
            <a:r>
              <a:rPr lang="en-US" sz="5400" dirty="0">
                <a:ln>
                  <a:solidFill>
                    <a:schemeClr val="accent1"/>
                  </a:solidFill>
                </a:ln>
              </a:rPr>
              <a:t>THE END!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30189"/>
            <a:ext cx="8382000" cy="608012"/>
          </a:xfrm>
          <a:prstGeom prst="rect">
            <a:avLst/>
          </a:prstGeom>
        </p:spPr>
        <p:txBody>
          <a:bodyPr vert="horz" wrap="square" lIns="0" tIns="0" rIns="0" bIns="0" rtlCol="0" anchor="t">
            <a:normAutofit lnSpcReduction="10000"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50" normalizeH="0" baseline="0" noProof="0" dirty="0">
              <a:ln w="3175"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4098" name="Picture 2" descr="C:\Users\Kris\AppData\Local\Microsoft\Windows\Temporary Internet Files\Content.IE5\K6MNGU74\goodbye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438400"/>
            <a:ext cx="4267200" cy="34671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/>
          </a:bodyPr>
          <a:lstStyle/>
          <a:p>
            <a:r>
              <a:rPr lang="en-US" dirty="0"/>
              <a:t>Conflict Management Styles</a:t>
            </a:r>
            <a:br>
              <a:rPr lang="en-US" dirty="0"/>
            </a:br>
            <a:r>
              <a:rPr lang="en-US" sz="3600" dirty="0">
                <a:solidFill>
                  <a:schemeClr val="tx2"/>
                </a:solidFill>
              </a:rPr>
              <a:t>Agenda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133600"/>
            <a:ext cx="8382000" cy="3502497"/>
          </a:xfrm>
        </p:spPr>
        <p:txBody>
          <a:bodyPr>
            <a:normAutofit/>
          </a:bodyPr>
          <a:lstStyle/>
          <a:p>
            <a:r>
              <a:rPr lang="en-US" dirty="0"/>
              <a:t>Welcome &amp; Introductions</a:t>
            </a:r>
          </a:p>
          <a:p>
            <a:r>
              <a:rPr lang="en-US" dirty="0"/>
              <a:t>Training Group Agreements/Ground Rules</a:t>
            </a:r>
          </a:p>
          <a:p>
            <a:r>
              <a:rPr lang="en-US" dirty="0"/>
              <a:t>Review Training Goals</a:t>
            </a:r>
          </a:p>
          <a:p>
            <a:r>
              <a:rPr lang="en-US" dirty="0"/>
              <a:t>Active Learning</a:t>
            </a:r>
          </a:p>
          <a:p>
            <a:r>
              <a:rPr lang="en-US" dirty="0"/>
              <a:t>Training Reflections &amp; Evaluation</a:t>
            </a:r>
          </a:p>
          <a:p>
            <a:r>
              <a:rPr lang="en-US" dirty="0"/>
              <a:t>Closing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Conflict Management Styles</a:t>
            </a:r>
            <a:br>
              <a:rPr lang="en-US" dirty="0"/>
            </a:br>
            <a:r>
              <a:rPr lang="en-US" sz="3600" dirty="0">
                <a:solidFill>
                  <a:schemeClr val="tx2"/>
                </a:solidFill>
              </a:rPr>
              <a:t>Training Goals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057400"/>
            <a:ext cx="8153400" cy="3502497"/>
          </a:xfrm>
        </p:spPr>
        <p:txBody>
          <a:bodyPr>
            <a:normAutofit/>
          </a:bodyPr>
          <a:lstStyle/>
          <a:p>
            <a:r>
              <a:rPr lang="en-US" dirty="0"/>
              <a:t>What is conflict</a:t>
            </a:r>
          </a:p>
          <a:p>
            <a:r>
              <a:rPr lang="en-US" dirty="0"/>
              <a:t>Identify sources of conflict </a:t>
            </a:r>
          </a:p>
          <a:p>
            <a:r>
              <a:rPr lang="en-US" dirty="0"/>
              <a:t>Understand your conflict management style</a:t>
            </a:r>
          </a:p>
          <a:p>
            <a:r>
              <a:rPr lang="en-US" dirty="0"/>
              <a:t>Understand how relationships and challenges are addressed through different conflict styles</a:t>
            </a:r>
          </a:p>
          <a:p>
            <a:r>
              <a:rPr lang="en-US" dirty="0"/>
              <a:t>Learn why it is important to resolve conflict</a:t>
            </a:r>
          </a:p>
        </p:txBody>
      </p:sp>
      <p:pic>
        <p:nvPicPr>
          <p:cNvPr id="4" name="Picture 2" descr="C:\Users\Kris\AppData\Local\Microsoft\Windows\Temporary Internet Files\Content.IE5\KH25FL0X\marketing-target-winner-2-46770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684944" cy="457200"/>
          </a:xfrm>
          <a:prstGeom prst="rect">
            <a:avLst/>
          </a:prstGeom>
          <a:noFill/>
        </p:spPr>
      </p:pic>
      <p:pic>
        <p:nvPicPr>
          <p:cNvPr id="5" name="Picture 2" descr="C:\Users\Kris\AppData\Local\Microsoft\Windows\Temporary Internet Files\Content.IE5\KH25FL0X\marketing-target-winner-2-46770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684944" cy="457200"/>
          </a:xfrm>
          <a:prstGeom prst="rect">
            <a:avLst/>
          </a:prstGeom>
          <a:noFill/>
        </p:spPr>
      </p:pic>
      <p:pic>
        <p:nvPicPr>
          <p:cNvPr id="6" name="Picture 2" descr="C:\Users\Kris\AppData\Local\Microsoft\Windows\Temporary Internet Files\Content.IE5\KH25FL0X\marketing-target-winner-2-46770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566" y="3635617"/>
            <a:ext cx="684944" cy="457200"/>
          </a:xfrm>
          <a:prstGeom prst="rect">
            <a:avLst/>
          </a:prstGeom>
          <a:noFill/>
        </p:spPr>
      </p:pic>
      <p:pic>
        <p:nvPicPr>
          <p:cNvPr id="7" name="Picture 2" descr="C:\Users\Kris\AppData\Local\Microsoft\Windows\Temporary Internet Files\Content.IE5\KH25FL0X\marketing-target-winner-2-46770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566" y="3026017"/>
            <a:ext cx="684944" cy="457200"/>
          </a:xfrm>
          <a:prstGeom prst="rect">
            <a:avLst/>
          </a:prstGeom>
          <a:noFill/>
        </p:spPr>
      </p:pic>
      <p:pic>
        <p:nvPicPr>
          <p:cNvPr id="8" name="Picture 2" descr="C:\Users\Kris\AppData\Local\Microsoft\Windows\Temporary Internet Files\Content.IE5\KH25FL0X\marketing-target-winner-2-46770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684944" cy="457200"/>
          </a:xfrm>
          <a:prstGeom prst="rect">
            <a:avLst/>
          </a:prstGeom>
          <a:noFill/>
        </p:spPr>
      </p:pic>
      <p:pic>
        <p:nvPicPr>
          <p:cNvPr id="9" name="Picture 2" descr="C:\Users\Kris\AppData\Local\Microsoft\Windows\Temporary Internet Files\Content.IE5\KH25FL0X\marketing-target-winner-2-4677015[1].jpg">
            <a:extLst>
              <a:ext uri="{FF2B5EF4-FFF2-40B4-BE49-F238E27FC236}">
                <a16:creationId xmlns:a16="http://schemas.microsoft.com/office/drawing/2014/main" id="{D6813C57-C466-6545-B679-AEB11377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128" y="4528034"/>
            <a:ext cx="684944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/>
              <a:t>What is Conflict?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95400"/>
            <a:ext cx="8382000" cy="1803571"/>
          </a:xfrm>
        </p:spPr>
        <p:txBody>
          <a:bodyPr/>
          <a:lstStyle/>
          <a:p>
            <a:r>
              <a:rPr lang="en-US" dirty="0"/>
              <a:t>Opposing ideas and actions of different people, resulting in an hostile/unfriendly state.  A fight, battle, struggle, disagreement..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Some sources of conflict include: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216952" y="4381500"/>
            <a:ext cx="2546048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tx1"/>
                </a:solidFill>
              </a:rPr>
              <a:t>Misunderstandings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556000" y="4381500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tx1"/>
                </a:solidFill>
              </a:rPr>
              <a:t>Incidents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25500" y="4381500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>
                <a:solidFill>
                  <a:schemeClr val="tx1"/>
                </a:solidFill>
              </a:rPr>
              <a:t>Discomforts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105400" y="5562600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tx1"/>
                </a:solidFill>
              </a:rPr>
              <a:t>Crisis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133600" y="5562600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>
                <a:solidFill>
                  <a:schemeClr val="tx1"/>
                </a:solidFill>
              </a:rPr>
              <a:t>Tension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110"/>
            <a:ext cx="8382000" cy="664797"/>
          </a:xfrm>
        </p:spPr>
        <p:txBody>
          <a:bodyPr/>
          <a:lstStyle/>
          <a:p>
            <a:r>
              <a:rPr lang="en-US" dirty="0"/>
              <a:t>Conflict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15355"/>
            <a:ext cx="8382000" cy="886397"/>
          </a:xfrm>
        </p:spPr>
        <p:txBody>
          <a:bodyPr/>
          <a:lstStyle/>
          <a:p>
            <a:r>
              <a:rPr lang="en-US" dirty="0"/>
              <a:t>Why is it important to understand how you manage conflict? 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743200"/>
            <a:ext cx="508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92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514" y="813994"/>
            <a:ext cx="4114800" cy="346249"/>
          </a:xfrm>
        </p:spPr>
        <p:txBody>
          <a:bodyPr/>
          <a:lstStyle/>
          <a:p>
            <a:r>
              <a:rPr lang="en-US" u="sng" dirty="0"/>
              <a:t>SHARK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2" y="1049959"/>
            <a:ext cx="2354810" cy="262985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42" y="2743200"/>
            <a:ext cx="1968377" cy="219016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43200" y="2161909"/>
            <a:ext cx="4117019" cy="346249"/>
          </a:xfrm>
        </p:spPr>
        <p:txBody>
          <a:bodyPr/>
          <a:lstStyle/>
          <a:p>
            <a:pPr algn="ctr"/>
            <a:r>
              <a:rPr lang="en-US" u="sng" dirty="0"/>
              <a:t>FOX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5" y="165057"/>
            <a:ext cx="8382000" cy="553998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Understanding Conflict Management Styles</a:t>
            </a:r>
            <a:endParaRPr lang="en-US" sz="40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647245" y="4092763"/>
            <a:ext cx="4114800" cy="34624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indent="0" algn="l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indent="0" algn="l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indent="0" algn="l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indent="0" algn="l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u="sng" dirty="0"/>
              <a:t>TEDDY BEAR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76722" y="4202322"/>
            <a:ext cx="4114800" cy="34624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indent="0" algn="l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indent="0" algn="l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indent="0" algn="l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indent="0" algn="l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TURTLE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038600" y="945619"/>
            <a:ext cx="4114800" cy="34624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indent="0" algn="l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indent="0" algn="l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indent="0" algn="l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indent="0" algn="l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u="sng" dirty="0"/>
              <a:t>OWL</a:t>
            </a:r>
          </a:p>
        </p:txBody>
      </p:sp>
      <p:pic>
        <p:nvPicPr>
          <p:cNvPr id="15" name="Content Placeholder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8" y="4570637"/>
            <a:ext cx="1897610" cy="1897610"/>
          </a:xfrm>
          <a:prstGeom prst="rect">
            <a:avLst/>
          </a:prstGeom>
        </p:spPr>
      </p:pic>
      <p:pic>
        <p:nvPicPr>
          <p:cNvPr id="16" name="Content Placeholder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1" y="4831794"/>
            <a:ext cx="2787293" cy="1536108"/>
          </a:xfrm>
          <a:prstGeom prst="rect">
            <a:avLst/>
          </a:prstGeom>
        </p:spPr>
      </p:pic>
      <p:pic>
        <p:nvPicPr>
          <p:cNvPr id="17" name="Content Placeholder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677" y="1443054"/>
            <a:ext cx="1612437" cy="17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565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26957"/>
            <a:ext cx="640695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each of the statements on the following pages. </a:t>
            </a:r>
          </a:p>
          <a:p>
            <a:pPr marL="257175" indent="-257175"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Please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circle A or B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each box for the statement that MOST represent you.  </a:t>
            </a:r>
          </a:p>
          <a:p>
            <a:pPr marL="257175" indent="-257175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Each of these statements will apply to all of us some of the time; we are interested in knowing which of these statements represent you most of the time. </a:t>
            </a:r>
          </a:p>
          <a:p>
            <a:pPr marL="257175" indent="-257175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scoring guide to tally your A and B answers based on the instructions on the guide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section with the highest number is your dominant conflict style.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37508" cy="450123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I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N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S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T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R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U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C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T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I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O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N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899365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97" y="915586"/>
            <a:ext cx="4114800" cy="498598"/>
          </a:xfrm>
        </p:spPr>
        <p:txBody>
          <a:bodyPr/>
          <a:lstStyle/>
          <a:p>
            <a:r>
              <a:rPr lang="en-US" sz="3600" u="sng" dirty="0"/>
              <a:t>SHARK (Competing)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0" y="1610715"/>
            <a:ext cx="3889145" cy="4343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4645" y="916323"/>
            <a:ext cx="5093315" cy="578927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200" b="0" dirty="0"/>
              <a:t>Is assertive and uncooperative.</a:t>
            </a:r>
          </a:p>
          <a:p>
            <a:pPr marL="342900" indent="-342900">
              <a:buFont typeface="Arial" charset="0"/>
              <a:buChar char="•"/>
            </a:pPr>
            <a:endParaRPr lang="en-US" sz="2200" b="0" dirty="0"/>
          </a:p>
          <a:p>
            <a:pPr marL="342900" indent="-342900">
              <a:buFont typeface="Arial" charset="0"/>
              <a:buChar char="•"/>
            </a:pPr>
            <a:r>
              <a:rPr lang="en-US" sz="2200" b="0" dirty="0"/>
              <a:t>Try to overpower others by forcing them to accept their solutions to the conflict.  </a:t>
            </a:r>
          </a:p>
          <a:p>
            <a:pPr marL="342900" indent="-342900">
              <a:buFont typeface="Arial" charset="0"/>
              <a:buChar char="•"/>
            </a:pPr>
            <a:endParaRPr lang="en-US" sz="2200" b="0" dirty="0"/>
          </a:p>
          <a:p>
            <a:pPr marL="342900" indent="-342900">
              <a:buFont typeface="Arial" charset="0"/>
              <a:buChar char="•"/>
            </a:pPr>
            <a:r>
              <a:rPr lang="en-US" sz="2200" b="0" dirty="0"/>
              <a:t>Is an individual who pursues his/her own concerns at the other person’s expense using whatever power seems appropriate to win his/her position </a:t>
            </a:r>
          </a:p>
          <a:p>
            <a:pPr marL="342900" indent="-342900">
              <a:buFont typeface="Arial" charset="0"/>
              <a:buChar char="•"/>
            </a:pPr>
            <a:endParaRPr lang="en-US" sz="2200" b="0" dirty="0"/>
          </a:p>
          <a:p>
            <a:pPr marL="342900" indent="-342900">
              <a:buFont typeface="Arial" charset="0"/>
              <a:buChar char="•"/>
            </a:pPr>
            <a:r>
              <a:rPr lang="en-US" sz="2200" b="0" dirty="0"/>
              <a:t>Tactics such as attacking, overpowering, and intimidating others may be used.  </a:t>
            </a:r>
          </a:p>
          <a:p>
            <a:pPr marL="342900" indent="-342900">
              <a:buFont typeface="Arial" charset="0"/>
              <a:buChar char="•"/>
            </a:pPr>
            <a:endParaRPr lang="en-US" sz="2200" b="0" dirty="0"/>
          </a:p>
          <a:p>
            <a:pPr marL="342900" indent="-342900">
              <a:buFont typeface="Arial" charset="0"/>
              <a:buChar char="•"/>
            </a:pPr>
            <a:r>
              <a:rPr lang="en-US" sz="2200" b="0" dirty="0"/>
              <a:t>Sharks assume conflicts are either won or lost and they want to be the winner.  </a:t>
            </a:r>
          </a:p>
          <a:p>
            <a:pPr marL="342900" indent="-342900">
              <a:buFont typeface="Arial" charset="0"/>
              <a:buChar char="•"/>
            </a:pPr>
            <a:endParaRPr lang="en-US" sz="2200" b="0" dirty="0"/>
          </a:p>
          <a:p>
            <a:pPr marL="342900" indent="-342900">
              <a:buFont typeface="Arial" charset="0"/>
              <a:buChar char="•"/>
            </a:pPr>
            <a:r>
              <a:rPr lang="en-US" sz="2200" b="0" dirty="0"/>
              <a:t>Competing may also mean “standing up for your rights” or defending what you believe is correct.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5" y="165057"/>
            <a:ext cx="8382000" cy="553998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Understanding Conflict Management Styles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42943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363" y="442056"/>
            <a:ext cx="5389803" cy="886397"/>
          </a:xfrm>
        </p:spPr>
        <p:txBody>
          <a:bodyPr/>
          <a:lstStyle/>
          <a:p>
            <a:r>
              <a:rPr lang="en-US" sz="3200" u="sng" dirty="0"/>
              <a:t>TEDDY BEAR (Accommodating)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" y="2194110"/>
            <a:ext cx="3889145" cy="388914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1508" y="1387221"/>
            <a:ext cx="5093315" cy="5318379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Is unassertive and cooperative.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Relationships are very important, their own goals have little importance.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Give up their goals to preserve the relationship 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There is an element of self-sacrifice in this style  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May take the form of selfless generosity, obeying another person’s order when they prefer not to, or yielding to another’s point of view.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5" y="165057"/>
            <a:ext cx="8382000" cy="553998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Understanding Conflict Management Styles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50066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ample presentation slides (White with blue-green design)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83F853-FA01-4B06-983B-0DEE9474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(White with blue-green design)</Template>
  <TotalTime>1010</TotalTime>
  <Words>1050</Words>
  <Application>Microsoft Macintosh PowerPoint</Application>
  <PresentationFormat>On-screen Show (4:3)</PresentationFormat>
  <Paragraphs>184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ヒラギノ角ゴ ProN W3</vt:lpstr>
      <vt:lpstr>Arial</vt:lpstr>
      <vt:lpstr>Calibri</vt:lpstr>
      <vt:lpstr>Chalkduster</vt:lpstr>
      <vt:lpstr>Courier New</vt:lpstr>
      <vt:lpstr>Wingdings</vt:lpstr>
      <vt:lpstr>Sample presentation slides (White with blue-green design)</vt:lpstr>
      <vt:lpstr>White with Courier font for code slides</vt:lpstr>
      <vt:lpstr>Conflict Management Styles</vt:lpstr>
      <vt:lpstr>Conflict Management Styles Agenda</vt:lpstr>
      <vt:lpstr>Conflict Management Styles Training Goals  </vt:lpstr>
      <vt:lpstr>What is Conflict?</vt:lpstr>
      <vt:lpstr>Conflict…</vt:lpstr>
      <vt:lpstr>Understanding Conflict Management Styles</vt:lpstr>
      <vt:lpstr>PowerPoint Presentation</vt:lpstr>
      <vt:lpstr>Understanding Conflict Management Styles</vt:lpstr>
      <vt:lpstr>Understanding Conflict Management Styles</vt:lpstr>
      <vt:lpstr>Understanding Conflict Management Styles</vt:lpstr>
      <vt:lpstr>Understanding Conflict Management Styles</vt:lpstr>
      <vt:lpstr>Understanding Conflict Management Styles</vt:lpstr>
      <vt:lpstr>Approaches to Conflict</vt:lpstr>
      <vt:lpstr>Why should you resolve conflict?</vt:lpstr>
      <vt:lpstr>Training Reflections</vt:lpstr>
      <vt:lpstr>Training Evaluations</vt:lpstr>
      <vt:lpstr>THE END!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Resolution</dc:title>
  <dc:creator>Krishaunda Hampton</dc:creator>
  <cp:lastModifiedBy>Kris Hampton</cp:lastModifiedBy>
  <cp:revision>98</cp:revision>
  <cp:lastPrinted>2017-01-19T05:28:50Z</cp:lastPrinted>
  <dcterms:created xsi:type="dcterms:W3CDTF">2015-12-13T00:55:02Z</dcterms:created>
  <dcterms:modified xsi:type="dcterms:W3CDTF">2018-08-13T19:23:54Z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TC102867869990</vt:lpwstr>
  </property>
</Properties>
</file>