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801600" cy="7680325"/>
  <p:notesSz cx="9144000" cy="6858000"/>
  <p:defaultTextStyle>
    <a:defPPr>
      <a:defRPr lang="en-US"/>
    </a:defPPr>
    <a:lvl1pPr marL="0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5170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0341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5511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0681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25851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1022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96192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81362" algn="l" defTabSz="5851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88" y="2992"/>
      </p:cViewPr>
      <p:guideLst>
        <p:guide orient="horz" pos="2419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385879"/>
            <a:ext cx="10881360" cy="16462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352184"/>
            <a:ext cx="8961120" cy="1962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5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0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5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0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5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1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96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1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7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07570"/>
            <a:ext cx="2880360" cy="65531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07570"/>
            <a:ext cx="8427720" cy="65531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9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935320"/>
            <a:ext cx="10881360" cy="152539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255250"/>
            <a:ext cx="10881360" cy="1680071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51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03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555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06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258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110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961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81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9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792077"/>
            <a:ext cx="5654040" cy="50686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792077"/>
            <a:ext cx="5654040" cy="50686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2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19185"/>
            <a:ext cx="5656263" cy="716474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5170" indent="0">
              <a:buNone/>
              <a:defRPr sz="2600" b="1"/>
            </a:lvl2pPr>
            <a:lvl3pPr marL="1170341" indent="0">
              <a:buNone/>
              <a:defRPr sz="2300" b="1"/>
            </a:lvl3pPr>
            <a:lvl4pPr marL="1755511" indent="0">
              <a:buNone/>
              <a:defRPr sz="2000" b="1"/>
            </a:lvl4pPr>
            <a:lvl5pPr marL="2340681" indent="0">
              <a:buNone/>
              <a:defRPr sz="2000" b="1"/>
            </a:lvl5pPr>
            <a:lvl6pPr marL="2925851" indent="0">
              <a:buNone/>
              <a:defRPr sz="2000" b="1"/>
            </a:lvl6pPr>
            <a:lvl7pPr marL="3511022" indent="0">
              <a:buNone/>
              <a:defRPr sz="2000" b="1"/>
            </a:lvl7pPr>
            <a:lvl8pPr marL="4096192" indent="0">
              <a:buNone/>
              <a:defRPr sz="2000" b="1"/>
            </a:lvl8pPr>
            <a:lvl9pPr marL="4681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35658"/>
            <a:ext cx="5656263" cy="442507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19185"/>
            <a:ext cx="5658485" cy="716474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5170" indent="0">
              <a:buNone/>
              <a:defRPr sz="2600" b="1"/>
            </a:lvl2pPr>
            <a:lvl3pPr marL="1170341" indent="0">
              <a:buNone/>
              <a:defRPr sz="2300" b="1"/>
            </a:lvl3pPr>
            <a:lvl4pPr marL="1755511" indent="0">
              <a:buNone/>
              <a:defRPr sz="2000" b="1"/>
            </a:lvl4pPr>
            <a:lvl5pPr marL="2340681" indent="0">
              <a:buNone/>
              <a:defRPr sz="2000" b="1"/>
            </a:lvl5pPr>
            <a:lvl6pPr marL="2925851" indent="0">
              <a:buNone/>
              <a:defRPr sz="2000" b="1"/>
            </a:lvl6pPr>
            <a:lvl7pPr marL="3511022" indent="0">
              <a:buNone/>
              <a:defRPr sz="2000" b="1"/>
            </a:lvl7pPr>
            <a:lvl8pPr marL="4096192" indent="0">
              <a:buNone/>
              <a:defRPr sz="2000" b="1"/>
            </a:lvl8pPr>
            <a:lvl9pPr marL="4681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35658"/>
            <a:ext cx="5658485" cy="442507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6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7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05791"/>
            <a:ext cx="4211638" cy="130138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05791"/>
            <a:ext cx="7156450" cy="655494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607180"/>
            <a:ext cx="4211638" cy="5253556"/>
          </a:xfrm>
        </p:spPr>
        <p:txBody>
          <a:bodyPr/>
          <a:lstStyle>
            <a:lvl1pPr marL="0" indent="0">
              <a:buNone/>
              <a:defRPr sz="1800"/>
            </a:lvl1pPr>
            <a:lvl2pPr marL="585170" indent="0">
              <a:buNone/>
              <a:defRPr sz="1500"/>
            </a:lvl2pPr>
            <a:lvl3pPr marL="1170341" indent="0">
              <a:buNone/>
              <a:defRPr sz="1300"/>
            </a:lvl3pPr>
            <a:lvl4pPr marL="1755511" indent="0">
              <a:buNone/>
              <a:defRPr sz="1200"/>
            </a:lvl4pPr>
            <a:lvl5pPr marL="2340681" indent="0">
              <a:buNone/>
              <a:defRPr sz="1200"/>
            </a:lvl5pPr>
            <a:lvl6pPr marL="2925851" indent="0">
              <a:buNone/>
              <a:defRPr sz="1200"/>
            </a:lvl6pPr>
            <a:lvl7pPr marL="3511022" indent="0">
              <a:buNone/>
              <a:defRPr sz="1200"/>
            </a:lvl7pPr>
            <a:lvl8pPr marL="4096192" indent="0">
              <a:buNone/>
              <a:defRPr sz="1200"/>
            </a:lvl8pPr>
            <a:lvl9pPr marL="46813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6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376228"/>
            <a:ext cx="7680960" cy="63469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86251"/>
            <a:ext cx="7680960" cy="4608195"/>
          </a:xfrm>
        </p:spPr>
        <p:txBody>
          <a:bodyPr/>
          <a:lstStyle>
            <a:lvl1pPr marL="0" indent="0">
              <a:buNone/>
              <a:defRPr sz="4100"/>
            </a:lvl1pPr>
            <a:lvl2pPr marL="585170" indent="0">
              <a:buNone/>
              <a:defRPr sz="3600"/>
            </a:lvl2pPr>
            <a:lvl3pPr marL="1170341" indent="0">
              <a:buNone/>
              <a:defRPr sz="3100"/>
            </a:lvl3pPr>
            <a:lvl4pPr marL="1755511" indent="0">
              <a:buNone/>
              <a:defRPr sz="2600"/>
            </a:lvl4pPr>
            <a:lvl5pPr marL="2340681" indent="0">
              <a:buNone/>
              <a:defRPr sz="2600"/>
            </a:lvl5pPr>
            <a:lvl6pPr marL="2925851" indent="0">
              <a:buNone/>
              <a:defRPr sz="2600"/>
            </a:lvl6pPr>
            <a:lvl7pPr marL="3511022" indent="0">
              <a:buNone/>
              <a:defRPr sz="2600"/>
            </a:lvl7pPr>
            <a:lvl8pPr marL="4096192" indent="0">
              <a:buNone/>
              <a:defRPr sz="2600"/>
            </a:lvl8pPr>
            <a:lvl9pPr marL="4681362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10922"/>
            <a:ext cx="7680960" cy="901371"/>
          </a:xfrm>
        </p:spPr>
        <p:txBody>
          <a:bodyPr/>
          <a:lstStyle>
            <a:lvl1pPr marL="0" indent="0">
              <a:buNone/>
              <a:defRPr sz="1800"/>
            </a:lvl1pPr>
            <a:lvl2pPr marL="585170" indent="0">
              <a:buNone/>
              <a:defRPr sz="1500"/>
            </a:lvl2pPr>
            <a:lvl3pPr marL="1170341" indent="0">
              <a:buNone/>
              <a:defRPr sz="1300"/>
            </a:lvl3pPr>
            <a:lvl4pPr marL="1755511" indent="0">
              <a:buNone/>
              <a:defRPr sz="1200"/>
            </a:lvl4pPr>
            <a:lvl5pPr marL="2340681" indent="0">
              <a:buNone/>
              <a:defRPr sz="1200"/>
            </a:lvl5pPr>
            <a:lvl6pPr marL="2925851" indent="0">
              <a:buNone/>
              <a:defRPr sz="1200"/>
            </a:lvl6pPr>
            <a:lvl7pPr marL="3511022" indent="0">
              <a:buNone/>
              <a:defRPr sz="1200"/>
            </a:lvl7pPr>
            <a:lvl8pPr marL="4096192" indent="0">
              <a:buNone/>
              <a:defRPr sz="1200"/>
            </a:lvl8pPr>
            <a:lvl9pPr marL="46813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2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07569"/>
            <a:ext cx="11521440" cy="1280054"/>
          </a:xfrm>
          <a:prstGeom prst="rect">
            <a:avLst/>
          </a:prstGeom>
        </p:spPr>
        <p:txBody>
          <a:bodyPr vert="horz" lIns="117034" tIns="58517" rIns="117034" bIns="5851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92077"/>
            <a:ext cx="11521440" cy="5068659"/>
          </a:xfrm>
          <a:prstGeom prst="rect">
            <a:avLst/>
          </a:prstGeom>
        </p:spPr>
        <p:txBody>
          <a:bodyPr vert="horz" lIns="117034" tIns="58517" rIns="117034" bIns="585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118524"/>
            <a:ext cx="2987040" cy="408906"/>
          </a:xfrm>
          <a:prstGeom prst="rect">
            <a:avLst/>
          </a:prstGeom>
        </p:spPr>
        <p:txBody>
          <a:bodyPr vert="horz" lIns="117034" tIns="58517" rIns="117034" bIns="5851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B5AE-FACB-3544-96F8-94BBE4D69539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118524"/>
            <a:ext cx="4053840" cy="408906"/>
          </a:xfrm>
          <a:prstGeom prst="rect">
            <a:avLst/>
          </a:prstGeom>
        </p:spPr>
        <p:txBody>
          <a:bodyPr vert="horz" lIns="117034" tIns="58517" rIns="117034" bIns="5851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118524"/>
            <a:ext cx="2987040" cy="408906"/>
          </a:xfrm>
          <a:prstGeom prst="rect">
            <a:avLst/>
          </a:prstGeom>
        </p:spPr>
        <p:txBody>
          <a:bodyPr vert="horz" lIns="117034" tIns="58517" rIns="117034" bIns="5851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7E70B-2656-314F-809B-6E9E0BCE2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517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8878" indent="-438878" algn="l" defTabSz="585170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0902" indent="-365731" algn="l" defTabSz="58517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6" indent="-292585" algn="l" defTabSz="585170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48096" indent="-292585" algn="l" defTabSz="58517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3266" indent="-292585" algn="l" defTabSz="585170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18437" indent="-292585" algn="l" defTabSz="58517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03607" indent="-292585" algn="l" defTabSz="58517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88777" indent="-292585" algn="l" defTabSz="58517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73947" indent="-292585" algn="l" defTabSz="58517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5170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0341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5511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0681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25851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1022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96192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1362" algn="l" defTabSz="58517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9774299" y="0"/>
            <a:ext cx="72163" cy="7680325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156306" y="-51668"/>
            <a:ext cx="72163" cy="7680325"/>
          </a:xfrm>
          <a:prstGeom prst="line">
            <a:avLst/>
          </a:prstGeom>
          <a:ln w="3175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088295" y="4009831"/>
            <a:ext cx="2591933" cy="171897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u="sng" dirty="0" smtClean="0">
                <a:solidFill>
                  <a:schemeClr val="tx1"/>
                </a:solidFill>
              </a:rPr>
              <a:t>LONG TERM VISION</a:t>
            </a:r>
            <a:endParaRPr lang="en-US" sz="1500" b="1" u="sng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large number of parents work together to advocate for improvements in South LA. 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Advocacy could include school improvement, affordable housing, park spaces, or childcare.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54244" y="3103162"/>
            <a:ext cx="18466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99646" y="5757672"/>
            <a:ext cx="3001954" cy="1910247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u="sng" dirty="0" smtClean="0">
                <a:solidFill>
                  <a:srgbClr val="000000"/>
                </a:solidFill>
              </a:rPr>
              <a:t>VISI</a:t>
            </a:r>
            <a:r>
              <a:rPr lang="en-US" sz="1500" b="1" u="sng" dirty="0" smtClean="0">
                <a:solidFill>
                  <a:srgbClr val="000000"/>
                </a:solidFill>
              </a:rPr>
              <a:t>ÓN A LARGO PLAZO</a:t>
            </a:r>
            <a:endParaRPr lang="en-US" sz="1500" b="1" u="sng" dirty="0">
              <a:solidFill>
                <a:srgbClr val="000000"/>
              </a:solidFill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Una</a:t>
            </a:r>
            <a:r>
              <a:rPr lang="en-US" sz="1400" dirty="0">
                <a:solidFill>
                  <a:srgbClr val="000000"/>
                </a:solidFill>
              </a:rPr>
              <a:t> gran </a:t>
            </a:r>
            <a:r>
              <a:rPr lang="en-US" sz="1400" dirty="0" err="1">
                <a:solidFill>
                  <a:srgbClr val="000000"/>
                </a:solidFill>
              </a:rPr>
              <a:t>cantidad</a:t>
            </a:r>
            <a:r>
              <a:rPr lang="en-US" sz="1400" dirty="0">
                <a:solidFill>
                  <a:srgbClr val="000000"/>
                </a:solidFill>
              </a:rPr>
              <a:t> de padres </a:t>
            </a:r>
            <a:r>
              <a:rPr lang="en-US" sz="1400" dirty="0" err="1">
                <a:solidFill>
                  <a:srgbClr val="000000"/>
                </a:solidFill>
              </a:rPr>
              <a:t>trabajan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juntos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para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abogar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por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mejoras</a:t>
            </a:r>
            <a:r>
              <a:rPr lang="en-US" sz="1400" dirty="0">
                <a:solidFill>
                  <a:srgbClr val="000000"/>
                </a:solidFill>
              </a:rPr>
              <a:t> en South LA. </a:t>
            </a:r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La </a:t>
            </a:r>
            <a:r>
              <a:rPr lang="en-US" sz="1400" dirty="0" err="1">
                <a:solidFill>
                  <a:srgbClr val="000000"/>
                </a:solidFill>
              </a:rPr>
              <a:t>abogacía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podría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incluir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mejoras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escolares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dirty="0" err="1">
                <a:solidFill>
                  <a:srgbClr val="000000"/>
                </a:solidFill>
              </a:rPr>
              <a:t>viviendas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asequibles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dirty="0" err="1">
                <a:solidFill>
                  <a:srgbClr val="000000"/>
                </a:solidFill>
              </a:rPr>
              <a:t>espacios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para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err="1">
                <a:solidFill>
                  <a:srgbClr val="000000"/>
                </a:solidFill>
              </a:rPr>
              <a:t>parques</a:t>
            </a:r>
            <a:r>
              <a:rPr lang="en-US" sz="1400" dirty="0">
                <a:solidFill>
                  <a:srgbClr val="000000"/>
                </a:solidFill>
              </a:rPr>
              <a:t> o </a:t>
            </a:r>
            <a:r>
              <a:rPr lang="en-US" sz="1400" dirty="0" err="1">
                <a:solidFill>
                  <a:srgbClr val="000000"/>
                </a:solidFill>
              </a:rPr>
              <a:t>cuidado</a:t>
            </a:r>
            <a:r>
              <a:rPr lang="en-US" sz="1400" dirty="0">
                <a:solidFill>
                  <a:srgbClr val="000000"/>
                </a:solidFill>
              </a:rPr>
              <a:t> de </a:t>
            </a:r>
            <a:r>
              <a:rPr lang="en-US" sz="1400" dirty="0" err="1">
                <a:solidFill>
                  <a:srgbClr val="000000"/>
                </a:solidFill>
              </a:rPr>
              <a:t>niños</a:t>
            </a: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12" name="Picture 11" descr="downloa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2" r="14753" b="6341"/>
          <a:stretch/>
        </p:blipFill>
        <p:spPr>
          <a:xfrm>
            <a:off x="9810381" y="245501"/>
            <a:ext cx="2869848" cy="1891243"/>
          </a:xfrm>
          <a:prstGeom prst="rect">
            <a:avLst/>
          </a:prstGeom>
        </p:spPr>
      </p:pic>
      <p:pic>
        <p:nvPicPr>
          <p:cNvPr id="13" name="Picture 12" descr="68747470733a2f2f662e636c6f75642e6769746875622e636f6d2f6173736574732f353938343731392f313537363835312f38616137613866612d353136322d313165332d396163362d3536653261383264323565362e6a7067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9" t="10711" r="11087" b="18252"/>
          <a:stretch/>
        </p:blipFill>
        <p:spPr>
          <a:xfrm>
            <a:off x="10781055" y="2417828"/>
            <a:ext cx="1472112" cy="137066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249259" y="3003820"/>
            <a:ext cx="3525040" cy="2309329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u="sng" dirty="0" smtClean="0">
                <a:solidFill>
                  <a:schemeClr val="tx1"/>
                </a:solidFill>
              </a:rPr>
              <a:t>BY JUNE 2018:</a:t>
            </a:r>
            <a:endParaRPr lang="en-US" sz="1500" b="1" u="sng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Broadway/Manchester Best Start will increase the number of parents actively involved in  the Community Partnership. 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300" i="1" dirty="0" smtClean="0">
                <a:solidFill>
                  <a:srgbClr val="FF6666"/>
                </a:solidFill>
              </a:rPr>
              <a:t>This could include: participation in the monthly community meeting, participation in the committees and workgroups, or involvement with the BSF Grantee or Neighborhood Action Councils (NACs)</a:t>
            </a:r>
            <a:endParaRPr lang="en-US" sz="1300" i="1" dirty="0">
              <a:solidFill>
                <a:srgbClr val="FF6666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9259" y="5313149"/>
            <a:ext cx="3525040" cy="2309329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u="sng" dirty="0">
                <a:solidFill>
                  <a:schemeClr val="tx1"/>
                </a:solidFill>
              </a:rPr>
              <a:t>HACIA JUNIO DE 2018:</a:t>
            </a:r>
            <a:r>
              <a:rPr lang="en-US" sz="1500" dirty="0">
                <a:solidFill>
                  <a:schemeClr val="tx1"/>
                </a:solidFill>
              </a:rPr>
              <a:t/>
            </a:r>
            <a:br>
              <a:rPr lang="en-US" sz="15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Broadway/Manchester Best Start </a:t>
            </a:r>
            <a:r>
              <a:rPr lang="en-US" sz="1400" dirty="0" err="1">
                <a:solidFill>
                  <a:schemeClr val="tx1"/>
                </a:solidFill>
              </a:rPr>
              <a:t>aumentará</a:t>
            </a:r>
            <a:r>
              <a:rPr lang="en-US" sz="1400" dirty="0">
                <a:solidFill>
                  <a:schemeClr val="tx1"/>
                </a:solidFill>
              </a:rPr>
              <a:t> el </a:t>
            </a:r>
            <a:r>
              <a:rPr lang="en-US" sz="1400" dirty="0" err="1">
                <a:solidFill>
                  <a:schemeClr val="tx1"/>
                </a:solidFill>
              </a:rPr>
              <a:t>número</a:t>
            </a:r>
            <a:r>
              <a:rPr lang="en-US" sz="1400" dirty="0">
                <a:solidFill>
                  <a:schemeClr val="tx1"/>
                </a:solidFill>
              </a:rPr>
              <a:t> de padres y </a:t>
            </a:r>
            <a:r>
              <a:rPr lang="en-US" sz="1400" dirty="0" err="1">
                <a:solidFill>
                  <a:schemeClr val="tx1"/>
                </a:solidFill>
              </a:rPr>
              <a:t>residentes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activamente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complicados</a:t>
            </a:r>
            <a:r>
              <a:rPr lang="en-US" sz="1400" dirty="0">
                <a:solidFill>
                  <a:schemeClr val="tx1"/>
                </a:solidFill>
              </a:rPr>
              <a:t> en la </a:t>
            </a:r>
            <a:r>
              <a:rPr lang="en-US" sz="1400" dirty="0" err="1">
                <a:solidFill>
                  <a:schemeClr val="tx1"/>
                </a:solidFill>
              </a:rPr>
              <a:t>asociación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comunitaria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1600" dirty="0">
                <a:solidFill>
                  <a:srgbClr val="FF6666"/>
                </a:solidFill>
              </a:rPr>
              <a:t/>
            </a:r>
            <a:br>
              <a:rPr lang="en-US" sz="1600" dirty="0">
                <a:solidFill>
                  <a:srgbClr val="FF6666"/>
                </a:solidFill>
              </a:rPr>
            </a:br>
            <a:r>
              <a:rPr lang="en-US" sz="1300" i="1" dirty="0" err="1">
                <a:solidFill>
                  <a:srgbClr val="FF6666"/>
                </a:solidFill>
              </a:rPr>
              <a:t>Esto</a:t>
            </a:r>
            <a:r>
              <a:rPr lang="en-US" sz="1300" i="1" dirty="0">
                <a:solidFill>
                  <a:srgbClr val="FF6666"/>
                </a:solidFill>
              </a:rPr>
              <a:t> </a:t>
            </a:r>
            <a:r>
              <a:rPr lang="en-US" sz="1300" i="1" dirty="0" err="1">
                <a:solidFill>
                  <a:srgbClr val="FF6666"/>
                </a:solidFill>
              </a:rPr>
              <a:t>podría</a:t>
            </a:r>
            <a:r>
              <a:rPr lang="en-US" sz="1300" i="1" dirty="0">
                <a:solidFill>
                  <a:srgbClr val="FF6666"/>
                </a:solidFill>
              </a:rPr>
              <a:t> </a:t>
            </a:r>
            <a:r>
              <a:rPr lang="en-US" sz="1300" i="1" dirty="0" err="1">
                <a:solidFill>
                  <a:srgbClr val="FF6666"/>
                </a:solidFill>
              </a:rPr>
              <a:t>incluir</a:t>
            </a:r>
            <a:r>
              <a:rPr lang="en-US" sz="1300" i="1" dirty="0">
                <a:solidFill>
                  <a:srgbClr val="FF6666"/>
                </a:solidFill>
              </a:rPr>
              <a:t>: </a:t>
            </a:r>
            <a:r>
              <a:rPr lang="en-US" sz="1300" i="1" dirty="0" err="1">
                <a:solidFill>
                  <a:srgbClr val="FF6666"/>
                </a:solidFill>
              </a:rPr>
              <a:t>participación</a:t>
            </a:r>
            <a:r>
              <a:rPr lang="en-US" sz="1300" i="1" dirty="0">
                <a:solidFill>
                  <a:srgbClr val="FF6666"/>
                </a:solidFill>
              </a:rPr>
              <a:t> en la </a:t>
            </a:r>
            <a:r>
              <a:rPr lang="en-US" sz="1300" i="1" dirty="0" err="1">
                <a:solidFill>
                  <a:srgbClr val="FF6666"/>
                </a:solidFill>
              </a:rPr>
              <a:t>reunión</a:t>
            </a:r>
            <a:r>
              <a:rPr lang="en-US" sz="1300" i="1" dirty="0">
                <a:solidFill>
                  <a:srgbClr val="FF6666"/>
                </a:solidFill>
              </a:rPr>
              <a:t> de </a:t>
            </a:r>
            <a:r>
              <a:rPr lang="en-US" sz="1300" i="1" dirty="0" err="1">
                <a:solidFill>
                  <a:srgbClr val="FF6666"/>
                </a:solidFill>
              </a:rPr>
              <a:t>comunidad</a:t>
            </a:r>
            <a:r>
              <a:rPr lang="en-US" sz="1300" i="1" dirty="0">
                <a:solidFill>
                  <a:srgbClr val="FF6666"/>
                </a:solidFill>
              </a:rPr>
              <a:t>, </a:t>
            </a:r>
            <a:r>
              <a:rPr lang="en-US" sz="1300" i="1" dirty="0" err="1">
                <a:solidFill>
                  <a:srgbClr val="FF6666"/>
                </a:solidFill>
              </a:rPr>
              <a:t>participación</a:t>
            </a:r>
            <a:r>
              <a:rPr lang="en-US" sz="1300" i="1" dirty="0">
                <a:solidFill>
                  <a:srgbClr val="FF6666"/>
                </a:solidFill>
              </a:rPr>
              <a:t> en los </a:t>
            </a:r>
            <a:r>
              <a:rPr lang="en-US" sz="1300" i="1" dirty="0" err="1">
                <a:solidFill>
                  <a:srgbClr val="FF6666"/>
                </a:solidFill>
              </a:rPr>
              <a:t>comités</a:t>
            </a:r>
            <a:r>
              <a:rPr lang="en-US" sz="1300" i="1" dirty="0">
                <a:solidFill>
                  <a:srgbClr val="FF6666"/>
                </a:solidFill>
              </a:rPr>
              <a:t> y </a:t>
            </a:r>
            <a:r>
              <a:rPr lang="en-US" sz="1300" i="1" dirty="0" err="1">
                <a:solidFill>
                  <a:srgbClr val="FF6666"/>
                </a:solidFill>
              </a:rPr>
              <a:t>grupos</a:t>
            </a:r>
            <a:r>
              <a:rPr lang="en-US" sz="1300" i="1" dirty="0">
                <a:solidFill>
                  <a:srgbClr val="FF6666"/>
                </a:solidFill>
              </a:rPr>
              <a:t> de </a:t>
            </a:r>
            <a:r>
              <a:rPr lang="en-US" sz="1300" i="1" dirty="0" err="1">
                <a:solidFill>
                  <a:srgbClr val="FF6666"/>
                </a:solidFill>
              </a:rPr>
              <a:t>trabajo</a:t>
            </a:r>
            <a:r>
              <a:rPr lang="en-US" sz="1300" i="1" dirty="0">
                <a:solidFill>
                  <a:srgbClr val="FF6666"/>
                </a:solidFill>
              </a:rPr>
              <a:t>, o </a:t>
            </a:r>
            <a:r>
              <a:rPr lang="en-US" sz="1300" i="1" dirty="0" err="1">
                <a:solidFill>
                  <a:srgbClr val="FF6666"/>
                </a:solidFill>
              </a:rPr>
              <a:t>participación</a:t>
            </a:r>
            <a:r>
              <a:rPr lang="en-US" sz="1300" i="1" dirty="0">
                <a:solidFill>
                  <a:srgbClr val="FF6666"/>
                </a:solidFill>
              </a:rPr>
              <a:t> en los </a:t>
            </a:r>
            <a:r>
              <a:rPr lang="en-US" sz="1300" i="1" dirty="0" err="1">
                <a:solidFill>
                  <a:srgbClr val="FF6666"/>
                </a:solidFill>
              </a:rPr>
              <a:t>actividades</a:t>
            </a:r>
            <a:r>
              <a:rPr lang="en-US" sz="1300" i="1" dirty="0">
                <a:solidFill>
                  <a:srgbClr val="FF6666"/>
                </a:solidFill>
              </a:rPr>
              <a:t> del “BSF” o </a:t>
            </a:r>
            <a:r>
              <a:rPr lang="en-US" sz="1300" i="1" dirty="0" err="1">
                <a:solidFill>
                  <a:srgbClr val="FF6666"/>
                </a:solidFill>
              </a:rPr>
              <a:t>Consejos</a:t>
            </a:r>
            <a:r>
              <a:rPr lang="en-US" sz="1300" i="1" dirty="0">
                <a:solidFill>
                  <a:srgbClr val="FF6666"/>
                </a:solidFill>
              </a:rPr>
              <a:t> de </a:t>
            </a:r>
            <a:r>
              <a:rPr lang="en-US" sz="1300" i="1" dirty="0" err="1">
                <a:solidFill>
                  <a:srgbClr val="FF6666"/>
                </a:solidFill>
              </a:rPr>
              <a:t>Acción</a:t>
            </a:r>
            <a:r>
              <a:rPr lang="en-US" sz="1300" i="1" dirty="0">
                <a:solidFill>
                  <a:srgbClr val="FF6666"/>
                </a:solidFill>
              </a:rPr>
              <a:t> de </a:t>
            </a:r>
            <a:r>
              <a:rPr lang="en-US" sz="1300" i="1" dirty="0" err="1">
                <a:solidFill>
                  <a:srgbClr val="FF6666"/>
                </a:solidFill>
              </a:rPr>
              <a:t>Vecindad</a:t>
            </a:r>
            <a:r>
              <a:rPr lang="en-US" sz="1300" i="1" dirty="0">
                <a:solidFill>
                  <a:srgbClr val="FF6666"/>
                </a:solidFill>
              </a:rPr>
              <a:t> (NACs)</a:t>
            </a:r>
            <a:endParaRPr lang="en-US" sz="1300" dirty="0">
              <a:solidFill>
                <a:srgbClr val="FF6666"/>
              </a:solidFill>
            </a:endParaRPr>
          </a:p>
        </p:txBody>
      </p:sp>
      <p:pic>
        <p:nvPicPr>
          <p:cNvPr id="16" name="Picture 15" descr="dogcalendars-48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530" y="29481"/>
            <a:ext cx="2179926" cy="108996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0" y="615"/>
            <a:ext cx="6156305" cy="123110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660066"/>
                </a:solidFill>
              </a:rPr>
              <a:t>The ways (strategies) that Best Start Broadway/Manchester is going to increase the number of parents involved in the Partnership.</a:t>
            </a:r>
          </a:p>
          <a:p>
            <a:pPr algn="ctr"/>
            <a:endParaRPr lang="en-US" sz="1000" b="1" dirty="0" smtClean="0">
              <a:solidFill>
                <a:srgbClr val="660066"/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Las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</a:rPr>
              <a:t>maneras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</a:rPr>
              <a:t>estrategias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en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</a:rPr>
              <a:t>que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Broadway/Manchester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</a:rPr>
              <a:t>aumentará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 el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</a:rPr>
              <a:t>número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 de padres y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</a:rPr>
              <a:t>residentes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</a:rPr>
              <a:t>involucrados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 en la 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</a:rPr>
              <a:t>asociaci</a:t>
            </a:r>
            <a:r>
              <a:rPr lang="en-US" sz="1600" dirty="0" err="1" smtClean="0">
                <a:solidFill>
                  <a:schemeClr val="accent4">
                    <a:lumMod val="50000"/>
                  </a:schemeClr>
                </a:solidFill>
              </a:rPr>
              <a:t>ón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8" name="Picture 17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435" y="1042713"/>
            <a:ext cx="1789562" cy="1789562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>
            <a:off x="232637" y="2931653"/>
            <a:ext cx="5657527" cy="620691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98779" y="1479415"/>
            <a:ext cx="5657527" cy="1082498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32637" y="1995144"/>
            <a:ext cx="5657527" cy="1082498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91904" y="3788495"/>
            <a:ext cx="5657527" cy="290563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32637" y="4622800"/>
            <a:ext cx="5809927" cy="149197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32637" y="5190067"/>
            <a:ext cx="5716794" cy="8242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5037" y="5830777"/>
            <a:ext cx="5657527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5037" y="6387310"/>
            <a:ext cx="5505127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5037" y="7406647"/>
            <a:ext cx="5657527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5037" y="6880681"/>
            <a:ext cx="5657527" cy="0"/>
          </a:xfrm>
          <a:prstGeom prst="straightConnector1">
            <a:avLst/>
          </a:prstGeom>
          <a:ln w="317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656204">
            <a:off x="1008423" y="1728006"/>
            <a:ext cx="4878730" cy="28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SBCC’s parent and resident engagement| </a:t>
            </a:r>
            <a:r>
              <a:rPr lang="en-US" sz="1000" dirty="0" err="1">
                <a:solidFill>
                  <a:srgbClr val="403152"/>
                </a:solidFill>
              </a:rPr>
              <a:t>Participación</a:t>
            </a:r>
            <a:r>
              <a:rPr lang="en-US" sz="1000" dirty="0">
                <a:solidFill>
                  <a:srgbClr val="403152"/>
                </a:solidFill>
              </a:rPr>
              <a:t> de padres y </a:t>
            </a:r>
            <a:r>
              <a:rPr lang="en-US" sz="1000" dirty="0" err="1">
                <a:solidFill>
                  <a:srgbClr val="403152"/>
                </a:solidFill>
              </a:rPr>
              <a:t>residentes</a:t>
            </a:r>
            <a:r>
              <a:rPr lang="en-US" sz="1000" dirty="0">
                <a:solidFill>
                  <a:srgbClr val="403152"/>
                </a:solidFill>
              </a:rPr>
              <a:t> de SBCC</a:t>
            </a:r>
          </a:p>
          <a:p>
            <a:endParaRPr lang="en-US" sz="1000" dirty="0"/>
          </a:p>
        </p:txBody>
      </p:sp>
      <p:sp>
        <p:nvSpPr>
          <p:cNvPr id="44" name="TextBox 43"/>
          <p:cNvSpPr txBox="1"/>
          <p:nvPr/>
        </p:nvSpPr>
        <p:spPr>
          <a:xfrm rot="675145">
            <a:off x="189295" y="2064104"/>
            <a:ext cx="5585958" cy="39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Engagement of young, single, and first-time parents by the </a:t>
            </a:r>
            <a:r>
              <a:rPr lang="en-US" sz="1000" dirty="0"/>
              <a:t>BSF Grantee | </a:t>
            </a:r>
            <a:r>
              <a:rPr lang="en-US" sz="1000" dirty="0" smtClean="0">
                <a:solidFill>
                  <a:srgbClr val="403152"/>
                </a:solidFill>
              </a:rPr>
              <a:t>El </a:t>
            </a:r>
            <a:r>
              <a:rPr lang="en-US" sz="1000" dirty="0" err="1">
                <a:solidFill>
                  <a:srgbClr val="403152"/>
                </a:solidFill>
              </a:rPr>
              <a:t>reclutamiento</a:t>
            </a:r>
            <a:r>
              <a:rPr lang="en-US" sz="1000" dirty="0">
                <a:solidFill>
                  <a:srgbClr val="403152"/>
                </a:solidFill>
              </a:rPr>
              <a:t> de padres </a:t>
            </a:r>
            <a:r>
              <a:rPr lang="en-US" sz="1000" dirty="0" err="1">
                <a:solidFill>
                  <a:srgbClr val="403152"/>
                </a:solidFill>
              </a:rPr>
              <a:t>jóvenes</a:t>
            </a:r>
            <a:r>
              <a:rPr lang="en-US" sz="1000" dirty="0">
                <a:solidFill>
                  <a:srgbClr val="403152"/>
                </a:solidFill>
              </a:rPr>
              <a:t>, solos, y </a:t>
            </a:r>
            <a:r>
              <a:rPr lang="en-US" sz="1000" dirty="0" err="1">
                <a:solidFill>
                  <a:srgbClr val="403152"/>
                </a:solidFill>
              </a:rPr>
              <a:t>nuevos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por</a:t>
            </a:r>
            <a:r>
              <a:rPr lang="en-US" sz="1000" dirty="0">
                <a:solidFill>
                  <a:srgbClr val="403152"/>
                </a:solidFill>
              </a:rPr>
              <a:t> el </a:t>
            </a:r>
            <a:r>
              <a:rPr lang="en-US" sz="1000" dirty="0" err="1" smtClean="0">
                <a:solidFill>
                  <a:srgbClr val="403152"/>
                </a:solidFill>
              </a:rPr>
              <a:t>beneficiario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>
                <a:solidFill>
                  <a:srgbClr val="403152"/>
                </a:solidFill>
              </a:rPr>
              <a:t>BSF </a:t>
            </a:r>
            <a:endParaRPr lang="en-US" sz="1000" dirty="0">
              <a:solidFill>
                <a:srgbClr val="403152"/>
              </a:solidFill>
            </a:endParaRPr>
          </a:p>
          <a:p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 rot="372165">
            <a:off x="-5478" y="2867050"/>
            <a:ext cx="6209152" cy="28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Parent Circle Participants and Parent Navigators| </a:t>
            </a:r>
            <a:r>
              <a:rPr lang="en-US" sz="1000" dirty="0" err="1" smtClean="0">
                <a:solidFill>
                  <a:srgbClr val="403152"/>
                </a:solidFill>
              </a:rPr>
              <a:t>Participantes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>
                <a:solidFill>
                  <a:srgbClr val="403152"/>
                </a:solidFill>
              </a:rPr>
              <a:t>de </a:t>
            </a:r>
            <a:r>
              <a:rPr lang="en-US" sz="1000" dirty="0" smtClean="0">
                <a:solidFill>
                  <a:srgbClr val="403152"/>
                </a:solidFill>
              </a:rPr>
              <a:t>“</a:t>
            </a:r>
            <a:r>
              <a:rPr lang="en-US" sz="1000" dirty="0" err="1" smtClean="0">
                <a:solidFill>
                  <a:srgbClr val="403152"/>
                </a:solidFill>
              </a:rPr>
              <a:t>Círculo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 err="1" smtClean="0">
                <a:solidFill>
                  <a:srgbClr val="403152"/>
                </a:solidFill>
              </a:rPr>
              <a:t>Paternales</a:t>
            </a:r>
            <a:r>
              <a:rPr lang="en-US" sz="1000" dirty="0" smtClean="0">
                <a:solidFill>
                  <a:srgbClr val="403152"/>
                </a:solidFill>
              </a:rPr>
              <a:t>” </a:t>
            </a:r>
            <a:r>
              <a:rPr lang="en-US" sz="1000" dirty="0">
                <a:solidFill>
                  <a:srgbClr val="403152"/>
                </a:solidFill>
              </a:rPr>
              <a:t>y </a:t>
            </a:r>
            <a:r>
              <a:rPr lang="en-US" sz="1000" dirty="0" smtClean="0">
                <a:solidFill>
                  <a:srgbClr val="403152"/>
                </a:solidFill>
              </a:rPr>
              <a:t>“</a:t>
            </a:r>
            <a:r>
              <a:rPr lang="en-US" sz="1000" dirty="0" err="1" smtClean="0">
                <a:solidFill>
                  <a:srgbClr val="403152"/>
                </a:solidFill>
              </a:rPr>
              <a:t>Navegantes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 err="1" smtClean="0">
                <a:solidFill>
                  <a:srgbClr val="403152"/>
                </a:solidFill>
              </a:rPr>
              <a:t>Paternales</a:t>
            </a:r>
            <a:r>
              <a:rPr lang="en-US" sz="1000" dirty="0" smtClean="0">
                <a:solidFill>
                  <a:srgbClr val="403152"/>
                </a:solidFill>
              </a:rPr>
              <a:t>”</a:t>
            </a:r>
            <a:endParaRPr lang="en-US" sz="1000" dirty="0">
              <a:solidFill>
                <a:srgbClr val="403152"/>
              </a:solidFill>
            </a:endParaRPr>
          </a:p>
          <a:p>
            <a:endParaRPr lang="en-US" sz="1000" dirty="0"/>
          </a:p>
        </p:txBody>
      </p:sp>
      <p:sp>
        <p:nvSpPr>
          <p:cNvPr id="46" name="TextBox 45"/>
          <p:cNvSpPr txBox="1"/>
          <p:nvPr/>
        </p:nvSpPr>
        <p:spPr>
          <a:xfrm rot="185653">
            <a:off x="232637" y="3646429"/>
            <a:ext cx="5955498" cy="272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Sponsorships to South Los Angeles Organizations| </a:t>
            </a:r>
            <a:r>
              <a:rPr lang="en-US" sz="1000" dirty="0" err="1" smtClean="0">
                <a:solidFill>
                  <a:srgbClr val="403152"/>
                </a:solidFill>
              </a:rPr>
              <a:t>Patrocinios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>
                <a:solidFill>
                  <a:srgbClr val="403152"/>
                </a:solidFill>
              </a:rPr>
              <a:t>a </a:t>
            </a:r>
            <a:r>
              <a:rPr lang="en-US" sz="1000" dirty="0" err="1">
                <a:solidFill>
                  <a:srgbClr val="403152"/>
                </a:solidFill>
              </a:rPr>
              <a:t>organizaciones</a:t>
            </a:r>
            <a:r>
              <a:rPr lang="en-US" sz="1000" dirty="0">
                <a:solidFill>
                  <a:srgbClr val="403152"/>
                </a:solidFill>
              </a:rPr>
              <a:t> en el Sur Los </a:t>
            </a:r>
            <a:r>
              <a:rPr lang="en-US" sz="1000" dirty="0" smtClean="0">
                <a:solidFill>
                  <a:srgbClr val="403152"/>
                </a:solidFill>
              </a:rPr>
              <a:t>Angeles</a:t>
            </a:r>
            <a:endParaRPr lang="en-US" sz="1000" dirty="0">
              <a:solidFill>
                <a:srgbClr val="403152"/>
              </a:solidFill>
            </a:endParaRPr>
          </a:p>
          <a:p>
            <a:endParaRPr lang="en-US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204099" y="4295687"/>
            <a:ext cx="5955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Design Community Partnership Meeting Agendas in advance to recruit participants| </a:t>
            </a:r>
            <a:r>
              <a:rPr lang="en-US" sz="1000" dirty="0" err="1" smtClean="0">
                <a:solidFill>
                  <a:srgbClr val="403152"/>
                </a:solidFill>
              </a:rPr>
              <a:t>Diseñe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las</a:t>
            </a:r>
            <a:r>
              <a:rPr lang="en-US" sz="1000" dirty="0">
                <a:solidFill>
                  <a:srgbClr val="403152"/>
                </a:solidFill>
              </a:rPr>
              <a:t> agendas </a:t>
            </a:r>
            <a:r>
              <a:rPr lang="en-US" sz="1000" dirty="0" smtClean="0">
                <a:solidFill>
                  <a:srgbClr val="403152"/>
                </a:solidFill>
              </a:rPr>
              <a:t>de la </a:t>
            </a:r>
            <a:r>
              <a:rPr lang="en-US" sz="1000" dirty="0" err="1">
                <a:solidFill>
                  <a:srgbClr val="403152"/>
                </a:solidFill>
              </a:rPr>
              <a:t>asociación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comunitaria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por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adelantado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para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reclutar</a:t>
            </a:r>
            <a:r>
              <a:rPr lang="en-US" sz="1000" dirty="0">
                <a:solidFill>
                  <a:srgbClr val="403152"/>
                </a:solidFill>
              </a:rPr>
              <a:t> a </a:t>
            </a:r>
            <a:r>
              <a:rPr lang="en-US" sz="1000" dirty="0" err="1" smtClean="0">
                <a:solidFill>
                  <a:srgbClr val="403152"/>
                </a:solidFill>
              </a:rPr>
              <a:t>participantes</a:t>
            </a:r>
            <a:endParaRPr lang="en-US" sz="1000" dirty="0">
              <a:solidFill>
                <a:srgbClr val="40315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2971" y="4888371"/>
            <a:ext cx="56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 the </a:t>
            </a:r>
            <a:r>
              <a:rPr lang="en-US" sz="1000" b="1" dirty="0" smtClean="0"/>
              <a:t>Broadway/Manchester “Parent Academy”</a:t>
            </a:r>
            <a:r>
              <a:rPr lang="en-US" sz="1000" dirty="0" smtClean="0"/>
              <a:t>| </a:t>
            </a:r>
            <a:r>
              <a:rPr lang="en-US" sz="1000" dirty="0" err="1" smtClean="0">
                <a:solidFill>
                  <a:srgbClr val="403152"/>
                </a:solidFill>
              </a:rPr>
              <a:t>Desarrolle</a:t>
            </a:r>
            <a:r>
              <a:rPr lang="en-US" sz="1000" dirty="0" smtClean="0">
                <a:solidFill>
                  <a:srgbClr val="403152"/>
                </a:solidFill>
              </a:rPr>
              <a:t> la Broadway/Manchester “Academia </a:t>
            </a:r>
            <a:r>
              <a:rPr lang="en-US" sz="1000" dirty="0" err="1" smtClean="0">
                <a:solidFill>
                  <a:srgbClr val="403152"/>
                </a:solidFill>
              </a:rPr>
              <a:t>para</a:t>
            </a:r>
            <a:r>
              <a:rPr lang="en-US" sz="1000" dirty="0" smtClean="0">
                <a:solidFill>
                  <a:srgbClr val="403152"/>
                </a:solidFill>
              </a:rPr>
              <a:t> Padres” </a:t>
            </a:r>
            <a:endParaRPr lang="en-US" sz="1000" dirty="0">
              <a:solidFill>
                <a:srgbClr val="40315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5037" y="5430667"/>
            <a:ext cx="56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 the </a:t>
            </a:r>
            <a:r>
              <a:rPr lang="en-US" sz="1000" b="1" dirty="0" smtClean="0"/>
              <a:t>Best Start South LA Regional Kickball Tournament</a:t>
            </a:r>
            <a:r>
              <a:rPr lang="en-US" sz="1000" dirty="0" smtClean="0"/>
              <a:t>| </a:t>
            </a:r>
            <a:r>
              <a:rPr lang="en-US" sz="1000" dirty="0" err="1" smtClean="0">
                <a:solidFill>
                  <a:srgbClr val="403152"/>
                </a:solidFill>
              </a:rPr>
              <a:t>Desarrolle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>
                <a:solidFill>
                  <a:srgbClr val="403152"/>
                </a:solidFill>
              </a:rPr>
              <a:t>el </a:t>
            </a:r>
            <a:r>
              <a:rPr lang="en-US" sz="1000" dirty="0" err="1" smtClean="0">
                <a:solidFill>
                  <a:srgbClr val="403152"/>
                </a:solidFill>
              </a:rPr>
              <a:t>torneo</a:t>
            </a:r>
            <a:r>
              <a:rPr lang="en-US" sz="1000" dirty="0" smtClean="0">
                <a:solidFill>
                  <a:srgbClr val="403152"/>
                </a:solidFill>
              </a:rPr>
              <a:t> de Kickball </a:t>
            </a:r>
            <a:r>
              <a:rPr lang="en-US" sz="1000" dirty="0">
                <a:solidFill>
                  <a:srgbClr val="403152"/>
                </a:solidFill>
              </a:rPr>
              <a:t>de Best Start South LA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5037" y="5983177"/>
            <a:ext cx="56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 the </a:t>
            </a:r>
            <a:r>
              <a:rPr lang="en-US" sz="1000" b="1" dirty="0" smtClean="0"/>
              <a:t>Best Start South LA “Fireside Chat” beach event</a:t>
            </a:r>
            <a:r>
              <a:rPr lang="en-US" sz="1000" dirty="0" smtClean="0"/>
              <a:t>| </a:t>
            </a:r>
            <a:r>
              <a:rPr lang="en-US" sz="1000" dirty="0" err="1" smtClean="0">
                <a:solidFill>
                  <a:srgbClr val="403152"/>
                </a:solidFill>
              </a:rPr>
              <a:t>Desarrolle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smtClean="0">
                <a:solidFill>
                  <a:srgbClr val="403152"/>
                </a:solidFill>
              </a:rPr>
              <a:t>“</a:t>
            </a:r>
            <a:r>
              <a:rPr lang="en-US" sz="1000" dirty="0" err="1" smtClean="0">
                <a:solidFill>
                  <a:srgbClr val="403152"/>
                </a:solidFill>
              </a:rPr>
              <a:t>Charla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>
                <a:solidFill>
                  <a:srgbClr val="403152"/>
                </a:solidFill>
              </a:rPr>
              <a:t>de </a:t>
            </a:r>
            <a:r>
              <a:rPr lang="en-US" sz="1000" dirty="0" err="1" smtClean="0">
                <a:solidFill>
                  <a:srgbClr val="403152"/>
                </a:solidFill>
              </a:rPr>
              <a:t>Hogar</a:t>
            </a:r>
            <a:r>
              <a:rPr lang="en-US" sz="1000" dirty="0" smtClean="0">
                <a:solidFill>
                  <a:srgbClr val="403152"/>
                </a:solidFill>
              </a:rPr>
              <a:t>" </a:t>
            </a:r>
            <a:r>
              <a:rPr lang="en-US" sz="1000" dirty="0" err="1" smtClean="0">
                <a:solidFill>
                  <a:srgbClr val="403152"/>
                </a:solidFill>
              </a:rPr>
              <a:t>evento</a:t>
            </a:r>
            <a:r>
              <a:rPr lang="en-US" sz="1000" dirty="0" smtClean="0">
                <a:solidFill>
                  <a:srgbClr val="403152"/>
                </a:solidFill>
              </a:rPr>
              <a:t> de playa.  </a:t>
            </a:r>
            <a:endParaRPr lang="en-US" sz="1000" dirty="0">
              <a:solidFill>
                <a:srgbClr val="40315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5037" y="6481590"/>
            <a:ext cx="5564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Provide free trainings, workshops, and conferences to community members| </a:t>
            </a:r>
            <a:r>
              <a:rPr lang="en-US" sz="1000" dirty="0" err="1">
                <a:solidFill>
                  <a:srgbClr val="403152"/>
                </a:solidFill>
              </a:rPr>
              <a:t>P</a:t>
            </a:r>
            <a:r>
              <a:rPr lang="en-US" sz="1000" dirty="0" err="1" smtClean="0">
                <a:solidFill>
                  <a:srgbClr val="403152"/>
                </a:solidFill>
              </a:rPr>
              <a:t>roporcione</a:t>
            </a:r>
            <a:r>
              <a:rPr lang="en-US" sz="1000" dirty="0" smtClean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entrenamientos</a:t>
            </a:r>
            <a:r>
              <a:rPr lang="en-US" sz="1000" dirty="0">
                <a:solidFill>
                  <a:srgbClr val="403152"/>
                </a:solidFill>
              </a:rPr>
              <a:t>, </a:t>
            </a:r>
            <a:r>
              <a:rPr lang="en-US" sz="1000" dirty="0" err="1">
                <a:solidFill>
                  <a:srgbClr val="403152"/>
                </a:solidFill>
              </a:rPr>
              <a:t>talleres</a:t>
            </a:r>
            <a:r>
              <a:rPr lang="en-US" sz="1000" dirty="0">
                <a:solidFill>
                  <a:srgbClr val="403152"/>
                </a:solidFill>
              </a:rPr>
              <a:t> y </a:t>
            </a:r>
            <a:r>
              <a:rPr lang="en-US" sz="1000" dirty="0" err="1">
                <a:solidFill>
                  <a:srgbClr val="403152"/>
                </a:solidFill>
              </a:rPr>
              <a:t>conferencias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gratuitos</a:t>
            </a:r>
            <a:r>
              <a:rPr lang="en-US" sz="1000" dirty="0">
                <a:solidFill>
                  <a:srgbClr val="403152"/>
                </a:solidFill>
              </a:rPr>
              <a:t> a los </a:t>
            </a:r>
            <a:r>
              <a:rPr lang="en-US" sz="1000" dirty="0" err="1">
                <a:solidFill>
                  <a:srgbClr val="403152"/>
                </a:solidFill>
              </a:rPr>
              <a:t>miembros</a:t>
            </a:r>
            <a:r>
              <a:rPr lang="en-US" sz="1000" dirty="0">
                <a:solidFill>
                  <a:srgbClr val="403152"/>
                </a:solidFill>
              </a:rPr>
              <a:t> de la </a:t>
            </a:r>
            <a:r>
              <a:rPr lang="en-US" sz="1000" dirty="0" err="1">
                <a:solidFill>
                  <a:srgbClr val="403152"/>
                </a:solidFill>
              </a:rPr>
              <a:t>comunidad</a:t>
            </a:r>
            <a:endParaRPr lang="en-US" sz="1000" dirty="0">
              <a:solidFill>
                <a:srgbClr val="40315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5037" y="7006537"/>
            <a:ext cx="5564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 a Broadway/Manchester community campaign with a “slogan”| </a:t>
            </a:r>
            <a:r>
              <a:rPr lang="en-US" sz="1000" dirty="0" err="1">
                <a:solidFill>
                  <a:srgbClr val="403152"/>
                </a:solidFill>
              </a:rPr>
              <a:t>Desarrolle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una</a:t>
            </a:r>
            <a:r>
              <a:rPr lang="en-US" sz="1000" dirty="0">
                <a:solidFill>
                  <a:srgbClr val="403152"/>
                </a:solidFill>
              </a:rPr>
              <a:t> </a:t>
            </a:r>
            <a:r>
              <a:rPr lang="en-US" sz="1000" dirty="0" err="1">
                <a:solidFill>
                  <a:srgbClr val="403152"/>
                </a:solidFill>
              </a:rPr>
              <a:t>campaña</a:t>
            </a:r>
            <a:r>
              <a:rPr lang="en-US" sz="1000" dirty="0">
                <a:solidFill>
                  <a:srgbClr val="403152"/>
                </a:solidFill>
              </a:rPr>
              <a:t> de </a:t>
            </a:r>
            <a:r>
              <a:rPr lang="en-US" sz="1000" dirty="0" err="1" smtClean="0">
                <a:solidFill>
                  <a:srgbClr val="403152"/>
                </a:solidFill>
              </a:rPr>
              <a:t>comunidad</a:t>
            </a:r>
            <a:r>
              <a:rPr lang="en-US" sz="1000" dirty="0" smtClean="0">
                <a:solidFill>
                  <a:srgbClr val="403152"/>
                </a:solidFill>
              </a:rPr>
              <a:t> de Broadway/Manchester con </a:t>
            </a:r>
            <a:r>
              <a:rPr lang="en-US" sz="1000" dirty="0">
                <a:solidFill>
                  <a:srgbClr val="403152"/>
                </a:solidFill>
              </a:rPr>
              <a:t>un </a:t>
            </a:r>
            <a:r>
              <a:rPr lang="en-US" sz="1000" dirty="0" smtClean="0">
                <a:solidFill>
                  <a:srgbClr val="403152"/>
                </a:solidFill>
              </a:rPr>
              <a:t>“</a:t>
            </a:r>
            <a:r>
              <a:rPr lang="en-US" sz="1000" dirty="0" err="1" smtClean="0">
                <a:solidFill>
                  <a:srgbClr val="403152"/>
                </a:solidFill>
              </a:rPr>
              <a:t>lema</a:t>
            </a:r>
            <a:r>
              <a:rPr lang="en-US" sz="1000" dirty="0">
                <a:solidFill>
                  <a:srgbClr val="403152"/>
                </a:solidFill>
              </a:rPr>
              <a:t>"</a:t>
            </a:r>
            <a:endParaRPr lang="en-US" sz="1000" dirty="0">
              <a:solidFill>
                <a:srgbClr val="40315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669048">
            <a:off x="882123" y="1249253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1.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rot="669048">
            <a:off x="132136" y="1516420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2.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669048">
            <a:off x="126803" y="2438801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3.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214009">
            <a:off x="98268" y="3488501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4.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2867" y="4288786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5.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8267" y="4898404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6.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81735" y="5440700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7.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9938" y="5988637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8.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61240" y="6491623"/>
            <a:ext cx="33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9.</a:t>
            </a:r>
            <a:endParaRPr lang="en-US" sz="1000" b="1" dirty="0">
              <a:solidFill>
                <a:srgbClr val="660066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40155" y="7016570"/>
            <a:ext cx="3717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60066"/>
                </a:solidFill>
              </a:rPr>
              <a:t>10.</a:t>
            </a:r>
            <a:endParaRPr lang="en-US" sz="10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58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410</Words>
  <Application>Microsoft Macintosh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Chrysta Wilson</dc:creator>
  <cp:lastModifiedBy>Chrysta Wilson</cp:lastModifiedBy>
  <cp:revision>36</cp:revision>
  <dcterms:created xsi:type="dcterms:W3CDTF">2017-12-12T07:11:40Z</dcterms:created>
  <dcterms:modified xsi:type="dcterms:W3CDTF">2017-12-12T09:06:10Z</dcterms:modified>
</cp:coreProperties>
</file>