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9"/>
  </p:notesMasterIdLst>
  <p:sldIdLst>
    <p:sldId id="332" r:id="rId2"/>
    <p:sldId id="327" r:id="rId3"/>
    <p:sldId id="278" r:id="rId4"/>
    <p:sldId id="331" r:id="rId5"/>
    <p:sldId id="319" r:id="rId6"/>
    <p:sldId id="325" r:id="rId7"/>
    <p:sldId id="321" r:id="rId8"/>
    <p:sldId id="322" r:id="rId9"/>
    <p:sldId id="307" r:id="rId10"/>
    <p:sldId id="306" r:id="rId11"/>
    <p:sldId id="323" r:id="rId12"/>
    <p:sldId id="337" r:id="rId13"/>
    <p:sldId id="328" r:id="rId14"/>
    <p:sldId id="329" r:id="rId15"/>
    <p:sldId id="334" r:id="rId16"/>
    <p:sldId id="330" r:id="rId17"/>
    <p:sldId id="33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Lewis" initials="LL" lastIdx="5" clrIdx="0">
    <p:extLst>
      <p:ext uri="{19B8F6BF-5375-455C-9EA6-DF929625EA0E}">
        <p15:presenceInfo xmlns:p15="http://schemas.microsoft.com/office/powerpoint/2012/main" userId="95ca7aefc6f5c105" providerId="Windows Live"/>
      </p:ext>
    </p:extLst>
  </p:cmAuthor>
  <p:cmAuthor id="2" name="Cailin OConnor" initials="CO" lastIdx="2" clrIdx="1">
    <p:extLst>
      <p:ext uri="{19B8F6BF-5375-455C-9EA6-DF929625EA0E}">
        <p15:presenceInfo xmlns:p15="http://schemas.microsoft.com/office/powerpoint/2012/main" userId="S-1-5-21-4139810849-3412376346-3154706033-34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3"/>
    <a:srgbClr val="387067"/>
    <a:srgbClr val="70CEE2"/>
    <a:srgbClr val="B64326"/>
    <a:srgbClr val="CC3300"/>
    <a:srgbClr val="C42F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56373" autoAdjust="0"/>
  </p:normalViewPr>
  <p:slideViewPr>
    <p:cSldViewPr snapToGrid="0">
      <p:cViewPr varScale="1">
        <p:scale>
          <a:sx n="38" d="100"/>
          <a:sy n="38" d="100"/>
        </p:scale>
        <p:origin x="1842" y="54"/>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D70F9C-4118-4BB6-A085-DAF3A90029AA}" type="doc">
      <dgm:prSet loTypeId="urn:microsoft.com/office/officeart/2005/8/layout/cycle8" loCatId="cycle" qsTypeId="urn:microsoft.com/office/officeart/2005/8/quickstyle/simple1" qsCatId="simple" csTypeId="urn:microsoft.com/office/officeart/2005/8/colors/accent1_2" csCatId="accent1" phldr="1"/>
      <dgm:spPr/>
    </dgm:pt>
    <dgm:pt modelId="{D66269E7-2D33-4F44-8131-07AA49F84859}">
      <dgm:prSet phldrT="[Text]"/>
      <dgm:spPr>
        <a:noFill/>
      </dgm:spPr>
      <dgm:t>
        <a:bodyPr/>
        <a:lstStyle/>
        <a:p>
          <a:endParaRPr lang="en-US" dirty="0"/>
        </a:p>
      </dgm:t>
    </dgm:pt>
    <dgm:pt modelId="{BF3D604F-D4E3-4317-9856-AA613CE20107}" type="parTrans" cxnId="{20D4750E-BAC8-413D-AB99-340F16585402}">
      <dgm:prSet/>
      <dgm:spPr/>
      <dgm:t>
        <a:bodyPr/>
        <a:lstStyle/>
        <a:p>
          <a:endParaRPr lang="en-US"/>
        </a:p>
      </dgm:t>
    </dgm:pt>
    <dgm:pt modelId="{FE4FB94B-AB4C-4DDC-8D74-FB53B3C0A191}" type="sibTrans" cxnId="{20D4750E-BAC8-413D-AB99-340F16585402}">
      <dgm:prSet/>
      <dgm:spPr/>
      <dgm:t>
        <a:bodyPr/>
        <a:lstStyle/>
        <a:p>
          <a:endParaRPr lang="en-US"/>
        </a:p>
      </dgm:t>
    </dgm:pt>
    <dgm:pt modelId="{DD430417-904E-4769-B537-3E88DFD25697}">
      <dgm:prSet phldrT="[Text]"/>
      <dgm:spPr>
        <a:noFill/>
      </dgm:spPr>
      <dgm:t>
        <a:bodyPr/>
        <a:lstStyle/>
        <a:p>
          <a:endParaRPr lang="en-US" dirty="0"/>
        </a:p>
      </dgm:t>
    </dgm:pt>
    <dgm:pt modelId="{D730AA2C-2636-4FC6-915B-E2A91A3DB488}" type="sibTrans" cxnId="{3B950D6F-CA95-46A7-A82E-7D2AE985C000}">
      <dgm:prSet/>
      <dgm:spPr/>
      <dgm:t>
        <a:bodyPr/>
        <a:lstStyle/>
        <a:p>
          <a:endParaRPr lang="en-US"/>
        </a:p>
      </dgm:t>
    </dgm:pt>
    <dgm:pt modelId="{2F1A77F6-5FCE-4BE0-9671-7FCE84FC32B5}" type="parTrans" cxnId="{3B950D6F-CA95-46A7-A82E-7D2AE985C000}">
      <dgm:prSet/>
      <dgm:spPr/>
      <dgm:t>
        <a:bodyPr/>
        <a:lstStyle/>
        <a:p>
          <a:endParaRPr lang="en-US"/>
        </a:p>
      </dgm:t>
    </dgm:pt>
    <dgm:pt modelId="{735CD1BE-F469-42CF-BF7C-F2F10D81A42D}">
      <dgm:prSet phldrT="[Text]"/>
      <dgm:spPr>
        <a:noFill/>
      </dgm:spPr>
      <dgm:t>
        <a:bodyPr/>
        <a:lstStyle/>
        <a:p>
          <a:endParaRPr lang="en-US" dirty="0"/>
        </a:p>
      </dgm:t>
    </dgm:pt>
    <dgm:pt modelId="{DFDBF2E9-1C58-4F83-A54A-F08E0A7315EF}" type="parTrans" cxnId="{BB07EF3C-1812-49D1-BCB9-846D1A210E79}">
      <dgm:prSet/>
      <dgm:spPr/>
      <dgm:t>
        <a:bodyPr/>
        <a:lstStyle/>
        <a:p>
          <a:endParaRPr lang="en-US"/>
        </a:p>
      </dgm:t>
    </dgm:pt>
    <dgm:pt modelId="{CD6843FD-D874-41B8-B18D-1C08A88149E4}" type="sibTrans" cxnId="{BB07EF3C-1812-49D1-BCB9-846D1A210E79}">
      <dgm:prSet/>
      <dgm:spPr/>
      <dgm:t>
        <a:bodyPr/>
        <a:lstStyle/>
        <a:p>
          <a:endParaRPr lang="en-US"/>
        </a:p>
      </dgm:t>
    </dgm:pt>
    <dgm:pt modelId="{10CAB7CD-9968-4841-A3ED-136B07D0E5DF}" type="pres">
      <dgm:prSet presAssocID="{5DD70F9C-4118-4BB6-A085-DAF3A90029AA}" presName="compositeShape" presStyleCnt="0">
        <dgm:presLayoutVars>
          <dgm:chMax val="7"/>
          <dgm:dir/>
          <dgm:resizeHandles val="exact"/>
        </dgm:presLayoutVars>
      </dgm:prSet>
      <dgm:spPr/>
    </dgm:pt>
    <dgm:pt modelId="{155F2608-8868-4674-9335-53F9F2EF16BC}" type="pres">
      <dgm:prSet presAssocID="{5DD70F9C-4118-4BB6-A085-DAF3A90029AA}" presName="wedge1" presStyleLbl="node1" presStyleIdx="0" presStyleCnt="3"/>
      <dgm:spPr/>
      <dgm:t>
        <a:bodyPr/>
        <a:lstStyle/>
        <a:p>
          <a:endParaRPr lang="en-US"/>
        </a:p>
      </dgm:t>
    </dgm:pt>
    <dgm:pt modelId="{64EE1C02-2454-4470-8CA4-20EA955E9BF5}" type="pres">
      <dgm:prSet presAssocID="{5DD70F9C-4118-4BB6-A085-DAF3A90029AA}" presName="dummy1a" presStyleCnt="0"/>
      <dgm:spPr/>
    </dgm:pt>
    <dgm:pt modelId="{A0D052D5-7D7C-4EE2-8771-77D68081A898}" type="pres">
      <dgm:prSet presAssocID="{5DD70F9C-4118-4BB6-A085-DAF3A90029AA}" presName="dummy1b" presStyleCnt="0"/>
      <dgm:spPr/>
    </dgm:pt>
    <dgm:pt modelId="{044EC339-8AF4-4D89-A3AE-100AD858FD3C}" type="pres">
      <dgm:prSet presAssocID="{5DD70F9C-4118-4BB6-A085-DAF3A90029AA}" presName="wedge1Tx" presStyleLbl="node1" presStyleIdx="0" presStyleCnt="3">
        <dgm:presLayoutVars>
          <dgm:chMax val="0"/>
          <dgm:chPref val="0"/>
          <dgm:bulletEnabled val="1"/>
        </dgm:presLayoutVars>
      </dgm:prSet>
      <dgm:spPr/>
      <dgm:t>
        <a:bodyPr/>
        <a:lstStyle/>
        <a:p>
          <a:endParaRPr lang="en-US"/>
        </a:p>
      </dgm:t>
    </dgm:pt>
    <dgm:pt modelId="{21BC0554-B955-4A65-A6B4-2DC638175D9F}" type="pres">
      <dgm:prSet presAssocID="{5DD70F9C-4118-4BB6-A085-DAF3A90029AA}" presName="wedge2" presStyleLbl="node1" presStyleIdx="1" presStyleCnt="3"/>
      <dgm:spPr/>
      <dgm:t>
        <a:bodyPr/>
        <a:lstStyle/>
        <a:p>
          <a:endParaRPr lang="en-US"/>
        </a:p>
      </dgm:t>
    </dgm:pt>
    <dgm:pt modelId="{74F8508B-993F-4FBD-9807-0737DA88F573}" type="pres">
      <dgm:prSet presAssocID="{5DD70F9C-4118-4BB6-A085-DAF3A90029AA}" presName="dummy2a" presStyleCnt="0"/>
      <dgm:spPr/>
    </dgm:pt>
    <dgm:pt modelId="{E7C54663-2688-453F-847E-2D5666707E9F}" type="pres">
      <dgm:prSet presAssocID="{5DD70F9C-4118-4BB6-A085-DAF3A90029AA}" presName="dummy2b" presStyleCnt="0"/>
      <dgm:spPr/>
    </dgm:pt>
    <dgm:pt modelId="{12449F89-78FB-4DBE-9865-BC35D06A42C3}" type="pres">
      <dgm:prSet presAssocID="{5DD70F9C-4118-4BB6-A085-DAF3A90029AA}" presName="wedge2Tx" presStyleLbl="node1" presStyleIdx="1" presStyleCnt="3">
        <dgm:presLayoutVars>
          <dgm:chMax val="0"/>
          <dgm:chPref val="0"/>
          <dgm:bulletEnabled val="1"/>
        </dgm:presLayoutVars>
      </dgm:prSet>
      <dgm:spPr/>
      <dgm:t>
        <a:bodyPr/>
        <a:lstStyle/>
        <a:p>
          <a:endParaRPr lang="en-US"/>
        </a:p>
      </dgm:t>
    </dgm:pt>
    <dgm:pt modelId="{3FF55F0F-6F6D-40A9-80B8-624E51E15610}" type="pres">
      <dgm:prSet presAssocID="{5DD70F9C-4118-4BB6-A085-DAF3A90029AA}" presName="wedge3" presStyleLbl="node1" presStyleIdx="2" presStyleCnt="3"/>
      <dgm:spPr/>
      <dgm:t>
        <a:bodyPr/>
        <a:lstStyle/>
        <a:p>
          <a:endParaRPr lang="en-US"/>
        </a:p>
      </dgm:t>
    </dgm:pt>
    <dgm:pt modelId="{17D3B42F-E46F-4D6C-8F15-223D8B7E5C3E}" type="pres">
      <dgm:prSet presAssocID="{5DD70F9C-4118-4BB6-A085-DAF3A90029AA}" presName="dummy3a" presStyleCnt="0"/>
      <dgm:spPr/>
    </dgm:pt>
    <dgm:pt modelId="{D5D4D6A2-E8F3-4D4E-AEFE-05DCA59A9D83}" type="pres">
      <dgm:prSet presAssocID="{5DD70F9C-4118-4BB6-A085-DAF3A90029AA}" presName="dummy3b" presStyleCnt="0"/>
      <dgm:spPr/>
    </dgm:pt>
    <dgm:pt modelId="{01D34E37-97BC-4A4F-8221-2A678BA04EA7}" type="pres">
      <dgm:prSet presAssocID="{5DD70F9C-4118-4BB6-A085-DAF3A90029AA}" presName="wedge3Tx" presStyleLbl="node1" presStyleIdx="2" presStyleCnt="3">
        <dgm:presLayoutVars>
          <dgm:chMax val="0"/>
          <dgm:chPref val="0"/>
          <dgm:bulletEnabled val="1"/>
        </dgm:presLayoutVars>
      </dgm:prSet>
      <dgm:spPr/>
      <dgm:t>
        <a:bodyPr/>
        <a:lstStyle/>
        <a:p>
          <a:endParaRPr lang="en-US"/>
        </a:p>
      </dgm:t>
    </dgm:pt>
    <dgm:pt modelId="{7EB9FFCE-75B1-4158-A250-85C6E6FE6C77}" type="pres">
      <dgm:prSet presAssocID="{FE4FB94B-AB4C-4DDC-8D74-FB53B3C0A191}" presName="arrowWedge1" presStyleLbl="fgSibTrans2D1" presStyleIdx="0" presStyleCnt="3"/>
      <dgm:spPr>
        <a:solidFill>
          <a:srgbClr val="387067"/>
        </a:solidFill>
      </dgm:spPr>
    </dgm:pt>
    <dgm:pt modelId="{ED02FEC5-4744-4F1F-86BE-DE84149C3FD4}" type="pres">
      <dgm:prSet presAssocID="{D730AA2C-2636-4FC6-915B-E2A91A3DB488}" presName="arrowWedge2" presStyleLbl="fgSibTrans2D1" presStyleIdx="1" presStyleCnt="3" custLinFactNeighborY="-2077"/>
      <dgm:spPr>
        <a:solidFill>
          <a:srgbClr val="B64326"/>
        </a:solidFill>
      </dgm:spPr>
    </dgm:pt>
    <dgm:pt modelId="{979CF5B4-512E-4884-9A69-A3030D422AE9}" type="pres">
      <dgm:prSet presAssocID="{CD6843FD-D874-41B8-B18D-1C08A88149E4}" presName="arrowWedge3" presStyleLbl="fgSibTrans2D1" presStyleIdx="2" presStyleCnt="3"/>
      <dgm:spPr>
        <a:solidFill>
          <a:srgbClr val="002663"/>
        </a:solidFill>
      </dgm:spPr>
    </dgm:pt>
  </dgm:ptLst>
  <dgm:cxnLst>
    <dgm:cxn modelId="{3B950D6F-CA95-46A7-A82E-7D2AE985C000}" srcId="{5DD70F9C-4118-4BB6-A085-DAF3A90029AA}" destId="{DD430417-904E-4769-B537-3E88DFD25697}" srcOrd="1" destOrd="0" parTransId="{2F1A77F6-5FCE-4BE0-9671-7FCE84FC32B5}" sibTransId="{D730AA2C-2636-4FC6-915B-E2A91A3DB488}"/>
    <dgm:cxn modelId="{967142FF-1389-4613-A3EC-A963EADCEA87}" type="presOf" srcId="{735CD1BE-F469-42CF-BF7C-F2F10D81A42D}" destId="{3FF55F0F-6F6D-40A9-80B8-624E51E15610}" srcOrd="0" destOrd="0" presId="urn:microsoft.com/office/officeart/2005/8/layout/cycle8"/>
    <dgm:cxn modelId="{BB07EF3C-1812-49D1-BCB9-846D1A210E79}" srcId="{5DD70F9C-4118-4BB6-A085-DAF3A90029AA}" destId="{735CD1BE-F469-42CF-BF7C-F2F10D81A42D}" srcOrd="2" destOrd="0" parTransId="{DFDBF2E9-1C58-4F83-A54A-F08E0A7315EF}" sibTransId="{CD6843FD-D874-41B8-B18D-1C08A88149E4}"/>
    <dgm:cxn modelId="{F8BA3C0E-E8A8-40E1-81FA-3DB5AB46977B}" type="presOf" srcId="{735CD1BE-F469-42CF-BF7C-F2F10D81A42D}" destId="{01D34E37-97BC-4A4F-8221-2A678BA04EA7}" srcOrd="1" destOrd="0" presId="urn:microsoft.com/office/officeart/2005/8/layout/cycle8"/>
    <dgm:cxn modelId="{20D4750E-BAC8-413D-AB99-340F16585402}" srcId="{5DD70F9C-4118-4BB6-A085-DAF3A90029AA}" destId="{D66269E7-2D33-4F44-8131-07AA49F84859}" srcOrd="0" destOrd="0" parTransId="{BF3D604F-D4E3-4317-9856-AA613CE20107}" sibTransId="{FE4FB94B-AB4C-4DDC-8D74-FB53B3C0A191}"/>
    <dgm:cxn modelId="{F8868332-49A0-494A-B554-EDB060553C9A}" type="presOf" srcId="{DD430417-904E-4769-B537-3E88DFD25697}" destId="{21BC0554-B955-4A65-A6B4-2DC638175D9F}" srcOrd="0" destOrd="0" presId="urn:microsoft.com/office/officeart/2005/8/layout/cycle8"/>
    <dgm:cxn modelId="{57019A25-B4B4-4ECB-B243-18036B3FFB68}" type="presOf" srcId="{5DD70F9C-4118-4BB6-A085-DAF3A90029AA}" destId="{10CAB7CD-9968-4841-A3ED-136B07D0E5DF}" srcOrd="0" destOrd="0" presId="urn:microsoft.com/office/officeart/2005/8/layout/cycle8"/>
    <dgm:cxn modelId="{9DD0650E-E1B4-40A2-9A54-F056FB67E369}" type="presOf" srcId="{DD430417-904E-4769-B537-3E88DFD25697}" destId="{12449F89-78FB-4DBE-9865-BC35D06A42C3}" srcOrd="1" destOrd="0" presId="urn:microsoft.com/office/officeart/2005/8/layout/cycle8"/>
    <dgm:cxn modelId="{DC0B479A-2902-490A-A169-69D42A8E56E5}" type="presOf" srcId="{D66269E7-2D33-4F44-8131-07AA49F84859}" destId="{155F2608-8868-4674-9335-53F9F2EF16BC}" srcOrd="0" destOrd="0" presId="urn:microsoft.com/office/officeart/2005/8/layout/cycle8"/>
    <dgm:cxn modelId="{07D16BF9-D35A-4ABF-9188-996CDB2EFFD9}" type="presOf" srcId="{D66269E7-2D33-4F44-8131-07AA49F84859}" destId="{044EC339-8AF4-4D89-A3AE-100AD858FD3C}" srcOrd="1" destOrd="0" presId="urn:microsoft.com/office/officeart/2005/8/layout/cycle8"/>
    <dgm:cxn modelId="{EC2A0582-481C-40D6-A267-1B0010BF384C}" type="presParOf" srcId="{10CAB7CD-9968-4841-A3ED-136B07D0E5DF}" destId="{155F2608-8868-4674-9335-53F9F2EF16BC}" srcOrd="0" destOrd="0" presId="urn:microsoft.com/office/officeart/2005/8/layout/cycle8"/>
    <dgm:cxn modelId="{AED4115C-517D-4FEA-B3BD-CBE99B62A763}" type="presParOf" srcId="{10CAB7CD-9968-4841-A3ED-136B07D0E5DF}" destId="{64EE1C02-2454-4470-8CA4-20EA955E9BF5}" srcOrd="1" destOrd="0" presId="urn:microsoft.com/office/officeart/2005/8/layout/cycle8"/>
    <dgm:cxn modelId="{4EFAA053-D919-4057-B201-FB0D2FFDDAE7}" type="presParOf" srcId="{10CAB7CD-9968-4841-A3ED-136B07D0E5DF}" destId="{A0D052D5-7D7C-4EE2-8771-77D68081A898}" srcOrd="2" destOrd="0" presId="urn:microsoft.com/office/officeart/2005/8/layout/cycle8"/>
    <dgm:cxn modelId="{4F3E71D0-9094-474E-B2F1-86B20354CDFA}" type="presParOf" srcId="{10CAB7CD-9968-4841-A3ED-136B07D0E5DF}" destId="{044EC339-8AF4-4D89-A3AE-100AD858FD3C}" srcOrd="3" destOrd="0" presId="urn:microsoft.com/office/officeart/2005/8/layout/cycle8"/>
    <dgm:cxn modelId="{201A0EE6-1136-4AA4-AEED-828358ECE9DF}" type="presParOf" srcId="{10CAB7CD-9968-4841-A3ED-136B07D0E5DF}" destId="{21BC0554-B955-4A65-A6B4-2DC638175D9F}" srcOrd="4" destOrd="0" presId="urn:microsoft.com/office/officeart/2005/8/layout/cycle8"/>
    <dgm:cxn modelId="{EC7CEBD8-0E56-4732-91BC-6A18992DEECD}" type="presParOf" srcId="{10CAB7CD-9968-4841-A3ED-136B07D0E5DF}" destId="{74F8508B-993F-4FBD-9807-0737DA88F573}" srcOrd="5" destOrd="0" presId="urn:microsoft.com/office/officeart/2005/8/layout/cycle8"/>
    <dgm:cxn modelId="{6597703B-8B8F-42E8-BB30-6D3124358C09}" type="presParOf" srcId="{10CAB7CD-9968-4841-A3ED-136B07D0E5DF}" destId="{E7C54663-2688-453F-847E-2D5666707E9F}" srcOrd="6" destOrd="0" presId="urn:microsoft.com/office/officeart/2005/8/layout/cycle8"/>
    <dgm:cxn modelId="{0F3E6838-A341-4A24-9FAC-0C4A5A03AC71}" type="presParOf" srcId="{10CAB7CD-9968-4841-A3ED-136B07D0E5DF}" destId="{12449F89-78FB-4DBE-9865-BC35D06A42C3}" srcOrd="7" destOrd="0" presId="urn:microsoft.com/office/officeart/2005/8/layout/cycle8"/>
    <dgm:cxn modelId="{BEC5B2E4-4F2E-4950-A19D-36D8316A04D5}" type="presParOf" srcId="{10CAB7CD-9968-4841-A3ED-136B07D0E5DF}" destId="{3FF55F0F-6F6D-40A9-80B8-624E51E15610}" srcOrd="8" destOrd="0" presId="urn:microsoft.com/office/officeart/2005/8/layout/cycle8"/>
    <dgm:cxn modelId="{B368B75E-C6F7-4F46-9B97-E3BE623A8D25}" type="presParOf" srcId="{10CAB7CD-9968-4841-A3ED-136B07D0E5DF}" destId="{17D3B42F-E46F-4D6C-8F15-223D8B7E5C3E}" srcOrd="9" destOrd="0" presId="urn:microsoft.com/office/officeart/2005/8/layout/cycle8"/>
    <dgm:cxn modelId="{8128229E-FE88-42AA-8D4C-1C9F2CA6065F}" type="presParOf" srcId="{10CAB7CD-9968-4841-A3ED-136B07D0E5DF}" destId="{D5D4D6A2-E8F3-4D4E-AEFE-05DCA59A9D83}" srcOrd="10" destOrd="0" presId="urn:microsoft.com/office/officeart/2005/8/layout/cycle8"/>
    <dgm:cxn modelId="{D3B2C8A8-6A64-40EC-BC32-4E75588CBDE8}" type="presParOf" srcId="{10CAB7CD-9968-4841-A3ED-136B07D0E5DF}" destId="{01D34E37-97BC-4A4F-8221-2A678BA04EA7}" srcOrd="11" destOrd="0" presId="urn:microsoft.com/office/officeart/2005/8/layout/cycle8"/>
    <dgm:cxn modelId="{E3DA5426-65BC-4C84-BC99-D7BE22C60F0A}" type="presParOf" srcId="{10CAB7CD-9968-4841-A3ED-136B07D0E5DF}" destId="{7EB9FFCE-75B1-4158-A250-85C6E6FE6C77}" srcOrd="12" destOrd="0" presId="urn:microsoft.com/office/officeart/2005/8/layout/cycle8"/>
    <dgm:cxn modelId="{00AD3F49-5688-474D-B65D-0BAD4CE59F49}" type="presParOf" srcId="{10CAB7CD-9968-4841-A3ED-136B07D0E5DF}" destId="{ED02FEC5-4744-4F1F-86BE-DE84149C3FD4}" srcOrd="13" destOrd="0" presId="urn:microsoft.com/office/officeart/2005/8/layout/cycle8"/>
    <dgm:cxn modelId="{D9AD4957-D4B9-4AD4-B088-81C135CCB225}" type="presParOf" srcId="{10CAB7CD-9968-4841-A3ED-136B07D0E5DF}" destId="{979CF5B4-512E-4884-9A69-A3030D422AE9}" srcOrd="14" destOrd="0" presId="urn:microsoft.com/office/officeart/2005/8/layout/cycle8"/>
  </dgm:cxnLst>
  <dgm:bg/>
  <dgm:whole>
    <a:ln>
      <a:solidFill>
        <a:schemeClr val="lt1">
          <a:hueOff val="0"/>
          <a:satOff val="0"/>
          <a:lumOff val="0"/>
        </a:schemeClr>
      </a:solid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BF41E-C039-42A3-BAFA-C425F3238DBF}" type="datetimeFigureOut">
              <a:rPr lang="en-US" smtClean="0"/>
              <a:t>7/24/2015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629ED0-0082-42C1-BD42-43ADFA77F069}" type="slidenum">
              <a:rPr lang="en-US" smtClean="0"/>
              <a:t>‹#›</a:t>
            </a:fld>
            <a:endParaRPr lang="en-US"/>
          </a:p>
        </p:txBody>
      </p:sp>
    </p:spTree>
    <p:extLst>
      <p:ext uri="{BB962C8B-B14F-4D97-AF65-F5344CB8AC3E}">
        <p14:creationId xmlns:p14="http://schemas.microsoft.com/office/powerpoint/2010/main" val="56289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2012, the Center for the Study of Social Policy (CSSP) began updating core Strengthening Families materials including the foundational ideas and research, program self-assessments and other core materials related for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training and implementation. This presentation provides a</a:t>
            </a:r>
            <a:r>
              <a:rPr lang="en-US" sz="1200" kern="1200" baseline="0" dirty="0" smtClean="0">
                <a:solidFill>
                  <a:schemeClr val="tx1"/>
                </a:solidFill>
                <a:effectLst/>
                <a:latin typeface="+mn-lt"/>
                <a:ea typeface="+mn-ea"/>
                <a:cs typeface="+mn-cs"/>
              </a:rPr>
              <a:t> quick overview of the new materials and a more</a:t>
            </a:r>
            <a:r>
              <a:rPr lang="en-US" sz="1200" kern="1200" dirty="0" smtClean="0">
                <a:solidFill>
                  <a:schemeClr val="tx1"/>
                </a:solidFill>
                <a:effectLst/>
                <a:latin typeface="+mn-lt"/>
                <a:ea typeface="+mn-ea"/>
                <a:cs typeface="+mn-cs"/>
              </a:rPr>
              <a:t> in-depth</a:t>
            </a:r>
            <a:r>
              <a:rPr lang="en-US" sz="1200" kern="1200" baseline="0" dirty="0" smtClean="0">
                <a:solidFill>
                  <a:schemeClr val="tx1"/>
                </a:solidFill>
                <a:effectLst/>
                <a:latin typeface="+mn-lt"/>
                <a:ea typeface="+mn-ea"/>
                <a:cs typeface="+mn-cs"/>
              </a:rPr>
              <a:t> look at </a:t>
            </a:r>
            <a:r>
              <a:rPr lang="en-US" sz="1200" kern="1200" dirty="0" smtClean="0">
                <a:solidFill>
                  <a:schemeClr val="tx1"/>
                </a:solidFill>
                <a:effectLst/>
                <a:latin typeface="+mn-lt"/>
                <a:ea typeface="+mn-ea"/>
                <a:cs typeface="+mn-cs"/>
              </a:rPr>
              <a:t>the revised self-assessment tools released</a:t>
            </a:r>
            <a:r>
              <a:rPr lang="en-US" sz="1200" kern="1200" baseline="0" dirty="0" smtClean="0">
                <a:solidFill>
                  <a:schemeClr val="tx1"/>
                </a:solidFill>
                <a:effectLst/>
                <a:latin typeface="+mn-lt"/>
                <a:ea typeface="+mn-ea"/>
                <a:cs typeface="+mn-cs"/>
              </a:rPr>
              <a:t> in 2014</a:t>
            </a: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a:t>
            </a:fld>
            <a:endParaRPr lang="en-US"/>
          </a:p>
        </p:txBody>
      </p:sp>
    </p:spTree>
    <p:extLst>
      <p:ext uri="{BB962C8B-B14F-4D97-AF65-F5344CB8AC3E}">
        <p14:creationId xmlns:p14="http://schemas.microsoft.com/office/powerpoint/2010/main" val="266140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10</a:t>
            </a:fld>
            <a:endParaRPr lang="en-US"/>
          </a:p>
        </p:txBody>
      </p:sp>
    </p:spTree>
    <p:extLst>
      <p:ext uri="{BB962C8B-B14F-4D97-AF65-F5344CB8AC3E}">
        <p14:creationId xmlns:p14="http://schemas.microsoft.com/office/powerpoint/2010/main" val="1354090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 note about the tools’ length</a:t>
            </a:r>
          </a:p>
          <a:p>
            <a:r>
              <a:rPr lang="en-US" sz="1200" kern="1200" dirty="0" smtClean="0">
                <a:solidFill>
                  <a:schemeClr val="tx1"/>
                </a:solidFill>
                <a:effectLst/>
                <a:latin typeface="+mn-lt"/>
                <a:ea typeface="+mn-ea"/>
                <a:cs typeface="+mn-cs"/>
              </a:rPr>
              <a:t>The self-assessment is intended as a tool to guide practice and encourage reflection. Its length is a reflection of the depth and breadth of concrete actions that programs and providers can take to help families build protective factors. Particularly for the family child care and center-based early care and education program tools, the formatting also adds significantly to the length. </a:t>
            </a:r>
          </a:p>
          <a:p>
            <a:endParaRPr lang="en-US" sz="120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While the Self-Assessment forms may appear long at first glance. To make the process easier, the forms address specific practices; thus, multiple practice examples often appear under a single strategy. While the time it takes to complete the Self-Assessment will vary from program to program and from form to form, on average, each form can be completed in approximately 90 minutes. The only exception is the Family Child Care tool, which should only take between 20-30 minutes.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Users can approach the use of the tool to suit their needs. For example, providers can complete one protective factor section at a time to break it up. Whether they are using a paper copy or entering the self-assessment online, programs will be able to do these sections at their own pace. However, it is important to keep in mind that the protective factors are interrelated and not mutually exclusive. If a subset of the self-assessment sections are used, it is important that programs and providers are still aware of and understand how the other protective factors come into play.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Program directors and policy administrators can support this awareness through professional training and guidance. Another approach for early care and education centers and family child care programs is to focus first on all Tier 1 items and return at a later date to items in the higher tiers. Because the self-assessment is intended to promote reflection and continuous improvement, the hope is that it is used as part of an on-going, active process and not treated as a one-time administrative requirement.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629ED0-0082-42C1-BD42-43ADFA77F069}" type="slidenum">
              <a:rPr lang="en-US" smtClean="0"/>
              <a:t>11</a:t>
            </a:fld>
            <a:endParaRPr lang="en-US"/>
          </a:p>
        </p:txBody>
      </p:sp>
    </p:spTree>
    <p:extLst>
      <p:ext uri="{BB962C8B-B14F-4D97-AF65-F5344CB8AC3E}">
        <p14:creationId xmlns:p14="http://schemas.microsoft.com/office/powerpoint/2010/main" val="1035302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Strengthening Families Evaluation Portal allows programs to:</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Create an account,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Enter their self-assessment data,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an action plan based on their Self-Assessment results, and</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Collect and/or enter parent and staff surveys. </a:t>
            </a:r>
          </a:p>
          <a:p>
            <a:r>
              <a:rPr lang="en-US" sz="1200" kern="1200" dirty="0" smtClean="0">
                <a:solidFill>
                  <a:schemeClr val="tx1"/>
                </a:solidFill>
                <a:effectLst/>
                <a:latin typeface="+mn-lt"/>
                <a:ea typeface="+mn-ea"/>
                <a:cs typeface="+mn-cs"/>
              </a:rPr>
              <a:t>A variety of reports can be generated within the system to help programs analyze and document their Self-Assessment results. At the state level, administrators can also track aggregate data across programs.</a:t>
            </a:r>
          </a:p>
          <a:p>
            <a:r>
              <a:rPr lang="en-US" sz="1200" kern="1200" dirty="0" smtClean="0">
                <a:solidFill>
                  <a:schemeClr val="tx1"/>
                </a:solidFill>
                <a:effectLst/>
                <a:latin typeface="+mn-lt"/>
                <a:ea typeface="+mn-ea"/>
                <a:cs typeface="+mn-cs"/>
              </a:rPr>
              <a:t> </a:t>
            </a:r>
          </a:p>
          <a:p>
            <a:endParaRPr lang="en-US"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12</a:t>
            </a:fld>
            <a:endParaRPr lang="en-US"/>
          </a:p>
        </p:txBody>
      </p:sp>
    </p:spTree>
    <p:extLst>
      <p:ext uri="{BB962C8B-B14F-4D97-AF65-F5344CB8AC3E}">
        <p14:creationId xmlns:p14="http://schemas.microsoft.com/office/powerpoint/2010/main" val="1799724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CSSP strongly recommends that programs create a Self-Assessment team that represents a number of different perspectives at your program, including:</a:t>
            </a:r>
          </a:p>
          <a:p>
            <a:r>
              <a:rPr lang="en-US" sz="1200" b="0" i="0" u="none" strike="noStrike" kern="1200" baseline="0" dirty="0" smtClean="0">
                <a:solidFill>
                  <a:schemeClr val="tx1"/>
                </a:solidFill>
                <a:latin typeface="+mn-lt"/>
                <a:ea typeface="+mn-ea"/>
                <a:cs typeface="+mn-cs"/>
              </a:rPr>
              <a:t>• Administrative staff and/or the program director</a:t>
            </a:r>
          </a:p>
          <a:p>
            <a:r>
              <a:rPr lang="en-US" sz="1200" b="0" i="0" u="none" strike="noStrike" kern="1200" baseline="0" dirty="0" smtClean="0">
                <a:solidFill>
                  <a:schemeClr val="tx1"/>
                </a:solidFill>
                <a:latin typeface="+mn-lt"/>
                <a:ea typeface="+mn-ea"/>
                <a:cs typeface="+mn-cs"/>
              </a:rPr>
              <a:t>• Program practitioners / service providers</a:t>
            </a:r>
          </a:p>
          <a:p>
            <a:r>
              <a:rPr lang="en-US" sz="1200" b="0" i="0" u="none" strike="noStrike" kern="1200" baseline="0" dirty="0" smtClean="0">
                <a:solidFill>
                  <a:schemeClr val="tx1"/>
                </a:solidFill>
                <a:latin typeface="+mn-lt"/>
                <a:ea typeface="+mn-ea"/>
                <a:cs typeface="+mn-cs"/>
              </a:rPr>
              <a:t>• Parents whose children participate in the program</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Including a diverse group of participants in the Self- Assessment evaluation process allows programs to benefit from a large variety of viewpoints and perspectives. Once a team has been identified, the process begins by following the steps outlined below.</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First, each member of the team should fill out the Self-Assessment forms individually.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Next, the team should convene to share and compare assessments. Teams should use this time to discuss rating results that differ among various team members, giving each person an opportunity to describe why they rated the practice the way they did and—if appropriate—to provide an example.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Once everyone has had a chance to speak, all team members should be given an opportunity to re-rate the practice. It is not necessary for the entire team to come to consensus on every practice, but it is important that all team members come to understand each other’s perspectives and that a final decision is made on how to rate the item based on broad input.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consensus version of the Self-Assessment can be entered online at [link to Mosaic]. Completing the Self-Assessment online allows the program to print reports showing strengths and areas to focus on improvement, as well as to link to parent and staff surveys.</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C629ED0-0082-42C1-BD42-43ADFA77F069}" type="slidenum">
              <a:rPr lang="en-US" smtClean="0"/>
              <a:t>13</a:t>
            </a:fld>
            <a:endParaRPr lang="en-US"/>
          </a:p>
        </p:txBody>
      </p:sp>
    </p:spTree>
    <p:extLst>
      <p:ext uri="{BB962C8B-B14F-4D97-AF65-F5344CB8AC3E}">
        <p14:creationId xmlns:p14="http://schemas.microsoft.com/office/powerpoint/2010/main" val="868259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CREATING AN ACTION PLAN</a:t>
            </a:r>
          </a:p>
          <a:p>
            <a:r>
              <a:rPr lang="en-US" sz="1200" b="0" i="0" u="none" strike="noStrike" kern="1200" baseline="0" dirty="0" smtClean="0">
                <a:solidFill>
                  <a:schemeClr val="tx1"/>
                </a:solidFill>
                <a:latin typeface="+mn-lt"/>
                <a:ea typeface="+mn-ea"/>
                <a:cs typeface="+mn-cs"/>
              </a:rPr>
              <a:t>Once all team members have re-rated the practices, the team should identify areas where the program scored highly.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Next, the team should create a sustainability plan to keep these areas strong. In developing a sustainability plan for each successful area, teams should be sure to specify:</a:t>
            </a:r>
          </a:p>
          <a:p>
            <a:r>
              <a:rPr lang="en-US" sz="1200" b="0" i="0" u="none" strike="noStrike" kern="1200" baseline="0" dirty="0" smtClean="0">
                <a:solidFill>
                  <a:schemeClr val="tx1"/>
                </a:solidFill>
                <a:latin typeface="+mn-lt"/>
                <a:ea typeface="+mn-ea"/>
                <a:cs typeface="+mn-cs"/>
              </a:rPr>
              <a:t>• Key reasons for success in the area</a:t>
            </a:r>
          </a:p>
          <a:p>
            <a:r>
              <a:rPr lang="en-US" sz="1200" b="0" i="0" u="none" strike="noStrike" kern="1200" baseline="0" dirty="0" smtClean="0">
                <a:solidFill>
                  <a:schemeClr val="tx1"/>
                </a:solidFill>
                <a:latin typeface="+mn-lt"/>
                <a:ea typeface="+mn-ea"/>
                <a:cs typeface="+mn-cs"/>
              </a:rPr>
              <a:t>• What needs to be done to ensure continued strength in the area</a:t>
            </a:r>
          </a:p>
          <a:p>
            <a:r>
              <a:rPr lang="en-US" sz="1200" b="0" i="0" u="none" strike="noStrike" kern="1200" baseline="0" dirty="0" smtClean="0">
                <a:solidFill>
                  <a:schemeClr val="tx1"/>
                </a:solidFill>
                <a:latin typeface="+mn-lt"/>
                <a:ea typeface="+mn-ea"/>
                <a:cs typeface="+mn-cs"/>
              </a:rPr>
              <a:t>• Who will be responsible for maintaining successful outcomes in the area</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Next, the team should highlight practice areas that a majority of the team rated poorly. While we encourage programs to work on each of these areas eventually, the team can begin by deciding whether each poorly rated practice should be addressed (1) immediately, (2) over time, or (3) not at all. Again, teams should allow time for discussion and reevaluation if/when team members disagree on practice ratings. When a majority of team members identify items that should be addressed immediately, teams should brainstorm plans to improve associated area outcomes.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Teams should be sure to specify:</a:t>
            </a:r>
          </a:p>
          <a:p>
            <a:r>
              <a:rPr lang="en-US" sz="1200" b="0" i="0" u="none" strike="noStrike" kern="1200" baseline="0" dirty="0" smtClean="0">
                <a:solidFill>
                  <a:schemeClr val="tx1"/>
                </a:solidFill>
                <a:latin typeface="+mn-lt"/>
                <a:ea typeface="+mn-ea"/>
                <a:cs typeface="+mn-cs"/>
              </a:rPr>
              <a:t>• The expected results</a:t>
            </a:r>
          </a:p>
          <a:p>
            <a:r>
              <a:rPr lang="en-US" sz="1200" b="0" i="0" u="none" strike="noStrike" kern="1200" baseline="0" dirty="0" smtClean="0">
                <a:solidFill>
                  <a:schemeClr val="tx1"/>
                </a:solidFill>
                <a:latin typeface="+mn-lt"/>
                <a:ea typeface="+mn-ea"/>
                <a:cs typeface="+mn-cs"/>
              </a:rPr>
              <a:t>• All required resources (including staff hour costs)</a:t>
            </a:r>
          </a:p>
          <a:p>
            <a:r>
              <a:rPr lang="en-US" sz="1200" b="0" i="0" u="none" strike="noStrike" kern="1200" baseline="0" dirty="0" smtClean="0">
                <a:solidFill>
                  <a:schemeClr val="tx1"/>
                </a:solidFill>
                <a:latin typeface="+mn-lt"/>
                <a:ea typeface="+mn-ea"/>
                <a:cs typeface="+mn-cs"/>
              </a:rPr>
              <a:t>• A timeline for achieving the desired results</a:t>
            </a:r>
          </a:p>
          <a:p>
            <a:r>
              <a:rPr lang="en-US" sz="1200" b="0" i="0" u="none" strike="noStrike" kern="1200" baseline="0" dirty="0" smtClean="0">
                <a:solidFill>
                  <a:schemeClr val="tx1"/>
                </a:solidFill>
                <a:latin typeface="+mn-lt"/>
                <a:ea typeface="+mn-ea"/>
                <a:cs typeface="+mn-cs"/>
              </a:rPr>
              <a:t>• Who is responsible for each action step</a:t>
            </a:r>
          </a:p>
          <a:p>
            <a:r>
              <a:rPr lang="en-US" sz="1200" b="0" i="0" u="none" strike="noStrike" kern="1200" baseline="0" dirty="0" smtClean="0">
                <a:solidFill>
                  <a:schemeClr val="tx1"/>
                </a:solidFill>
                <a:latin typeface="+mn-lt"/>
                <a:ea typeface="+mn-ea"/>
                <a:cs typeface="+mn-cs"/>
              </a:rPr>
              <a:t>• Check-in points for monitoring implementation progress</a:t>
            </a:r>
          </a:p>
          <a:p>
            <a:r>
              <a:rPr lang="en-US" sz="1200" b="0" i="0" u="none" strike="noStrike" kern="1200" baseline="0" dirty="0" smtClean="0">
                <a:solidFill>
                  <a:schemeClr val="tx1"/>
                </a:solidFill>
                <a:latin typeface="+mn-lt"/>
                <a:ea typeface="+mn-ea"/>
                <a:cs typeface="+mn-cs"/>
              </a:rPr>
              <a:t>• How and when longer term action steps will be addressed/implemented</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C629ED0-0082-42C1-BD42-43ADFA77F069}" type="slidenum">
              <a:rPr lang="en-US" smtClean="0"/>
              <a:t>14</a:t>
            </a:fld>
            <a:endParaRPr lang="en-US"/>
          </a:p>
        </p:txBody>
      </p:sp>
    </p:spTree>
    <p:extLst>
      <p:ext uri="{BB962C8B-B14F-4D97-AF65-F5344CB8AC3E}">
        <p14:creationId xmlns:p14="http://schemas.microsoft.com/office/powerpoint/2010/main" val="2057752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variety of reports can be generated in the system to help programs analyze and document their self-assessment results or help state-level administrators track aggregate data across programs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Revisions</a:t>
            </a:r>
            <a:r>
              <a:rPr lang="en-US" sz="1200" kern="1200" baseline="0" dirty="0" smtClean="0">
                <a:solidFill>
                  <a:schemeClr val="tx1"/>
                </a:solidFill>
                <a:effectLst/>
                <a:latin typeface="+mn-lt"/>
                <a:ea typeface="+mn-ea"/>
                <a:cs typeface="+mn-cs"/>
              </a:rPr>
              <a:t> to the online system mean that:</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Programs can compare where they started to where they move forward over time. They will no longer have to “throw out” the previous self-assessment results and start over.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smtClean="0">
                <a:solidFill>
                  <a:schemeClr val="tx1"/>
                </a:solidFill>
                <a:effectLst/>
                <a:latin typeface="+mn-lt"/>
                <a:ea typeface="+mn-ea"/>
                <a:cs typeface="+mn-cs"/>
              </a:rPr>
              <a:t>For local or state-level decision-makers, they can use results to make decisions about technical assistance and training, </a:t>
            </a:r>
            <a:r>
              <a:rPr lang="en-US" dirty="0" smtClean="0"/>
              <a:t>to inform technical assistance and training offerings, target resources where they are needed most, and monitor trends.</a:t>
            </a:r>
          </a:p>
          <a:p>
            <a:endParaRPr lang="en-US" sz="1200" kern="1200" baseline="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15</a:t>
            </a:fld>
            <a:endParaRPr lang="en-US"/>
          </a:p>
        </p:txBody>
      </p:sp>
    </p:spTree>
    <p:extLst>
      <p:ext uri="{BB962C8B-B14F-4D97-AF65-F5344CB8AC3E}">
        <p14:creationId xmlns:p14="http://schemas.microsoft.com/office/powerpoint/2010/main" val="4055117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16</a:t>
            </a:fld>
            <a:endParaRPr lang="en-US"/>
          </a:p>
        </p:txBody>
      </p:sp>
    </p:spTree>
    <p:extLst>
      <p:ext uri="{BB962C8B-B14F-4D97-AF65-F5344CB8AC3E}">
        <p14:creationId xmlns:p14="http://schemas.microsoft.com/office/powerpoint/2010/main" val="1834370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17</a:t>
            </a:fld>
            <a:endParaRPr lang="en-US"/>
          </a:p>
        </p:txBody>
      </p:sp>
    </p:spTree>
    <p:extLst>
      <p:ext uri="{BB962C8B-B14F-4D97-AF65-F5344CB8AC3E}">
        <p14:creationId xmlns:p14="http://schemas.microsoft.com/office/powerpoint/2010/main" val="110353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F9AB75-10FC-47F0-B2F0-968C57B63C41}" type="slidenum">
              <a:rPr lang="en-US" smtClean="0">
                <a:solidFill>
                  <a:prstClr val="black"/>
                </a:solidFill>
              </a:rPr>
              <a:pPr>
                <a:spcBef>
                  <a:spcPct val="0"/>
                </a:spcBef>
              </a:pPr>
              <a:t>2</a:t>
            </a:fld>
            <a:endParaRPr lang="en-US" smtClean="0">
              <a:solidFill>
                <a:prstClr val="black"/>
              </a:solidFill>
            </a:endParaRPr>
          </a:p>
        </p:txBody>
      </p:sp>
      <p:sp>
        <p:nvSpPr>
          <p:cNvPr id="52227"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ts val="120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Avenir LT 45 Book"/>
              </a:rPr>
              <a:t>About The Strengthening Families Program Self-Assessment:</a:t>
            </a:r>
          </a:p>
          <a:p>
            <a:pPr marL="0" marR="0" lvl="0" indent="0" algn="l" defTabSz="914400" rtl="0" eaLnBrk="0" fontAlgn="base" latinLnBrk="0" hangingPunct="0">
              <a:lnSpc>
                <a:spcPct val="100000"/>
              </a:lnSpc>
              <a:spcBef>
                <a:spcPct val="30000"/>
              </a:spcBef>
              <a:spcAft>
                <a:spcPts val="1200"/>
              </a:spcAft>
              <a:buClrTx/>
              <a:buSzTx/>
              <a:buFontTx/>
              <a:buChar char="•"/>
              <a:tabLst/>
              <a:defRPr/>
            </a:pPr>
            <a:r>
              <a:rPr kumimoji="0" lang="en-US" sz="1200" b="0" i="0" u="none" strike="noStrike" kern="1200" cap="none" spc="0" normalizeH="0" baseline="0" noProof="0" dirty="0" smtClean="0">
                <a:ln>
                  <a:noFill/>
                </a:ln>
                <a:solidFill>
                  <a:prstClr val="black"/>
                </a:solidFill>
                <a:effectLst/>
                <a:uLnTx/>
                <a:uFillTx/>
                <a:latin typeface="Avenir LT 45 Book"/>
              </a:rPr>
              <a:t> Created based on a one-year study of exemplary practice</a:t>
            </a:r>
          </a:p>
          <a:p>
            <a:pPr marL="0" marR="0" lvl="0" indent="0" algn="l" defTabSz="914400" rtl="0" eaLnBrk="0" fontAlgn="base" latinLnBrk="0" hangingPunct="0">
              <a:lnSpc>
                <a:spcPct val="100000"/>
              </a:lnSpc>
              <a:spcBef>
                <a:spcPct val="30000"/>
              </a:spcBef>
              <a:spcAft>
                <a:spcPts val="1200"/>
              </a:spcAft>
              <a:buClrTx/>
              <a:buSzTx/>
              <a:buFontTx/>
              <a:buChar char="•"/>
              <a:tabLst/>
              <a:defRPr/>
            </a:pPr>
            <a:r>
              <a:rPr kumimoji="0" lang="en-US" sz="1200" b="0" i="0" u="none" strike="noStrike" kern="1200" cap="none" spc="0" normalizeH="0" baseline="0" noProof="0" dirty="0" smtClean="0">
                <a:ln>
                  <a:noFill/>
                </a:ln>
                <a:solidFill>
                  <a:prstClr val="black"/>
                </a:solidFill>
                <a:effectLst/>
                <a:uLnTx/>
                <a:uFillTx/>
                <a:latin typeface="Avenir LT 45 Book"/>
              </a:rPr>
              <a:t> Core tool for shifting program practice toward a Strengthening Families approach</a:t>
            </a:r>
          </a:p>
          <a:p>
            <a:pPr marL="0" marR="0" lvl="0" indent="0" algn="l" defTabSz="914400" rtl="0" eaLnBrk="0" fontAlgn="base" latinLnBrk="0" hangingPunct="0">
              <a:lnSpc>
                <a:spcPct val="100000"/>
              </a:lnSpc>
              <a:spcBef>
                <a:spcPct val="30000"/>
              </a:spcBef>
              <a:spcAft>
                <a:spcPts val="1200"/>
              </a:spcAft>
              <a:buClrTx/>
              <a:buSzTx/>
              <a:buFontTx/>
              <a:buChar char="•"/>
              <a:tabLst/>
              <a:defRPr/>
            </a:pPr>
            <a:r>
              <a:rPr kumimoji="0" lang="en-US" sz="1200" b="0" i="0" u="none" strike="noStrike" kern="1200" cap="none" spc="0" normalizeH="0" baseline="0" noProof="0" dirty="0" smtClean="0">
                <a:ln>
                  <a:noFill/>
                </a:ln>
                <a:solidFill>
                  <a:prstClr val="black"/>
                </a:solidFill>
                <a:effectLst/>
                <a:uLnTx/>
                <a:uFillTx/>
                <a:latin typeface="Avenir LT 45 Book"/>
              </a:rPr>
              <a:t> Designed to both identify strengths and develop action plans around areas of focus</a:t>
            </a:r>
          </a:p>
          <a:p>
            <a:pPr marL="0" marR="0" lvl="0" indent="0" algn="l" defTabSz="914400" rtl="0" eaLnBrk="0" fontAlgn="base" latinLnBrk="0" hangingPunct="0">
              <a:lnSpc>
                <a:spcPct val="100000"/>
              </a:lnSpc>
              <a:spcBef>
                <a:spcPct val="30000"/>
              </a:spcBef>
              <a:spcAft>
                <a:spcPts val="1200"/>
              </a:spcAft>
              <a:buClrTx/>
              <a:buSzTx/>
              <a:buFontTx/>
              <a:buChar char="•"/>
              <a:tabLst/>
              <a:defRPr/>
            </a:pPr>
            <a:r>
              <a:rPr kumimoji="0" lang="en-US" sz="1200" b="0" i="0" u="none" strike="noStrike" kern="1200" cap="none" spc="0" normalizeH="0" baseline="0" noProof="0" dirty="0" smtClean="0">
                <a:ln>
                  <a:noFill/>
                </a:ln>
                <a:solidFill>
                  <a:prstClr val="black"/>
                </a:solidFill>
                <a:effectLst/>
                <a:uLnTx/>
                <a:uFillTx/>
                <a:latin typeface="Avenir LT 45 Book"/>
              </a:rPr>
              <a:t> Built around the everyday actions workers can take to support families in building protective factors</a:t>
            </a:r>
          </a:p>
          <a:p>
            <a:pPr marL="0" marR="0" lvl="0" indent="0" algn="l" defTabSz="914400" rtl="0" eaLnBrk="0" fontAlgn="base" latinLnBrk="0" hangingPunct="0">
              <a:lnSpc>
                <a:spcPct val="100000"/>
              </a:lnSpc>
              <a:spcBef>
                <a:spcPct val="30000"/>
              </a:spcBef>
              <a:spcAft>
                <a:spcPts val="1200"/>
              </a:spcAft>
              <a:buClrTx/>
              <a:buSzTx/>
              <a:buFontTx/>
              <a:buChar char="•"/>
              <a:tabLst/>
              <a:defRPr/>
            </a:pPr>
            <a:r>
              <a:rPr kumimoji="0" lang="en-US" sz="1200" b="0" i="0" u="none" strike="noStrike" kern="1200" cap="none" spc="0" normalizeH="0" baseline="0" noProof="0" dirty="0" smtClean="0">
                <a:ln>
                  <a:noFill/>
                </a:ln>
                <a:solidFill>
                  <a:prstClr val="black"/>
                </a:solidFill>
                <a:effectLst/>
                <a:uLnTx/>
                <a:uFillTx/>
                <a:latin typeface="Avenir LT 45 Book"/>
              </a:rPr>
              <a:t> Not an evaluation tool but a tool for programmatic improvement</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eaLnBrk="1" hangingPunct="1"/>
            <a:endParaRPr lang="en-US" dirty="0" smtClean="0"/>
          </a:p>
        </p:txBody>
      </p:sp>
    </p:spTree>
    <p:extLst>
      <p:ext uri="{BB962C8B-B14F-4D97-AF65-F5344CB8AC3E}">
        <p14:creationId xmlns:p14="http://schemas.microsoft.com/office/powerpoint/2010/main" val="308408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dirty="0" smtClean="0"/>
              <a:t>In the past, two versions of the self-assessment were available</a:t>
            </a:r>
          </a:p>
          <a:p>
            <a:pPr lvl="1"/>
            <a:r>
              <a:rPr lang="en-US" dirty="0" smtClean="0"/>
              <a:t>One for any kind of child and family serving programs </a:t>
            </a:r>
          </a:p>
          <a:p>
            <a:pPr lvl="1"/>
            <a:r>
              <a:rPr lang="en-US" dirty="0" smtClean="0"/>
              <a:t>One for family child care providers</a:t>
            </a:r>
          </a:p>
          <a:p>
            <a:endParaRPr lang="en-US" sz="1200" kern="1200" dirty="0" smtClean="0">
              <a:solidFill>
                <a:schemeClr val="tx1"/>
              </a:solidFill>
              <a:effectLst/>
              <a:latin typeface="+mn-lt"/>
              <a:ea typeface="+mn-ea"/>
              <a:cs typeface="+mn-cs"/>
            </a:endParaRPr>
          </a:p>
          <a:p>
            <a:pPr marL="0" indent="0">
              <a:buNone/>
            </a:pPr>
            <a:r>
              <a:rPr lang="en-US" sz="1200" kern="1200" dirty="0" smtClean="0">
                <a:solidFill>
                  <a:schemeClr val="tx1"/>
                </a:solidFill>
                <a:effectLst/>
                <a:latin typeface="+mn-lt"/>
                <a:ea typeface="+mn-ea"/>
                <a:cs typeface="+mn-cs"/>
              </a:rPr>
              <a:t>We heard from users that there was a need for versions of the self-assessment specific to different kinds of programs. Strengthening Families self-assessments are now available for these four program</a:t>
            </a:r>
            <a:r>
              <a:rPr lang="en-US" sz="1200" kern="1200" baseline="0" dirty="0" smtClean="0">
                <a:solidFill>
                  <a:schemeClr val="tx1"/>
                </a:solidFill>
                <a:effectLst/>
                <a:latin typeface="+mn-lt"/>
                <a:ea typeface="+mn-ea"/>
                <a:cs typeface="+mn-cs"/>
              </a:rPr>
              <a:t> types.</a:t>
            </a:r>
          </a:p>
          <a:p>
            <a:pPr marL="0" indent="0">
              <a:buNone/>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We credit the Florida Home Visiting Coalition for their initial impetus to adapt the Strengthening Families self-assessment tool for use by home visiting programs. They also came up with the idea to organize the tool by the Protective Factors. </a:t>
            </a:r>
          </a:p>
          <a:p>
            <a:pPr marL="0" indent="0">
              <a:buNone/>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While there is significant overlap in content across these separate program versions, there are also specific strategies aligned with the particular context of each setting. These changes may be as simple as changes in language, or as extensive as the addition of sections that are particular to areas of practice within these settings. </a:t>
            </a:r>
            <a:endParaRPr lang="en-US" b="1" dirty="0" smtClean="0"/>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Program Self-Assessment tools are applicable to relevant programs of any size, budget or structure. In general, the strategies described can be implemented without creating new staff positions, making significant changes to existing facilities or raising additional financial resources.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C629ED0-0082-42C1-BD42-43ADFA77F069}" type="slidenum">
              <a:rPr lang="en-US" smtClean="0"/>
              <a:t>3</a:t>
            </a:fld>
            <a:endParaRPr lang="en-US"/>
          </a:p>
        </p:txBody>
      </p:sp>
    </p:spTree>
    <p:extLst>
      <p:ext uri="{BB962C8B-B14F-4D97-AF65-F5344CB8AC3E}">
        <p14:creationId xmlns:p14="http://schemas.microsoft.com/office/powerpoint/2010/main" val="760789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First point to note: The Self-Assessment</a:t>
            </a:r>
            <a:r>
              <a:rPr lang="en-US" baseline="0" dirty="0" smtClean="0"/>
              <a:t> tools n</a:t>
            </a:r>
            <a:r>
              <a:rPr lang="en-US" dirty="0" smtClean="0"/>
              <a:t>o longer uses the seven program strategies that were the organizing</a:t>
            </a:r>
            <a:r>
              <a:rPr lang="en-US" baseline="0" dirty="0" smtClean="0"/>
              <a:t> framework for the original tool. </a:t>
            </a:r>
            <a:endParaRPr lang="en-US" dirty="0" smtClean="0"/>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4</a:t>
            </a:fld>
            <a:endParaRPr lang="en-US"/>
          </a:p>
        </p:txBody>
      </p:sp>
    </p:spTree>
    <p:extLst>
      <p:ext uri="{BB962C8B-B14F-4D97-AF65-F5344CB8AC3E}">
        <p14:creationId xmlns:p14="http://schemas.microsoft.com/office/powerpoint/2010/main" val="1281455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Each of the revised Strengthening Families program self-assessments is organized by the five protective factors in the Strengthening Families framework. Rationale</a:t>
            </a:r>
            <a:r>
              <a:rPr lang="en-US" sz="1200" kern="1200" baseline="0" dirty="0" smtClean="0">
                <a:solidFill>
                  <a:schemeClr val="tx1"/>
                </a:solidFill>
                <a:effectLst/>
                <a:latin typeface="+mn-lt"/>
                <a:ea typeface="+mn-ea"/>
                <a:cs typeface="+mn-cs"/>
              </a:rPr>
              <a:t> for organizing by the PFs:</a:t>
            </a:r>
          </a:p>
          <a:p>
            <a:pPr marL="628650" lvl="1" indent="-171450">
              <a:buFont typeface="Arial" panose="020B0604020202020204" pitchFamily="34" charset="0"/>
              <a:buChar char="•"/>
            </a:pPr>
            <a:r>
              <a:rPr lang="en-US" dirty="0" smtClean="0"/>
              <a:t>Helps clarify the relationship between the items and the protective factors </a:t>
            </a:r>
          </a:p>
          <a:p>
            <a:pPr marL="628650" lvl="1" indent="-171450">
              <a:buFont typeface="Arial" panose="020B0604020202020204" pitchFamily="34" charset="0"/>
              <a:buChar char="•"/>
            </a:pPr>
            <a:r>
              <a:rPr lang="en-US" dirty="0" smtClean="0"/>
              <a:t>Enhances use as a tool for reinforcing an understanding of the protective factors in action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Within each protective factor, a set of “Everyday Actions” describe a variety of experiences and resources that programs can provide, which help families build and strengthen that protective factor. Each Everyday Action is accompanied by a list of concrete, actionable, observable and measurable items that programs can adopt.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C3926C-2800-4E8B-B326-A49B9EDD1388}" type="slidenum">
              <a:rPr lang="en-US" smtClean="0"/>
              <a:t>5</a:t>
            </a:fld>
            <a:endParaRPr lang="en-US"/>
          </a:p>
        </p:txBody>
      </p:sp>
    </p:spTree>
    <p:extLst>
      <p:ext uri="{BB962C8B-B14F-4D97-AF65-F5344CB8AC3E}">
        <p14:creationId xmlns:p14="http://schemas.microsoft.com/office/powerpoint/2010/main" val="2487116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also “Strengthening Families in Special Circumstances” sections which include concrete actions related to Responding to Possible Child Abuse or Neglect (included in all four self-assessments) and Supporting a Child’s Transitions to School or Other Programs (for the early care and education and family child care tools).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629ED0-0082-42C1-BD42-43ADFA77F069}" type="slidenum">
              <a:rPr lang="en-US" smtClean="0"/>
              <a:t>6</a:t>
            </a:fld>
            <a:endParaRPr lang="en-US"/>
          </a:p>
        </p:txBody>
      </p:sp>
    </p:spTree>
    <p:extLst>
      <p:ext uri="{BB962C8B-B14F-4D97-AF65-F5344CB8AC3E}">
        <p14:creationId xmlns:p14="http://schemas.microsoft.com/office/powerpoint/2010/main" val="385962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Responding to learning from local programs, CSSP worked with external and internal partners to enhance items in key areas: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Ensuring practice is responsive to all families and family members regardless of race, culture, home language, family composition and sexual orientation and identity: (</a:t>
            </a:r>
            <a:r>
              <a:rPr lang="en-US" dirty="0" smtClean="0"/>
              <a:t>BUILD Advisory Committee on race, class and culture as well as several</a:t>
            </a:r>
            <a:r>
              <a:rPr lang="en-US" baseline="0" dirty="0" smtClean="0"/>
              <a:t> internal experts at CSSP</a:t>
            </a:r>
            <a:r>
              <a:rPr lang="en-US" dirty="0" smtClean="0"/>
              <a:t>)</a:t>
            </a:r>
          </a:p>
          <a:p>
            <a:pPr marL="171450" lvl="0" indent="-171450">
              <a:buFont typeface="Arial" panose="020B0604020202020204" pitchFamily="34" charset="0"/>
              <a:buChar char="•"/>
            </a:pPr>
            <a:r>
              <a:rPr lang="en-US" sz="1200" dirty="0" smtClean="0"/>
              <a:t>Engaging fathers and</a:t>
            </a:r>
          </a:p>
          <a:p>
            <a:pPr marL="171450" lvl="0" indent="-171450">
              <a:buFont typeface="Arial" panose="020B0604020202020204" pitchFamily="34" charset="0"/>
              <a:buChar char="•"/>
            </a:pPr>
            <a:r>
              <a:rPr lang="en-US" sz="1200" dirty="0" smtClean="0"/>
              <a:t>Partnering effectively and respectfully with parents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7</a:t>
            </a:fld>
            <a:endParaRPr lang="en-US"/>
          </a:p>
        </p:txBody>
      </p:sp>
    </p:spTree>
    <p:extLst>
      <p:ext uri="{BB962C8B-B14F-4D97-AF65-F5344CB8AC3E}">
        <p14:creationId xmlns:p14="http://schemas.microsoft.com/office/powerpoint/2010/main" val="4289096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revised self-assessments include new language to strengthen the tools’ alignment to nationally recognized indicators of quality, including the Head Start Program Performance Standards; the Head Start Parent, Family and Community Engagement Framework; the National Association for the Education of Young Children’s accreditation standards; the Frank Porter Graham’s Environmental Ratings Scales for Early Childhood Programs (EC-ERS), Infants and Toddlers (IT-ERS) and Family Child Care (FCC-ERS); and the Program Administration Scale (PAS) from the McCormick Center for Early Childhood Leadership.</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8</a:t>
            </a:fld>
            <a:endParaRPr lang="en-US"/>
          </a:p>
        </p:txBody>
      </p:sp>
    </p:spTree>
    <p:extLst>
      <p:ext uri="{BB962C8B-B14F-4D97-AF65-F5344CB8AC3E}">
        <p14:creationId xmlns:p14="http://schemas.microsoft.com/office/powerpoint/2010/main" val="4157748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goal was to facilitate use in states which are using the self-assessment in their QRIS systems</a:t>
            </a:r>
          </a:p>
          <a:p>
            <a:endParaRPr lang="en-US" dirty="0" smtClean="0"/>
          </a:p>
          <a:p>
            <a:r>
              <a:rPr lang="en-US" dirty="0" smtClean="0"/>
              <a:t>We were very careful not to define tiers around quality, but rather on intentionality of focus on parent engagement and support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Items in both tools are divided into three tiers that represent different depths of implementation in the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Baseline (what all programs can do very easily)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Mid-level (</a:t>
            </a:r>
            <a:r>
              <a:rPr lang="en-US" dirty="0" smtClean="0"/>
              <a:t>more attention to parent engagement) and</a:t>
            </a:r>
            <a:r>
              <a:rPr lang="en-US" baseline="0" dirty="0" smtClean="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High (</a:t>
            </a:r>
            <a:r>
              <a:rPr lang="en-US" dirty="0" smtClean="0"/>
              <a:t>i.e., high level of focus on parent engagement and support)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the FCC tool, we tried to be attentive to the capacity of family child care providers</a:t>
            </a:r>
            <a:r>
              <a:rPr lang="en-US" baseline="0" dirty="0" smtClean="0"/>
              <a:t> and not expect more than most programs can reasonably do. T</a:t>
            </a:r>
            <a:r>
              <a:rPr lang="en-US" dirty="0" smtClean="0"/>
              <a:t>he “High” tier is most appropriate for providers that are themselves receiving</a:t>
            </a:r>
            <a:r>
              <a:rPr lang="en-US" baseline="0" dirty="0" smtClean="0"/>
              <a:t> systemic support.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center-based tool includes a fourth tier, Comprehensive Service Programs, for those centers that offer a comprehensive range of supports and services to children and families in addition to early care and education (e.g., Head Start, family support centers,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More than 100 reviewers representing providers, program directors, local and state-level administrators and other stakeholders from around the country provided input on the placement of items within the tiers. </a:t>
            </a:r>
          </a:p>
          <a:p>
            <a:endParaRPr lang="en-US" dirty="0"/>
          </a:p>
        </p:txBody>
      </p:sp>
      <p:sp>
        <p:nvSpPr>
          <p:cNvPr id="4" name="Slide Number Placeholder 3"/>
          <p:cNvSpPr>
            <a:spLocks noGrp="1"/>
          </p:cNvSpPr>
          <p:nvPr>
            <p:ph type="sldNum" sz="quarter" idx="10"/>
          </p:nvPr>
        </p:nvSpPr>
        <p:spPr/>
        <p:txBody>
          <a:bodyPr/>
          <a:lstStyle/>
          <a:p>
            <a:fld id="{EC629ED0-0082-42C1-BD42-43ADFA77F069}" type="slidenum">
              <a:rPr lang="en-US" smtClean="0"/>
              <a:t>9</a:t>
            </a:fld>
            <a:endParaRPr lang="en-US"/>
          </a:p>
        </p:txBody>
      </p:sp>
    </p:spTree>
    <p:extLst>
      <p:ext uri="{BB962C8B-B14F-4D97-AF65-F5344CB8AC3E}">
        <p14:creationId xmlns:p14="http://schemas.microsoft.com/office/powerpoint/2010/main" val="3031112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strengtheningfamilie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800" y="6170614"/>
            <a:ext cx="38481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ctrTitle"/>
          </p:nvPr>
        </p:nvSpPr>
        <p:spPr>
          <a:xfrm>
            <a:off x="914400" y="1371601"/>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413981"/>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93229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2E43C9F-8959-4D00-A87A-272EBCCBA8E4}" type="datetimeFigureOut">
              <a:rPr lang="en-US" smtClean="0"/>
              <a:t>7/24/2015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348015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2E43C9F-8959-4D00-A87A-272EBCCBA8E4}" type="datetimeFigureOut">
              <a:rPr lang="en-US" smtClean="0"/>
              <a:t>7/24/2015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912341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207061"/>
            <a:ext cx="4546600" cy="650939"/>
          </a:xfrm>
          <a:prstGeom prst="rect">
            <a:avLst/>
          </a:prstGeom>
        </p:spPr>
      </p:pic>
      <p:sp>
        <p:nvSpPr>
          <p:cNvPr id="5" name="Rectangle 4"/>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Title 7"/>
          <p:cNvSpPr>
            <a:spLocks noGrp="1"/>
          </p:cNvSpPr>
          <p:nvPr>
            <p:ph type="title"/>
          </p:nvPr>
        </p:nvSpPr>
        <p:spPr/>
        <p:txBody>
          <a:bodyPr/>
          <a:lstStyle>
            <a:lvl1pPr>
              <a:defRPr baseline="0">
                <a:solidFill>
                  <a:srgbClr val="B64326"/>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021067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60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7911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_Blank">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61401" y="6108701"/>
            <a:ext cx="3682999" cy="650939"/>
          </a:xfrm>
          <a:prstGeom prst="rect">
            <a:avLst/>
          </a:prstGeom>
        </p:spPr>
      </p:pic>
      <p:sp>
        <p:nvSpPr>
          <p:cNvPr id="8" name="Title 7"/>
          <p:cNvSpPr>
            <a:spLocks noGrp="1"/>
          </p:cNvSpPr>
          <p:nvPr>
            <p:ph type="title"/>
          </p:nvPr>
        </p:nvSpPr>
        <p:spPr/>
        <p:txBody>
          <a:bodyPr/>
          <a:lstStyle>
            <a:lvl1pPr>
              <a:defRPr baseline="0">
                <a:solidFill>
                  <a:srgbClr val="B64326"/>
                </a:solidFill>
              </a:defRPr>
            </a:lvl1pPr>
          </a:lstStyle>
          <a:p>
            <a:r>
              <a:rPr lang="en-US" dirty="0" smtClean="0"/>
              <a:t>Click to edit Master title style</a:t>
            </a:r>
            <a:endParaRPr lang="en-US" dirty="0"/>
          </a:p>
        </p:txBody>
      </p:sp>
      <p:sp>
        <p:nvSpPr>
          <p:cNvPr id="6" name="Rectangle 5"/>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Tree>
    <p:extLst>
      <p:ext uri="{BB962C8B-B14F-4D97-AF65-F5344CB8AC3E}">
        <p14:creationId xmlns:p14="http://schemas.microsoft.com/office/powerpoint/2010/main" val="4288157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el og indholdsobjek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1502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Blank no logo">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8" name="Title 7"/>
          <p:cNvSpPr>
            <a:spLocks noGrp="1"/>
          </p:cNvSpPr>
          <p:nvPr>
            <p:ph type="title"/>
          </p:nvPr>
        </p:nvSpPr>
        <p:spPr/>
        <p:txBody>
          <a:bodyPr>
            <a:normAutofit/>
          </a:bodyPr>
          <a:lstStyle>
            <a:lvl1pPr algn="ctr" defTabSz="914400" rtl="0" eaLnBrk="1" latinLnBrk="0" hangingPunct="1">
              <a:spcBef>
                <a:spcPct val="0"/>
              </a:spcBef>
              <a:buNone/>
              <a:defRPr lang="en-US" sz="4000" kern="1200" baseline="0" dirty="0">
                <a:solidFill>
                  <a:srgbClr val="B64326"/>
                </a:solidFill>
                <a:latin typeface="Georgia" panose="02040502050405020303" pitchFamily="18" charset="0"/>
                <a:ea typeface="+mj-ea"/>
                <a:cs typeface="+mj-cs"/>
              </a:defRPr>
            </a:lvl1pPr>
          </a:lstStyle>
          <a:p>
            <a:r>
              <a:rPr lang="en-US" dirty="0" smtClean="0"/>
              <a:t>Click to edit Master title style</a:t>
            </a:r>
            <a:endParaRPr lang="en-US" dirty="0"/>
          </a:p>
        </p:txBody>
      </p:sp>
    </p:spTree>
    <p:extLst>
      <p:ext uri="{BB962C8B-B14F-4D97-AF65-F5344CB8AC3E}">
        <p14:creationId xmlns:p14="http://schemas.microsoft.com/office/powerpoint/2010/main" val="29719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trengtheningfamilie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701" y="6308727"/>
            <a:ext cx="3555999" cy="50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sz="4400" b="0">
                <a:solidFill>
                  <a:srgbClr val="B64326"/>
                </a:solidFill>
                <a:latin typeface="Georgia" panose="02040502050405020303" pitchFamily="18"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7821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972212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252410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03196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p:txBody>
          <a:bodyPr/>
          <a:lstStyle>
            <a:lvl1pPr>
              <a:defRPr>
                <a:solidFill>
                  <a:srgbClr val="B64326"/>
                </a:solidFill>
              </a:defRPr>
            </a:lvl1pPr>
          </a:lstStyle>
          <a:p>
            <a:r>
              <a:rPr lang="en-US" smtClean="0"/>
              <a:t>Click to edit Master title style</a:t>
            </a:r>
            <a:endParaRPr lang="en-US" dirty="0"/>
          </a:p>
        </p:txBody>
      </p:sp>
      <p:sp>
        <p:nvSpPr>
          <p:cNvPr id="4"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238269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3" name="Footer Placeholder 4"/>
          <p:cNvSpPr>
            <a:spLocks noGrp="1"/>
          </p:cNvSpPr>
          <p:nvPr>
            <p:ph type="ftr" sz="quarter" idx="10"/>
          </p:nvPr>
        </p:nvSpPr>
        <p:spPr>
          <a:xfrm>
            <a:off x="2641600" y="6356351"/>
            <a:ext cx="7416800" cy="365125"/>
          </a:xfrm>
        </p:spPr>
        <p:txBody>
          <a:bodyPr/>
          <a:lstStyle>
            <a:lvl1pPr>
              <a:defRPr/>
            </a:lvl1pPr>
          </a:lstStyle>
          <a:p>
            <a:endParaRPr lang="en-US"/>
          </a:p>
        </p:txBody>
      </p:sp>
    </p:spTree>
    <p:extLst>
      <p:ext uri="{BB962C8B-B14F-4D97-AF65-F5344CB8AC3E}">
        <p14:creationId xmlns:p14="http://schemas.microsoft.com/office/powerpoint/2010/main" val="10106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D2E43C9F-8959-4D00-A87A-272EBCCBA8E4}" type="datetimeFigureOut">
              <a:rPr lang="en-US" smtClean="0"/>
              <a:t>7/24/2015</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400366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noFill/>
          <a:ln w="57150">
            <a:solidFill>
              <a:srgbClr val="0026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D2E43C9F-8959-4D00-A87A-272EBCCBA8E4}" type="datetimeFigureOut">
              <a:rPr lang="en-US" smtClean="0"/>
              <a:t>7/24/2015</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B45BA158-91F2-40E5-BC82-555C5486DA08}" type="slidenum">
              <a:rPr lang="en-US" smtClean="0"/>
              <a:t>‹#›</a:t>
            </a:fld>
            <a:endParaRPr lang="en-US"/>
          </a:p>
        </p:txBody>
      </p:sp>
    </p:spTree>
    <p:extLst>
      <p:ext uri="{BB962C8B-B14F-4D97-AF65-F5344CB8AC3E}">
        <p14:creationId xmlns:p14="http://schemas.microsoft.com/office/powerpoint/2010/main" val="290062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79EB6B5-5C65-4A2D-BE1F-443484B26AFF}" type="datetime1">
              <a:rPr lang="en-US"/>
              <a:pPr>
                <a:defRPr/>
              </a:pPr>
              <a:t>7/24/2015</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9E655CE-FFAC-4CCC-B676-A798E7737512}" type="slidenum">
              <a:rPr lang="en-US"/>
              <a:pPr>
                <a:defRPr/>
              </a:pPr>
              <a:t>‹#›</a:t>
            </a:fld>
            <a:endParaRPr lang="en-US"/>
          </a:p>
        </p:txBody>
      </p:sp>
    </p:spTree>
    <p:extLst>
      <p:ext uri="{BB962C8B-B14F-4D97-AF65-F5344CB8AC3E}">
        <p14:creationId xmlns:p14="http://schemas.microsoft.com/office/powerpoint/2010/main" val="367946153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691" r:id="rId12"/>
    <p:sldLayoutId id="2147483697" r:id="rId13"/>
    <p:sldLayoutId id="2147483735" r:id="rId14"/>
    <p:sldLayoutId id="2147483744" r:id="rId15"/>
    <p:sldLayoutId id="2147483749" r:id="rId16"/>
    <p:sldLayoutId id="2147483750" r:id="rId17"/>
  </p:sldLayoutIdLst>
  <p:txStyles>
    <p:titleStyle>
      <a:lvl1pPr algn="ctr" rtl="0" eaLnBrk="1" fontAlgn="base" hangingPunct="1">
        <a:spcBef>
          <a:spcPct val="0"/>
        </a:spcBef>
        <a:spcAft>
          <a:spcPct val="0"/>
        </a:spcAft>
        <a:defRPr sz="4400" kern="1200">
          <a:solidFill>
            <a:schemeClr val="tx1"/>
          </a:solidFill>
          <a:latin typeface="Georgia" panose="02040502050405020303" pitchFamily="18"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ssp.org/reform/strengtheningfamilies/practice/program-self-assesmen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strengtheningfamiliesevaluationportal.com/" TargetMode="External"/><Relationship Id="rId4" Type="http://schemas.openxmlformats.org/officeDocument/2006/relationships/hyperlink" Target="http://www.cssp.org/reform/strengtheningfamilies/2014/AboutTheSelfAssessment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B64326"/>
                </a:solidFill>
                <a:latin typeface="Georgia" panose="02040502050405020303" pitchFamily="18" charset="0"/>
                <a:cs typeface="Arial" panose="020B0604020202020204" pitchFamily="34" charset="0"/>
              </a:rPr>
              <a:t>The Revised Strengthening Families </a:t>
            </a:r>
            <a:br>
              <a:rPr lang="en-US" dirty="0" smtClean="0">
                <a:solidFill>
                  <a:srgbClr val="B64326"/>
                </a:solidFill>
                <a:latin typeface="Georgia" panose="02040502050405020303" pitchFamily="18" charset="0"/>
                <a:cs typeface="Arial" panose="020B0604020202020204" pitchFamily="34" charset="0"/>
              </a:rPr>
            </a:br>
            <a:r>
              <a:rPr lang="en-US" dirty="0" smtClean="0">
                <a:solidFill>
                  <a:srgbClr val="B64326"/>
                </a:solidFill>
                <a:cs typeface="Arial" panose="020B0604020202020204" pitchFamily="34" charset="0"/>
              </a:rPr>
              <a:t>Self-Assessments</a:t>
            </a:r>
            <a:r>
              <a:rPr lang="en-US" dirty="0">
                <a:solidFill>
                  <a:srgbClr val="B64326"/>
                </a:solidFill>
                <a:cs typeface="Arial" panose="020B0604020202020204" pitchFamily="34" charset="0"/>
              </a:rPr>
              <a:t>: </a:t>
            </a:r>
            <a:r>
              <a:rPr lang="en-US" dirty="0" smtClean="0">
                <a:solidFill>
                  <a:srgbClr val="B64326"/>
                </a:solidFill>
                <a:cs typeface="Arial" panose="020B0604020202020204" pitchFamily="34" charset="0"/>
              </a:rPr>
              <a:t/>
            </a:r>
            <a:br>
              <a:rPr lang="en-US" dirty="0" smtClean="0">
                <a:solidFill>
                  <a:srgbClr val="B64326"/>
                </a:solidFill>
                <a:cs typeface="Arial" panose="020B0604020202020204" pitchFamily="34" charset="0"/>
              </a:rPr>
            </a:br>
            <a:r>
              <a:rPr lang="en-US" dirty="0" smtClean="0">
                <a:solidFill>
                  <a:srgbClr val="B64326"/>
                </a:solidFill>
                <a:cs typeface="Arial" panose="020B0604020202020204" pitchFamily="34" charset="0"/>
              </a:rPr>
              <a:t>What’s </a:t>
            </a:r>
            <a:r>
              <a:rPr lang="en-US" dirty="0">
                <a:solidFill>
                  <a:srgbClr val="B64326"/>
                </a:solidFill>
                <a:cs typeface="Arial" panose="020B0604020202020204" pitchFamily="34" charset="0"/>
              </a:rPr>
              <a:t>Different?</a:t>
            </a:r>
            <a:endParaRPr lang="en-US" dirty="0"/>
          </a:p>
        </p:txBody>
      </p:sp>
      <p:sp>
        <p:nvSpPr>
          <p:cNvPr id="3" name="Subtitle 2"/>
          <p:cNvSpPr>
            <a:spLocks noGrp="1"/>
          </p:cNvSpPr>
          <p:nvPr>
            <p:ph type="subTitle" idx="1"/>
          </p:nvPr>
        </p:nvSpPr>
        <p:spPr/>
        <p:txBody>
          <a:bodyPr/>
          <a:lstStyle/>
          <a:p>
            <a:endParaRPr lang="en-US" sz="2400" dirty="0"/>
          </a:p>
        </p:txBody>
      </p:sp>
    </p:spTree>
    <p:extLst>
      <p:ext uri="{BB962C8B-B14F-4D97-AF65-F5344CB8AC3E}">
        <p14:creationId xmlns:p14="http://schemas.microsoft.com/office/powerpoint/2010/main" val="3317605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Georgia" panose="02040502050405020303" pitchFamily="18" charset="0"/>
              </a:rPr>
              <a:t>All four versions have gone through field review: </a:t>
            </a:r>
            <a:endParaRPr lang="en-US" sz="4000" dirty="0">
              <a:latin typeface="Georgia" panose="02040502050405020303" pitchFamily="18" charset="0"/>
            </a:endParaRPr>
          </a:p>
        </p:txBody>
      </p:sp>
      <p:sp>
        <p:nvSpPr>
          <p:cNvPr id="3" name="Content Placeholder 2"/>
          <p:cNvSpPr>
            <a:spLocks noGrp="1"/>
          </p:cNvSpPr>
          <p:nvPr>
            <p:ph idx="1"/>
          </p:nvPr>
        </p:nvSpPr>
        <p:spPr/>
        <p:txBody>
          <a:bodyPr/>
          <a:lstStyle/>
          <a:p>
            <a:r>
              <a:rPr lang="en-US" dirty="0">
                <a:solidFill>
                  <a:srgbClr val="000000"/>
                </a:solidFill>
              </a:rPr>
              <a:t>Early Care and Education Center-based</a:t>
            </a:r>
          </a:p>
          <a:p>
            <a:pPr lvl="1"/>
            <a:r>
              <a:rPr lang="en-US" dirty="0">
                <a:solidFill>
                  <a:srgbClr val="000000"/>
                </a:solidFill>
              </a:rPr>
              <a:t>91 online reviewers, </a:t>
            </a:r>
            <a:r>
              <a:rPr lang="en-US" dirty="0"/>
              <a:t>5 focus groups</a:t>
            </a:r>
          </a:p>
          <a:p>
            <a:r>
              <a:rPr lang="en-US" dirty="0">
                <a:solidFill>
                  <a:srgbClr val="000000"/>
                </a:solidFill>
              </a:rPr>
              <a:t>Family Child Care</a:t>
            </a:r>
          </a:p>
          <a:p>
            <a:pPr lvl="1"/>
            <a:r>
              <a:rPr lang="en-US" dirty="0">
                <a:solidFill>
                  <a:srgbClr val="000000"/>
                </a:solidFill>
              </a:rPr>
              <a:t>18 online reviewers, </a:t>
            </a:r>
            <a:r>
              <a:rPr lang="en-US" dirty="0"/>
              <a:t>3 focus groups</a:t>
            </a:r>
          </a:p>
          <a:p>
            <a:r>
              <a:rPr lang="en-US" dirty="0">
                <a:solidFill>
                  <a:srgbClr val="000000"/>
                </a:solidFill>
              </a:rPr>
              <a:t>Home visiting</a:t>
            </a:r>
          </a:p>
          <a:p>
            <a:pPr lvl="1"/>
            <a:r>
              <a:rPr lang="en-US" dirty="0">
                <a:solidFill>
                  <a:srgbClr val="000000"/>
                </a:solidFill>
              </a:rPr>
              <a:t>17 online reviewers</a:t>
            </a:r>
          </a:p>
          <a:p>
            <a:r>
              <a:rPr lang="en-US" dirty="0">
                <a:solidFill>
                  <a:srgbClr val="000000"/>
                </a:solidFill>
              </a:rPr>
              <a:t>Community-Based Program</a:t>
            </a:r>
          </a:p>
          <a:p>
            <a:pPr lvl="1"/>
            <a:r>
              <a:rPr lang="en-US" dirty="0">
                <a:solidFill>
                  <a:srgbClr val="000000"/>
                </a:solidFill>
              </a:rPr>
              <a:t>18 online reviewers, 1 workshop with WV CBCAP grantees</a:t>
            </a:r>
          </a:p>
          <a:p>
            <a:pPr marL="0" indent="0">
              <a:buNone/>
            </a:pPr>
            <a:endParaRPr lang="en-US" dirty="0">
              <a:solidFill>
                <a:srgbClr val="000000"/>
              </a:solidFill>
            </a:endParaRPr>
          </a:p>
        </p:txBody>
      </p:sp>
    </p:spTree>
    <p:extLst>
      <p:ext uri="{BB962C8B-B14F-4D97-AF65-F5344CB8AC3E}">
        <p14:creationId xmlns:p14="http://schemas.microsoft.com/office/powerpoint/2010/main" val="3137009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tools’ length</a:t>
            </a:r>
            <a:endParaRPr lang="en-US" dirty="0"/>
          </a:p>
        </p:txBody>
      </p:sp>
      <p:sp>
        <p:nvSpPr>
          <p:cNvPr id="3" name="Content Placeholder 2"/>
          <p:cNvSpPr>
            <a:spLocks noGrp="1"/>
          </p:cNvSpPr>
          <p:nvPr>
            <p:ph idx="1"/>
          </p:nvPr>
        </p:nvSpPr>
        <p:spPr>
          <a:xfrm>
            <a:off x="609600" y="1600201"/>
            <a:ext cx="9377363" cy="4525963"/>
          </a:xfrm>
        </p:spPr>
        <p:txBody>
          <a:bodyPr/>
          <a:lstStyle/>
          <a:p>
            <a:r>
              <a:rPr lang="en-US" dirty="0" smtClean="0"/>
              <a:t>Promotes reflection and continuous improvement</a:t>
            </a:r>
          </a:p>
          <a:p>
            <a:r>
              <a:rPr lang="en-US" dirty="0" smtClean="0"/>
              <a:t>Formatting adds to </a:t>
            </a:r>
            <a:r>
              <a:rPr lang="en-US" dirty="0"/>
              <a:t>the </a:t>
            </a:r>
            <a:r>
              <a:rPr lang="en-US" dirty="0" smtClean="0"/>
              <a:t>length (esp. the tiered versions)</a:t>
            </a:r>
          </a:p>
          <a:p>
            <a:r>
              <a:rPr lang="en-US" dirty="0" smtClean="0"/>
              <a:t>Use the tool to suit your needs, e.g.,  </a:t>
            </a:r>
          </a:p>
          <a:p>
            <a:pPr lvl="1"/>
            <a:r>
              <a:rPr lang="en-US" dirty="0" smtClean="0"/>
              <a:t>One section at a time</a:t>
            </a:r>
          </a:p>
          <a:p>
            <a:pPr lvl="1"/>
            <a:r>
              <a:rPr lang="en-US" dirty="0" smtClean="0"/>
              <a:t>One tier at a time (ECE programs)</a:t>
            </a:r>
          </a:p>
          <a:p>
            <a:r>
              <a:rPr lang="en-US" dirty="0" smtClean="0"/>
              <a:t>Best use: part of on-going</a:t>
            </a:r>
            <a:r>
              <a:rPr lang="en-US" dirty="0"/>
              <a:t>, </a:t>
            </a:r>
            <a:r>
              <a:rPr lang="en-US" dirty="0" smtClean="0"/>
              <a:t>active, reflective process </a:t>
            </a:r>
            <a:endParaRPr lang="en-US" dirty="0"/>
          </a:p>
        </p:txBody>
      </p:sp>
      <p:graphicFrame>
        <p:nvGraphicFramePr>
          <p:cNvPr id="28" name="Diagram 27"/>
          <p:cNvGraphicFramePr/>
          <p:nvPr>
            <p:extLst>
              <p:ext uri="{D42A27DB-BD31-4B8C-83A1-F6EECF244321}">
                <p14:modId xmlns:p14="http://schemas.microsoft.com/office/powerpoint/2010/main" val="1392345303"/>
              </p:ext>
            </p:extLst>
          </p:nvPr>
        </p:nvGraphicFramePr>
        <p:xfrm>
          <a:off x="8572501" y="3124200"/>
          <a:ext cx="3009900" cy="2864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 name="TextBox 28"/>
          <p:cNvSpPr txBox="1"/>
          <p:nvPr/>
        </p:nvSpPr>
        <p:spPr>
          <a:xfrm>
            <a:off x="9229724" y="4175353"/>
            <a:ext cx="1743075" cy="707886"/>
          </a:xfrm>
          <a:prstGeom prst="rect">
            <a:avLst/>
          </a:prstGeom>
          <a:solidFill>
            <a:srgbClr val="70CEE2"/>
          </a:solidFill>
          <a:ln w="38100">
            <a:solidFill>
              <a:srgbClr val="002663"/>
            </a:solidFill>
          </a:ln>
        </p:spPr>
        <p:txBody>
          <a:bodyPr wrap="square" rtlCol="0">
            <a:spAutoFit/>
          </a:bodyPr>
          <a:lstStyle/>
          <a:p>
            <a:r>
              <a:rPr lang="en-US" sz="2000" dirty="0" smtClean="0">
                <a:latin typeface="Georgia" panose="02040502050405020303" pitchFamily="18" charset="0"/>
              </a:rPr>
              <a:t>Continuous Improvement</a:t>
            </a:r>
            <a:endParaRPr lang="en-US" sz="2000" dirty="0">
              <a:latin typeface="Georgia" panose="02040502050405020303" pitchFamily="18" charset="0"/>
            </a:endParaRPr>
          </a:p>
        </p:txBody>
      </p:sp>
    </p:spTree>
    <p:extLst>
      <p:ext uri="{BB962C8B-B14F-4D97-AF65-F5344CB8AC3E}">
        <p14:creationId xmlns:p14="http://schemas.microsoft.com/office/powerpoint/2010/main" val="3223929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Verdana" pitchFamily="34" charset="0"/>
                <a:cs typeface="Verdana" pitchFamily="34" charset="0"/>
              </a:rPr>
              <a:t>Strengthening Families Evaluation Portal</a:t>
            </a:r>
            <a:endParaRPr lang="en-US" dirty="0"/>
          </a:p>
        </p:txBody>
      </p:sp>
      <p:sp>
        <p:nvSpPr>
          <p:cNvPr id="3" name="Content Placeholder 2"/>
          <p:cNvSpPr>
            <a:spLocks noGrp="1"/>
          </p:cNvSpPr>
          <p:nvPr>
            <p:ph idx="1"/>
          </p:nvPr>
        </p:nvSpPr>
        <p:spPr>
          <a:xfrm>
            <a:off x="330200" y="1956883"/>
            <a:ext cx="4381500" cy="3989824"/>
          </a:xfrm>
        </p:spPr>
        <p:txBody>
          <a:bodyPr/>
          <a:lstStyle/>
          <a:p>
            <a:pPr>
              <a:spcBef>
                <a:spcPts val="600"/>
              </a:spcBef>
              <a:buFont typeface="Arial" charset="0"/>
              <a:buChar char="•"/>
            </a:pPr>
            <a:r>
              <a:rPr lang="en-US" dirty="0"/>
              <a:t>Registration</a:t>
            </a:r>
          </a:p>
          <a:p>
            <a:pPr>
              <a:spcBef>
                <a:spcPct val="50000"/>
              </a:spcBef>
              <a:buFont typeface="Arial" charset="0"/>
              <a:buChar char="•"/>
            </a:pPr>
            <a:r>
              <a:rPr lang="en-US" dirty="0" smtClean="0"/>
              <a:t>Self-Assessments</a:t>
            </a:r>
            <a:endParaRPr lang="en-US" dirty="0"/>
          </a:p>
          <a:p>
            <a:pPr>
              <a:spcBef>
                <a:spcPct val="50000"/>
              </a:spcBef>
              <a:buFont typeface="Arial" charset="0"/>
              <a:buChar char="•"/>
            </a:pPr>
            <a:r>
              <a:rPr lang="en-US" dirty="0"/>
              <a:t>Action Planning</a:t>
            </a:r>
          </a:p>
          <a:p>
            <a:pPr>
              <a:spcBef>
                <a:spcPct val="50000"/>
              </a:spcBef>
              <a:buFont typeface="Arial" charset="0"/>
              <a:buChar char="•"/>
            </a:pPr>
            <a:r>
              <a:rPr lang="en-US" dirty="0" smtClean="0"/>
              <a:t>Parent &amp; Staff </a:t>
            </a:r>
            <a:r>
              <a:rPr lang="en-US" dirty="0"/>
              <a:t>Surveys</a:t>
            </a:r>
          </a:p>
          <a:p>
            <a:pPr>
              <a:spcBef>
                <a:spcPct val="50000"/>
              </a:spcBef>
              <a:buFont typeface="Arial" charset="0"/>
              <a:buChar char="•"/>
            </a:pPr>
            <a:r>
              <a:rPr lang="en-US" dirty="0"/>
              <a:t>Reports</a:t>
            </a:r>
          </a:p>
          <a:p>
            <a:endParaRPr lang="en-US" dirty="0"/>
          </a:p>
        </p:txBody>
      </p:sp>
      <p:sp>
        <p:nvSpPr>
          <p:cNvPr id="5" name="TextBox 4"/>
          <p:cNvSpPr txBox="1"/>
          <p:nvPr/>
        </p:nvSpPr>
        <p:spPr>
          <a:xfrm>
            <a:off x="1587224" y="1234751"/>
            <a:ext cx="9017552" cy="523220"/>
          </a:xfrm>
          <a:prstGeom prst="rect">
            <a:avLst/>
          </a:prstGeom>
          <a:solidFill>
            <a:srgbClr val="70CEE2"/>
          </a:solidFill>
          <a:ln>
            <a:solidFill>
              <a:srgbClr val="002663"/>
            </a:solidFill>
          </a:ln>
        </p:spPr>
        <p:txBody>
          <a:bodyPr wrap="square" rtlCol="0">
            <a:spAutoFit/>
          </a:bodyPr>
          <a:lstStyle/>
          <a:p>
            <a:r>
              <a:rPr lang="en-US" sz="2800" dirty="0">
                <a:solidFill>
                  <a:srgbClr val="002663"/>
                </a:solidFill>
                <a:latin typeface="Georgia" panose="02040502050405020303" pitchFamily="18" charset="0"/>
              </a:rPr>
              <a:t>http://</a:t>
            </a:r>
            <a:r>
              <a:rPr lang="en-US" sz="2800" dirty="0" smtClean="0">
                <a:solidFill>
                  <a:srgbClr val="002663"/>
                </a:solidFill>
                <a:latin typeface="Georgia" panose="02040502050405020303" pitchFamily="18" charset="0"/>
              </a:rPr>
              <a:t>www.strengtheningfamiliesevaluationportal.com</a:t>
            </a:r>
            <a:endParaRPr lang="en-US" sz="3200" dirty="0">
              <a:solidFill>
                <a:srgbClr val="002663"/>
              </a:solidFill>
              <a:latin typeface="Georgia" panose="02040502050405020303" pitchFamily="18" charset="0"/>
            </a:endParaRPr>
          </a:p>
        </p:txBody>
      </p:sp>
      <p:pic>
        <p:nvPicPr>
          <p:cNvPr id="4" name="Picture 3"/>
          <p:cNvPicPr>
            <a:picLocks noChangeAspect="1"/>
          </p:cNvPicPr>
          <p:nvPr/>
        </p:nvPicPr>
        <p:blipFill rotWithShape="1">
          <a:blip r:embed="rId3"/>
          <a:srcRect t="11011" b="4753"/>
          <a:stretch/>
        </p:blipFill>
        <p:spPr>
          <a:xfrm>
            <a:off x="4152115" y="2060507"/>
            <a:ext cx="8205767" cy="3886200"/>
          </a:xfrm>
          <a:prstGeom prst="rect">
            <a:avLst/>
          </a:prstGeom>
        </p:spPr>
      </p:pic>
      <p:pic>
        <p:nvPicPr>
          <p:cNvPr id="1026" name="Picture 2" descr="http://static1.squarespace.com/static/542a43abe4b082732ce90ac6/t/54e79148e4b0a3ebc2bb262e/1424462153778/?format=500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85199" y="5509965"/>
            <a:ext cx="3343275" cy="1216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264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the Self-Assessment</a:t>
            </a:r>
            <a:endParaRPr lang="en-US" dirty="0"/>
          </a:p>
        </p:txBody>
      </p:sp>
      <p:sp>
        <p:nvSpPr>
          <p:cNvPr id="3" name="Content Placeholder 2"/>
          <p:cNvSpPr>
            <a:spLocks noGrp="1"/>
          </p:cNvSpPr>
          <p:nvPr>
            <p:ph idx="1"/>
          </p:nvPr>
        </p:nvSpPr>
        <p:spPr/>
        <p:txBody>
          <a:bodyPr/>
          <a:lstStyle/>
          <a:p>
            <a:r>
              <a:rPr lang="en-US" dirty="0" smtClean="0"/>
              <a:t>Create </a:t>
            </a:r>
            <a:r>
              <a:rPr lang="en-US" dirty="0"/>
              <a:t>a Self-Assessment </a:t>
            </a:r>
            <a:r>
              <a:rPr lang="en-US" dirty="0" smtClean="0"/>
              <a:t>team (administrators, practitioners, parents)</a:t>
            </a:r>
          </a:p>
          <a:p>
            <a:r>
              <a:rPr lang="en-US" dirty="0" smtClean="0"/>
              <a:t>Fill-out the Self-Assessment individually</a:t>
            </a:r>
          </a:p>
          <a:p>
            <a:r>
              <a:rPr lang="en-US" dirty="0" smtClean="0"/>
              <a:t>Convene to share and compare responses</a:t>
            </a:r>
          </a:p>
          <a:p>
            <a:r>
              <a:rPr lang="en-US" dirty="0" smtClean="0"/>
              <a:t>Fill out a “group consensus” Self-Assessment </a:t>
            </a:r>
          </a:p>
          <a:p>
            <a:endParaRPr lang="en-US" dirty="0" smtClean="0"/>
          </a:p>
          <a:p>
            <a:endParaRPr lang="en-US" dirty="0"/>
          </a:p>
        </p:txBody>
      </p:sp>
    </p:spTree>
    <p:extLst>
      <p:ext uri="{BB962C8B-B14F-4D97-AF65-F5344CB8AC3E}">
        <p14:creationId xmlns:p14="http://schemas.microsoft.com/office/powerpoint/2010/main" val="1074646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an Action Plan</a:t>
            </a:r>
            <a:endParaRPr lang="en-US" dirty="0"/>
          </a:p>
        </p:txBody>
      </p:sp>
      <p:sp>
        <p:nvSpPr>
          <p:cNvPr id="3" name="Content Placeholder 2"/>
          <p:cNvSpPr>
            <a:spLocks noGrp="1"/>
          </p:cNvSpPr>
          <p:nvPr>
            <p:ph idx="1"/>
          </p:nvPr>
        </p:nvSpPr>
        <p:spPr/>
        <p:txBody>
          <a:bodyPr/>
          <a:lstStyle/>
          <a:p>
            <a:pPr marL="0" indent="0">
              <a:buNone/>
            </a:pPr>
            <a:r>
              <a:rPr lang="en-US" dirty="0" smtClean="0"/>
              <a:t>Hint </a:t>
            </a:r>
            <a:r>
              <a:rPr lang="en-US" dirty="0"/>
              <a:t>– it’s easier to do this using the on-line </a:t>
            </a:r>
            <a:r>
              <a:rPr lang="en-US" dirty="0" smtClean="0"/>
              <a:t>tools</a:t>
            </a:r>
          </a:p>
          <a:p>
            <a:r>
              <a:rPr lang="en-US" dirty="0" smtClean="0"/>
              <a:t>Identify </a:t>
            </a:r>
            <a:r>
              <a:rPr lang="en-US" dirty="0"/>
              <a:t>areas </a:t>
            </a:r>
            <a:r>
              <a:rPr lang="en-US" dirty="0" smtClean="0"/>
              <a:t>of program strength </a:t>
            </a:r>
          </a:p>
          <a:p>
            <a:r>
              <a:rPr lang="en-US" dirty="0" smtClean="0"/>
              <a:t>Create </a:t>
            </a:r>
            <a:r>
              <a:rPr lang="en-US" dirty="0"/>
              <a:t>a sustainability plan to keep </a:t>
            </a:r>
            <a:r>
              <a:rPr lang="en-US" dirty="0" smtClean="0"/>
              <a:t>these areas strong </a:t>
            </a:r>
          </a:p>
          <a:p>
            <a:r>
              <a:rPr lang="en-US" dirty="0" smtClean="0"/>
              <a:t>Identify practice areas that a majority rated poorly</a:t>
            </a:r>
          </a:p>
          <a:p>
            <a:r>
              <a:rPr lang="en-US" dirty="0" smtClean="0"/>
              <a:t>Decide which should be addressed (1) immediately, (2) over time, or (3) not at all. </a:t>
            </a:r>
          </a:p>
          <a:p>
            <a:r>
              <a:rPr lang="en-US" dirty="0" smtClean="0"/>
              <a:t>Brainstorm plans for improvement. </a:t>
            </a:r>
          </a:p>
          <a:p>
            <a:endParaRPr lang="en-US" dirty="0"/>
          </a:p>
        </p:txBody>
      </p:sp>
    </p:spTree>
    <p:extLst>
      <p:ext uri="{BB962C8B-B14F-4D97-AF65-F5344CB8AC3E}">
        <p14:creationId xmlns:p14="http://schemas.microsoft.com/office/powerpoint/2010/main" val="2331021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Progress and Using Results</a:t>
            </a:r>
            <a:endParaRPr lang="en-US" dirty="0"/>
          </a:p>
        </p:txBody>
      </p:sp>
      <p:sp>
        <p:nvSpPr>
          <p:cNvPr id="3" name="Content Placeholder 2"/>
          <p:cNvSpPr>
            <a:spLocks noGrp="1"/>
          </p:cNvSpPr>
          <p:nvPr>
            <p:ph idx="1"/>
          </p:nvPr>
        </p:nvSpPr>
        <p:spPr/>
        <p:txBody>
          <a:bodyPr/>
          <a:lstStyle/>
          <a:p>
            <a:r>
              <a:rPr lang="en-US" dirty="0" smtClean="0"/>
              <a:t>Programs will be able to document progress over time </a:t>
            </a:r>
          </a:p>
          <a:p>
            <a:r>
              <a:rPr lang="en-US" dirty="0" smtClean="0"/>
              <a:t>Results can become part of an active continuous improvement process</a:t>
            </a:r>
          </a:p>
          <a:p>
            <a:r>
              <a:rPr lang="en-US" dirty="0" smtClean="0"/>
              <a:t>Local and state-level decision-makers can aggregate responses across programs to inform technical assistance and training offerings, target resources where they are needed most, and monitor trends.</a:t>
            </a:r>
            <a:endParaRPr lang="en-US" dirty="0"/>
          </a:p>
        </p:txBody>
      </p:sp>
    </p:spTree>
    <p:extLst>
      <p:ext uri="{BB962C8B-B14F-4D97-AF65-F5344CB8AC3E}">
        <p14:creationId xmlns:p14="http://schemas.microsoft.com/office/powerpoint/2010/main" val="326853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Self-Assessment FAQ’s</a:t>
            </a:r>
            <a:endParaRPr lang="en-US" dirty="0"/>
          </a:p>
        </p:txBody>
      </p:sp>
      <p:sp>
        <p:nvSpPr>
          <p:cNvPr id="3" name="Content Placeholder 2"/>
          <p:cNvSpPr>
            <a:spLocks noGrp="1"/>
          </p:cNvSpPr>
          <p:nvPr>
            <p:ph idx="1"/>
          </p:nvPr>
        </p:nvSpPr>
        <p:spPr/>
        <p:txBody>
          <a:bodyPr/>
          <a:lstStyle/>
          <a:p>
            <a:r>
              <a:rPr lang="en-US" dirty="0" smtClean="0"/>
              <a:t>How hard will it be for my program to transition to the revised tool? </a:t>
            </a:r>
          </a:p>
          <a:p>
            <a:r>
              <a:rPr lang="en-US" dirty="0" smtClean="0"/>
              <a:t>Will I be able to compare results of previous self-assessments with results from the revised tool? </a:t>
            </a:r>
          </a:p>
          <a:p>
            <a:r>
              <a:rPr lang="en-US" dirty="0" smtClean="0"/>
              <a:t>What do the changes mean for my state’s QRIS policy and support infrastructure?</a:t>
            </a:r>
          </a:p>
          <a:p>
            <a:r>
              <a:rPr lang="en-US" dirty="0" smtClean="0"/>
              <a:t>Will the revised tools be available in Spanish or other languages?</a:t>
            </a:r>
          </a:p>
          <a:p>
            <a:endParaRPr lang="en-US" dirty="0"/>
          </a:p>
        </p:txBody>
      </p:sp>
    </p:spTree>
    <p:extLst>
      <p:ext uri="{BB962C8B-B14F-4D97-AF65-F5344CB8AC3E}">
        <p14:creationId xmlns:p14="http://schemas.microsoft.com/office/powerpoint/2010/main" val="2800963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45502"/>
          </a:xfrm>
        </p:spPr>
        <p:txBody>
          <a:bodyPr/>
          <a:lstStyle/>
          <a:p>
            <a:r>
              <a:rPr lang="en-US" dirty="0" smtClean="0"/>
              <a:t>For More Information</a:t>
            </a:r>
            <a:endParaRPr lang="en-US" dirty="0"/>
          </a:p>
        </p:txBody>
      </p:sp>
      <p:sp>
        <p:nvSpPr>
          <p:cNvPr id="3" name="Content Placeholder 2"/>
          <p:cNvSpPr>
            <a:spLocks noGrp="1"/>
          </p:cNvSpPr>
          <p:nvPr>
            <p:ph idx="1"/>
          </p:nvPr>
        </p:nvSpPr>
        <p:spPr>
          <a:xfrm>
            <a:off x="609600" y="1120141"/>
            <a:ext cx="10203180" cy="5028884"/>
          </a:xfrm>
        </p:spPr>
        <p:txBody>
          <a:bodyPr/>
          <a:lstStyle/>
          <a:p>
            <a:pPr>
              <a:spcBef>
                <a:spcPts val="1200"/>
              </a:spcBef>
              <a:spcAft>
                <a:spcPts val="600"/>
              </a:spcAft>
            </a:pPr>
            <a:r>
              <a:rPr lang="en-US" sz="3600" dirty="0" smtClean="0"/>
              <a:t>Strengthening Families Self-Assessments:</a:t>
            </a:r>
          </a:p>
          <a:p>
            <a:pPr lvl="1">
              <a:spcBef>
                <a:spcPts val="1200"/>
              </a:spcBef>
              <a:spcAft>
                <a:spcPts val="600"/>
              </a:spcAft>
            </a:pPr>
            <a:r>
              <a:rPr lang="en-US" dirty="0">
                <a:hlinkClick r:id="rId3"/>
              </a:rPr>
              <a:t>http://</a:t>
            </a:r>
            <a:r>
              <a:rPr lang="en-US" dirty="0" smtClean="0">
                <a:hlinkClick r:id="rId3"/>
              </a:rPr>
              <a:t>www.cssp.org/reform/strengtheningfamilies/practice#program-self-assesments</a:t>
            </a:r>
            <a:r>
              <a:rPr lang="en-US" dirty="0" smtClean="0"/>
              <a:t> </a:t>
            </a:r>
            <a:endParaRPr lang="en-US" dirty="0" smtClean="0"/>
          </a:p>
          <a:p>
            <a:pPr>
              <a:spcBef>
                <a:spcPts val="1200"/>
              </a:spcBef>
              <a:spcAft>
                <a:spcPts val="600"/>
              </a:spcAft>
            </a:pPr>
            <a:r>
              <a:rPr lang="en-US" sz="3600" i="1" dirty="0" smtClean="0"/>
              <a:t>About the Self-Assessments </a:t>
            </a:r>
            <a:r>
              <a:rPr lang="en-US" sz="3600" dirty="0" smtClean="0"/>
              <a:t>(2-pager):</a:t>
            </a:r>
          </a:p>
          <a:p>
            <a:pPr lvl="1">
              <a:spcBef>
                <a:spcPts val="1200"/>
              </a:spcBef>
              <a:spcAft>
                <a:spcPts val="600"/>
              </a:spcAft>
            </a:pPr>
            <a:r>
              <a:rPr lang="en-US" dirty="0">
                <a:hlinkClick r:id="rId4"/>
              </a:rPr>
              <a:t>http://</a:t>
            </a:r>
            <a:r>
              <a:rPr lang="en-US" dirty="0" smtClean="0">
                <a:hlinkClick r:id="rId4"/>
              </a:rPr>
              <a:t>www.cssp.org/reform/strengtheningfamilies/2014/</a:t>
            </a:r>
            <a:br>
              <a:rPr lang="en-US" dirty="0" smtClean="0">
                <a:hlinkClick r:id="rId4"/>
              </a:rPr>
            </a:br>
            <a:r>
              <a:rPr lang="en-US" dirty="0" smtClean="0">
                <a:hlinkClick r:id="rId4"/>
              </a:rPr>
              <a:t>AboutTheSelfAssessments.pdf</a:t>
            </a:r>
            <a:r>
              <a:rPr lang="en-US" dirty="0" smtClean="0"/>
              <a:t> </a:t>
            </a:r>
          </a:p>
          <a:p>
            <a:pPr>
              <a:spcBef>
                <a:spcPts val="1200"/>
              </a:spcBef>
              <a:spcAft>
                <a:spcPts val="600"/>
              </a:spcAft>
            </a:pPr>
            <a:r>
              <a:rPr lang="en-US" sz="3600" dirty="0" smtClean="0"/>
              <a:t>Strengthening Families </a:t>
            </a:r>
            <a:r>
              <a:rPr lang="en-US" sz="3600" dirty="0" smtClean="0"/>
              <a:t>Evaluation Portal:</a:t>
            </a:r>
            <a:endParaRPr lang="en-US" sz="3600" dirty="0" smtClean="0"/>
          </a:p>
          <a:p>
            <a:pPr lvl="1">
              <a:spcBef>
                <a:spcPts val="1200"/>
              </a:spcBef>
              <a:spcAft>
                <a:spcPts val="600"/>
              </a:spcAft>
            </a:pPr>
            <a:r>
              <a:rPr lang="en-US" dirty="0" smtClean="0">
                <a:hlinkClick r:id="rId5"/>
              </a:rPr>
              <a:t>http://www.strengtheningfamiliesevaluationportal.com</a:t>
            </a:r>
            <a:r>
              <a:rPr lang="en-US" dirty="0" smtClean="0"/>
              <a:t> </a:t>
            </a:r>
            <a:r>
              <a:rPr lang="en-US" dirty="0" smtClean="0"/>
              <a:t> </a:t>
            </a:r>
            <a:endParaRPr lang="en-US" dirty="0"/>
          </a:p>
        </p:txBody>
      </p:sp>
    </p:spTree>
    <p:extLst>
      <p:ext uri="{BB962C8B-B14F-4D97-AF65-F5344CB8AC3E}">
        <p14:creationId xmlns:p14="http://schemas.microsoft.com/office/powerpoint/2010/main" val="250349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444165" y="479232"/>
            <a:ext cx="113157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9pPr>
          </a:lstStyle>
          <a:p>
            <a:pPr algn="ctr">
              <a:spcBef>
                <a:spcPct val="50000"/>
              </a:spcBef>
              <a:buFont typeface="Arial" panose="020B0604020202020204" pitchFamily="34" charset="0"/>
              <a:buNone/>
            </a:pPr>
            <a:r>
              <a:rPr lang="en-US" sz="4000" dirty="0" smtClean="0">
                <a:solidFill>
                  <a:srgbClr val="B64326"/>
                </a:solidFill>
                <a:latin typeface="Georgia" panose="02040502050405020303" pitchFamily="18" charset="0"/>
                <a:cs typeface="Arial" panose="020B0604020202020204" pitchFamily="34" charset="0"/>
              </a:rPr>
              <a:t>About the Self-Assessment </a:t>
            </a:r>
            <a:endParaRPr lang="en-US" sz="4000" dirty="0">
              <a:solidFill>
                <a:srgbClr val="8A0000"/>
              </a:solidFill>
              <a:latin typeface="Georgia" panose="02040502050405020303" pitchFamily="18" charset="0"/>
            </a:endParaRPr>
          </a:p>
        </p:txBody>
      </p:sp>
      <p:sp>
        <p:nvSpPr>
          <p:cNvPr id="51203" name="Text Box 3"/>
          <p:cNvSpPr txBox="1">
            <a:spLocks noChangeArrowheads="1"/>
          </p:cNvSpPr>
          <p:nvPr/>
        </p:nvSpPr>
        <p:spPr bwMode="auto">
          <a:xfrm>
            <a:off x="1981200" y="1371600"/>
            <a:ext cx="304800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9pPr>
          </a:lstStyle>
          <a:p>
            <a:pPr>
              <a:spcBef>
                <a:spcPct val="50000"/>
              </a:spcBef>
              <a:buFontTx/>
              <a:buNone/>
            </a:pPr>
            <a:endParaRPr lang="en-US" sz="1400">
              <a:solidFill>
                <a:srgbClr val="DCCCA4"/>
              </a:solidFill>
              <a:latin typeface="Arial" panose="020B0604020202020204" pitchFamily="34" charset="0"/>
            </a:endParaRPr>
          </a:p>
          <a:p>
            <a:pPr>
              <a:spcBef>
                <a:spcPct val="50000"/>
              </a:spcBef>
              <a:buFontTx/>
              <a:buNone/>
            </a:pPr>
            <a:endParaRPr lang="en-US" sz="1400">
              <a:solidFill>
                <a:srgbClr val="DCCCA4"/>
              </a:solidFill>
              <a:latin typeface="Arial" panose="020B0604020202020204" pitchFamily="34" charset="0"/>
            </a:endParaRPr>
          </a:p>
        </p:txBody>
      </p:sp>
      <p:sp>
        <p:nvSpPr>
          <p:cNvPr id="51204" name="Text Box 8"/>
          <p:cNvSpPr txBox="1">
            <a:spLocks noChangeArrowheads="1"/>
          </p:cNvSpPr>
          <p:nvPr/>
        </p:nvSpPr>
        <p:spPr bwMode="auto">
          <a:xfrm>
            <a:off x="1732547" y="1187118"/>
            <a:ext cx="8738937" cy="490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Verdana" panose="020B0604030504040204" pitchFamily="34" charset="0"/>
              </a:defRPr>
            </a:lvl1pPr>
            <a:lvl2pPr marL="742950" indent="-285750">
              <a:spcBef>
                <a:spcPct val="20000"/>
              </a:spcBef>
              <a:buFont typeface="Arial" panose="020B0604020202020204" pitchFamily="34" charset="0"/>
              <a:buChar char="–"/>
              <a:defRPr sz="2800">
                <a:solidFill>
                  <a:schemeClr val="tx1"/>
                </a:solidFill>
                <a:latin typeface="Verdana" panose="020B0604030504040204" pitchFamily="34" charset="0"/>
              </a:defRPr>
            </a:lvl2pPr>
            <a:lvl3pPr marL="1143000" indent="-228600">
              <a:spcBef>
                <a:spcPct val="20000"/>
              </a:spcBef>
              <a:buFont typeface="Arial" panose="020B0604020202020204" pitchFamily="34" charset="0"/>
              <a:buChar char="•"/>
              <a:defRPr sz="2400">
                <a:solidFill>
                  <a:schemeClr val="tx1"/>
                </a:solidFill>
                <a:latin typeface="Verdana" panose="020B0604030504040204" pitchFamily="34" charset="0"/>
              </a:defRPr>
            </a:lvl3pPr>
            <a:lvl4pPr marL="1600200" indent="-228600">
              <a:spcBef>
                <a:spcPct val="20000"/>
              </a:spcBef>
              <a:buFont typeface="Arial" panose="020B0604020202020204" pitchFamily="34" charset="0"/>
              <a:buChar char="–"/>
              <a:defRPr sz="2000">
                <a:solidFill>
                  <a:schemeClr val="tx1"/>
                </a:solidFill>
                <a:latin typeface="Verdana" panose="020B0604030504040204" pitchFamily="34" charset="0"/>
              </a:defRPr>
            </a:lvl4pPr>
            <a:lvl5pPr marL="2057400" indent="-228600">
              <a:spcBef>
                <a:spcPct val="20000"/>
              </a:spcBef>
              <a:buFont typeface="Arial" panose="020B0604020202020204" pitchFamily="34" charset="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Verdana" panose="020B0604030504040204" pitchFamily="34" charset="0"/>
              </a:defRPr>
            </a:lvl9pPr>
          </a:lstStyle>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Key implementation tool for programs adopting a Strengthening Families Approach</a:t>
            </a:r>
          </a:p>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Helps programs identify “small but significant changes” that enhance their ability to build protective factors</a:t>
            </a:r>
          </a:p>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Created based on a national study of exemplary practice</a:t>
            </a:r>
          </a:p>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Designed to be used flexibly and to lead you to a concrete action plan</a:t>
            </a:r>
          </a:p>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Helps programs identify strengths &amp; areas to focus</a:t>
            </a:r>
          </a:p>
          <a:p>
            <a:pPr marL="342900" indent="-342900">
              <a:spcBef>
                <a:spcPct val="50000"/>
              </a:spcBef>
            </a:pPr>
            <a:r>
              <a:rPr lang="en-US" sz="2500" dirty="0">
                <a:solidFill>
                  <a:prstClr val="black"/>
                </a:solidFill>
                <a:latin typeface="Arial" panose="020B0604020202020204" pitchFamily="34" charset="0"/>
                <a:cs typeface="Arial" panose="020B0604020202020204" pitchFamily="34" charset="0"/>
              </a:rPr>
              <a:t>Not an evaluation tool but a tool for continuous improvement</a:t>
            </a:r>
          </a:p>
        </p:txBody>
      </p:sp>
    </p:spTree>
    <p:extLst>
      <p:ext uri="{BB962C8B-B14F-4D97-AF65-F5344CB8AC3E}">
        <p14:creationId xmlns:p14="http://schemas.microsoft.com/office/powerpoint/2010/main" val="77976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1792" y="176667"/>
            <a:ext cx="9628414" cy="541791"/>
          </a:xfrm>
        </p:spPr>
        <p:txBody>
          <a:bodyPr/>
          <a:lstStyle/>
          <a:p>
            <a:r>
              <a:rPr lang="en-US" sz="4000" dirty="0"/>
              <a:t>There are now four versions: </a:t>
            </a:r>
            <a:endParaRPr lang="en-US" sz="4000" dirty="0">
              <a:latin typeface="Georgia" panose="02040502050405020303" pitchFamily="18" charset="0"/>
            </a:endParaRPr>
          </a:p>
        </p:txBody>
      </p:sp>
      <p:pic>
        <p:nvPicPr>
          <p:cNvPr id="18" name="Content Placeholder 1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41109" y="865415"/>
            <a:ext cx="8109780" cy="5501147"/>
          </a:xfrm>
        </p:spPr>
      </p:pic>
    </p:spTree>
    <p:extLst>
      <p:ext uri="{BB962C8B-B14F-4D97-AF65-F5344CB8AC3E}">
        <p14:creationId xmlns:p14="http://schemas.microsoft.com/office/powerpoint/2010/main" val="3680759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More Program Strategies</a:t>
            </a:r>
            <a:endParaRPr lang="en-US" dirty="0"/>
          </a:p>
        </p:txBody>
      </p:sp>
      <p:sp>
        <p:nvSpPr>
          <p:cNvPr id="5" name="Content Placeholder 4"/>
          <p:cNvSpPr>
            <a:spLocks noGrp="1"/>
          </p:cNvSpPr>
          <p:nvPr>
            <p:ph idx="1"/>
          </p:nvPr>
        </p:nvSpPr>
        <p:spPr>
          <a:xfrm>
            <a:off x="2022019" y="1747157"/>
            <a:ext cx="8147957" cy="4346348"/>
          </a:xfrm>
          <a:ln>
            <a:noFill/>
          </a:ln>
        </p:spPr>
        <p:style>
          <a:lnRef idx="2">
            <a:schemeClr val="accent1"/>
          </a:lnRef>
          <a:fillRef idx="1">
            <a:schemeClr val="lt1"/>
          </a:fillRef>
          <a:effectRef idx="0">
            <a:schemeClr val="accent1"/>
          </a:effectRef>
          <a:fontRef idx="minor">
            <a:schemeClr val="dk1"/>
          </a:fontRef>
        </p:style>
        <p:txBody>
          <a:bodyPr numCol="2"/>
          <a:lstStyle/>
          <a:p>
            <a:pPr marL="0" indent="0">
              <a:spcBef>
                <a:spcPts val="0"/>
              </a:spcBef>
              <a:spcAft>
                <a:spcPts val="1200"/>
              </a:spcAft>
              <a:buNone/>
            </a:pPr>
            <a:r>
              <a:rPr lang="en-US" sz="2400" b="1" dirty="0" smtClean="0">
                <a:solidFill>
                  <a:srgbClr val="002663"/>
                </a:solidFill>
                <a:latin typeface="Arial" panose="020B0604020202020204" pitchFamily="34" charset="0"/>
                <a:cs typeface="Arial" panose="020B0604020202020204" pitchFamily="34" charset="0"/>
              </a:rPr>
              <a:t>Strengthening Families Program Strategies</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Facilitate </a:t>
            </a:r>
            <a:r>
              <a:rPr lang="en-US" sz="2400" dirty="0">
                <a:solidFill>
                  <a:srgbClr val="002663"/>
                </a:solidFill>
                <a:latin typeface="Arial" panose="020B0604020202020204" pitchFamily="34" charset="0"/>
                <a:cs typeface="Arial" panose="020B0604020202020204" pitchFamily="34" charset="0"/>
              </a:rPr>
              <a:t>Friendships and Mutual Support</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Strengthen </a:t>
            </a:r>
            <a:r>
              <a:rPr lang="en-US" sz="2400" dirty="0">
                <a:solidFill>
                  <a:srgbClr val="002663"/>
                </a:solidFill>
                <a:latin typeface="Arial" panose="020B0604020202020204" pitchFamily="34" charset="0"/>
                <a:cs typeface="Arial" panose="020B0604020202020204" pitchFamily="34" charset="0"/>
              </a:rPr>
              <a:t>Parenting</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Respond </a:t>
            </a:r>
            <a:r>
              <a:rPr lang="en-US" sz="2400" dirty="0">
                <a:solidFill>
                  <a:srgbClr val="002663"/>
                </a:solidFill>
                <a:latin typeface="Arial" panose="020B0604020202020204" pitchFamily="34" charset="0"/>
                <a:cs typeface="Arial" panose="020B0604020202020204" pitchFamily="34" charset="0"/>
              </a:rPr>
              <a:t>to Family Crises </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Link </a:t>
            </a:r>
            <a:r>
              <a:rPr lang="en-US" sz="2400" dirty="0">
                <a:solidFill>
                  <a:srgbClr val="002663"/>
                </a:solidFill>
                <a:latin typeface="Arial" panose="020B0604020202020204" pitchFamily="34" charset="0"/>
                <a:cs typeface="Arial" panose="020B0604020202020204" pitchFamily="34" charset="0"/>
              </a:rPr>
              <a:t>Families to Services and Opportunities </a:t>
            </a:r>
          </a:p>
          <a:p>
            <a:pPr marL="514350" indent="-514350">
              <a:spcBef>
                <a:spcPts val="0"/>
              </a:spcBef>
              <a:spcAft>
                <a:spcPts val="1200"/>
              </a:spcAft>
              <a:buFont typeface="+mj-lt"/>
              <a:buAutoNum type="arabicPeriod"/>
            </a:pPr>
            <a:endParaRPr lang="en-US" sz="2400" dirty="0" smtClean="0">
              <a:solidFill>
                <a:srgbClr val="002663"/>
              </a:solidFill>
              <a:latin typeface="Arial" panose="020B0604020202020204" pitchFamily="34" charset="0"/>
              <a:cs typeface="Arial" panose="020B0604020202020204" pitchFamily="34" charset="0"/>
            </a:endParaRPr>
          </a:p>
          <a:p>
            <a:pPr marL="514350" indent="-514350">
              <a:spcBef>
                <a:spcPts val="0"/>
              </a:spcBef>
              <a:spcAft>
                <a:spcPts val="1200"/>
              </a:spcAft>
              <a:buFont typeface="+mj-lt"/>
              <a:buAutoNum type="arabicPeriod"/>
            </a:pPr>
            <a:endParaRPr lang="en-US" sz="2400" dirty="0">
              <a:solidFill>
                <a:srgbClr val="002663"/>
              </a:solidFill>
              <a:latin typeface="Arial" panose="020B0604020202020204" pitchFamily="34" charset="0"/>
              <a:cs typeface="Arial" panose="020B0604020202020204" pitchFamily="34" charset="0"/>
            </a:endParaRPr>
          </a:p>
          <a:p>
            <a:pPr marL="514350" indent="-514350">
              <a:spcBef>
                <a:spcPts val="0"/>
              </a:spcBef>
              <a:spcAft>
                <a:spcPts val="1200"/>
              </a:spcAft>
              <a:buFont typeface="+mj-lt"/>
              <a:buAutoNum type="arabicPeriod"/>
            </a:pPr>
            <a:endParaRPr lang="en-US" sz="2400" dirty="0" smtClean="0">
              <a:solidFill>
                <a:srgbClr val="002663"/>
              </a:solidFill>
              <a:latin typeface="Arial" panose="020B0604020202020204" pitchFamily="34" charset="0"/>
              <a:cs typeface="Arial" panose="020B0604020202020204" pitchFamily="34" charset="0"/>
            </a:endParaRPr>
          </a:p>
          <a:p>
            <a:pPr marL="514350" indent="-514350">
              <a:spcBef>
                <a:spcPts val="0"/>
              </a:spcBef>
              <a:spcAft>
                <a:spcPts val="1200"/>
              </a:spcAft>
              <a:buFont typeface="+mj-lt"/>
              <a:buAutoNum type="arabicPeriod"/>
            </a:pPr>
            <a:endParaRPr lang="en-US" sz="2400" dirty="0">
              <a:solidFill>
                <a:srgbClr val="002663"/>
              </a:solidFill>
              <a:latin typeface="Arial" panose="020B0604020202020204" pitchFamily="34" charset="0"/>
              <a:cs typeface="Arial" panose="020B0604020202020204" pitchFamily="34" charset="0"/>
            </a:endParaRP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Facilitate </a:t>
            </a:r>
            <a:r>
              <a:rPr lang="en-US" sz="2400" dirty="0">
                <a:solidFill>
                  <a:srgbClr val="002663"/>
                </a:solidFill>
                <a:latin typeface="Arial" panose="020B0604020202020204" pitchFamily="34" charset="0"/>
                <a:cs typeface="Arial" panose="020B0604020202020204" pitchFamily="34" charset="0"/>
              </a:rPr>
              <a:t>Children’s Social and Emotional Development </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Observe </a:t>
            </a:r>
            <a:r>
              <a:rPr lang="en-US" sz="2400" dirty="0">
                <a:solidFill>
                  <a:srgbClr val="002663"/>
                </a:solidFill>
                <a:latin typeface="Arial" panose="020B0604020202020204" pitchFamily="34" charset="0"/>
                <a:cs typeface="Arial" panose="020B0604020202020204" pitchFamily="34" charset="0"/>
              </a:rPr>
              <a:t>and Respond to Early Warning Signs of Child Abuse or Neglect </a:t>
            </a:r>
          </a:p>
          <a:p>
            <a:pPr marL="514350" indent="-514350">
              <a:spcBef>
                <a:spcPts val="0"/>
              </a:spcBef>
              <a:spcAft>
                <a:spcPts val="1200"/>
              </a:spcAft>
              <a:buFont typeface="+mj-lt"/>
              <a:buAutoNum type="arabicPeriod"/>
            </a:pPr>
            <a:r>
              <a:rPr lang="en-US" sz="2400" dirty="0" smtClean="0">
                <a:solidFill>
                  <a:srgbClr val="002663"/>
                </a:solidFill>
                <a:latin typeface="Arial" panose="020B0604020202020204" pitchFamily="34" charset="0"/>
                <a:cs typeface="Arial" panose="020B0604020202020204" pitchFamily="34" charset="0"/>
              </a:rPr>
              <a:t>Value </a:t>
            </a:r>
            <a:r>
              <a:rPr lang="en-US" sz="2400" dirty="0">
                <a:solidFill>
                  <a:srgbClr val="002663"/>
                </a:solidFill>
                <a:latin typeface="Arial" panose="020B0604020202020204" pitchFamily="34" charset="0"/>
                <a:cs typeface="Arial" panose="020B0604020202020204" pitchFamily="34" charset="0"/>
              </a:rPr>
              <a:t>and Support Parents</a:t>
            </a:r>
          </a:p>
          <a:p>
            <a:endParaRPr lang="en-US" dirty="0">
              <a:solidFill>
                <a:srgbClr val="002663"/>
              </a:solidFill>
              <a:latin typeface="Arial" panose="020B0604020202020204" pitchFamily="34" charset="0"/>
              <a:cs typeface="Arial" panose="020B0604020202020204" pitchFamily="34" charset="0"/>
            </a:endParaRPr>
          </a:p>
        </p:txBody>
      </p:sp>
      <p:sp>
        <p:nvSpPr>
          <p:cNvPr id="6" name="Multiply 5"/>
          <p:cNvSpPr>
            <a:spLocks noChangeAspect="1"/>
          </p:cNvSpPr>
          <p:nvPr/>
        </p:nvSpPr>
        <p:spPr>
          <a:xfrm>
            <a:off x="3476109" y="1618225"/>
            <a:ext cx="5239775" cy="5239775"/>
          </a:xfrm>
          <a:prstGeom prst="mathMultiply">
            <a:avLst/>
          </a:prstGeom>
          <a:solidFill>
            <a:srgbClr val="FF0000">
              <a:alpha val="46000"/>
            </a:srgb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6549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09600" y="947739"/>
            <a:ext cx="6444343" cy="5830881"/>
          </a:xfrm>
        </p:spPr>
      </p:pic>
      <p:sp>
        <p:nvSpPr>
          <p:cNvPr id="5" name="Title 4"/>
          <p:cNvSpPr>
            <a:spLocks noGrp="1"/>
          </p:cNvSpPr>
          <p:nvPr>
            <p:ph type="title"/>
          </p:nvPr>
        </p:nvSpPr>
        <p:spPr/>
        <p:txBody>
          <a:bodyPr anchor="t"/>
          <a:lstStyle/>
          <a:p>
            <a:r>
              <a:rPr lang="en-US" sz="3600" dirty="0" smtClean="0"/>
              <a:t>New Format: How Everyday Actions Help Families Build Protective Factors</a:t>
            </a:r>
            <a:endParaRPr lang="en-US" sz="4800" dirty="0"/>
          </a:p>
        </p:txBody>
      </p:sp>
      <p:sp>
        <p:nvSpPr>
          <p:cNvPr id="8" name="Content Placeholder 7"/>
          <p:cNvSpPr>
            <a:spLocks noGrp="1"/>
          </p:cNvSpPr>
          <p:nvPr>
            <p:ph sz="half" idx="2"/>
          </p:nvPr>
        </p:nvSpPr>
        <p:spPr>
          <a:xfrm>
            <a:off x="7580086" y="2090398"/>
            <a:ext cx="4258128" cy="3331028"/>
          </a:xfrm>
        </p:spPr>
        <p:txBody>
          <a:bodyPr vert="horz" anchor="t"/>
          <a:lstStyle/>
          <a:p>
            <a:pPr marL="0" indent="0">
              <a:buNone/>
            </a:pPr>
            <a:r>
              <a:rPr lang="en-US" sz="4000" dirty="0" smtClean="0">
                <a:solidFill>
                  <a:srgbClr val="002663"/>
                </a:solidFill>
                <a:latin typeface="Georgia" panose="02040502050405020303" pitchFamily="18" charset="0"/>
              </a:rPr>
              <a:t>Five Protective Factor Sections </a:t>
            </a:r>
          </a:p>
          <a:p>
            <a:pPr marL="0" indent="0">
              <a:buNone/>
            </a:pPr>
            <a:r>
              <a:rPr lang="en-US" sz="4000" dirty="0" smtClean="0">
                <a:solidFill>
                  <a:srgbClr val="002663"/>
                </a:solidFill>
                <a:latin typeface="Georgia" panose="02040502050405020303" pitchFamily="18" charset="0"/>
              </a:rPr>
              <a:t>+ </a:t>
            </a:r>
          </a:p>
          <a:p>
            <a:pPr marL="0" indent="0">
              <a:buNone/>
            </a:pPr>
            <a:r>
              <a:rPr lang="en-US" sz="4000" dirty="0" smtClean="0">
                <a:solidFill>
                  <a:srgbClr val="002663"/>
                </a:solidFill>
                <a:latin typeface="Georgia" panose="02040502050405020303" pitchFamily="18" charset="0"/>
              </a:rPr>
              <a:t>“Special Circumstances” Sections</a:t>
            </a:r>
            <a:endParaRPr lang="en-US" sz="4000" dirty="0">
              <a:solidFill>
                <a:srgbClr val="002663"/>
              </a:solidFill>
              <a:latin typeface="Georgia" panose="02040502050405020303" pitchFamily="18" charset="0"/>
            </a:endParaRPr>
          </a:p>
        </p:txBody>
      </p:sp>
      <p:sp>
        <p:nvSpPr>
          <p:cNvPr id="2" name="TextBox 1"/>
          <p:cNvSpPr txBox="1"/>
          <p:nvPr/>
        </p:nvSpPr>
        <p:spPr>
          <a:xfrm>
            <a:off x="1322614" y="947739"/>
            <a:ext cx="677108" cy="5616347"/>
          </a:xfrm>
          <a:prstGeom prst="rect">
            <a:avLst/>
          </a:prstGeom>
          <a:noFill/>
        </p:spPr>
        <p:txBody>
          <a:bodyPr vert="vert270" wrap="square" rtlCol="0">
            <a:spAutoFit/>
          </a:bodyPr>
          <a:lstStyle/>
          <a:p>
            <a:pPr algn="ctr"/>
            <a:r>
              <a:rPr lang="en-US" sz="3200" b="1" dirty="0">
                <a:solidFill>
                  <a:srgbClr val="002663"/>
                </a:solidFill>
                <a:latin typeface="Georgia" panose="02040502050405020303" pitchFamily="18" charset="0"/>
              </a:rPr>
              <a:t>Everyday actions</a:t>
            </a:r>
          </a:p>
        </p:txBody>
      </p:sp>
    </p:spTree>
    <p:extLst>
      <p:ext uri="{BB962C8B-B14F-4D97-AF65-F5344CB8AC3E}">
        <p14:creationId xmlns:p14="http://schemas.microsoft.com/office/powerpoint/2010/main" val="2221757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Circumstances Sections</a:t>
            </a:r>
            <a:endParaRPr lang="en-US" dirty="0"/>
          </a:p>
        </p:txBody>
      </p:sp>
      <p:sp>
        <p:nvSpPr>
          <p:cNvPr id="3" name="Content Placeholder 2"/>
          <p:cNvSpPr>
            <a:spLocks noGrp="1"/>
          </p:cNvSpPr>
          <p:nvPr>
            <p:ph idx="1"/>
          </p:nvPr>
        </p:nvSpPr>
        <p:spPr/>
        <p:txBody>
          <a:bodyPr/>
          <a:lstStyle/>
          <a:p>
            <a:pPr>
              <a:spcBef>
                <a:spcPts val="1200"/>
              </a:spcBef>
              <a:spcAft>
                <a:spcPts val="1200"/>
              </a:spcAft>
            </a:pPr>
            <a:r>
              <a:rPr lang="en-US" i="1" dirty="0" smtClean="0"/>
              <a:t>Responding </a:t>
            </a:r>
            <a:r>
              <a:rPr lang="en-US" i="1" dirty="0"/>
              <a:t>to Possible Child Abuse or Neglect </a:t>
            </a:r>
            <a:r>
              <a:rPr lang="en-US" dirty="0"/>
              <a:t>(included in all four self-assessments) </a:t>
            </a:r>
            <a:endParaRPr lang="en-US" dirty="0" smtClean="0"/>
          </a:p>
          <a:p>
            <a:r>
              <a:rPr lang="en-US" i="1" dirty="0" smtClean="0"/>
              <a:t>Supporting </a:t>
            </a:r>
            <a:r>
              <a:rPr lang="en-US" i="1" dirty="0"/>
              <a:t>a Child’s Transitions to School or Other Programs </a:t>
            </a:r>
            <a:r>
              <a:rPr lang="en-US" dirty="0" smtClean="0"/>
              <a:t>(Center-based ECE and Family Child Care tools)</a:t>
            </a:r>
            <a:endParaRPr lang="en-US" dirty="0"/>
          </a:p>
          <a:p>
            <a:endParaRPr lang="en-US" dirty="0"/>
          </a:p>
        </p:txBody>
      </p:sp>
    </p:spTree>
    <p:extLst>
      <p:ext uri="{BB962C8B-B14F-4D97-AF65-F5344CB8AC3E}">
        <p14:creationId xmlns:p14="http://schemas.microsoft.com/office/powerpoint/2010/main" val="4087143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Content in Core Areas</a:t>
            </a:r>
            <a:endParaRPr lang="en-US" dirty="0"/>
          </a:p>
        </p:txBody>
      </p:sp>
      <p:sp>
        <p:nvSpPr>
          <p:cNvPr id="3" name="Content Placeholder 2"/>
          <p:cNvSpPr>
            <a:spLocks noGrp="1"/>
          </p:cNvSpPr>
          <p:nvPr>
            <p:ph idx="1"/>
          </p:nvPr>
        </p:nvSpPr>
        <p:spPr/>
        <p:txBody>
          <a:bodyPr/>
          <a:lstStyle/>
          <a:p>
            <a:pPr marL="514350" indent="-514350">
              <a:spcBef>
                <a:spcPts val="1200"/>
              </a:spcBef>
              <a:spcAft>
                <a:spcPts val="1200"/>
              </a:spcAft>
              <a:buFont typeface="+mj-lt"/>
              <a:buAutoNum type="arabicPeriod"/>
            </a:pPr>
            <a:r>
              <a:rPr lang="en-US" sz="3600" dirty="0" smtClean="0"/>
              <a:t>Ensuring practice that is responsive to ALL families </a:t>
            </a:r>
            <a:r>
              <a:rPr lang="en-US" sz="3600" dirty="0"/>
              <a:t>and family members regardless of race, culture, home language, family composition and sexual orientation and identity</a:t>
            </a:r>
            <a:endParaRPr lang="en-US" sz="3600" dirty="0" smtClean="0"/>
          </a:p>
          <a:p>
            <a:pPr marL="514350" indent="-514350">
              <a:spcBef>
                <a:spcPts val="1200"/>
              </a:spcBef>
              <a:spcAft>
                <a:spcPts val="1200"/>
              </a:spcAft>
              <a:buFont typeface="+mj-lt"/>
              <a:buAutoNum type="arabicPeriod"/>
            </a:pPr>
            <a:r>
              <a:rPr lang="en-US" sz="3600" dirty="0" smtClean="0"/>
              <a:t>Engaging fathers</a:t>
            </a:r>
          </a:p>
          <a:p>
            <a:pPr marL="514350" indent="-514350">
              <a:spcBef>
                <a:spcPts val="1200"/>
              </a:spcBef>
              <a:spcAft>
                <a:spcPts val="1200"/>
              </a:spcAft>
              <a:buFont typeface="+mj-lt"/>
              <a:buAutoNum type="arabicPeriod"/>
            </a:pPr>
            <a:r>
              <a:rPr lang="en-US" sz="3600" dirty="0" smtClean="0"/>
              <a:t>Partnering effectively and respectfully with parents</a:t>
            </a:r>
            <a:endParaRPr lang="en-US" sz="3600" dirty="0"/>
          </a:p>
        </p:txBody>
      </p:sp>
    </p:spTree>
    <p:extLst>
      <p:ext uri="{BB962C8B-B14F-4D97-AF65-F5344CB8AC3E}">
        <p14:creationId xmlns:p14="http://schemas.microsoft.com/office/powerpoint/2010/main" val="3521158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Enhanced </a:t>
            </a:r>
            <a:r>
              <a:rPr lang="en-US" sz="4000" dirty="0"/>
              <a:t>alignment with national standards / frameworks</a:t>
            </a:r>
            <a:endParaRPr lang="en-US" sz="6600" dirty="0"/>
          </a:p>
        </p:txBody>
      </p:sp>
      <p:sp>
        <p:nvSpPr>
          <p:cNvPr id="3" name="Content Placeholder 2"/>
          <p:cNvSpPr>
            <a:spLocks noGrp="1"/>
          </p:cNvSpPr>
          <p:nvPr>
            <p:ph idx="1"/>
          </p:nvPr>
        </p:nvSpPr>
        <p:spPr/>
        <p:txBody>
          <a:bodyPr/>
          <a:lstStyle/>
          <a:p>
            <a:pPr>
              <a:spcBef>
                <a:spcPts val="1200"/>
              </a:spcBef>
            </a:pPr>
            <a:r>
              <a:rPr lang="en-US" sz="2800" dirty="0" smtClean="0"/>
              <a:t>Head </a:t>
            </a:r>
            <a:r>
              <a:rPr lang="en-US" sz="2800" dirty="0"/>
              <a:t>Start Program Performance </a:t>
            </a:r>
            <a:r>
              <a:rPr lang="en-US" sz="2800" dirty="0" smtClean="0"/>
              <a:t>Standards</a:t>
            </a:r>
          </a:p>
          <a:p>
            <a:pPr>
              <a:spcBef>
                <a:spcPts val="1200"/>
              </a:spcBef>
            </a:pPr>
            <a:r>
              <a:rPr lang="en-US" sz="2800" dirty="0" smtClean="0"/>
              <a:t>Head </a:t>
            </a:r>
            <a:r>
              <a:rPr lang="en-US" sz="2800" dirty="0"/>
              <a:t>Start Parent, Family and Community Engagement </a:t>
            </a:r>
            <a:r>
              <a:rPr lang="en-US" sz="2800" dirty="0" smtClean="0"/>
              <a:t>Framework</a:t>
            </a:r>
          </a:p>
          <a:p>
            <a:pPr>
              <a:spcBef>
                <a:spcPts val="1200"/>
              </a:spcBef>
            </a:pPr>
            <a:r>
              <a:rPr lang="en-US" sz="2800" dirty="0" smtClean="0"/>
              <a:t>National </a:t>
            </a:r>
            <a:r>
              <a:rPr lang="en-US" sz="2800" dirty="0"/>
              <a:t>Association for the Education of Young Children’s accreditation </a:t>
            </a:r>
            <a:r>
              <a:rPr lang="en-US" sz="2800" dirty="0" smtClean="0"/>
              <a:t>standards</a:t>
            </a:r>
          </a:p>
          <a:p>
            <a:pPr>
              <a:spcBef>
                <a:spcPts val="1200"/>
              </a:spcBef>
            </a:pPr>
            <a:r>
              <a:rPr lang="en-US" sz="2800" dirty="0" smtClean="0"/>
              <a:t>Environmental </a:t>
            </a:r>
            <a:r>
              <a:rPr lang="en-US" sz="2800" dirty="0"/>
              <a:t>Ratings Scales for Early Childhood Programs (EC-ERS), Infants and Toddlers (IT-ERS) and Family Child Care (FCC-ERS); </a:t>
            </a:r>
            <a:endParaRPr lang="en-US" sz="2800" dirty="0" smtClean="0"/>
          </a:p>
          <a:p>
            <a:pPr>
              <a:spcBef>
                <a:spcPts val="1200"/>
              </a:spcBef>
            </a:pPr>
            <a:r>
              <a:rPr lang="en-US" sz="2800" dirty="0" smtClean="0"/>
              <a:t>Program </a:t>
            </a:r>
            <a:r>
              <a:rPr lang="en-US" sz="2800" dirty="0"/>
              <a:t>Administration Scale (PAS</a:t>
            </a:r>
            <a:r>
              <a:rPr lang="en-US" sz="2800" dirty="0" smtClean="0"/>
              <a:t>)</a:t>
            </a:r>
            <a:endParaRPr lang="en-US" sz="2800" dirty="0"/>
          </a:p>
          <a:p>
            <a:endParaRPr lang="en-US" dirty="0"/>
          </a:p>
        </p:txBody>
      </p:sp>
    </p:spTree>
    <p:extLst>
      <p:ext uri="{BB962C8B-B14F-4D97-AF65-F5344CB8AC3E}">
        <p14:creationId xmlns:p14="http://schemas.microsoft.com/office/powerpoint/2010/main" val="140466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ECE Self-Assessments are Tiered</a:t>
            </a:r>
            <a:endParaRPr lang="en-US" dirty="0"/>
          </a:p>
        </p:txBody>
      </p:sp>
      <p:sp>
        <p:nvSpPr>
          <p:cNvPr id="3" name="Content Placeholder 2"/>
          <p:cNvSpPr>
            <a:spLocks noGrp="1"/>
          </p:cNvSpPr>
          <p:nvPr>
            <p:ph sz="half" idx="1"/>
          </p:nvPr>
        </p:nvSpPr>
        <p:spPr>
          <a:xfrm>
            <a:off x="277446" y="1417638"/>
            <a:ext cx="5818554" cy="4525963"/>
          </a:xfrm>
        </p:spPr>
        <p:txBody>
          <a:bodyPr/>
          <a:lstStyle/>
          <a:p>
            <a:r>
              <a:rPr lang="en-US" b="1" dirty="0" smtClean="0"/>
              <a:t>ECE Center-based</a:t>
            </a:r>
          </a:p>
          <a:p>
            <a:pPr lvl="1"/>
            <a:r>
              <a:rPr lang="en-US" sz="2600" b="1" dirty="0"/>
              <a:t>Baseline </a:t>
            </a:r>
            <a:r>
              <a:rPr lang="en-US" sz="2600" dirty="0"/>
              <a:t>(</a:t>
            </a:r>
            <a:r>
              <a:rPr lang="en-US" sz="2600" dirty="0" smtClean="0"/>
              <a:t>i.e., any program) </a:t>
            </a:r>
          </a:p>
          <a:p>
            <a:pPr lvl="1"/>
            <a:r>
              <a:rPr lang="en-US" sz="2600" b="1" dirty="0" smtClean="0"/>
              <a:t>Mid-level</a:t>
            </a:r>
            <a:r>
              <a:rPr lang="en-US" sz="2600" dirty="0" smtClean="0"/>
              <a:t> </a:t>
            </a:r>
            <a:r>
              <a:rPr lang="en-US" sz="2600" dirty="0"/>
              <a:t>(i.e., </a:t>
            </a:r>
            <a:r>
              <a:rPr lang="en-US" sz="2600" dirty="0" smtClean="0"/>
              <a:t>more attention </a:t>
            </a:r>
            <a:r>
              <a:rPr lang="en-US" sz="2600" dirty="0"/>
              <a:t>to parent engagement) </a:t>
            </a:r>
            <a:endParaRPr lang="en-US" sz="2600" dirty="0" smtClean="0"/>
          </a:p>
          <a:p>
            <a:pPr lvl="1"/>
            <a:r>
              <a:rPr lang="en-US" sz="2600" b="1" dirty="0" smtClean="0"/>
              <a:t>High</a:t>
            </a:r>
            <a:r>
              <a:rPr lang="en-US" sz="2600" dirty="0" smtClean="0"/>
              <a:t> </a:t>
            </a:r>
            <a:r>
              <a:rPr lang="en-US" sz="2600" dirty="0"/>
              <a:t>(i.e., </a:t>
            </a:r>
            <a:r>
              <a:rPr lang="en-US" sz="2600" dirty="0" smtClean="0"/>
              <a:t>high attention to parent </a:t>
            </a:r>
            <a:r>
              <a:rPr lang="en-US" sz="2600" dirty="0"/>
              <a:t>engagement and support</a:t>
            </a:r>
            <a:r>
              <a:rPr lang="en-US" sz="2600" dirty="0" smtClean="0"/>
              <a:t>)</a:t>
            </a:r>
          </a:p>
          <a:p>
            <a:pPr lvl="1"/>
            <a:r>
              <a:rPr lang="en-US" sz="2600" b="1" dirty="0" smtClean="0"/>
              <a:t>Comprehensive </a:t>
            </a:r>
            <a:r>
              <a:rPr lang="en-US" sz="2600" b="1" dirty="0"/>
              <a:t>Service Programs</a:t>
            </a:r>
            <a:r>
              <a:rPr lang="en-US" sz="2600" dirty="0"/>
              <a:t>, </a:t>
            </a:r>
            <a:r>
              <a:rPr lang="en-US" sz="2600" dirty="0" smtClean="0"/>
              <a:t>for those </a:t>
            </a:r>
            <a:r>
              <a:rPr lang="en-US" sz="2600" dirty="0"/>
              <a:t>centers that offer a comprehensive range of supports and services </a:t>
            </a:r>
            <a:r>
              <a:rPr lang="en-US" sz="2600" dirty="0" smtClean="0"/>
              <a:t>in </a:t>
            </a:r>
            <a:r>
              <a:rPr lang="en-US" sz="2600" dirty="0"/>
              <a:t>addition to </a:t>
            </a:r>
            <a:r>
              <a:rPr lang="en-US" sz="2600" dirty="0" smtClean="0"/>
              <a:t>ECE (</a:t>
            </a:r>
            <a:r>
              <a:rPr lang="en-US" sz="2600" dirty="0"/>
              <a:t>e.g., Head Start, family support centers</a:t>
            </a:r>
            <a:r>
              <a:rPr lang="en-US" sz="2600" dirty="0" smtClean="0"/>
              <a:t>).</a:t>
            </a:r>
          </a:p>
          <a:p>
            <a:pPr marL="400050" lvl="1" indent="0">
              <a:buNone/>
            </a:pPr>
            <a:endParaRPr lang="en-US" dirty="0"/>
          </a:p>
        </p:txBody>
      </p:sp>
      <p:sp>
        <p:nvSpPr>
          <p:cNvPr id="4" name="Content Placeholder 3"/>
          <p:cNvSpPr>
            <a:spLocks noGrp="1"/>
          </p:cNvSpPr>
          <p:nvPr>
            <p:ph sz="half" idx="2"/>
          </p:nvPr>
        </p:nvSpPr>
        <p:spPr>
          <a:xfrm>
            <a:off x="6119446" y="1417638"/>
            <a:ext cx="5795108" cy="4525963"/>
          </a:xfrm>
        </p:spPr>
        <p:txBody>
          <a:bodyPr/>
          <a:lstStyle/>
          <a:p>
            <a:r>
              <a:rPr lang="en-US" b="1" dirty="0" smtClean="0"/>
              <a:t>Family Child Care</a:t>
            </a:r>
          </a:p>
          <a:p>
            <a:pPr lvl="1" indent="-342900"/>
            <a:r>
              <a:rPr lang="en-US" sz="2600" b="1" dirty="0"/>
              <a:t>Baseline </a:t>
            </a:r>
            <a:r>
              <a:rPr lang="en-US" sz="2600" dirty="0"/>
              <a:t>(i.e</a:t>
            </a:r>
            <a:r>
              <a:rPr lang="en-US" sz="2600" dirty="0" smtClean="0"/>
              <a:t>., simple </a:t>
            </a:r>
            <a:r>
              <a:rPr lang="en-US" sz="2600" dirty="0"/>
              <a:t>day-to-day </a:t>
            </a:r>
            <a:r>
              <a:rPr lang="en-US" sz="2600" dirty="0" smtClean="0"/>
              <a:t>interactions), </a:t>
            </a:r>
            <a:endParaRPr lang="en-US" sz="2600" dirty="0"/>
          </a:p>
          <a:p>
            <a:pPr lvl="1" indent="-342900"/>
            <a:r>
              <a:rPr lang="en-US" sz="2600" b="1" dirty="0"/>
              <a:t>Mid-level</a:t>
            </a:r>
            <a:r>
              <a:rPr lang="en-US" sz="2600" dirty="0"/>
              <a:t> (i.e., </a:t>
            </a:r>
            <a:r>
              <a:rPr lang="en-US" sz="2600" dirty="0" smtClean="0"/>
              <a:t>more </a:t>
            </a:r>
            <a:r>
              <a:rPr lang="en-US" sz="2600" dirty="0"/>
              <a:t>intentional focus on supporting and engaging parents) </a:t>
            </a:r>
          </a:p>
          <a:p>
            <a:pPr lvl="1" indent="-342900"/>
            <a:r>
              <a:rPr lang="en-US" sz="2600" b="1" dirty="0"/>
              <a:t>High </a:t>
            </a:r>
            <a:r>
              <a:rPr lang="en-US" sz="2600" dirty="0"/>
              <a:t>(i.e., </a:t>
            </a:r>
            <a:r>
              <a:rPr lang="en-US" sz="2600" dirty="0" smtClean="0"/>
              <a:t>reflect high </a:t>
            </a:r>
            <a:r>
              <a:rPr lang="en-US" sz="2600" dirty="0"/>
              <a:t>level of focus on parent engagement and </a:t>
            </a:r>
            <a:r>
              <a:rPr lang="en-US" sz="2600" dirty="0" smtClean="0"/>
              <a:t>support— </a:t>
            </a:r>
            <a:r>
              <a:rPr lang="en-US" sz="2600" u="sng" dirty="0" smtClean="0"/>
              <a:t>may </a:t>
            </a:r>
            <a:r>
              <a:rPr lang="en-US" sz="2600" u="sng" dirty="0"/>
              <a:t>be most appropriate or easiest to achieve for </a:t>
            </a:r>
            <a:r>
              <a:rPr lang="en-US" sz="2600" u="sng" dirty="0" smtClean="0"/>
              <a:t>providers that </a:t>
            </a:r>
            <a:r>
              <a:rPr lang="en-US" sz="2600" u="sng" dirty="0"/>
              <a:t>are themselves receiving systemic support</a:t>
            </a:r>
            <a:r>
              <a:rPr lang="en-US" sz="2600" dirty="0"/>
              <a:t>). </a:t>
            </a:r>
          </a:p>
          <a:p>
            <a:pPr marL="0" indent="0">
              <a:buNone/>
            </a:pPr>
            <a:endParaRPr lang="en-US" dirty="0"/>
          </a:p>
        </p:txBody>
      </p:sp>
    </p:spTree>
    <p:extLst>
      <p:ext uri="{BB962C8B-B14F-4D97-AF65-F5344CB8AC3E}">
        <p14:creationId xmlns:p14="http://schemas.microsoft.com/office/powerpoint/2010/main" val="1889533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F 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l Leading- new template [Compatibility Mode]" id="{D60C3BC9-DA73-4F4B-B870-01EEA8ADDA78}" vid="{F57C2F52-7737-475A-972A-90DF8093D5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3972</TotalTime>
  <Words>2734</Words>
  <Application>Microsoft Office PowerPoint</Application>
  <PresentationFormat>Widescreen</PresentationFormat>
  <Paragraphs>217</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Avenir LT 45 Book</vt:lpstr>
      <vt:lpstr>Calibri</vt:lpstr>
      <vt:lpstr>Georgia</vt:lpstr>
      <vt:lpstr>Verdana</vt:lpstr>
      <vt:lpstr>SF new template</vt:lpstr>
      <vt:lpstr>The Revised Strengthening Families  Self-Assessments:  What’s Different?</vt:lpstr>
      <vt:lpstr>PowerPoint Presentation</vt:lpstr>
      <vt:lpstr>There are now four versions: </vt:lpstr>
      <vt:lpstr>No More Program Strategies</vt:lpstr>
      <vt:lpstr>New Format: How Everyday Actions Help Families Build Protective Factors</vt:lpstr>
      <vt:lpstr>Special Circumstances Sections</vt:lpstr>
      <vt:lpstr>Enhanced Content in Core Areas</vt:lpstr>
      <vt:lpstr>Enhanced alignment with national standards / frameworks</vt:lpstr>
      <vt:lpstr>ECE Self-Assessments are Tiered</vt:lpstr>
      <vt:lpstr>All four versions have gone through field review: </vt:lpstr>
      <vt:lpstr>About the tools’ length</vt:lpstr>
      <vt:lpstr>Strengthening Families Evaluation Portal</vt:lpstr>
      <vt:lpstr>Completing the Self-Assessment</vt:lpstr>
      <vt:lpstr>Developing an Action Plan</vt:lpstr>
      <vt:lpstr>Tracking Progress and Using Results</vt:lpstr>
      <vt:lpstr>Self-Assessment FAQ’s</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Lewis</dc:creator>
  <cp:lastModifiedBy>Cailin OConnor</cp:lastModifiedBy>
  <cp:revision>95</cp:revision>
  <dcterms:created xsi:type="dcterms:W3CDTF">2013-11-10T00:16:03Z</dcterms:created>
  <dcterms:modified xsi:type="dcterms:W3CDTF">2015-07-24T22:42:59Z</dcterms:modified>
</cp:coreProperties>
</file>