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handoutMasterIdLst>
    <p:handoutMasterId r:id="rId40"/>
  </p:handoutMasterIdLst>
  <p:sldIdLst>
    <p:sldId id="390" r:id="rId2"/>
    <p:sldId id="396" r:id="rId3"/>
    <p:sldId id="337" r:id="rId4"/>
    <p:sldId id="338" r:id="rId5"/>
    <p:sldId id="391" r:id="rId6"/>
    <p:sldId id="340" r:id="rId7"/>
    <p:sldId id="341" r:id="rId8"/>
    <p:sldId id="392" r:id="rId9"/>
    <p:sldId id="342" r:id="rId10"/>
    <p:sldId id="343" r:id="rId11"/>
    <p:sldId id="345" r:id="rId12"/>
    <p:sldId id="347" r:id="rId13"/>
    <p:sldId id="348" r:id="rId14"/>
    <p:sldId id="349" r:id="rId15"/>
    <p:sldId id="354" r:id="rId16"/>
    <p:sldId id="395" r:id="rId17"/>
    <p:sldId id="356" r:id="rId18"/>
    <p:sldId id="397" r:id="rId19"/>
    <p:sldId id="358" r:id="rId20"/>
    <p:sldId id="359" r:id="rId21"/>
    <p:sldId id="282" r:id="rId22"/>
    <p:sldId id="283" r:id="rId23"/>
    <p:sldId id="399" r:id="rId24"/>
    <p:sldId id="400" r:id="rId25"/>
    <p:sldId id="285" r:id="rId26"/>
    <p:sldId id="401" r:id="rId27"/>
    <p:sldId id="403" r:id="rId28"/>
    <p:sldId id="404" r:id="rId29"/>
    <p:sldId id="405" r:id="rId30"/>
    <p:sldId id="394" r:id="rId31"/>
    <p:sldId id="406" r:id="rId32"/>
    <p:sldId id="407" r:id="rId33"/>
    <p:sldId id="408" r:id="rId34"/>
    <p:sldId id="409" r:id="rId35"/>
    <p:sldId id="388" r:id="rId36"/>
    <p:sldId id="389" r:id="rId37"/>
    <p:sldId id="38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B4F92A-6D56-2B09-6AE1-B53C46E84C2E}" name="Martha Raimon" initials="MR" userId="r9+YfhdRwAfcarKHw02m/ijDE1uyksZIpT8d/QVUzuo="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394D"/>
    <a:srgbClr val="424242"/>
    <a:srgbClr val="FFFFFF"/>
    <a:srgbClr val="FCFCFC"/>
    <a:srgbClr val="EAEAEA"/>
    <a:srgbClr val="A5D04E"/>
    <a:srgbClr val="9DB23B"/>
    <a:srgbClr val="FFFC00"/>
    <a:srgbClr val="7B855B"/>
    <a:srgbClr val="385C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041" autoAdjust="0"/>
    <p:restoredTop sz="69388" autoAdjust="0"/>
  </p:normalViewPr>
  <p:slideViewPr>
    <p:cSldViewPr snapToGrid="0">
      <p:cViewPr varScale="1">
        <p:scale>
          <a:sx n="46" d="100"/>
          <a:sy n="46" d="100"/>
        </p:scale>
        <p:origin x="1521" y="39"/>
      </p:cViewPr>
      <p:guideLst>
        <p:guide pos="3840"/>
        <p:guide orient="horz" pos="2160"/>
      </p:guideLst>
    </p:cSldViewPr>
  </p:slideViewPr>
  <p:notesTextViewPr>
    <p:cViewPr>
      <p:scale>
        <a:sx n="125" d="100"/>
        <a:sy n="125" d="100"/>
      </p:scale>
      <p:origin x="0" y="-177"/>
    </p:cViewPr>
  </p:notesTextViewPr>
  <p:sorterViewPr>
    <p:cViewPr varScale="1">
      <p:scale>
        <a:sx n="1" d="1"/>
        <a:sy n="1" d="1"/>
      </p:scale>
      <p:origin x="0" y="0"/>
    </p:cViewPr>
  </p:sorterViewPr>
  <p:notesViewPr>
    <p:cSldViewPr snapToGrid="0">
      <p:cViewPr varScale="1">
        <p:scale>
          <a:sx n="51" d="100"/>
          <a:sy n="51" d="100"/>
        </p:scale>
        <p:origin x="2697"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F2C24E-D129-501F-2484-D4AEB9E713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81DE1B2-AADA-65FF-E903-E25F07335F4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4DF5FB-DB94-463F-8E3E-93A6F4680421}" type="datetimeFigureOut">
              <a:rPr lang="en-US" smtClean="0"/>
              <a:t>1/11/2023</a:t>
            </a:fld>
            <a:endParaRPr lang="en-US"/>
          </a:p>
        </p:txBody>
      </p:sp>
      <p:sp>
        <p:nvSpPr>
          <p:cNvPr id="4" name="Footer Placeholder 3">
            <a:extLst>
              <a:ext uri="{FF2B5EF4-FFF2-40B4-BE49-F238E27FC236}">
                <a16:creationId xmlns:a16="http://schemas.microsoft.com/office/drawing/2014/main" id="{1A40C6A6-8E45-834A-E765-FC48C95F94E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37076AD-94F9-1F9A-B1ED-EF463B60E7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A99763-638B-4328-A1D8-99742A9D8B45}" type="slidenum">
              <a:rPr lang="en-US" smtClean="0"/>
              <a:t>‹#›</a:t>
            </a:fld>
            <a:endParaRPr lang="en-US"/>
          </a:p>
        </p:txBody>
      </p:sp>
    </p:spTree>
    <p:extLst>
      <p:ext uri="{BB962C8B-B14F-4D97-AF65-F5344CB8AC3E}">
        <p14:creationId xmlns:p14="http://schemas.microsoft.com/office/powerpoint/2010/main" val="943603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602EBF-443D-4A3D-A4CF-8E57AE83BD62}"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1AC90A-2A8F-4165-84FE-E0CB4EF98332}" type="slidenum">
              <a:rPr lang="en-US" smtClean="0"/>
              <a:t>‹#›</a:t>
            </a:fld>
            <a:endParaRPr lang="en-US"/>
          </a:p>
        </p:txBody>
      </p:sp>
    </p:spTree>
    <p:extLst>
      <p:ext uri="{BB962C8B-B14F-4D97-AF65-F5344CB8AC3E}">
        <p14:creationId xmlns:p14="http://schemas.microsoft.com/office/powerpoint/2010/main" val="2742112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1AC90A-2A8F-4165-84FE-E0CB4EF98332}" type="slidenum">
              <a:rPr lang="en-US" smtClean="0"/>
              <a:t>1</a:t>
            </a:fld>
            <a:endParaRPr lang="en-US"/>
          </a:p>
        </p:txBody>
      </p:sp>
    </p:spTree>
    <p:extLst>
      <p:ext uri="{BB962C8B-B14F-4D97-AF65-F5344CB8AC3E}">
        <p14:creationId xmlns:p14="http://schemas.microsoft.com/office/powerpoint/2010/main" val="1208216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minutes</a:t>
            </a:r>
          </a:p>
          <a:p>
            <a:r>
              <a:rPr lang="en-US" dirty="0"/>
              <a:t>Read this definition and ask people what they consider to be social connections</a:t>
            </a:r>
          </a:p>
        </p:txBody>
      </p:sp>
      <p:sp>
        <p:nvSpPr>
          <p:cNvPr id="4" name="Slide Number Placeholder 3"/>
          <p:cNvSpPr>
            <a:spLocks noGrp="1"/>
          </p:cNvSpPr>
          <p:nvPr>
            <p:ph type="sldNum" sz="quarter" idx="5"/>
          </p:nvPr>
        </p:nvSpPr>
        <p:spPr/>
        <p:txBody>
          <a:bodyPr/>
          <a:lstStyle/>
          <a:p>
            <a:fld id="{ED1AC90A-2A8F-4165-84FE-E0CB4EF98332}" type="slidenum">
              <a:rPr lang="en-US" smtClean="0"/>
              <a:t>11</a:t>
            </a:fld>
            <a:endParaRPr lang="en-US"/>
          </a:p>
        </p:txBody>
      </p:sp>
    </p:spTree>
    <p:extLst>
      <p:ext uri="{BB962C8B-B14F-4D97-AF65-F5344CB8AC3E}">
        <p14:creationId xmlns:p14="http://schemas.microsoft.com/office/powerpoint/2010/main" val="990078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minutes</a:t>
            </a:r>
          </a:p>
          <a:p>
            <a:r>
              <a:rPr lang="en-US" dirty="0"/>
              <a:t>After reading the slide facilitate a conversation about how culture plays a part in each of these components of social connection. It is important to recognize that different cultures connect in different ways and that if we are not grounding in culture, we will miss important cues in how to facilitate connections with youth.</a:t>
            </a:r>
          </a:p>
        </p:txBody>
      </p:sp>
      <p:sp>
        <p:nvSpPr>
          <p:cNvPr id="4" name="Slide Number Placeholder 3"/>
          <p:cNvSpPr>
            <a:spLocks noGrp="1"/>
          </p:cNvSpPr>
          <p:nvPr>
            <p:ph type="sldNum" sz="quarter" idx="5"/>
          </p:nvPr>
        </p:nvSpPr>
        <p:spPr/>
        <p:txBody>
          <a:bodyPr/>
          <a:lstStyle/>
          <a:p>
            <a:fld id="{ED1AC90A-2A8F-4165-84FE-E0CB4EF98332}" type="slidenum">
              <a:rPr lang="en-US" smtClean="0"/>
              <a:t>12</a:t>
            </a:fld>
            <a:endParaRPr lang="en-US"/>
          </a:p>
        </p:txBody>
      </p:sp>
    </p:spTree>
    <p:extLst>
      <p:ext uri="{BB962C8B-B14F-4D97-AF65-F5344CB8AC3E}">
        <p14:creationId xmlns:p14="http://schemas.microsoft.com/office/powerpoint/2010/main" val="3003184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minutes</a:t>
            </a:r>
          </a:p>
          <a:p>
            <a:r>
              <a:rPr lang="en-US" dirty="0"/>
              <a:t>Read the list and facilitate a conversation about other potential sources of connections with youth</a:t>
            </a:r>
          </a:p>
        </p:txBody>
      </p:sp>
      <p:sp>
        <p:nvSpPr>
          <p:cNvPr id="4" name="Slide Number Placeholder 3"/>
          <p:cNvSpPr>
            <a:spLocks noGrp="1"/>
          </p:cNvSpPr>
          <p:nvPr>
            <p:ph type="sldNum" sz="quarter" idx="5"/>
          </p:nvPr>
        </p:nvSpPr>
        <p:spPr/>
        <p:txBody>
          <a:bodyPr/>
          <a:lstStyle/>
          <a:p>
            <a:fld id="{ED1AC90A-2A8F-4165-84FE-E0CB4EF98332}" type="slidenum">
              <a:rPr lang="en-US" smtClean="0"/>
              <a:t>13</a:t>
            </a:fld>
            <a:endParaRPr lang="en-US"/>
          </a:p>
        </p:txBody>
      </p:sp>
    </p:spTree>
    <p:extLst>
      <p:ext uri="{BB962C8B-B14F-4D97-AF65-F5344CB8AC3E}">
        <p14:creationId xmlns:p14="http://schemas.microsoft.com/office/powerpoint/2010/main" val="1971343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minutes</a:t>
            </a:r>
          </a:p>
          <a:p>
            <a:r>
              <a:rPr lang="en-US" dirty="0"/>
              <a:t>Pass out the Social Connections Survey page and have participants break into pairs and discuss the survey.  Have participants brainstorm how they would present this information to youth and process out as a large group</a:t>
            </a:r>
          </a:p>
          <a:p>
            <a:endParaRPr lang="en-US" dirty="0"/>
          </a:p>
          <a:p>
            <a:r>
              <a:rPr lang="en-US" dirty="0"/>
              <a:t>Look on page </a:t>
            </a:r>
            <a:r>
              <a:rPr lang="en-US" dirty="0">
                <a:highlight>
                  <a:srgbClr val="FFFF00"/>
                </a:highlight>
              </a:rPr>
              <a:t>6</a:t>
            </a:r>
            <a:r>
              <a:rPr lang="en-US" dirty="0"/>
              <a:t> for Youth Thrive Assessment tool</a:t>
            </a:r>
          </a:p>
        </p:txBody>
      </p:sp>
      <p:sp>
        <p:nvSpPr>
          <p:cNvPr id="4" name="Slide Number Placeholder 3"/>
          <p:cNvSpPr>
            <a:spLocks noGrp="1"/>
          </p:cNvSpPr>
          <p:nvPr>
            <p:ph type="sldNum" sz="quarter" idx="5"/>
          </p:nvPr>
        </p:nvSpPr>
        <p:spPr/>
        <p:txBody>
          <a:bodyPr/>
          <a:lstStyle/>
          <a:p>
            <a:fld id="{ED1AC90A-2A8F-4165-84FE-E0CB4EF98332}" type="slidenum">
              <a:rPr lang="en-US" smtClean="0"/>
              <a:t>14</a:t>
            </a:fld>
            <a:endParaRPr lang="en-US"/>
          </a:p>
        </p:txBody>
      </p:sp>
    </p:spTree>
    <p:extLst>
      <p:ext uri="{BB962C8B-B14F-4D97-AF65-F5344CB8AC3E}">
        <p14:creationId xmlns:p14="http://schemas.microsoft.com/office/powerpoint/2010/main" val="1343702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understand the why behind the need for social connections, let’s talk about tangible techniques to help youth build social connections</a:t>
            </a:r>
          </a:p>
        </p:txBody>
      </p:sp>
      <p:sp>
        <p:nvSpPr>
          <p:cNvPr id="4" name="Slide Number Placeholder 3"/>
          <p:cNvSpPr>
            <a:spLocks noGrp="1"/>
          </p:cNvSpPr>
          <p:nvPr>
            <p:ph type="sldNum" sz="quarter" idx="5"/>
          </p:nvPr>
        </p:nvSpPr>
        <p:spPr/>
        <p:txBody>
          <a:bodyPr/>
          <a:lstStyle/>
          <a:p>
            <a:fld id="{ED1AC90A-2A8F-4165-84FE-E0CB4EF98332}" type="slidenum">
              <a:rPr lang="en-US" smtClean="0"/>
              <a:t>15</a:t>
            </a:fld>
            <a:endParaRPr lang="en-US"/>
          </a:p>
        </p:txBody>
      </p:sp>
    </p:spTree>
    <p:extLst>
      <p:ext uri="{BB962C8B-B14F-4D97-AF65-F5344CB8AC3E}">
        <p14:creationId xmlns:p14="http://schemas.microsoft.com/office/powerpoint/2010/main" val="4008055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minutes</a:t>
            </a:r>
          </a:p>
          <a:p>
            <a:r>
              <a:rPr lang="en-US" dirty="0" err="1"/>
              <a:t>Janesha</a:t>
            </a:r>
            <a:r>
              <a:rPr lang="en-US" dirty="0"/>
              <a:t> Bull Ted Talk about how social supports can help struggling youth. Watch the Ted Talk and process how you would use some of this information with the youth you are working with</a:t>
            </a:r>
          </a:p>
        </p:txBody>
      </p:sp>
      <p:sp>
        <p:nvSpPr>
          <p:cNvPr id="4" name="Slide Number Placeholder 3"/>
          <p:cNvSpPr>
            <a:spLocks noGrp="1"/>
          </p:cNvSpPr>
          <p:nvPr>
            <p:ph type="sldNum" sz="quarter" idx="5"/>
          </p:nvPr>
        </p:nvSpPr>
        <p:spPr/>
        <p:txBody>
          <a:bodyPr/>
          <a:lstStyle/>
          <a:p>
            <a:fld id="{ED1AC90A-2A8F-4165-84FE-E0CB4EF98332}" type="slidenum">
              <a:rPr lang="en-US" smtClean="0"/>
              <a:t>16</a:t>
            </a:fld>
            <a:endParaRPr lang="en-US"/>
          </a:p>
        </p:txBody>
      </p:sp>
    </p:spTree>
    <p:extLst>
      <p:ext uri="{BB962C8B-B14F-4D97-AF65-F5344CB8AC3E}">
        <p14:creationId xmlns:p14="http://schemas.microsoft.com/office/powerpoint/2010/main" val="2365028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minutes</a:t>
            </a:r>
          </a:p>
          <a:p>
            <a:r>
              <a:rPr lang="en-US" dirty="0"/>
              <a:t>Here is a brief list of questions that you can use with youth to ask questions and have conversation about social support. Break into small groups and review these questions and add more. Come back to the larger group and share one new questions from each group.</a:t>
            </a:r>
          </a:p>
          <a:p>
            <a:endParaRPr lang="en-US" dirty="0"/>
          </a:p>
          <a:p>
            <a:r>
              <a:rPr lang="en-US" dirty="0"/>
              <a:t>Look on page</a:t>
            </a:r>
            <a:r>
              <a:rPr lang="en-US" dirty="0">
                <a:highlight>
                  <a:srgbClr val="FFFF00"/>
                </a:highlight>
              </a:rPr>
              <a:t> 7 </a:t>
            </a:r>
            <a:r>
              <a:rPr lang="en-US" dirty="0"/>
              <a:t>for sample questions</a:t>
            </a:r>
          </a:p>
        </p:txBody>
      </p:sp>
      <p:sp>
        <p:nvSpPr>
          <p:cNvPr id="4" name="Slide Number Placeholder 3"/>
          <p:cNvSpPr>
            <a:spLocks noGrp="1"/>
          </p:cNvSpPr>
          <p:nvPr>
            <p:ph type="sldNum" sz="quarter" idx="5"/>
          </p:nvPr>
        </p:nvSpPr>
        <p:spPr/>
        <p:txBody>
          <a:bodyPr/>
          <a:lstStyle/>
          <a:p>
            <a:fld id="{ED1AC90A-2A8F-4165-84FE-E0CB4EF98332}" type="slidenum">
              <a:rPr lang="en-US" smtClean="0"/>
              <a:t>17</a:t>
            </a:fld>
            <a:endParaRPr lang="en-US"/>
          </a:p>
        </p:txBody>
      </p:sp>
    </p:spTree>
    <p:extLst>
      <p:ext uri="{BB962C8B-B14F-4D97-AF65-F5344CB8AC3E}">
        <p14:creationId xmlns:p14="http://schemas.microsoft.com/office/powerpoint/2010/main" val="4087029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minutes</a:t>
            </a:r>
          </a:p>
          <a:p>
            <a:r>
              <a:rPr lang="en-US" dirty="0"/>
              <a:t>Discuss identified avenues to build social connections and list in a large group additional ideas</a:t>
            </a:r>
          </a:p>
        </p:txBody>
      </p:sp>
      <p:sp>
        <p:nvSpPr>
          <p:cNvPr id="4" name="Slide Number Placeholder 3"/>
          <p:cNvSpPr>
            <a:spLocks noGrp="1"/>
          </p:cNvSpPr>
          <p:nvPr>
            <p:ph type="sldNum" sz="quarter" idx="5"/>
          </p:nvPr>
        </p:nvSpPr>
        <p:spPr/>
        <p:txBody>
          <a:bodyPr/>
          <a:lstStyle/>
          <a:p>
            <a:fld id="{ED1AC90A-2A8F-4165-84FE-E0CB4EF98332}" type="slidenum">
              <a:rPr lang="en-US" smtClean="0"/>
              <a:t>18</a:t>
            </a:fld>
            <a:endParaRPr lang="en-US"/>
          </a:p>
        </p:txBody>
      </p:sp>
    </p:spTree>
    <p:extLst>
      <p:ext uri="{BB962C8B-B14F-4D97-AF65-F5344CB8AC3E}">
        <p14:creationId xmlns:p14="http://schemas.microsoft.com/office/powerpoint/2010/main" val="811253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minutes</a:t>
            </a:r>
          </a:p>
          <a:p>
            <a:r>
              <a:rPr lang="en-US" dirty="0"/>
              <a:t>The next three slides will share a couple of tangible techniques that can be used to understand the existing support systems with youth.  </a:t>
            </a:r>
          </a:p>
          <a:p>
            <a:r>
              <a:rPr lang="en-US" dirty="0"/>
              <a:t>Social Support Ecogram</a:t>
            </a:r>
          </a:p>
          <a:p>
            <a:r>
              <a:rPr lang="en-US" dirty="0"/>
              <a:t>Concentric/Communication Circles</a:t>
            </a:r>
          </a:p>
        </p:txBody>
      </p:sp>
      <p:sp>
        <p:nvSpPr>
          <p:cNvPr id="4" name="Slide Number Placeholder 3"/>
          <p:cNvSpPr>
            <a:spLocks noGrp="1"/>
          </p:cNvSpPr>
          <p:nvPr>
            <p:ph type="sldNum" sz="quarter" idx="5"/>
          </p:nvPr>
        </p:nvSpPr>
        <p:spPr/>
        <p:txBody>
          <a:bodyPr/>
          <a:lstStyle/>
          <a:p>
            <a:fld id="{ED1AC90A-2A8F-4165-84FE-E0CB4EF98332}" type="slidenum">
              <a:rPr lang="en-US" smtClean="0"/>
              <a:t>19</a:t>
            </a:fld>
            <a:endParaRPr lang="en-US"/>
          </a:p>
        </p:txBody>
      </p:sp>
    </p:spTree>
    <p:extLst>
      <p:ext uri="{BB962C8B-B14F-4D97-AF65-F5344CB8AC3E}">
        <p14:creationId xmlns:p14="http://schemas.microsoft.com/office/powerpoint/2010/main" val="979026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Gill Sans"/>
                <a:ea typeface="Source Sans Pro" panose="020B0503030403020204" pitchFamily="34" charset="0"/>
                <a:cs typeface="Times New Roman" panose="02020603050405020304" pitchFamily="18" charset="0"/>
              </a:rPr>
              <a:t>10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Gill Sans"/>
                <a:ea typeface="Source Sans Pro" panose="020B0503030403020204" pitchFamily="34" charset="0"/>
                <a:cs typeface="Times New Roman" panose="02020603050405020304" pitchFamily="18" charset="0"/>
              </a:rPr>
              <a:t>This is an example of a tool that can be used with youth to assist them in identifying support.  Ask, has anybody utilized an ecogram before?</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Gill Sans"/>
                <a:ea typeface="Source Sans Pro" panose="020B0503030403020204" pitchFamily="34" charset="0"/>
                <a:cs typeface="Times New Roman" panose="02020603050405020304" pitchFamily="18" charset="0"/>
              </a:rPr>
              <a:t>We use an ecogram by writing the youth and their need in the center circle.  In the smaller circles we represent informal supports that the youth uses for assistance when they need help.  In each circle, this of a different domain or area of life and ask the youth about their support in that area of life. Examples of domains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Gill Sans"/>
                <a:ea typeface="Source Sans Pro" panose="020B0503030403020204" pitchFamily="34" charset="0"/>
                <a:cs typeface="Times New Roman" panose="02020603050405020304" pitchFamily="18" charset="0"/>
              </a:rPr>
              <a:t>School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Gill Sans"/>
                <a:ea typeface="Source Sans Pro" panose="020B0503030403020204" pitchFamily="34" charset="0"/>
                <a:cs typeface="Times New Roman" panose="02020603050405020304" pitchFamily="18" charset="0"/>
              </a:rPr>
              <a:t>Family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Gill Sans"/>
                <a:ea typeface="Source Sans Pro" panose="020B0503030403020204" pitchFamily="34" charset="0"/>
                <a:cs typeface="Times New Roman" panose="02020603050405020304" pitchFamily="18" charset="0"/>
              </a:rPr>
              <a:t>Friends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Gill Sans"/>
                <a:ea typeface="Source Sans Pro" panose="020B0503030403020204" pitchFamily="34" charset="0"/>
                <a:cs typeface="Times New Roman" panose="02020603050405020304" pitchFamily="18" charset="0"/>
              </a:rPr>
              <a:t>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Gill Sans"/>
                <a:ea typeface="Source Sans Pro" panose="020B0503030403020204" pitchFamily="34" charset="0"/>
                <a:cs typeface="Times New Roman" panose="02020603050405020304" pitchFamily="18" charset="0"/>
              </a:rPr>
              <a:t>Home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Gill Sans"/>
                <a:ea typeface="Source Sans Pro" panose="020B0503030403020204" pitchFamily="34" charset="0"/>
                <a:cs typeface="Times New Roman" panose="02020603050405020304" pitchFamily="18" charset="0"/>
              </a:rPr>
              <a:t>Neighborhood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Gill Sans"/>
                <a:ea typeface="Source Sans Pro" panose="020B0503030403020204" pitchFamily="34" charset="0"/>
                <a:cs typeface="Times New Roman" panose="02020603050405020304" pitchFamily="18" charset="0"/>
              </a:rPr>
              <a:t>Faith base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Gill Sans"/>
                <a:ea typeface="Source Sans Pro" panose="020B0503030403020204" pitchFamily="34" charset="0"/>
                <a:cs typeface="Times New Roman" panose="02020603050405020304" pitchFamily="18" charset="0"/>
              </a:rPr>
              <a:t>Social media</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r>
              <a:rPr lang="en-US" dirty="0"/>
              <a:t>Look on page </a:t>
            </a:r>
            <a:r>
              <a:rPr lang="en-US" dirty="0">
                <a:highlight>
                  <a:srgbClr val="FFFF00"/>
                </a:highlight>
              </a:rPr>
              <a:t>8</a:t>
            </a:r>
            <a:r>
              <a:rPr lang="en-US" dirty="0"/>
              <a:t> for sample form</a:t>
            </a:r>
          </a:p>
        </p:txBody>
      </p:sp>
      <p:sp>
        <p:nvSpPr>
          <p:cNvPr id="4" name="Slide Number Placeholder 3"/>
          <p:cNvSpPr>
            <a:spLocks noGrp="1"/>
          </p:cNvSpPr>
          <p:nvPr>
            <p:ph type="sldNum" sz="quarter" idx="5"/>
          </p:nvPr>
        </p:nvSpPr>
        <p:spPr/>
        <p:txBody>
          <a:bodyPr/>
          <a:lstStyle/>
          <a:p>
            <a:fld id="{ED1AC90A-2A8F-4165-84FE-E0CB4EF98332}" type="slidenum">
              <a:rPr lang="en-US" smtClean="0"/>
              <a:t>20</a:t>
            </a:fld>
            <a:endParaRPr lang="en-US"/>
          </a:p>
        </p:txBody>
      </p:sp>
    </p:spTree>
    <p:extLst>
      <p:ext uri="{BB962C8B-B14F-4D97-AF65-F5344CB8AC3E}">
        <p14:creationId xmlns:p14="http://schemas.microsoft.com/office/powerpoint/2010/main" val="3695059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1896" marR="0" lvl="1" algn="l" defTabSz="609630" rtl="0" eaLnBrk="1" fontAlgn="auto" latinLnBrk="0" hangingPunct="1">
              <a:lnSpc>
                <a:spcPts val="3266"/>
              </a:lnSpc>
              <a:spcBef>
                <a:spcPts val="0"/>
              </a:spcBef>
              <a:spcAft>
                <a:spcPts val="0"/>
              </a:spcAft>
              <a:buClrTx/>
              <a:buSzTx/>
              <a:tabLst/>
              <a:defRPr/>
            </a:pPr>
            <a:r>
              <a:rPr kumimoji="0" lang="en-US" sz="1200" b="0" i="0" u="none" strike="noStrike" kern="1200" cap="none" spc="0" normalizeH="0" baseline="0" noProof="0" dirty="0">
                <a:ln>
                  <a:noFill/>
                </a:ln>
                <a:solidFill>
                  <a:srgbClr val="0A394D"/>
                </a:solidFill>
                <a:effectLst/>
                <a:uLnTx/>
                <a:uFillTx/>
                <a:latin typeface="Source Sans Pro" panose="020B0503030403020204" pitchFamily="34" charset="0"/>
                <a:ea typeface="Source Sans Pro" panose="020B0503030403020204" pitchFamily="34" charset="0"/>
                <a:cs typeface="+mn-cs"/>
              </a:rPr>
              <a:t>2 minutes</a:t>
            </a:r>
          </a:p>
          <a:p>
            <a:pPr marL="251896" marR="0" lvl="1" algn="l" defTabSz="609630" rtl="0" eaLnBrk="1" fontAlgn="auto" latinLnBrk="0" hangingPunct="1">
              <a:lnSpc>
                <a:spcPts val="3266"/>
              </a:lnSpc>
              <a:spcBef>
                <a:spcPts val="0"/>
              </a:spcBef>
              <a:spcAft>
                <a:spcPts val="0"/>
              </a:spcAft>
              <a:buClrTx/>
              <a:buSzTx/>
              <a:tabLst/>
              <a:defRPr/>
            </a:pPr>
            <a:r>
              <a:rPr kumimoji="0" lang="en-US" sz="1200" b="0" i="0" u="none" strike="noStrike" kern="1200" cap="none" spc="0" normalizeH="0" baseline="0" noProof="0" dirty="0">
                <a:ln>
                  <a:noFill/>
                </a:ln>
                <a:solidFill>
                  <a:srgbClr val="0A394D"/>
                </a:solidFill>
                <a:effectLst/>
                <a:uLnTx/>
                <a:uFillTx/>
                <a:latin typeface="Source Sans Pro" panose="020B0503030403020204" pitchFamily="34" charset="0"/>
                <a:ea typeface="Source Sans Pro" panose="020B0503030403020204" pitchFamily="34" charset="0"/>
                <a:cs typeface="+mn-cs"/>
              </a:rPr>
              <a:t>Today we will discuss and learn the following information. Review this material with participants.</a:t>
            </a:r>
          </a:p>
          <a:p>
            <a:pPr marL="503791" marR="0" lvl="1" indent="-251895" algn="l" defTabSz="609630" rtl="0" eaLnBrk="1" fontAlgn="auto" latinLnBrk="0" hangingPunct="1">
              <a:lnSpc>
                <a:spcPts val="3266"/>
              </a:lnSpc>
              <a:spcBef>
                <a:spcPts val="0"/>
              </a:spcBef>
              <a:spcAft>
                <a:spcPts val="0"/>
              </a:spcAft>
              <a:buClrTx/>
              <a:buSzTx/>
              <a:buFont typeface="Arial"/>
              <a:buChar char="•"/>
              <a:tabLst/>
              <a:defRPr/>
            </a:pPr>
            <a:r>
              <a:rPr lang="en-US" sz="1200" dirty="0">
                <a:solidFill>
                  <a:srgbClr val="0A394D"/>
                </a:solidFill>
                <a:latin typeface="Source Sans Pro" panose="020B0503030403020204" pitchFamily="34" charset="0"/>
                <a:ea typeface="Source Sans Pro" panose="020B0503030403020204" pitchFamily="34" charset="0"/>
              </a:rPr>
              <a:t>L</a:t>
            </a:r>
            <a:r>
              <a:rPr kumimoji="0" lang="en-US" sz="1200" b="0" i="0" u="none" strike="noStrike" kern="1200" cap="none" spc="0" normalizeH="0" baseline="0" noProof="0" dirty="0">
                <a:ln>
                  <a:noFill/>
                </a:ln>
                <a:solidFill>
                  <a:srgbClr val="0A394D"/>
                </a:solidFill>
                <a:effectLst/>
                <a:uLnTx/>
                <a:uFillTx/>
                <a:latin typeface="Source Sans Pro" panose="020B0503030403020204" pitchFamily="34" charset="0"/>
                <a:ea typeface="Source Sans Pro" panose="020B0503030403020204" pitchFamily="34" charset="0"/>
                <a:cs typeface="+mn-cs"/>
              </a:rPr>
              <a:t>earn how to promote protective factors</a:t>
            </a:r>
          </a:p>
          <a:p>
            <a:pPr marL="503791" marR="0" lvl="1" indent="-251895" algn="l" defTabSz="609630" rtl="0" eaLnBrk="1" fontAlgn="auto" latinLnBrk="0" hangingPunct="1">
              <a:lnSpc>
                <a:spcPts val="3266"/>
              </a:lnSpc>
              <a:spcBef>
                <a:spcPts val="0"/>
              </a:spcBef>
              <a:spcAft>
                <a:spcPts val="0"/>
              </a:spcAft>
              <a:buClrTx/>
              <a:buSzTx/>
              <a:buFont typeface="Arial"/>
              <a:buChar char="•"/>
              <a:tabLst/>
              <a:defRPr/>
            </a:pPr>
            <a:r>
              <a:rPr lang="en-US" sz="1200" dirty="0">
                <a:solidFill>
                  <a:srgbClr val="0A394D"/>
                </a:solidFill>
                <a:latin typeface="Source Sans Pro" panose="020B0503030403020204" pitchFamily="34" charset="0"/>
                <a:ea typeface="Source Sans Pro" panose="020B0503030403020204" pitchFamily="34" charset="0"/>
              </a:rPr>
              <a:t>U</a:t>
            </a:r>
            <a:r>
              <a:rPr kumimoji="0" lang="en-US" sz="1200" b="0" i="0" u="none" strike="noStrike" kern="1200" cap="none" spc="0" normalizeH="0" baseline="0" noProof="0" dirty="0" err="1">
                <a:ln>
                  <a:noFill/>
                </a:ln>
                <a:solidFill>
                  <a:srgbClr val="0A394D"/>
                </a:solidFill>
                <a:effectLst/>
                <a:uLnTx/>
                <a:uFillTx/>
                <a:latin typeface="Source Sans Pro" panose="020B0503030403020204" pitchFamily="34" charset="0"/>
                <a:ea typeface="Source Sans Pro" panose="020B0503030403020204" pitchFamily="34" charset="0"/>
                <a:cs typeface="+mn-cs"/>
              </a:rPr>
              <a:t>nderstand</a:t>
            </a:r>
            <a:r>
              <a:rPr kumimoji="0" lang="en-US" sz="1200" b="0" i="0" u="none" strike="noStrike" kern="1200" cap="none" spc="0" normalizeH="0" baseline="0" noProof="0" dirty="0">
                <a:ln>
                  <a:noFill/>
                </a:ln>
                <a:solidFill>
                  <a:srgbClr val="0A394D"/>
                </a:solidFill>
                <a:effectLst/>
                <a:uLnTx/>
                <a:uFillTx/>
                <a:latin typeface="Source Sans Pro" panose="020B0503030403020204" pitchFamily="34" charset="0"/>
                <a:ea typeface="Source Sans Pro" panose="020B0503030403020204" pitchFamily="34" charset="0"/>
                <a:cs typeface="+mn-cs"/>
              </a:rPr>
              <a:t> social </a:t>
            </a:r>
            <a:r>
              <a:rPr lang="en-US" sz="1200" dirty="0">
                <a:solidFill>
                  <a:srgbClr val="0A394D"/>
                </a:solidFill>
                <a:latin typeface="Source Sans Pro" panose="020B0503030403020204" pitchFamily="34" charset="0"/>
                <a:ea typeface="Source Sans Pro" panose="020B0503030403020204" pitchFamily="34" charset="0"/>
              </a:rPr>
              <a:t>connection and support</a:t>
            </a:r>
            <a:endParaRPr kumimoji="0" lang="en-US" sz="1200" b="0" i="0" u="none" strike="noStrike" kern="1200" cap="none" spc="0" normalizeH="0" baseline="0" noProof="0" dirty="0">
              <a:ln>
                <a:noFill/>
              </a:ln>
              <a:solidFill>
                <a:srgbClr val="0A394D"/>
              </a:solidFill>
              <a:effectLst/>
              <a:uLnTx/>
              <a:uFillTx/>
              <a:latin typeface="Source Sans Pro" panose="020B0503030403020204" pitchFamily="34" charset="0"/>
              <a:ea typeface="Source Sans Pro" panose="020B0503030403020204" pitchFamily="34" charset="0"/>
              <a:cs typeface="+mn-cs"/>
            </a:endParaRPr>
          </a:p>
          <a:p>
            <a:pPr marL="503791" marR="0" lvl="1" indent="-251895" algn="l" defTabSz="609630" rtl="0" eaLnBrk="1" fontAlgn="auto" latinLnBrk="0" hangingPunct="1">
              <a:lnSpc>
                <a:spcPts val="3266"/>
              </a:lnSpc>
              <a:spcBef>
                <a:spcPts val="0"/>
              </a:spcBef>
              <a:spcAft>
                <a:spcPts val="0"/>
              </a:spcAft>
              <a:buClrTx/>
              <a:buSzTx/>
              <a:buFont typeface="Arial"/>
              <a:buChar char="•"/>
              <a:tabLst/>
              <a:defRPr/>
            </a:pPr>
            <a:r>
              <a:rPr lang="en-US" sz="1200" dirty="0">
                <a:solidFill>
                  <a:srgbClr val="0A394D"/>
                </a:solidFill>
                <a:latin typeface="Source Sans Pro" panose="020B0503030403020204" pitchFamily="34" charset="0"/>
                <a:ea typeface="Source Sans Pro" panose="020B0503030403020204" pitchFamily="34" charset="0"/>
              </a:rPr>
              <a:t>U</a:t>
            </a:r>
            <a:r>
              <a:rPr kumimoji="0" lang="en-US" sz="1200" b="0" i="0" u="none" strike="noStrike" kern="1200" cap="none" spc="0" normalizeH="0" baseline="0" noProof="0" dirty="0" err="1">
                <a:ln>
                  <a:noFill/>
                </a:ln>
                <a:solidFill>
                  <a:srgbClr val="0A394D"/>
                </a:solidFill>
                <a:effectLst/>
                <a:uLnTx/>
                <a:uFillTx/>
                <a:latin typeface="Source Sans Pro" panose="020B0503030403020204" pitchFamily="34" charset="0"/>
                <a:ea typeface="Source Sans Pro" panose="020B0503030403020204" pitchFamily="34" charset="0"/>
                <a:cs typeface="+mn-cs"/>
              </a:rPr>
              <a:t>tilize</a:t>
            </a:r>
            <a:r>
              <a:rPr kumimoji="0" lang="en-US" sz="1200" b="0" i="0" u="none" strike="noStrike" kern="1200" cap="none" spc="0" normalizeH="0" baseline="0" noProof="0" dirty="0">
                <a:ln>
                  <a:noFill/>
                </a:ln>
                <a:solidFill>
                  <a:srgbClr val="0A394D"/>
                </a:solidFill>
                <a:effectLst/>
                <a:uLnTx/>
                <a:uFillTx/>
                <a:latin typeface="Source Sans Pro" panose="020B0503030403020204" pitchFamily="34" charset="0"/>
                <a:ea typeface="Source Sans Pro" panose="020B0503030403020204" pitchFamily="34" charset="0"/>
                <a:cs typeface="+mn-cs"/>
              </a:rPr>
              <a:t> tools to assess social support</a:t>
            </a:r>
          </a:p>
          <a:p>
            <a:pPr marL="503791" marR="0" lvl="1" indent="-251895" algn="l" defTabSz="609630" rtl="0" eaLnBrk="1" fontAlgn="auto" latinLnBrk="0" hangingPunct="1">
              <a:lnSpc>
                <a:spcPts val="3266"/>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0A394D"/>
                </a:solidFill>
                <a:effectLst/>
                <a:uLnTx/>
                <a:uFillTx/>
                <a:latin typeface="Source Sans Pro" panose="020B0503030403020204" pitchFamily="34" charset="0"/>
                <a:ea typeface="Source Sans Pro" panose="020B0503030403020204" pitchFamily="34" charset="0"/>
                <a:cs typeface="+mn-cs"/>
              </a:rPr>
              <a:t>Practice skills to enhance social </a:t>
            </a:r>
            <a:r>
              <a:rPr lang="en-US" sz="1200" dirty="0">
                <a:solidFill>
                  <a:srgbClr val="0A394D"/>
                </a:solidFill>
                <a:latin typeface="Source Sans Pro" panose="020B0503030403020204" pitchFamily="34" charset="0"/>
                <a:ea typeface="Source Sans Pro" panose="020B0503030403020204" pitchFamily="34" charset="0"/>
              </a:rPr>
              <a:t>connection</a:t>
            </a:r>
            <a:endParaRPr kumimoji="0" lang="en-US" sz="1200" b="0" i="0" u="none" strike="noStrike" kern="1200" cap="none" spc="0" normalizeH="0" baseline="0" noProof="0" dirty="0">
              <a:ln>
                <a:noFill/>
              </a:ln>
              <a:solidFill>
                <a:srgbClr val="0A394D"/>
              </a:solidFill>
              <a:effectLst/>
              <a:uLnTx/>
              <a:uFillTx/>
              <a:latin typeface="Source Sans Pro" panose="020B0503030403020204" pitchFamily="34" charset="0"/>
              <a:ea typeface="Source Sans Pro" panose="020B0503030403020204" pitchFamily="34" charset="0"/>
              <a:cs typeface="+mn-cs"/>
            </a:endParaRPr>
          </a:p>
          <a:p>
            <a:pPr marL="503791" marR="0" lvl="1" indent="-251895" algn="l" defTabSz="609630" rtl="0" eaLnBrk="1" fontAlgn="auto" latinLnBrk="0" hangingPunct="1">
              <a:lnSpc>
                <a:spcPts val="3266"/>
              </a:lnSpc>
              <a:spcBef>
                <a:spcPts val="0"/>
              </a:spcBef>
              <a:spcAft>
                <a:spcPts val="0"/>
              </a:spcAft>
              <a:buClrTx/>
              <a:buSzTx/>
              <a:buFont typeface="Arial"/>
              <a:buChar char="•"/>
              <a:tabLst/>
              <a:defRPr/>
            </a:pPr>
            <a:r>
              <a:rPr lang="en-US" sz="1200" dirty="0">
                <a:solidFill>
                  <a:srgbClr val="0A394D"/>
                </a:solidFill>
                <a:latin typeface="Source Sans Pro" panose="020B0503030403020204" pitchFamily="34" charset="0"/>
                <a:ea typeface="Source Sans Pro" panose="020B0503030403020204" pitchFamily="34" charset="0"/>
              </a:rPr>
              <a:t>L</a:t>
            </a:r>
            <a:r>
              <a:rPr kumimoji="0" lang="en-US" sz="1200" b="0" i="0" u="none" strike="noStrike" kern="1200" cap="none" spc="0" normalizeH="0" baseline="0" noProof="0" dirty="0">
                <a:ln>
                  <a:noFill/>
                </a:ln>
                <a:solidFill>
                  <a:srgbClr val="0A394D"/>
                </a:solidFill>
                <a:effectLst/>
                <a:uLnTx/>
                <a:uFillTx/>
                <a:latin typeface="Source Sans Pro" panose="020B0503030403020204" pitchFamily="34" charset="0"/>
                <a:ea typeface="Source Sans Pro" panose="020B0503030403020204" pitchFamily="34" charset="0"/>
                <a:cs typeface="+mn-cs"/>
              </a:rPr>
              <a:t>earn new techniques to expand social </a:t>
            </a:r>
            <a:r>
              <a:rPr lang="en-US" sz="1200" dirty="0">
                <a:solidFill>
                  <a:srgbClr val="0A394D"/>
                </a:solidFill>
                <a:latin typeface="Source Sans Pro" panose="020B0503030403020204" pitchFamily="34" charset="0"/>
                <a:ea typeface="Source Sans Pro" panose="020B0503030403020204" pitchFamily="34" charset="0"/>
              </a:rPr>
              <a:t>connection</a:t>
            </a:r>
            <a:endParaRPr kumimoji="0" lang="en-US" sz="1200" b="0" i="0" u="none" strike="noStrike" kern="1200" cap="none" spc="0" normalizeH="0" baseline="0" noProof="0" dirty="0">
              <a:ln>
                <a:noFill/>
              </a:ln>
              <a:solidFill>
                <a:srgbClr val="0A394D"/>
              </a:solidFill>
              <a:effectLst/>
              <a:uLnTx/>
              <a:uFillTx/>
              <a:latin typeface="Source Sans Pro" panose="020B0503030403020204" pitchFamily="34" charset="0"/>
              <a:ea typeface="Source Sans Pro" panose="020B0503030403020204" pitchFamily="34" charset="0"/>
              <a:cs typeface="+mn-cs"/>
            </a:endParaRPr>
          </a:p>
          <a:p>
            <a:pPr marL="503791" marR="0" lvl="1" indent="-251895" algn="l" defTabSz="609630" rtl="0" eaLnBrk="1" fontAlgn="auto" latinLnBrk="0" hangingPunct="1">
              <a:lnSpc>
                <a:spcPts val="3266"/>
              </a:lnSpc>
              <a:spcBef>
                <a:spcPts val="0"/>
              </a:spcBef>
              <a:spcAft>
                <a:spcPts val="0"/>
              </a:spcAft>
              <a:buClrTx/>
              <a:buSzTx/>
              <a:buFont typeface="Arial"/>
              <a:buChar char="•"/>
              <a:tabLst/>
              <a:defRPr/>
            </a:pPr>
            <a:r>
              <a:rPr lang="en-US" sz="1200" dirty="0">
                <a:solidFill>
                  <a:srgbClr val="0A394D"/>
                </a:solidFill>
                <a:latin typeface="Source Sans Pro" panose="020B0503030403020204" pitchFamily="34" charset="0"/>
                <a:ea typeface="Source Sans Pro" panose="020B0503030403020204" pitchFamily="34" charset="0"/>
              </a:rPr>
              <a:t>E</a:t>
            </a:r>
            <a:r>
              <a:rPr kumimoji="0" lang="en-US" sz="1200" b="0" i="0" u="none" strike="noStrike" kern="1200" cap="none" spc="0" normalizeH="0" baseline="0" noProof="0" dirty="0" err="1">
                <a:ln>
                  <a:noFill/>
                </a:ln>
                <a:solidFill>
                  <a:srgbClr val="0A394D"/>
                </a:solidFill>
                <a:effectLst/>
                <a:uLnTx/>
                <a:uFillTx/>
                <a:latin typeface="Source Sans Pro" panose="020B0503030403020204" pitchFamily="34" charset="0"/>
                <a:ea typeface="Source Sans Pro" panose="020B0503030403020204" pitchFamily="34" charset="0"/>
                <a:cs typeface="+mn-cs"/>
              </a:rPr>
              <a:t>ngage</a:t>
            </a:r>
            <a:r>
              <a:rPr kumimoji="0" lang="en-US" sz="1200" b="0" i="0" u="none" strike="noStrike" kern="1200" cap="none" spc="0" normalizeH="0" baseline="0" noProof="0" dirty="0">
                <a:ln>
                  <a:noFill/>
                </a:ln>
                <a:solidFill>
                  <a:srgbClr val="0A394D"/>
                </a:solidFill>
                <a:effectLst/>
                <a:uLnTx/>
                <a:uFillTx/>
                <a:latin typeface="Source Sans Pro" panose="020B0503030403020204" pitchFamily="34" charset="0"/>
                <a:ea typeface="Source Sans Pro" panose="020B0503030403020204" pitchFamily="34" charset="0"/>
                <a:cs typeface="+mn-cs"/>
              </a:rPr>
              <a:t> in reflection on thoughts, feelings and identification of actions to expand practice</a:t>
            </a:r>
          </a:p>
          <a:p>
            <a:endParaRPr lang="en-US" dirty="0"/>
          </a:p>
        </p:txBody>
      </p:sp>
      <p:sp>
        <p:nvSpPr>
          <p:cNvPr id="4" name="Slide Number Placeholder 3"/>
          <p:cNvSpPr>
            <a:spLocks noGrp="1"/>
          </p:cNvSpPr>
          <p:nvPr>
            <p:ph type="sldNum" sz="quarter" idx="5"/>
          </p:nvPr>
        </p:nvSpPr>
        <p:spPr/>
        <p:txBody>
          <a:bodyPr/>
          <a:lstStyle/>
          <a:p>
            <a:fld id="{ED1AC90A-2A8F-4165-84FE-E0CB4EF98332}" type="slidenum">
              <a:rPr lang="en-US" smtClean="0"/>
              <a:t>3</a:t>
            </a:fld>
            <a:endParaRPr lang="en-US"/>
          </a:p>
        </p:txBody>
      </p:sp>
    </p:spTree>
    <p:extLst>
      <p:ext uri="{BB962C8B-B14F-4D97-AF65-F5344CB8AC3E}">
        <p14:creationId xmlns:p14="http://schemas.microsoft.com/office/powerpoint/2010/main" val="1327420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1518" marR="0" lvl="1" indent="0" algn="l" defTabSz="609630" rtl="0" eaLnBrk="1" fontAlgn="auto" latinLnBrk="0" hangingPunct="1">
              <a:lnSpc>
                <a:spcPts val="2613"/>
              </a:lnSpc>
              <a:spcBef>
                <a:spcPts val="0"/>
              </a:spcBef>
              <a:spcAft>
                <a:spcPts val="0"/>
              </a:spcAft>
              <a:buClrTx/>
              <a:buSzTx/>
              <a:buFont typeface="Arial"/>
              <a:buNone/>
              <a:tabLst/>
              <a:defRPr/>
            </a:pPr>
            <a:r>
              <a:rPr kumimoji="0" lang="en-US" sz="1867" b="0" i="0" u="none" strike="noStrike" kern="1200" cap="none" spc="0" normalizeH="0" baseline="0" noProof="0" dirty="0">
                <a:ln>
                  <a:noFill/>
                </a:ln>
                <a:solidFill>
                  <a:srgbClr val="C6E7E4"/>
                </a:solidFill>
                <a:effectLst/>
                <a:uLnTx/>
                <a:uFillTx/>
                <a:latin typeface="Source Sans Pro Bold"/>
                <a:ea typeface="+mn-ea"/>
                <a:cs typeface="+mn-cs"/>
              </a:rPr>
              <a:t>10 minutes</a:t>
            </a:r>
          </a:p>
          <a:p>
            <a:pPr marL="201518" marR="0" lvl="1" indent="0" algn="l" defTabSz="609630" rtl="0" eaLnBrk="1" fontAlgn="auto" latinLnBrk="0" hangingPunct="1">
              <a:lnSpc>
                <a:spcPts val="2613"/>
              </a:lnSpc>
              <a:spcBef>
                <a:spcPts val="0"/>
              </a:spcBef>
              <a:spcAft>
                <a:spcPts val="0"/>
              </a:spcAft>
              <a:buClrTx/>
              <a:buSzTx/>
              <a:buFont typeface="Arial"/>
              <a:buNone/>
              <a:tabLst/>
              <a:defRPr/>
            </a:pPr>
            <a:endParaRPr kumimoji="0" lang="en-US" sz="1867" b="0" i="0" u="none" strike="noStrike" kern="1200" cap="none" spc="0" normalizeH="0" baseline="0" noProof="0" dirty="0">
              <a:ln>
                <a:noFill/>
              </a:ln>
              <a:solidFill>
                <a:srgbClr val="C6E7E4"/>
              </a:solidFill>
              <a:effectLst/>
              <a:uLnTx/>
              <a:uFillTx/>
              <a:latin typeface="Source Sans Pro Bold"/>
              <a:ea typeface="+mn-ea"/>
              <a:cs typeface="+mn-cs"/>
            </a:endParaRPr>
          </a:p>
          <a:p>
            <a:pPr marL="201518" marR="0" lvl="1" indent="0" algn="l" defTabSz="609630" rtl="0" eaLnBrk="1" fontAlgn="auto" latinLnBrk="0" hangingPunct="1">
              <a:lnSpc>
                <a:spcPts val="2613"/>
              </a:lnSpc>
              <a:spcBef>
                <a:spcPts val="0"/>
              </a:spcBef>
              <a:spcAft>
                <a:spcPts val="0"/>
              </a:spcAft>
              <a:buClrTx/>
              <a:buSzTx/>
              <a:buFont typeface="Arial"/>
              <a:buNone/>
              <a:tabLst/>
              <a:defRPr/>
            </a:pPr>
            <a:r>
              <a:rPr kumimoji="0" lang="en-US" sz="1867" b="0" i="0" u="none" strike="noStrike" kern="1200" cap="none" spc="0" normalizeH="0" baseline="0" noProof="0" dirty="0">
                <a:ln>
                  <a:noFill/>
                </a:ln>
                <a:solidFill>
                  <a:srgbClr val="C6E7E4"/>
                </a:solidFill>
                <a:effectLst/>
                <a:uLnTx/>
                <a:uFillTx/>
                <a:latin typeface="Source Sans Pro Bold"/>
                <a:ea typeface="+mn-ea"/>
                <a:cs typeface="+mn-cs"/>
              </a:rPr>
              <a:t>This tool is used to identify the support that youth have and at what level each support person is. Research demonstrates that we need a mixture of strong/deep connections as well as superficial/weak connections.  Supports in the middle circle are strong ties and those on the outside circle are weak ties.  Using this activity, helpers will be about to get an understanding of the strength of connections that their youth experiences.  This knowledge can then guide how to assist youth in making connections.</a:t>
            </a:r>
          </a:p>
          <a:p>
            <a:pPr marL="201518" marR="0" lvl="1" indent="0" algn="l" defTabSz="609630" rtl="0" eaLnBrk="1" fontAlgn="auto" latinLnBrk="0" hangingPunct="1">
              <a:lnSpc>
                <a:spcPts val="2613"/>
              </a:lnSpc>
              <a:spcBef>
                <a:spcPts val="0"/>
              </a:spcBef>
              <a:spcAft>
                <a:spcPts val="0"/>
              </a:spcAft>
              <a:buClrTx/>
              <a:buSzTx/>
              <a:buFont typeface="Arial"/>
              <a:buNone/>
              <a:tabLst/>
              <a:defRPr/>
            </a:pPr>
            <a:r>
              <a:rPr kumimoji="0" lang="en-US" sz="1867" b="0" i="0" u="none" strike="noStrike" kern="1200" cap="none" spc="0" normalizeH="0" baseline="0" noProof="0" dirty="0">
                <a:ln>
                  <a:noFill/>
                </a:ln>
                <a:solidFill>
                  <a:srgbClr val="C6E7E4"/>
                </a:solidFill>
                <a:effectLst/>
                <a:uLnTx/>
                <a:uFillTx/>
                <a:latin typeface="Source Sans Pro Bold"/>
                <a:ea typeface="+mn-ea"/>
                <a:cs typeface="+mn-cs"/>
              </a:rPr>
              <a:t>Communication Circles</a:t>
            </a:r>
          </a:p>
          <a:p>
            <a:pPr marL="806073" marR="0" lvl="2" indent="-268691" algn="l" defTabSz="609630" rtl="0" eaLnBrk="1" fontAlgn="auto" latinLnBrk="0" hangingPunct="1">
              <a:lnSpc>
                <a:spcPts val="2613"/>
              </a:lnSpc>
              <a:spcBef>
                <a:spcPts val="0"/>
              </a:spcBef>
              <a:spcAft>
                <a:spcPts val="0"/>
              </a:spcAft>
              <a:buClrTx/>
              <a:buSzTx/>
              <a:buFont typeface="Arial"/>
              <a:buChar char="⚬"/>
              <a:tabLst/>
              <a:defRPr/>
            </a:pPr>
            <a:r>
              <a:rPr kumimoji="0" lang="en-US" sz="1867" b="0" i="0" u="none" strike="noStrike" kern="1200" cap="none" spc="0" normalizeH="0" baseline="0" noProof="0" dirty="0">
                <a:ln>
                  <a:noFill/>
                </a:ln>
                <a:solidFill>
                  <a:srgbClr val="C6E7E4"/>
                </a:solidFill>
                <a:effectLst/>
                <a:uLnTx/>
                <a:uFillTx/>
                <a:latin typeface="Source Sans Pro"/>
                <a:ea typeface="+mn-ea"/>
                <a:cs typeface="+mn-cs"/>
              </a:rPr>
              <a:t>In the first circle identify what you </a:t>
            </a:r>
            <a:r>
              <a:rPr kumimoji="0" lang="en-US" sz="1867" b="0" i="0" u="none" strike="noStrike" kern="1200" cap="none" spc="0" normalizeH="0" baseline="0" noProof="0" dirty="0">
                <a:ln>
                  <a:noFill/>
                </a:ln>
                <a:solidFill>
                  <a:srgbClr val="C6E7E4"/>
                </a:solidFill>
                <a:effectLst/>
                <a:uLnTx/>
                <a:uFillTx/>
                <a:latin typeface="Source Sans Pro Bold"/>
                <a:ea typeface="+mn-ea"/>
                <a:cs typeface="+mn-cs"/>
              </a:rPr>
              <a:t>MUST</a:t>
            </a:r>
            <a:r>
              <a:rPr kumimoji="0" lang="en-US" sz="1867" b="0" i="0" u="none" strike="noStrike" kern="1200" cap="none" spc="0" normalizeH="0" baseline="0" noProof="0" dirty="0">
                <a:ln>
                  <a:noFill/>
                </a:ln>
                <a:solidFill>
                  <a:srgbClr val="C6E7E4"/>
                </a:solidFill>
                <a:effectLst/>
                <a:uLnTx/>
                <a:uFillTx/>
                <a:latin typeface="Source Sans Pro"/>
                <a:ea typeface="+mn-ea"/>
                <a:cs typeface="+mn-cs"/>
              </a:rPr>
              <a:t> know about the youth’s people (who are their peeps)</a:t>
            </a:r>
          </a:p>
          <a:p>
            <a:pPr marL="806073" marR="0" lvl="2" indent="-268691" algn="l" defTabSz="609630" rtl="0" eaLnBrk="1" fontAlgn="auto" latinLnBrk="0" hangingPunct="1">
              <a:lnSpc>
                <a:spcPts val="2613"/>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C6E7E4"/>
                </a:solidFill>
                <a:effectLst/>
                <a:uLnTx/>
                <a:uFillTx/>
                <a:latin typeface="Source Sans Pro"/>
                <a:ea typeface="+mn-ea"/>
                <a:cs typeface="+mn-cs"/>
              </a:rPr>
              <a:t>In the second circle identify what you </a:t>
            </a:r>
            <a:r>
              <a:rPr kumimoji="0" lang="en-US" sz="1200" b="0" i="0" u="none" strike="noStrike" kern="1200" cap="none" spc="0" normalizeH="0" baseline="0" noProof="0" dirty="0">
                <a:ln>
                  <a:noFill/>
                </a:ln>
                <a:solidFill>
                  <a:srgbClr val="C6E7E4"/>
                </a:solidFill>
                <a:effectLst/>
                <a:uLnTx/>
                <a:uFillTx/>
                <a:latin typeface="Source Sans Pro Bold"/>
                <a:ea typeface="+mn-ea"/>
                <a:cs typeface="+mn-cs"/>
              </a:rPr>
              <a:t>SHOULD</a:t>
            </a:r>
            <a:r>
              <a:rPr kumimoji="0" lang="en-US" sz="1200" b="0" i="0" u="none" strike="noStrike" kern="1200" cap="none" spc="0" normalizeH="0" baseline="0" noProof="0" dirty="0">
                <a:ln>
                  <a:noFill/>
                </a:ln>
                <a:solidFill>
                  <a:srgbClr val="C6E7E4"/>
                </a:solidFill>
                <a:effectLst/>
                <a:uLnTx/>
                <a:uFillTx/>
                <a:latin typeface="Source Sans Pro"/>
                <a:ea typeface="+mn-ea"/>
                <a:cs typeface="+mn-cs"/>
              </a:rPr>
              <a:t> know about the </a:t>
            </a:r>
            <a:r>
              <a:rPr lang="en-US" sz="1200" dirty="0">
                <a:solidFill>
                  <a:srgbClr val="C6E7E4"/>
                </a:solidFill>
                <a:latin typeface="Source Sans Pro"/>
              </a:rPr>
              <a:t>youth’s connections (who can they spend time with)</a:t>
            </a:r>
            <a:endParaRPr kumimoji="0" lang="en-US" sz="1200" b="0" i="0" u="none" strike="noStrike" kern="1200" cap="none" spc="0" normalizeH="0" baseline="0" noProof="0" dirty="0">
              <a:ln>
                <a:noFill/>
              </a:ln>
              <a:solidFill>
                <a:srgbClr val="C6E7E4"/>
              </a:solidFill>
              <a:effectLst/>
              <a:uLnTx/>
              <a:uFillTx/>
              <a:latin typeface="Source Sans Pro"/>
              <a:ea typeface="+mn-ea"/>
              <a:cs typeface="+mn-cs"/>
            </a:endParaRPr>
          </a:p>
          <a:p>
            <a:pPr marL="806073" marR="0" lvl="2" indent="-268691" algn="l" defTabSz="609630" rtl="0" eaLnBrk="1" fontAlgn="auto" latinLnBrk="0" hangingPunct="1">
              <a:lnSpc>
                <a:spcPts val="2613"/>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C6E7E4"/>
                </a:solidFill>
                <a:effectLst/>
                <a:uLnTx/>
                <a:uFillTx/>
                <a:latin typeface="Source Sans Pro"/>
                <a:ea typeface="+mn-ea"/>
                <a:cs typeface="+mn-cs"/>
              </a:rPr>
              <a:t>In the third circle identify what would be </a:t>
            </a:r>
            <a:r>
              <a:rPr kumimoji="0" lang="en-US" sz="1200" b="0" i="0" u="none" strike="noStrike" kern="1200" cap="none" spc="0" normalizeH="0" baseline="0" noProof="0" dirty="0">
                <a:ln>
                  <a:noFill/>
                </a:ln>
                <a:solidFill>
                  <a:srgbClr val="C6E7E4"/>
                </a:solidFill>
                <a:effectLst/>
                <a:uLnTx/>
                <a:uFillTx/>
                <a:latin typeface="Source Sans Pro Bold"/>
                <a:ea typeface="+mn-ea"/>
                <a:cs typeface="+mn-cs"/>
              </a:rPr>
              <a:t>NICE TO KNOW </a:t>
            </a:r>
            <a:r>
              <a:rPr kumimoji="0" lang="en-US" sz="1200" b="0" i="0" u="none" strike="noStrike" kern="1200" cap="none" spc="0" normalizeH="0" baseline="0" noProof="0" dirty="0">
                <a:ln>
                  <a:noFill/>
                </a:ln>
                <a:solidFill>
                  <a:srgbClr val="C6E7E4"/>
                </a:solidFill>
                <a:effectLst/>
                <a:uLnTx/>
                <a:uFillTx/>
                <a:latin typeface="Source Sans Pro"/>
                <a:ea typeface="+mn-ea"/>
                <a:cs typeface="+mn-cs"/>
              </a:rPr>
              <a:t>about the </a:t>
            </a:r>
            <a:r>
              <a:rPr lang="en-US" sz="1200" dirty="0">
                <a:solidFill>
                  <a:srgbClr val="C6E7E4"/>
                </a:solidFill>
                <a:latin typeface="Source Sans Pro"/>
              </a:rPr>
              <a:t>youth’s connections (who would they like to get to know better)</a:t>
            </a:r>
            <a:endParaRPr kumimoji="0" lang="en-US" sz="1200" b="0" i="0" u="none" strike="noStrike" kern="1200" cap="none" spc="0" normalizeH="0" baseline="0" noProof="0" dirty="0">
              <a:ln>
                <a:noFill/>
              </a:ln>
              <a:solidFill>
                <a:srgbClr val="C6E7E4"/>
              </a:solidFill>
              <a:effectLst/>
              <a:uLnTx/>
              <a:uFillTx/>
              <a:latin typeface="Source Sans Pro"/>
              <a:ea typeface="+mn-ea"/>
              <a:cs typeface="+mn-cs"/>
            </a:endParaRPr>
          </a:p>
          <a:p>
            <a:r>
              <a:rPr lang="en-US" dirty="0"/>
              <a:t>Look on page </a:t>
            </a:r>
            <a:r>
              <a:rPr lang="en-US" dirty="0">
                <a:highlight>
                  <a:srgbClr val="FFFF00"/>
                </a:highlight>
              </a:rPr>
              <a:t>9</a:t>
            </a:r>
            <a:r>
              <a:rPr lang="en-US" dirty="0"/>
              <a:t> of the curriculum for written instructions</a:t>
            </a:r>
          </a:p>
        </p:txBody>
      </p:sp>
      <p:sp>
        <p:nvSpPr>
          <p:cNvPr id="4" name="Slide Number Placeholder 3"/>
          <p:cNvSpPr>
            <a:spLocks noGrp="1"/>
          </p:cNvSpPr>
          <p:nvPr>
            <p:ph type="sldNum" sz="quarter" idx="5"/>
          </p:nvPr>
        </p:nvSpPr>
        <p:spPr/>
        <p:txBody>
          <a:bodyPr/>
          <a:lstStyle/>
          <a:p>
            <a:fld id="{ED1AC90A-2A8F-4165-84FE-E0CB4EF98332}" type="slidenum">
              <a:rPr lang="en-US" smtClean="0"/>
              <a:t>21</a:t>
            </a:fld>
            <a:endParaRPr lang="en-US"/>
          </a:p>
        </p:txBody>
      </p:sp>
    </p:spTree>
    <p:extLst>
      <p:ext uri="{BB962C8B-B14F-4D97-AF65-F5344CB8AC3E}">
        <p14:creationId xmlns:p14="http://schemas.microsoft.com/office/powerpoint/2010/main" val="32091478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800" dirty="0">
                <a:effectLst/>
                <a:latin typeface="Gill Sans"/>
                <a:ea typeface="Cambria" panose="02040503050406030204" pitchFamily="18" charset="0"/>
                <a:cs typeface="Times New Roman" panose="02020603050405020304" pitchFamily="18" charset="0"/>
              </a:rPr>
              <a:t>15 minutes</a:t>
            </a:r>
          </a:p>
          <a:p>
            <a:pPr marL="342900" marR="0" lvl="0" indent="-342900">
              <a:lnSpc>
                <a:spcPct val="107000"/>
              </a:lnSpc>
              <a:spcBef>
                <a:spcPts val="0"/>
              </a:spcBef>
              <a:spcAft>
                <a:spcPts val="0"/>
              </a:spcAft>
              <a:buFont typeface="+mj-lt"/>
              <a:buAutoNum type="arabicPeriod"/>
            </a:pPr>
            <a:endParaRPr lang="en-US" sz="1800" dirty="0">
              <a:effectLst/>
              <a:latin typeface="Gill Sans"/>
              <a:ea typeface="Cambria" panose="020405030504060302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Gill Sans"/>
                <a:ea typeface="Cambria" panose="02040503050406030204" pitchFamily="18" charset="0"/>
                <a:cs typeface="Times New Roman" panose="02020603050405020304" pitchFamily="18" charset="0"/>
              </a:rPr>
              <a:t>Break the class into groups of 4 or 5 people.</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Gill Sans"/>
                <a:ea typeface="Cambria" panose="02040503050406030204" pitchFamily="18" charset="0"/>
                <a:cs typeface="Times New Roman" panose="02020603050405020304" pitchFamily="18" charset="0"/>
              </a:rPr>
              <a:t>In each small group have them complete the following worksheet.</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nSpc>
                <a:spcPct val="107000"/>
              </a:lnSpc>
              <a:spcBef>
                <a:spcPts val="0"/>
              </a:spcBef>
              <a:spcAft>
                <a:spcPts val="0"/>
              </a:spcAft>
            </a:pPr>
            <a:r>
              <a:rPr lang="en-US" sz="1800" dirty="0">
                <a:effectLst/>
                <a:latin typeface="Gill Sans"/>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nSpc>
                <a:spcPct val="107000"/>
              </a:lnSpc>
              <a:spcBef>
                <a:spcPts val="0"/>
              </a:spcBef>
              <a:spcAft>
                <a:spcPts val="0"/>
              </a:spcAft>
            </a:pPr>
            <a:r>
              <a:rPr lang="en-US" sz="1800" dirty="0">
                <a:effectLst/>
                <a:latin typeface="Gill Sans"/>
                <a:ea typeface="Cambria" panose="02040503050406030204" pitchFamily="18" charset="0"/>
                <a:cs typeface="Times New Roman" panose="02020603050405020304" pitchFamily="18" charset="0"/>
              </a:rPr>
              <a:t>You are trying to help the youth create positive peer relationships in the community. Complete the worksheet below answering the following questions from the needs-based approach.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nSpc>
                <a:spcPct val="107000"/>
              </a:lnSpc>
              <a:spcBef>
                <a:spcPts val="0"/>
              </a:spcBef>
              <a:spcAft>
                <a:spcPts val="0"/>
              </a:spcAft>
            </a:pPr>
            <a:r>
              <a:rPr lang="en-US" sz="1800" dirty="0">
                <a:effectLst/>
                <a:latin typeface="Gill Sans"/>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457200" lvl="0" indent="-342900">
              <a:lnSpc>
                <a:spcPct val="107000"/>
              </a:lnSpc>
              <a:spcBef>
                <a:spcPts val="0"/>
              </a:spcBef>
              <a:spcAft>
                <a:spcPts val="0"/>
              </a:spcAft>
              <a:buFont typeface="+mj-lt"/>
              <a:buAutoNum type="arabicPeriod"/>
            </a:pPr>
            <a:r>
              <a:rPr lang="en-US" sz="1800" dirty="0">
                <a:effectLst/>
                <a:latin typeface="Gill Sans"/>
                <a:ea typeface="Cambria" panose="02040503050406030204" pitchFamily="18" charset="0"/>
                <a:cs typeface="Times New Roman" panose="02020603050405020304" pitchFamily="18" charset="0"/>
              </a:rPr>
              <a:t>List the strengths associated with this need:</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457200">
              <a:lnSpc>
                <a:spcPct val="107000"/>
              </a:lnSpc>
              <a:spcBef>
                <a:spcPts val="0"/>
              </a:spcBef>
              <a:spcAft>
                <a:spcPts val="0"/>
              </a:spcAft>
            </a:pPr>
            <a:r>
              <a:rPr lang="en-US" sz="1800" dirty="0">
                <a:effectLst/>
                <a:latin typeface="Gill Sans"/>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457200" lvl="0" indent="0">
              <a:lnSpc>
                <a:spcPct val="107000"/>
              </a:lnSpc>
              <a:spcBef>
                <a:spcPts val="0"/>
              </a:spcBef>
              <a:spcAft>
                <a:spcPts val="0"/>
              </a:spcAft>
              <a:buFont typeface="+mj-lt"/>
              <a:buNone/>
            </a:pPr>
            <a:r>
              <a:rPr lang="en-US" sz="1800" dirty="0">
                <a:effectLst/>
                <a:latin typeface="Gill Sans"/>
                <a:ea typeface="Cambria" panose="02040503050406030204" pitchFamily="18" charset="0"/>
                <a:cs typeface="Times New Roman" panose="02020603050405020304" pitchFamily="18" charset="0"/>
              </a:rPr>
              <a:t>2. List the culture associated with this need:</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457200">
              <a:lnSpc>
                <a:spcPct val="107000"/>
              </a:lnSpc>
              <a:spcBef>
                <a:spcPts val="0"/>
              </a:spcBef>
              <a:spcAft>
                <a:spcPts val="0"/>
              </a:spcAft>
            </a:pPr>
            <a:r>
              <a:rPr lang="en-US" sz="1800" dirty="0">
                <a:effectLst/>
                <a:latin typeface="Gill Sans"/>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457200" lvl="0" indent="0">
              <a:lnSpc>
                <a:spcPct val="107000"/>
              </a:lnSpc>
              <a:spcBef>
                <a:spcPts val="0"/>
              </a:spcBef>
              <a:spcAft>
                <a:spcPts val="0"/>
              </a:spcAft>
              <a:buFont typeface="+mj-lt"/>
              <a:buNone/>
            </a:pPr>
            <a:r>
              <a:rPr lang="en-US" sz="1800" dirty="0">
                <a:effectLst/>
                <a:latin typeface="Gill Sans"/>
                <a:ea typeface="Cambria" panose="02040503050406030204" pitchFamily="18" charset="0"/>
                <a:cs typeface="Times New Roman" panose="02020603050405020304" pitchFamily="18" charset="0"/>
              </a:rPr>
              <a:t>3. Brainstorm at least 10 community options that would meet this need while building on the strengths and culture (use resources available in your community). Circle the one you think the youth would pick:</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12700" marR="0">
              <a:lnSpc>
                <a:spcPct val="119000"/>
              </a:lnSpc>
              <a:spcBef>
                <a:spcPts val="195"/>
              </a:spcBef>
              <a:spcAft>
                <a:spcPts val="0"/>
              </a:spcAft>
            </a:pPr>
            <a:r>
              <a:rPr lang="en-US" sz="1800" dirty="0">
                <a:effectLst/>
                <a:latin typeface="Gill Sans"/>
                <a:ea typeface="Source Sans Pro" panose="020B0503030403020204" pitchFamily="34"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457200" lvl="0" indent="-342900">
              <a:lnSpc>
                <a:spcPct val="115000"/>
              </a:lnSpc>
              <a:spcBef>
                <a:spcPts val="0"/>
              </a:spcBef>
              <a:spcAft>
                <a:spcPts val="1000"/>
              </a:spcAft>
              <a:buFont typeface="+mj-lt"/>
              <a:buAutoNum type="arabicPeriod" startAt="4"/>
            </a:pPr>
            <a:r>
              <a:rPr lang="en-US" sz="1800" dirty="0">
                <a:effectLst/>
                <a:latin typeface="Gill Sans"/>
                <a:ea typeface="Cambria" panose="02040503050406030204" pitchFamily="18" charset="0"/>
                <a:cs typeface="Times New Roman" panose="02020603050405020304" pitchFamily="18" charset="0"/>
              </a:rPr>
              <a:t>Who could help them get involved in the option you selected (who would you want to hook them up with)?</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457200" lvl="0" indent="-342900">
              <a:lnSpc>
                <a:spcPct val="115000"/>
              </a:lnSpc>
              <a:spcBef>
                <a:spcPts val="0"/>
              </a:spcBef>
              <a:spcAft>
                <a:spcPts val="1000"/>
              </a:spcAft>
              <a:buFont typeface="+mj-lt"/>
              <a:buAutoNum type="arabicPeriod" startAt="4"/>
            </a:pPr>
            <a:r>
              <a:rPr lang="en-US" sz="1800" dirty="0">
                <a:effectLst/>
                <a:latin typeface="Gill Sans"/>
                <a:ea typeface="Cambria" panose="02040503050406030204" pitchFamily="18" charset="0"/>
                <a:cs typeface="Times New Roman" panose="02020603050405020304" pitchFamily="18" charset="0"/>
              </a:rPr>
              <a:t>Develop an action plan for getting started</a:t>
            </a:r>
          </a:p>
          <a:p>
            <a:pPr marL="342900" marR="457200" lvl="0" indent="-342900">
              <a:lnSpc>
                <a:spcPct val="115000"/>
              </a:lnSpc>
              <a:spcBef>
                <a:spcPts val="0"/>
              </a:spcBef>
              <a:spcAft>
                <a:spcPts val="1000"/>
              </a:spcAft>
              <a:buFont typeface="+mj-lt"/>
              <a:buAutoNum type="arabicPeriod" startAt="4"/>
            </a:pPr>
            <a:endParaRPr lang="en-US" sz="1800" dirty="0">
              <a:effectLst/>
              <a:latin typeface="Gill Sans"/>
              <a:ea typeface="Cambria" panose="02040503050406030204" pitchFamily="18" charset="0"/>
              <a:cs typeface="Times New Roman" panose="02020603050405020304" pitchFamily="18" charset="0"/>
            </a:endParaRPr>
          </a:p>
          <a:p>
            <a:pPr marL="0" marR="457200" lvl="0" indent="0">
              <a:lnSpc>
                <a:spcPct val="115000"/>
              </a:lnSpc>
              <a:spcBef>
                <a:spcPts val="0"/>
              </a:spcBef>
              <a:spcAft>
                <a:spcPts val="1000"/>
              </a:spcAft>
              <a:buFont typeface="+mj-lt"/>
              <a:buNone/>
            </a:pPr>
            <a:r>
              <a:rPr lang="en-US" sz="1800" dirty="0">
                <a:effectLst/>
                <a:latin typeface="Gill Sans"/>
                <a:ea typeface="Cambria" panose="02040503050406030204" pitchFamily="18" charset="0"/>
                <a:cs typeface="Times New Roman" panose="02020603050405020304" pitchFamily="18" charset="0"/>
              </a:rPr>
              <a:t>Look on page </a:t>
            </a:r>
            <a:r>
              <a:rPr lang="en-US" sz="1800" dirty="0">
                <a:effectLst/>
                <a:highlight>
                  <a:srgbClr val="FFFF00"/>
                </a:highlight>
                <a:latin typeface="Gill Sans"/>
                <a:ea typeface="Cambria" panose="02040503050406030204" pitchFamily="18" charset="0"/>
                <a:cs typeface="Times New Roman" panose="02020603050405020304" pitchFamily="18" charset="0"/>
              </a:rPr>
              <a:t>10</a:t>
            </a:r>
            <a:r>
              <a:rPr lang="en-US" sz="1800" dirty="0">
                <a:effectLst/>
                <a:latin typeface="Gill Sans"/>
                <a:ea typeface="Cambria" panose="02040503050406030204" pitchFamily="18" charset="0"/>
                <a:cs typeface="Times New Roman" panose="02020603050405020304" pitchFamily="18" charset="0"/>
              </a:rPr>
              <a:t> of the curriculum for the story and worksheet</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47A6F2-6549-4660-81EE-167E04FE75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462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minutes </a:t>
            </a:r>
          </a:p>
          <a:p>
            <a:r>
              <a:rPr lang="en-US" dirty="0"/>
              <a:t>Read and discuss each bullet</a:t>
            </a:r>
          </a:p>
          <a:p>
            <a:pPr marL="431822" marR="0" lvl="1" indent="-215911" algn="l" defTabSz="609630" rtl="0" eaLnBrk="1" fontAlgn="auto" latinLnBrk="0" hangingPunct="1">
              <a:lnSpc>
                <a:spcPts val="28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0A394D"/>
                </a:solidFill>
                <a:effectLst/>
                <a:uLnTx/>
                <a:uFillTx/>
                <a:latin typeface="Source Sans Pro"/>
                <a:ea typeface="+mn-ea"/>
                <a:cs typeface="+mn-cs"/>
              </a:rPr>
              <a:t>Culture plays an important part in how people connect</a:t>
            </a:r>
          </a:p>
          <a:p>
            <a:pPr marL="431822" marR="0" lvl="1" indent="-215911" algn="l" defTabSz="609630" rtl="0" eaLnBrk="1" fontAlgn="auto" latinLnBrk="0" hangingPunct="1">
              <a:lnSpc>
                <a:spcPts val="28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0A394D"/>
                </a:solidFill>
                <a:effectLst/>
                <a:uLnTx/>
                <a:uFillTx/>
                <a:latin typeface="Source Sans Pro"/>
                <a:ea typeface="+mn-ea"/>
                <a:cs typeface="+mn-cs"/>
              </a:rPr>
              <a:t>Relationships are dynamic and people may change roles in our lives </a:t>
            </a:r>
          </a:p>
          <a:p>
            <a:pPr marL="431822" marR="0" lvl="1" indent="-215911" algn="l" defTabSz="609630" rtl="0" eaLnBrk="1" fontAlgn="auto" latinLnBrk="0" hangingPunct="1">
              <a:lnSpc>
                <a:spcPts val="28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0A394D"/>
                </a:solidFill>
                <a:effectLst/>
                <a:uLnTx/>
                <a:uFillTx/>
                <a:latin typeface="Source Sans Pro"/>
                <a:ea typeface="+mn-ea"/>
                <a:cs typeface="+mn-cs"/>
              </a:rPr>
              <a:t>It is often through shared activity – groups, clubs, shared passions, schools, even workplaces – that new relationships are formed. </a:t>
            </a:r>
          </a:p>
          <a:p>
            <a:pPr marL="431822" marR="0" lvl="1" indent="-215911" algn="l" defTabSz="609630" rtl="0" eaLnBrk="1" fontAlgn="auto" latinLnBrk="0" hangingPunct="1">
              <a:lnSpc>
                <a:spcPts val="28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0A394D"/>
                </a:solidFill>
                <a:effectLst/>
                <a:uLnTx/>
                <a:uFillTx/>
                <a:latin typeface="Source Sans Pro"/>
                <a:ea typeface="+mn-ea"/>
                <a:cs typeface="+mn-cs"/>
              </a:rPr>
              <a:t>People often have lives which are heavy with people providing economic exchange, and can be lacking people who are friends – thus people may be vulnerable to loneliness and social isolation </a:t>
            </a:r>
          </a:p>
          <a:p>
            <a:pPr marL="431822" marR="0" lvl="1" indent="-215911" algn="l" defTabSz="609630" rtl="0" eaLnBrk="1" fontAlgn="auto" latinLnBrk="0" hangingPunct="1">
              <a:lnSpc>
                <a:spcPts val="28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0A394D"/>
                </a:solidFill>
                <a:effectLst/>
                <a:uLnTx/>
                <a:uFillTx/>
                <a:latin typeface="Source Sans Pro"/>
                <a:ea typeface="+mn-ea"/>
                <a:cs typeface="+mn-cs"/>
              </a:rPr>
              <a:t>Promoting better lives for people includes an intentional focus on genuine participation in the community at all levels.</a:t>
            </a:r>
          </a:p>
          <a:p>
            <a:pPr marL="431822" marR="0" lvl="1" indent="-215911" algn="l" defTabSz="609630" rtl="0" eaLnBrk="1" fontAlgn="auto" latinLnBrk="0" hangingPunct="1">
              <a:lnSpc>
                <a:spcPts val="28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0A394D"/>
                </a:solidFill>
                <a:effectLst/>
                <a:uLnTx/>
                <a:uFillTx/>
                <a:latin typeface="Source Sans Pro"/>
                <a:ea typeface="+mn-ea"/>
                <a:cs typeface="+mn-cs"/>
              </a:rPr>
              <a:t>Small gestures lead to big things. (Ex: waving at your neighbor everyday may lead into a friendship)</a:t>
            </a:r>
          </a:p>
          <a:p>
            <a:endParaRPr lang="en-US" dirty="0"/>
          </a:p>
        </p:txBody>
      </p:sp>
      <p:sp>
        <p:nvSpPr>
          <p:cNvPr id="4" name="Slide Number Placeholder 3"/>
          <p:cNvSpPr>
            <a:spLocks noGrp="1"/>
          </p:cNvSpPr>
          <p:nvPr>
            <p:ph type="sldNum" sz="quarter" idx="5"/>
          </p:nvPr>
        </p:nvSpPr>
        <p:spPr/>
        <p:txBody>
          <a:bodyPr/>
          <a:lstStyle/>
          <a:p>
            <a:fld id="{ED1AC90A-2A8F-4165-84FE-E0CB4EF98332}" type="slidenum">
              <a:rPr lang="en-US" smtClean="0"/>
              <a:t>23</a:t>
            </a:fld>
            <a:endParaRPr lang="en-US"/>
          </a:p>
        </p:txBody>
      </p:sp>
    </p:spTree>
    <p:extLst>
      <p:ext uri="{BB962C8B-B14F-4D97-AF65-F5344CB8AC3E}">
        <p14:creationId xmlns:p14="http://schemas.microsoft.com/office/powerpoint/2010/main" val="1544272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3-5 minutes</a:t>
            </a:r>
          </a:p>
          <a:p>
            <a:r>
              <a:rPr lang="en-US" sz="1800" dirty="0"/>
              <a:t>Explain the Find My 5 Activity:</a:t>
            </a:r>
          </a:p>
          <a:p>
            <a:r>
              <a:rPr lang="en-US" sz="1800" dirty="0"/>
              <a:t>Explain the value of support and that asking for help is challenging for many</a:t>
            </a:r>
          </a:p>
          <a:p>
            <a:r>
              <a:rPr lang="en-US" sz="1800" dirty="0"/>
              <a:t>Work with youth to identify 5 people that they would ask for help</a:t>
            </a:r>
          </a:p>
          <a:p>
            <a:r>
              <a:rPr lang="en-US" sz="1800" dirty="0"/>
              <a:t>Ask those 5 if they would like to be part of their “Find My 5” group</a:t>
            </a:r>
          </a:p>
          <a:p>
            <a:r>
              <a:rPr lang="en-US" sz="1800" dirty="0"/>
              <a:t>Once they agree, pre-load their information into a texting, group me or other application</a:t>
            </a:r>
          </a:p>
          <a:p>
            <a:r>
              <a:rPr lang="en-US" sz="1800" dirty="0"/>
              <a:t>Start the text with the sample note and invite them to communicate with each other. </a:t>
            </a:r>
          </a:p>
          <a:p>
            <a:endParaRPr lang="en-US" sz="1800" dirty="0"/>
          </a:p>
          <a:p>
            <a:r>
              <a:rPr lang="en-US" sz="1800" dirty="0"/>
              <a:t>Look on page </a:t>
            </a:r>
            <a:r>
              <a:rPr lang="en-US" sz="1800" dirty="0">
                <a:highlight>
                  <a:srgbClr val="FFFF00"/>
                </a:highlight>
              </a:rPr>
              <a:t>13</a:t>
            </a:r>
            <a:r>
              <a:rPr lang="en-US" sz="1800" dirty="0"/>
              <a:t> of the curriculum for information </a:t>
            </a:r>
          </a:p>
        </p:txBody>
      </p:sp>
      <p:sp>
        <p:nvSpPr>
          <p:cNvPr id="4" name="Slide Number Placeholder 3"/>
          <p:cNvSpPr>
            <a:spLocks noGrp="1"/>
          </p:cNvSpPr>
          <p:nvPr>
            <p:ph type="sldNum" sz="quarter" idx="5"/>
          </p:nvPr>
        </p:nvSpPr>
        <p:spPr/>
        <p:txBody>
          <a:bodyPr/>
          <a:lstStyle/>
          <a:p>
            <a:fld id="{ED1AC90A-2A8F-4165-84FE-E0CB4EF98332}" type="slidenum">
              <a:rPr lang="en-US" smtClean="0"/>
              <a:t>24</a:t>
            </a:fld>
            <a:endParaRPr lang="en-US"/>
          </a:p>
        </p:txBody>
      </p:sp>
    </p:spTree>
    <p:extLst>
      <p:ext uri="{BB962C8B-B14F-4D97-AF65-F5344CB8AC3E}">
        <p14:creationId xmlns:p14="http://schemas.microsoft.com/office/powerpoint/2010/main" val="266746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minute</a:t>
            </a:r>
          </a:p>
          <a:p>
            <a:r>
              <a:rPr lang="en-US" dirty="0"/>
              <a:t>Read this quote out loud to the group. Once you are finished, ask them to listen again and re-read the quote. </a:t>
            </a:r>
          </a:p>
        </p:txBody>
      </p:sp>
      <p:sp>
        <p:nvSpPr>
          <p:cNvPr id="4" name="Slide Number Placeholder 3"/>
          <p:cNvSpPr>
            <a:spLocks noGrp="1"/>
          </p:cNvSpPr>
          <p:nvPr>
            <p:ph type="sldNum" sz="quarter" idx="5"/>
          </p:nvPr>
        </p:nvSpPr>
        <p:spPr/>
        <p:txBody>
          <a:bodyPr/>
          <a:lstStyle/>
          <a:p>
            <a:fld id="{ED1AC90A-2A8F-4165-84FE-E0CB4EF98332}" type="slidenum">
              <a:rPr lang="en-US" smtClean="0"/>
              <a:t>25</a:t>
            </a:fld>
            <a:endParaRPr lang="en-US"/>
          </a:p>
        </p:txBody>
      </p:sp>
    </p:spTree>
    <p:extLst>
      <p:ext uri="{BB962C8B-B14F-4D97-AF65-F5344CB8AC3E}">
        <p14:creationId xmlns:p14="http://schemas.microsoft.com/office/powerpoint/2010/main" val="3157172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moving into the Social Capital Section</a:t>
            </a:r>
          </a:p>
        </p:txBody>
      </p:sp>
      <p:sp>
        <p:nvSpPr>
          <p:cNvPr id="4" name="Slide Number Placeholder 3"/>
          <p:cNvSpPr>
            <a:spLocks noGrp="1"/>
          </p:cNvSpPr>
          <p:nvPr>
            <p:ph type="sldNum" sz="quarter" idx="5"/>
          </p:nvPr>
        </p:nvSpPr>
        <p:spPr/>
        <p:txBody>
          <a:bodyPr/>
          <a:lstStyle/>
          <a:p>
            <a:fld id="{ED1AC90A-2A8F-4165-84FE-E0CB4EF98332}" type="slidenum">
              <a:rPr lang="en-US" smtClean="0"/>
              <a:t>26</a:t>
            </a:fld>
            <a:endParaRPr lang="en-US"/>
          </a:p>
        </p:txBody>
      </p:sp>
    </p:spTree>
    <p:extLst>
      <p:ext uri="{BB962C8B-B14F-4D97-AF65-F5344CB8AC3E}">
        <p14:creationId xmlns:p14="http://schemas.microsoft.com/office/powerpoint/2010/main" val="555771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1896" marR="0" lvl="1" algn="l" defTabSz="609630" rtl="0" eaLnBrk="1" fontAlgn="auto" latinLnBrk="0" hangingPunct="1">
              <a:lnSpc>
                <a:spcPts val="3266"/>
              </a:lnSpc>
              <a:spcBef>
                <a:spcPts val="0"/>
              </a:spcBef>
              <a:spcAft>
                <a:spcPts val="0"/>
              </a:spcAft>
              <a:buClrTx/>
              <a:buSzTx/>
              <a:tabLst/>
              <a:defRPr/>
            </a:pPr>
            <a:r>
              <a:rPr kumimoji="0" lang="en-US" sz="1200" b="0" i="0" u="none" strike="noStrike" kern="1200" cap="none" spc="0" normalizeH="0" baseline="0" noProof="0" dirty="0">
                <a:ln>
                  <a:noFill/>
                </a:ln>
                <a:solidFill>
                  <a:srgbClr val="0A394D"/>
                </a:solidFill>
                <a:effectLst/>
                <a:uLnTx/>
                <a:uFillTx/>
                <a:latin typeface="Source Sans Pro" panose="020B0503030403020204" pitchFamily="34" charset="0"/>
                <a:ea typeface="Source Sans Pro" panose="020B0503030403020204" pitchFamily="34" charset="0"/>
                <a:cs typeface="+mn-cs"/>
              </a:rPr>
              <a:t>2 minutes</a:t>
            </a:r>
          </a:p>
          <a:p>
            <a:pPr marL="251896" marR="0" lvl="1" algn="l" defTabSz="609630" rtl="0" eaLnBrk="1" fontAlgn="auto" latinLnBrk="0" hangingPunct="1">
              <a:lnSpc>
                <a:spcPts val="3266"/>
              </a:lnSpc>
              <a:spcBef>
                <a:spcPts val="0"/>
              </a:spcBef>
              <a:spcAft>
                <a:spcPts val="0"/>
              </a:spcAft>
              <a:buClrTx/>
              <a:buSzTx/>
              <a:tabLst/>
              <a:defRPr/>
            </a:pPr>
            <a:r>
              <a:rPr kumimoji="0" lang="en-US" sz="1200" b="0" i="0" u="none" strike="noStrike" kern="1200" cap="none" spc="0" normalizeH="0" baseline="0" noProof="0" dirty="0">
                <a:ln>
                  <a:noFill/>
                </a:ln>
                <a:solidFill>
                  <a:srgbClr val="0A394D"/>
                </a:solidFill>
                <a:effectLst/>
                <a:uLnTx/>
                <a:uFillTx/>
                <a:latin typeface="Source Sans Pro" panose="020B0503030403020204" pitchFamily="34" charset="0"/>
                <a:ea typeface="Source Sans Pro" panose="020B0503030403020204" pitchFamily="34" charset="0"/>
                <a:cs typeface="+mn-cs"/>
              </a:rPr>
              <a:t>Now we will discuss and learn the following information. Review this material with participants.</a:t>
            </a:r>
          </a:p>
          <a:p>
            <a:pPr marL="503791" marR="0" lvl="1" indent="-251895" algn="l" defTabSz="609630" rtl="0" eaLnBrk="1" fontAlgn="auto" latinLnBrk="0" hangingPunct="1">
              <a:lnSpc>
                <a:spcPts val="3266"/>
              </a:lnSpc>
              <a:spcBef>
                <a:spcPts val="0"/>
              </a:spcBef>
              <a:spcAft>
                <a:spcPts val="0"/>
              </a:spcAft>
              <a:buClrTx/>
              <a:buSzTx/>
              <a:buFont typeface="Arial"/>
              <a:buChar char="•"/>
              <a:tabLst/>
              <a:defRPr/>
            </a:pPr>
            <a:r>
              <a:rPr lang="en-US" sz="1200" dirty="0">
                <a:solidFill>
                  <a:srgbClr val="0A394D"/>
                </a:solidFill>
                <a:latin typeface="Source Sans Pro"/>
              </a:rPr>
              <a:t>U</a:t>
            </a:r>
            <a:r>
              <a:rPr kumimoji="0" lang="en-US" sz="1200" b="0" i="0" u="none" strike="noStrike" kern="1200" cap="none" spc="0" normalizeH="0" baseline="0" noProof="0" dirty="0" err="1">
                <a:ln>
                  <a:noFill/>
                </a:ln>
                <a:solidFill>
                  <a:srgbClr val="0A394D"/>
                </a:solidFill>
                <a:effectLst/>
                <a:uLnTx/>
                <a:uFillTx/>
                <a:latin typeface="Source Sans Pro"/>
                <a:ea typeface="+mn-ea"/>
                <a:cs typeface="+mn-cs"/>
              </a:rPr>
              <a:t>nderstand</a:t>
            </a:r>
            <a:r>
              <a:rPr kumimoji="0" lang="en-US" sz="1200" b="0" i="0" u="none" strike="noStrike" kern="1200" cap="none" spc="0" normalizeH="0" baseline="0" noProof="0" dirty="0">
                <a:ln>
                  <a:noFill/>
                </a:ln>
                <a:solidFill>
                  <a:srgbClr val="0A394D"/>
                </a:solidFill>
                <a:effectLst/>
                <a:uLnTx/>
                <a:uFillTx/>
                <a:latin typeface="Source Sans Pro"/>
                <a:ea typeface="+mn-ea"/>
                <a:cs typeface="+mn-cs"/>
              </a:rPr>
              <a:t> the value of social capital</a:t>
            </a:r>
          </a:p>
          <a:p>
            <a:pPr marL="503791" marR="0" lvl="1" indent="-251895" algn="l" defTabSz="609630" rtl="0" eaLnBrk="1" fontAlgn="auto" latinLnBrk="0" hangingPunct="1">
              <a:lnSpc>
                <a:spcPts val="3266"/>
              </a:lnSpc>
              <a:spcBef>
                <a:spcPts val="0"/>
              </a:spcBef>
              <a:spcAft>
                <a:spcPts val="0"/>
              </a:spcAft>
              <a:buClrTx/>
              <a:buSzTx/>
              <a:buFont typeface="Arial"/>
              <a:buChar char="•"/>
              <a:tabLst/>
              <a:defRPr/>
            </a:pPr>
            <a:r>
              <a:rPr lang="en-US" sz="1200" dirty="0">
                <a:solidFill>
                  <a:srgbClr val="0A394D"/>
                </a:solidFill>
                <a:latin typeface="Source Sans Pro" panose="020B0503030403020204" pitchFamily="34" charset="0"/>
              </a:rPr>
              <a:t>E</a:t>
            </a:r>
            <a:r>
              <a:rPr kumimoji="0" lang="en-US" sz="1200" b="0" i="0" u="none" strike="noStrike" kern="1200" cap="none" spc="0" normalizeH="0" baseline="0" noProof="0" dirty="0" err="1">
                <a:ln>
                  <a:noFill/>
                </a:ln>
                <a:solidFill>
                  <a:srgbClr val="0A394D"/>
                </a:solidFill>
                <a:effectLst/>
                <a:uLnTx/>
                <a:uFillTx/>
                <a:latin typeface="Source Sans Pro" panose="020B0503030403020204" pitchFamily="34" charset="0"/>
                <a:ea typeface="+mn-ea"/>
                <a:cs typeface="+mn-cs"/>
              </a:rPr>
              <a:t>xplore</a:t>
            </a:r>
            <a:r>
              <a:rPr kumimoji="0" lang="en-US" sz="1200" b="0" i="0" u="none" strike="noStrike" kern="1200" cap="none" spc="0" normalizeH="0" baseline="0" noProof="0" dirty="0">
                <a:ln>
                  <a:noFill/>
                </a:ln>
                <a:solidFill>
                  <a:srgbClr val="0A394D"/>
                </a:solidFill>
                <a:effectLst/>
                <a:uLnTx/>
                <a:uFillTx/>
                <a:latin typeface="Source Sans Pro" panose="020B0503030403020204" pitchFamily="34" charset="0"/>
                <a:ea typeface="+mn-ea"/>
                <a:cs typeface="+mn-cs"/>
              </a:rPr>
              <a:t> how to expand social capital with families</a:t>
            </a:r>
          </a:p>
          <a:p>
            <a:pPr marL="503791" marR="0" lvl="1" indent="-251895" algn="l" defTabSz="609630" rtl="0" eaLnBrk="1" fontAlgn="auto" latinLnBrk="0" hangingPunct="1">
              <a:lnSpc>
                <a:spcPts val="3266"/>
              </a:lnSpc>
              <a:spcBef>
                <a:spcPts val="0"/>
              </a:spcBef>
              <a:spcAft>
                <a:spcPts val="0"/>
              </a:spcAft>
              <a:buClrTx/>
              <a:buSzTx/>
              <a:buFont typeface="Arial"/>
              <a:buChar char="•"/>
              <a:tabLst/>
              <a:defRPr/>
            </a:pPr>
            <a:r>
              <a:rPr lang="en-US" sz="1200" dirty="0">
                <a:solidFill>
                  <a:srgbClr val="0A394D"/>
                </a:solidFill>
                <a:latin typeface="Source Sans Pro" panose="020B0503030403020204" pitchFamily="34" charset="0"/>
              </a:rPr>
              <a:t>P</a:t>
            </a:r>
            <a:r>
              <a:rPr kumimoji="0" lang="en-US" sz="1200" b="0" i="0" u="none" strike="noStrike" kern="1200" cap="none" spc="0" normalizeH="0" baseline="0" noProof="0" dirty="0" err="1">
                <a:ln>
                  <a:noFill/>
                </a:ln>
                <a:solidFill>
                  <a:srgbClr val="0A394D"/>
                </a:solidFill>
                <a:effectLst/>
                <a:uLnTx/>
                <a:uFillTx/>
                <a:latin typeface="Source Sans Pro" panose="020B0503030403020204" pitchFamily="34" charset="0"/>
                <a:ea typeface="+mn-ea"/>
                <a:cs typeface="+mn-cs"/>
              </a:rPr>
              <a:t>ractice</a:t>
            </a:r>
            <a:r>
              <a:rPr kumimoji="0" lang="en-US" sz="1200" b="0" i="0" u="none" strike="noStrike" kern="1200" cap="none" spc="0" normalizeH="0" baseline="0" noProof="0" dirty="0">
                <a:ln>
                  <a:noFill/>
                </a:ln>
                <a:solidFill>
                  <a:srgbClr val="0A394D"/>
                </a:solidFill>
                <a:effectLst/>
                <a:uLnTx/>
                <a:uFillTx/>
                <a:latin typeface="Source Sans Pro" panose="020B0503030403020204" pitchFamily="34" charset="0"/>
                <a:ea typeface="+mn-ea"/>
                <a:cs typeface="+mn-cs"/>
              </a:rPr>
              <a:t> techniques to develop social capital</a:t>
            </a:r>
          </a:p>
          <a:p>
            <a:pPr marL="503791" marR="0" lvl="1" indent="-251895" algn="l" defTabSz="609630" rtl="0" eaLnBrk="1" fontAlgn="auto" latinLnBrk="0" hangingPunct="1">
              <a:lnSpc>
                <a:spcPts val="3266"/>
              </a:lnSpc>
              <a:spcBef>
                <a:spcPts val="0"/>
              </a:spcBef>
              <a:spcAft>
                <a:spcPts val="0"/>
              </a:spcAft>
              <a:buClrTx/>
              <a:buSzTx/>
              <a:buFont typeface="Arial"/>
              <a:buChar char="•"/>
              <a:tabLst/>
              <a:defRPr/>
            </a:pPr>
            <a:r>
              <a:rPr lang="en-US" sz="1200" dirty="0">
                <a:solidFill>
                  <a:srgbClr val="0A394D"/>
                </a:solidFill>
                <a:latin typeface="Source Sans Pro" panose="020B0503030403020204" pitchFamily="34" charset="0"/>
              </a:rPr>
              <a:t>E</a:t>
            </a:r>
            <a:r>
              <a:rPr kumimoji="0" lang="en-US" sz="1200" b="0" i="0" u="none" strike="noStrike" kern="1200" cap="none" spc="0" normalizeH="0" baseline="0" noProof="0" dirty="0" err="1">
                <a:ln>
                  <a:noFill/>
                </a:ln>
                <a:solidFill>
                  <a:srgbClr val="0A394D"/>
                </a:solidFill>
                <a:effectLst/>
                <a:uLnTx/>
                <a:uFillTx/>
                <a:latin typeface="Source Sans Pro" panose="020B0503030403020204" pitchFamily="34" charset="0"/>
                <a:ea typeface="+mn-ea"/>
                <a:cs typeface="+mn-cs"/>
              </a:rPr>
              <a:t>ngage</a:t>
            </a:r>
            <a:r>
              <a:rPr kumimoji="0" lang="en-US" sz="1200" b="0" i="0" u="none" strike="noStrike" kern="1200" cap="none" spc="0" normalizeH="0" baseline="0" noProof="0" dirty="0">
                <a:ln>
                  <a:noFill/>
                </a:ln>
                <a:solidFill>
                  <a:srgbClr val="0A394D"/>
                </a:solidFill>
                <a:effectLst/>
                <a:uLnTx/>
                <a:uFillTx/>
                <a:latin typeface="Source Sans Pro" panose="020B0503030403020204" pitchFamily="34" charset="0"/>
                <a:ea typeface="+mn-ea"/>
                <a:cs typeface="+mn-cs"/>
              </a:rPr>
              <a:t> in reflection on thoughts, feelings and identification of actions</a:t>
            </a:r>
          </a:p>
          <a:p>
            <a:pPr marL="251896" marR="0" lvl="1" algn="l" defTabSz="609630" rtl="0" eaLnBrk="1" fontAlgn="auto" latinLnBrk="0" hangingPunct="1">
              <a:lnSpc>
                <a:spcPts val="3266"/>
              </a:lnSpc>
              <a:spcBef>
                <a:spcPts val="0"/>
              </a:spcBef>
              <a:spcAft>
                <a:spcPts val="0"/>
              </a:spcAft>
              <a:buClrTx/>
              <a:buSzTx/>
              <a:tabLst/>
              <a:defRPr/>
            </a:pPr>
            <a:endParaRPr kumimoji="0" lang="en-US" sz="1200" b="0" i="0" u="none" strike="noStrike" kern="1200" cap="none" spc="0" normalizeH="0" baseline="0" noProof="0" dirty="0">
              <a:ln>
                <a:noFill/>
              </a:ln>
              <a:solidFill>
                <a:srgbClr val="0A394D"/>
              </a:solidFill>
              <a:effectLst/>
              <a:uLnTx/>
              <a:uFillTx/>
              <a:latin typeface="Source Sans Pro" panose="020B0503030403020204" pitchFamily="34" charset="0"/>
              <a:ea typeface="Source Sans Pro" panose="020B0503030403020204" pitchFamily="34" charset="0"/>
              <a:cs typeface="+mn-cs"/>
            </a:endParaRPr>
          </a:p>
          <a:p>
            <a:endParaRPr lang="en-US" dirty="0"/>
          </a:p>
        </p:txBody>
      </p:sp>
      <p:sp>
        <p:nvSpPr>
          <p:cNvPr id="4" name="Slide Number Placeholder 3"/>
          <p:cNvSpPr>
            <a:spLocks noGrp="1"/>
          </p:cNvSpPr>
          <p:nvPr>
            <p:ph type="sldNum" sz="quarter" idx="5"/>
          </p:nvPr>
        </p:nvSpPr>
        <p:spPr/>
        <p:txBody>
          <a:bodyPr/>
          <a:lstStyle/>
          <a:p>
            <a:fld id="{ED1AC90A-2A8F-4165-84FE-E0CB4EF98332}" type="slidenum">
              <a:rPr lang="en-US" smtClean="0"/>
              <a:t>27</a:t>
            </a:fld>
            <a:endParaRPr lang="en-US"/>
          </a:p>
        </p:txBody>
      </p:sp>
    </p:spTree>
    <p:extLst>
      <p:ext uri="{BB962C8B-B14F-4D97-AF65-F5344CB8AC3E}">
        <p14:creationId xmlns:p14="http://schemas.microsoft.com/office/powerpoint/2010/main" val="1846776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ource Sans Pro" panose="020B0503030403020204" pitchFamily="34" charset="0"/>
                <a:ea typeface="Times New Roman" panose="02020603050405020304" pitchFamily="18" charset="0"/>
              </a:rPr>
              <a:t>2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ource Sans Pro" panose="020B0503030403020204" pitchFamily="34" charset="0"/>
                <a:ea typeface="Times New Roman" panose="02020603050405020304" pitchFamily="18" charset="0"/>
              </a:rPr>
              <a:t>Social capital is social support at the macro/community level.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ource Sans Pro" panose="020B0503030403020204" pitchFamily="34" charset="0"/>
                <a:ea typeface="Times New Roman" panose="02020603050405020304" pitchFamily="18" charset="0"/>
              </a:rPr>
              <a:t>The definition of </a:t>
            </a:r>
            <a:r>
              <a:rPr lang="en-US" sz="1200" b="1" dirty="0">
                <a:effectLst/>
                <a:latin typeface="Source Sans Pro" panose="020B0503030403020204" pitchFamily="34" charset="0"/>
                <a:ea typeface="Times New Roman" panose="02020603050405020304" pitchFamily="18" charset="0"/>
              </a:rPr>
              <a:t>Social Capital</a:t>
            </a:r>
            <a:r>
              <a:rPr lang="en-US" sz="1200" dirty="0">
                <a:effectLst/>
                <a:latin typeface="Source Sans Pro" panose="020B0503030403020204" pitchFamily="34" charset="0"/>
                <a:ea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ource Sans Pro" panose="020B0503030403020204" pitchFamily="34" charset="0"/>
                <a:ea typeface="Times New Roman" panose="02020603050405020304" pitchFamily="18" charset="0"/>
              </a:rPr>
              <a:t>structure of networks and collective resources within a community that individuals within that community can draw upon and that will benefit them.</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D1AC90A-2A8F-4165-84FE-E0CB4EF98332}" type="slidenum">
              <a:rPr lang="en-US" smtClean="0"/>
              <a:t>28</a:t>
            </a:fld>
            <a:endParaRPr lang="en-US"/>
          </a:p>
        </p:txBody>
      </p:sp>
    </p:spTree>
    <p:extLst>
      <p:ext uri="{BB962C8B-B14F-4D97-AF65-F5344CB8AC3E}">
        <p14:creationId xmlns:p14="http://schemas.microsoft.com/office/powerpoint/2010/main" val="2830929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minutes</a:t>
            </a:r>
          </a:p>
          <a:p>
            <a:r>
              <a:rPr lang="en-US" dirty="0"/>
              <a:t>Discuss the benefits of Social Capital</a:t>
            </a:r>
          </a:p>
          <a:p>
            <a:pPr marL="388643" marR="0" lvl="1" indent="-194321" algn="l" defTabSz="609630" rtl="0" eaLnBrk="1" fontAlgn="auto" latinLnBrk="0" hangingPunct="1">
              <a:lnSpc>
                <a:spcPts val="252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C6E7E4"/>
                </a:solidFill>
                <a:effectLst/>
                <a:uLnTx/>
                <a:uFillTx/>
                <a:latin typeface="Source Sans Pro"/>
                <a:ea typeface="+mn-ea"/>
                <a:cs typeface="+mn-cs"/>
              </a:rPr>
              <a:t>Social relationships help families access resources</a:t>
            </a:r>
          </a:p>
          <a:p>
            <a:pPr marL="388643" marR="0" lvl="1" indent="-194321" algn="l" defTabSz="609630" rtl="0" eaLnBrk="1" fontAlgn="auto" latinLnBrk="0" hangingPunct="1">
              <a:lnSpc>
                <a:spcPts val="252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C6E7E4"/>
                </a:solidFill>
                <a:effectLst/>
                <a:uLnTx/>
                <a:uFillTx/>
                <a:latin typeface="Source Sans Pro"/>
                <a:ea typeface="+mn-ea"/>
                <a:cs typeface="+mn-cs"/>
              </a:rPr>
              <a:t>One’s perception of their community predicts psychological well-being</a:t>
            </a:r>
          </a:p>
          <a:p>
            <a:pPr marL="388643" marR="0" lvl="1" indent="-194321" algn="l" defTabSz="609630" rtl="0" eaLnBrk="1" fontAlgn="auto" latinLnBrk="0" hangingPunct="1">
              <a:lnSpc>
                <a:spcPts val="252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C6E7E4"/>
                </a:solidFill>
                <a:effectLst/>
                <a:uLnTx/>
                <a:uFillTx/>
                <a:latin typeface="Source Sans Pro"/>
                <a:ea typeface="+mn-ea"/>
                <a:cs typeface="+mn-cs"/>
              </a:rPr>
              <a:t>People that attend </a:t>
            </a:r>
            <a:r>
              <a:rPr lang="en-US" dirty="0">
                <a:solidFill>
                  <a:srgbClr val="424242"/>
                </a:solidFill>
                <a:latin typeface="Libre Franklin" pitchFamily="2" charset="77"/>
              </a:rPr>
              <a:t>faith institutions report </a:t>
            </a:r>
            <a:r>
              <a:rPr kumimoji="0" lang="en-US" sz="1200" b="0" i="0" u="none" strike="noStrike" kern="1200" cap="none" spc="0" normalizeH="0" baseline="0" noProof="0" dirty="0">
                <a:ln>
                  <a:noFill/>
                </a:ln>
                <a:solidFill>
                  <a:srgbClr val="C6E7E4"/>
                </a:solidFill>
                <a:effectLst/>
                <a:uLnTx/>
                <a:uFillTx/>
                <a:latin typeface="Source Sans Pro"/>
                <a:ea typeface="+mn-ea"/>
                <a:cs typeface="+mn-cs"/>
              </a:rPr>
              <a:t> report more life satisfaction</a:t>
            </a:r>
          </a:p>
          <a:p>
            <a:pPr marL="388643" marR="0" lvl="1" indent="-194321" algn="l" defTabSz="609630" rtl="0" eaLnBrk="1" fontAlgn="auto" latinLnBrk="0" hangingPunct="1">
              <a:lnSpc>
                <a:spcPts val="252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C6E7E4"/>
                </a:solidFill>
                <a:effectLst/>
                <a:uLnTx/>
                <a:uFillTx/>
                <a:latin typeface="Source Sans Pro"/>
                <a:ea typeface="+mn-ea"/>
                <a:cs typeface="+mn-cs"/>
              </a:rPr>
              <a:t>Social networks results in better overall health</a:t>
            </a:r>
          </a:p>
          <a:p>
            <a:pPr marL="388643" marR="0" lvl="1" indent="-194321" algn="l" defTabSz="609630" rtl="0" eaLnBrk="1" fontAlgn="auto" latinLnBrk="0" hangingPunct="1">
              <a:lnSpc>
                <a:spcPts val="252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C6E7E4"/>
                </a:solidFill>
                <a:effectLst/>
                <a:uLnTx/>
                <a:uFillTx/>
                <a:latin typeface="Source Sans Pro"/>
                <a:ea typeface="+mn-ea"/>
                <a:cs typeface="+mn-cs"/>
              </a:rPr>
              <a:t>Building relationships provides social support, and soft skills- allowing for better parent-child interactions and healthier child development</a:t>
            </a:r>
          </a:p>
          <a:p>
            <a:endParaRPr lang="en-US" dirty="0"/>
          </a:p>
        </p:txBody>
      </p:sp>
      <p:sp>
        <p:nvSpPr>
          <p:cNvPr id="4" name="Slide Number Placeholder 3"/>
          <p:cNvSpPr>
            <a:spLocks noGrp="1"/>
          </p:cNvSpPr>
          <p:nvPr>
            <p:ph type="sldNum" sz="quarter" idx="5"/>
          </p:nvPr>
        </p:nvSpPr>
        <p:spPr/>
        <p:txBody>
          <a:bodyPr/>
          <a:lstStyle/>
          <a:p>
            <a:fld id="{ED1AC90A-2A8F-4165-84FE-E0CB4EF98332}" type="slidenum">
              <a:rPr lang="en-US" smtClean="0"/>
              <a:t>29</a:t>
            </a:fld>
            <a:endParaRPr lang="en-US"/>
          </a:p>
        </p:txBody>
      </p:sp>
    </p:spTree>
    <p:extLst>
      <p:ext uri="{BB962C8B-B14F-4D97-AF65-F5344CB8AC3E}">
        <p14:creationId xmlns:p14="http://schemas.microsoft.com/office/powerpoint/2010/main" val="1467007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minutes</a:t>
            </a:r>
          </a:p>
          <a:p>
            <a:r>
              <a:rPr lang="en-US" dirty="0"/>
              <a:t>Let’s watch a video explaining social capital</a:t>
            </a:r>
          </a:p>
          <a:p>
            <a:r>
              <a:rPr lang="en-US" dirty="0"/>
              <a:t>Then discuss what social capital looks like in communities</a:t>
            </a:r>
          </a:p>
          <a:p>
            <a:r>
              <a:rPr lang="en-US" dirty="0"/>
              <a:t>Let’s talk about collective trauma for a moment</a:t>
            </a:r>
          </a:p>
        </p:txBody>
      </p:sp>
      <p:sp>
        <p:nvSpPr>
          <p:cNvPr id="4" name="Slide Number Placeholder 3"/>
          <p:cNvSpPr>
            <a:spLocks noGrp="1"/>
          </p:cNvSpPr>
          <p:nvPr>
            <p:ph type="sldNum" sz="quarter" idx="5"/>
          </p:nvPr>
        </p:nvSpPr>
        <p:spPr/>
        <p:txBody>
          <a:bodyPr/>
          <a:lstStyle/>
          <a:p>
            <a:fld id="{ED1AC90A-2A8F-4165-84FE-E0CB4EF98332}" type="slidenum">
              <a:rPr lang="en-US" smtClean="0"/>
              <a:t>30</a:t>
            </a:fld>
            <a:endParaRPr lang="en-US"/>
          </a:p>
        </p:txBody>
      </p:sp>
    </p:spTree>
    <p:extLst>
      <p:ext uri="{BB962C8B-B14F-4D97-AF65-F5344CB8AC3E}">
        <p14:creationId xmlns:p14="http://schemas.microsoft.com/office/powerpoint/2010/main" val="196886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minutes</a:t>
            </a:r>
          </a:p>
          <a:p>
            <a:r>
              <a:rPr lang="en-US" dirty="0"/>
              <a:t>While participants know the purpose of the training, people do not usually correlate the outcomes mentioned on this slide with social support. Take time to review each of these outcomes and ask participants what they would attribute these outcomes to?</a:t>
            </a:r>
          </a:p>
        </p:txBody>
      </p:sp>
      <p:sp>
        <p:nvSpPr>
          <p:cNvPr id="4" name="Slide Number Placeholder 3"/>
          <p:cNvSpPr>
            <a:spLocks noGrp="1"/>
          </p:cNvSpPr>
          <p:nvPr>
            <p:ph type="sldNum" sz="quarter" idx="5"/>
          </p:nvPr>
        </p:nvSpPr>
        <p:spPr/>
        <p:txBody>
          <a:bodyPr/>
          <a:lstStyle/>
          <a:p>
            <a:fld id="{ED1AC90A-2A8F-4165-84FE-E0CB4EF98332}" type="slidenum">
              <a:rPr lang="en-US" smtClean="0"/>
              <a:t>4</a:t>
            </a:fld>
            <a:endParaRPr lang="en-US"/>
          </a:p>
        </p:txBody>
      </p:sp>
    </p:spTree>
    <p:extLst>
      <p:ext uri="{BB962C8B-B14F-4D97-AF65-F5344CB8AC3E}">
        <p14:creationId xmlns:p14="http://schemas.microsoft.com/office/powerpoint/2010/main" val="203776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minutes</a:t>
            </a:r>
          </a:p>
          <a:p>
            <a:r>
              <a:rPr lang="en-US" dirty="0"/>
              <a:t>Break down the components of Social Capital and how they work for youth</a:t>
            </a:r>
          </a:p>
          <a:p>
            <a:pPr marL="431822" marR="0" lvl="1" indent="-215911" algn="l" defTabSz="609630" rtl="0" eaLnBrk="1" fontAlgn="auto" latinLnBrk="0" hangingPunct="1">
              <a:lnSpc>
                <a:spcPts val="28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C6E7E4"/>
                </a:solidFill>
                <a:effectLst/>
                <a:uLnTx/>
                <a:uFillTx/>
                <a:latin typeface="Source Sans Pro" panose="020B0503030403020204" pitchFamily="34" charset="0"/>
                <a:ea typeface="+mn-ea"/>
                <a:cs typeface="+mn-cs"/>
              </a:rPr>
              <a:t>Networks (friendship)- who are the people that youth associate with</a:t>
            </a:r>
          </a:p>
          <a:p>
            <a:pPr marL="431822" marR="0" lvl="1" indent="-215911" algn="l" defTabSz="609630" rtl="0" eaLnBrk="1" fontAlgn="auto" latinLnBrk="0" hangingPunct="1">
              <a:lnSpc>
                <a:spcPts val="28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C6E7E4"/>
                </a:solidFill>
                <a:effectLst/>
                <a:uLnTx/>
                <a:uFillTx/>
                <a:latin typeface="Source Sans Pro" panose="020B0503030403020204" pitchFamily="34" charset="0"/>
                <a:ea typeface="+mn-ea"/>
                <a:cs typeface="+mn-cs"/>
              </a:rPr>
              <a:t>Norms- the rules/expectations that regulate behavior in a group</a:t>
            </a:r>
          </a:p>
          <a:p>
            <a:pPr marL="431822" marR="0" lvl="1" indent="-215911" algn="l" defTabSz="609630" rtl="0" eaLnBrk="1" fontAlgn="auto" latinLnBrk="0" hangingPunct="1">
              <a:lnSpc>
                <a:spcPts val="28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C6E7E4"/>
                </a:solidFill>
                <a:effectLst/>
                <a:uLnTx/>
                <a:uFillTx/>
                <a:latin typeface="Source Sans Pro" panose="020B0503030403020204" pitchFamily="34" charset="0"/>
                <a:ea typeface="+mn-ea"/>
                <a:cs typeface="+mn-cs"/>
              </a:rPr>
              <a:t>Trust (feeling safe)- there must be trust to build capital</a:t>
            </a:r>
          </a:p>
          <a:p>
            <a:pPr marL="431822" marR="0" lvl="1" indent="-215911" algn="l" defTabSz="609630" rtl="0" eaLnBrk="1" fontAlgn="auto" latinLnBrk="0" hangingPunct="1">
              <a:lnSpc>
                <a:spcPts val="28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C6E7E4"/>
                </a:solidFill>
                <a:effectLst/>
                <a:uLnTx/>
                <a:uFillTx/>
                <a:latin typeface="Source Sans Pro" panose="020B0503030403020204" pitchFamily="34" charset="0"/>
                <a:ea typeface="+mn-ea"/>
                <a:cs typeface="+mn-cs"/>
              </a:rPr>
              <a:t>Social support (rely on others for support)- as previously discussed, social support is the framework for Social Capital</a:t>
            </a:r>
          </a:p>
          <a:p>
            <a:pPr marL="431822" marR="0" lvl="1" indent="-215911" algn="l" defTabSz="609630" rtl="0" eaLnBrk="1" fontAlgn="auto" latinLnBrk="0" hangingPunct="1">
              <a:lnSpc>
                <a:spcPts val="28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C6E7E4"/>
                </a:solidFill>
                <a:effectLst/>
                <a:uLnTx/>
                <a:uFillTx/>
                <a:latin typeface="Source Sans Pro" panose="020B0503030403020204" pitchFamily="34" charset="0"/>
                <a:ea typeface="+mn-ea"/>
                <a:cs typeface="+mn-cs"/>
              </a:rPr>
              <a:t>Connections- helping people get their needs met by connecting them with others</a:t>
            </a:r>
          </a:p>
          <a:p>
            <a:pPr marL="431822" marR="0" lvl="1" indent="-215911" algn="l" defTabSz="609630" rtl="0" eaLnBrk="1" fontAlgn="auto" latinLnBrk="0" hangingPunct="1">
              <a:lnSpc>
                <a:spcPts val="28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C6E7E4"/>
                </a:solidFill>
                <a:effectLst/>
                <a:uLnTx/>
                <a:uFillTx/>
                <a:latin typeface="Source Sans Pro" panose="020B0503030403020204" pitchFamily="34" charset="0"/>
                <a:ea typeface="+mn-ea"/>
                <a:cs typeface="+mn-cs"/>
              </a:rPr>
              <a:t>Reciprocity- building an expectation that you will not only benefit from others, but that you will also give to others to create sustainable relationships</a:t>
            </a:r>
          </a:p>
          <a:p>
            <a:pPr marL="431822" marR="0" lvl="1" indent="-215911" algn="l" defTabSz="609630" rtl="0" eaLnBrk="1" fontAlgn="auto" latinLnBrk="0" hangingPunct="1">
              <a:lnSpc>
                <a:spcPts val="28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C6E7E4"/>
                </a:solidFill>
                <a:effectLst/>
                <a:uLnTx/>
                <a:uFillTx/>
                <a:latin typeface="Source Sans Pro" panose="020B0503030403020204" pitchFamily="34" charset="0"/>
                <a:ea typeface="+mn-ea"/>
                <a:cs typeface="+mn-cs"/>
              </a:rPr>
              <a:t>Neighborhood organization (community building activities)- helps build networks with common culture </a:t>
            </a:r>
          </a:p>
          <a:p>
            <a:pPr marL="431822" marR="0" lvl="1" indent="-215911" algn="l" defTabSz="609630" rtl="0" eaLnBrk="1" fontAlgn="auto" latinLnBrk="0" hangingPunct="1">
              <a:lnSpc>
                <a:spcPts val="28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C6E7E4"/>
                </a:solidFill>
                <a:effectLst/>
                <a:uLnTx/>
                <a:uFillTx/>
                <a:latin typeface="Source Sans Pro" panose="020B0503030403020204" pitchFamily="34" charset="0"/>
                <a:ea typeface="+mn-ea"/>
                <a:cs typeface="+mn-cs"/>
              </a:rPr>
              <a:t>Institutional linkage (relationships with leadership)- helps youth expand their experiences and reach</a:t>
            </a:r>
          </a:p>
          <a:p>
            <a:endParaRPr lang="en-US" dirty="0"/>
          </a:p>
        </p:txBody>
      </p:sp>
      <p:sp>
        <p:nvSpPr>
          <p:cNvPr id="4" name="Slide Number Placeholder 3"/>
          <p:cNvSpPr>
            <a:spLocks noGrp="1"/>
          </p:cNvSpPr>
          <p:nvPr>
            <p:ph type="sldNum" sz="quarter" idx="5"/>
          </p:nvPr>
        </p:nvSpPr>
        <p:spPr/>
        <p:txBody>
          <a:bodyPr/>
          <a:lstStyle/>
          <a:p>
            <a:fld id="{ED1AC90A-2A8F-4165-84FE-E0CB4EF98332}" type="slidenum">
              <a:rPr lang="en-US" smtClean="0"/>
              <a:t>31</a:t>
            </a:fld>
            <a:endParaRPr lang="en-US"/>
          </a:p>
        </p:txBody>
      </p:sp>
    </p:spTree>
    <p:extLst>
      <p:ext uri="{BB962C8B-B14F-4D97-AF65-F5344CB8AC3E}">
        <p14:creationId xmlns:p14="http://schemas.microsoft.com/office/powerpoint/2010/main" val="41555055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minutes</a:t>
            </a:r>
          </a:p>
          <a:p>
            <a:r>
              <a:rPr lang="en-US" dirty="0"/>
              <a:t>One of the biggest challenges in building social capital is finding community supports for our youth. When we start at the individual level with the identified assets and strengths of the youth, whatever community supports that are identified will be meeting their needs.  Here are ways to find the right support.</a:t>
            </a:r>
          </a:p>
          <a:p>
            <a:pPr marL="431824" marR="0" lvl="1" indent="-215912" algn="l" defTabSz="609630" rtl="0" eaLnBrk="1" fontAlgn="auto" latinLnBrk="0" hangingPunct="1">
              <a:lnSpc>
                <a:spcPts val="28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C6E7E4"/>
                </a:solidFill>
                <a:effectLst/>
                <a:uLnTx/>
                <a:uFillTx/>
                <a:latin typeface="Source Sans Pro"/>
                <a:ea typeface="+mn-ea"/>
                <a:cs typeface="+mn-cs"/>
              </a:rPr>
              <a:t>When identifying community supports make sure culture is addressed.</a:t>
            </a:r>
          </a:p>
          <a:p>
            <a:pPr marL="431824" marR="0" lvl="1" indent="-215912" algn="l" defTabSz="609630" rtl="0" eaLnBrk="1" fontAlgn="auto" latinLnBrk="0" hangingPunct="1">
              <a:lnSpc>
                <a:spcPts val="28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C6E7E4"/>
                </a:solidFill>
                <a:effectLst/>
                <a:uLnTx/>
                <a:uFillTx/>
                <a:latin typeface="Source Sans Pro"/>
                <a:ea typeface="+mn-ea"/>
                <a:cs typeface="+mn-cs"/>
              </a:rPr>
              <a:t>Identify community organizations including faith-based institutions, service clubs, support groups and other community organizations.</a:t>
            </a:r>
          </a:p>
          <a:p>
            <a:pPr marL="431824" marR="0" lvl="1" indent="-215912" algn="l" defTabSz="609630" rtl="0" eaLnBrk="1" fontAlgn="auto" latinLnBrk="0" hangingPunct="1">
              <a:lnSpc>
                <a:spcPts val="28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C6E7E4"/>
                </a:solidFill>
                <a:effectLst/>
                <a:uLnTx/>
                <a:uFillTx/>
                <a:latin typeface="Source Sans Pro"/>
                <a:ea typeface="+mn-ea"/>
                <a:cs typeface="+mn-cs"/>
              </a:rPr>
              <a:t>Strength-based recruitment of interest-specific supports like pairing auto interested youth with a mechanic.</a:t>
            </a:r>
          </a:p>
          <a:p>
            <a:pPr marL="431824" marR="0" lvl="1" indent="-215912" algn="l" defTabSz="609630" rtl="0" eaLnBrk="1" fontAlgn="auto" latinLnBrk="0" hangingPunct="1">
              <a:lnSpc>
                <a:spcPts val="28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C6E7E4"/>
                </a:solidFill>
                <a:effectLst/>
                <a:uLnTx/>
                <a:uFillTx/>
                <a:latin typeface="Source Sans Pro"/>
                <a:ea typeface="+mn-ea"/>
                <a:cs typeface="+mn-cs"/>
              </a:rPr>
              <a:t>Locate and advocate for resources in the community.</a:t>
            </a:r>
          </a:p>
          <a:p>
            <a:pPr marL="431824" marR="0" lvl="1" indent="-215912" algn="l" defTabSz="609630" rtl="0" eaLnBrk="1" fontAlgn="auto" latinLnBrk="0" hangingPunct="1">
              <a:lnSpc>
                <a:spcPts val="28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C6E7E4"/>
                </a:solidFill>
                <a:effectLst/>
                <a:uLnTx/>
                <a:uFillTx/>
                <a:latin typeface="Source Sans Pro"/>
                <a:ea typeface="+mn-ea"/>
                <a:cs typeface="+mn-cs"/>
              </a:rPr>
              <a:t>Good communication and relationships with schools, families, and communities maximizes success.</a:t>
            </a:r>
          </a:p>
          <a:p>
            <a:endParaRPr lang="en-US" dirty="0"/>
          </a:p>
        </p:txBody>
      </p:sp>
      <p:sp>
        <p:nvSpPr>
          <p:cNvPr id="4" name="Slide Number Placeholder 3"/>
          <p:cNvSpPr>
            <a:spLocks noGrp="1"/>
          </p:cNvSpPr>
          <p:nvPr>
            <p:ph type="sldNum" sz="quarter" idx="5"/>
          </p:nvPr>
        </p:nvSpPr>
        <p:spPr/>
        <p:txBody>
          <a:bodyPr/>
          <a:lstStyle/>
          <a:p>
            <a:fld id="{ED1AC90A-2A8F-4165-84FE-E0CB4EF98332}" type="slidenum">
              <a:rPr lang="en-US" smtClean="0"/>
              <a:t>32</a:t>
            </a:fld>
            <a:endParaRPr lang="en-US"/>
          </a:p>
        </p:txBody>
      </p:sp>
    </p:spTree>
    <p:extLst>
      <p:ext uri="{BB962C8B-B14F-4D97-AF65-F5344CB8AC3E}">
        <p14:creationId xmlns:p14="http://schemas.microsoft.com/office/powerpoint/2010/main" val="18436430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10 minutes</a:t>
            </a:r>
          </a:p>
          <a:p>
            <a:r>
              <a:rPr lang="en-US" sz="1800" dirty="0"/>
              <a:t>This is an activity to build Social Capital in the community. Utilize Bryan’s story from the previous activity and complete the worksheet on page</a:t>
            </a:r>
          </a:p>
          <a:p>
            <a:r>
              <a:rPr lang="en-US" sz="1800" dirty="0">
                <a:highlight>
                  <a:srgbClr val="FFFF00"/>
                </a:highlight>
              </a:rPr>
              <a:t>14</a:t>
            </a:r>
          </a:p>
          <a:p>
            <a:r>
              <a:rPr lang="en-US" sz="1800" dirty="0">
                <a:highlight>
                  <a:srgbClr val="FFFF00"/>
                </a:highlight>
              </a:rPr>
              <a:t>Answer the following questions:</a:t>
            </a:r>
          </a:p>
          <a:p>
            <a:pPr marL="171450" indent="-171450">
              <a:buFont typeface="Arial" panose="020B0604020202020204" pitchFamily="34" charset="0"/>
              <a:buChar char="•"/>
            </a:pPr>
            <a:r>
              <a:rPr lang="en-US" sz="1800" dirty="0">
                <a:highlight>
                  <a:srgbClr val="FFFF00"/>
                </a:highlight>
              </a:rPr>
              <a:t>List organizations in your community to meet Bryan’s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u="none" strike="noStrike" kern="0" spc="0" dirty="0">
                <a:ln>
                  <a:noFill/>
                </a:ln>
                <a:effectLst>
                  <a:glow>
                    <a:srgbClr val="000000"/>
                  </a:glow>
                  <a:outerShdw sx="0" sy="0">
                    <a:srgbClr val="000000"/>
                  </a:outerShdw>
                  <a:reflection stA="0" endPos="0" fadeDir="0" sx="0" sy="0"/>
                </a:effectLst>
                <a:latin typeface="Source Sans Pro" panose="020B0503030403020204" pitchFamily="34" charset="0"/>
                <a:ea typeface="Times New Roman" panose="02020603050405020304" pitchFamily="18" charset="0"/>
                <a:cs typeface="Times New Roman" panose="02020603050405020304" pitchFamily="18" charset="0"/>
              </a:rPr>
              <a:t>Select three of these groups and discuss how their missions or activities might provide reciprocal support for some of the children, youth, or families you are working with that have similar needs to Bryan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u="none" strike="noStrike" kern="0" spc="0" dirty="0">
                <a:ln>
                  <a:noFill/>
                </a:ln>
                <a:effectLst>
                  <a:glow>
                    <a:srgbClr val="000000"/>
                  </a:glow>
                  <a:outerShdw sx="0" sy="0">
                    <a:srgbClr val="000000"/>
                  </a:outerShdw>
                  <a:reflection stA="0" endPos="0" fadeDir="0" sx="0" sy="0"/>
                </a:effectLst>
                <a:latin typeface="Source Sans Pro" panose="020B0503030403020204" pitchFamily="34" charset="0"/>
                <a:ea typeface="Times New Roman" panose="02020603050405020304" pitchFamily="18" charset="0"/>
                <a:cs typeface="Times New Roman" panose="02020603050405020304" pitchFamily="18" charset="0"/>
              </a:rPr>
              <a:t>Discuss what would these groups want or need to get involved as natural supports for some of our youth and families.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Select one of the identified groups and develop an action plan for how you could get them involved.  Remember that reciprocity is a key part of sustainable natural supports.</a:t>
            </a:r>
            <a:endParaRPr lang="en-US" sz="1800" u="none" strike="noStrike" kern="0" spc="0" dirty="0">
              <a:ln>
                <a:noFill/>
              </a:ln>
              <a:effectLst>
                <a:glow>
                  <a:srgbClr val="000000"/>
                </a:glow>
                <a:outerShdw sx="0" sy="0">
                  <a:srgbClr val="000000"/>
                </a:outerShdw>
                <a:reflection stA="0" endPos="0" fadeDir="0" sx="0" sy="0"/>
              </a:effectLst>
              <a:latin typeface="Source Sans Pro" panose="020B0503030403020204" pitchFamily="34" charset="0"/>
              <a:ea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u="none" strike="noStrike" kern="0" spc="0" dirty="0">
              <a:ln>
                <a:noFill/>
              </a:ln>
              <a:effectLst>
                <a:glow>
                  <a:srgbClr val="000000"/>
                </a:glow>
                <a:outerShdw sx="0" sy="0">
                  <a:srgbClr val="000000"/>
                </a:outerShdw>
                <a:reflection stA="0" endPos="0" fadeDir="0" sx="0" sy="0"/>
              </a:effectLst>
              <a:latin typeface="Source Sans Pro" panose="020B0503030403020204" pitchFamily="34" charset="0"/>
              <a:ea typeface="Times New Roman" panose="02020603050405020304" pitchFamily="18" charset="0"/>
              <a:cs typeface="Times New Roman" panose="02020603050405020304" pitchFamily="18" charset="0"/>
            </a:endParaRPr>
          </a:p>
          <a:p>
            <a:endParaRPr lang="en-US" sz="1800" dirty="0">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47A6F2-6549-4660-81EE-167E04FE75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9419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Has anyone ever used Find Help?  This is an example of Social Capital. If no one can speak about it, you can load the website and type in a local zip code and a concrete need in the community to see what resources come 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47A6F2-6549-4660-81EE-167E04FE75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8648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contact information for the curriculum developer, who focuses on social support and social connection so follow the links for more information.</a:t>
            </a:r>
          </a:p>
        </p:txBody>
      </p:sp>
      <p:sp>
        <p:nvSpPr>
          <p:cNvPr id="4" name="Slide Number Placeholder 3"/>
          <p:cNvSpPr>
            <a:spLocks noGrp="1"/>
          </p:cNvSpPr>
          <p:nvPr>
            <p:ph type="sldNum" sz="quarter" idx="5"/>
          </p:nvPr>
        </p:nvSpPr>
        <p:spPr/>
        <p:txBody>
          <a:bodyPr/>
          <a:lstStyle/>
          <a:p>
            <a:fld id="{ED1AC90A-2A8F-4165-84FE-E0CB4EF98332}" type="slidenum">
              <a:rPr lang="en-US" smtClean="0"/>
              <a:t>35</a:t>
            </a:fld>
            <a:endParaRPr lang="en-US"/>
          </a:p>
        </p:txBody>
      </p:sp>
    </p:spTree>
    <p:extLst>
      <p:ext uri="{BB962C8B-B14F-4D97-AF65-F5344CB8AC3E}">
        <p14:creationId xmlns:p14="http://schemas.microsoft.com/office/powerpoint/2010/main" val="17538687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information about the Center for the Study of Social Policy</a:t>
            </a:r>
          </a:p>
        </p:txBody>
      </p:sp>
      <p:sp>
        <p:nvSpPr>
          <p:cNvPr id="4" name="Slide Number Placeholder 3"/>
          <p:cNvSpPr>
            <a:spLocks noGrp="1"/>
          </p:cNvSpPr>
          <p:nvPr>
            <p:ph type="sldNum" sz="quarter" idx="5"/>
          </p:nvPr>
        </p:nvSpPr>
        <p:spPr/>
        <p:txBody>
          <a:bodyPr/>
          <a:lstStyle/>
          <a:p>
            <a:fld id="{ED1AC90A-2A8F-4165-84FE-E0CB4EF98332}" type="slidenum">
              <a:rPr lang="en-US" smtClean="0"/>
              <a:t>36</a:t>
            </a:fld>
            <a:endParaRPr lang="en-US"/>
          </a:p>
        </p:txBody>
      </p:sp>
    </p:spTree>
    <p:extLst>
      <p:ext uri="{BB962C8B-B14F-4D97-AF65-F5344CB8AC3E}">
        <p14:creationId xmlns:p14="http://schemas.microsoft.com/office/powerpoint/2010/main" val="3299851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minutes</a:t>
            </a:r>
          </a:p>
          <a:p>
            <a:r>
              <a:rPr lang="en-US" dirty="0"/>
              <a:t>Similar to the previous slide, ask participants why they think the above-mentioned outcomes occur- what do people need to make positive changes in their life. If the group has not already identified that social support creates better outcomes and lack of social support results in the above-mentioned outcomes, tell them what the “secret </a:t>
            </a:r>
            <a:r>
              <a:rPr lang="en-US" dirty="0" err="1"/>
              <a:t>sauce”is</a:t>
            </a:r>
            <a:r>
              <a:rPr lang="en-US" dirty="0"/>
              <a:t>.</a:t>
            </a:r>
          </a:p>
        </p:txBody>
      </p:sp>
      <p:sp>
        <p:nvSpPr>
          <p:cNvPr id="4" name="Slide Number Placeholder 3"/>
          <p:cNvSpPr>
            <a:spLocks noGrp="1"/>
          </p:cNvSpPr>
          <p:nvPr>
            <p:ph type="sldNum" sz="quarter" idx="5"/>
          </p:nvPr>
        </p:nvSpPr>
        <p:spPr/>
        <p:txBody>
          <a:bodyPr/>
          <a:lstStyle/>
          <a:p>
            <a:fld id="{ED1AC90A-2A8F-4165-84FE-E0CB4EF98332}" type="slidenum">
              <a:rPr lang="en-US" smtClean="0"/>
              <a:t>5</a:t>
            </a:fld>
            <a:endParaRPr lang="en-US"/>
          </a:p>
        </p:txBody>
      </p:sp>
    </p:spTree>
    <p:extLst>
      <p:ext uri="{BB962C8B-B14F-4D97-AF65-F5344CB8AC3E}">
        <p14:creationId xmlns:p14="http://schemas.microsoft.com/office/powerpoint/2010/main" val="1194543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80975">
              <a:lnSpc>
                <a:spcPct val="115000"/>
              </a:lnSpc>
              <a:spcBef>
                <a:spcPts val="0"/>
              </a:spcBef>
              <a:spcAft>
                <a:spcPts val="1000"/>
              </a:spcAft>
            </a:pPr>
            <a:r>
              <a:rPr lang="en-US" sz="1800" b="1" u="sng" dirty="0">
                <a:effectLst/>
                <a:latin typeface="Gill Sans"/>
                <a:ea typeface="Cambria" panose="02040503050406030204" pitchFamily="18" charset="0"/>
                <a:cs typeface="Times New Roman" panose="02020603050405020304" pitchFamily="18" charset="0"/>
              </a:rPr>
              <a:t>Trainer Task: (10 minutes)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228600" lvl="0" indent="-342900">
              <a:lnSpc>
                <a:spcPct val="115000"/>
              </a:lnSpc>
              <a:spcBef>
                <a:spcPts val="0"/>
              </a:spcBef>
              <a:spcAft>
                <a:spcPts val="15"/>
              </a:spcAft>
              <a:buFont typeface="+mj-lt"/>
              <a:buAutoNum type="arabicPeriod"/>
            </a:pPr>
            <a:r>
              <a:rPr lang="en-US" sz="1800" dirty="0">
                <a:effectLst/>
                <a:latin typeface="Gill Sans"/>
                <a:ea typeface="Cambria" panose="02040503050406030204" pitchFamily="18" charset="0"/>
                <a:cs typeface="Times New Roman" panose="02020603050405020304" pitchFamily="18" charset="0"/>
              </a:rPr>
              <a:t>Read the following paragraph to the group:</a:t>
            </a:r>
            <a:br>
              <a:rPr lang="en-US" sz="1800" u="sng" dirty="0">
                <a:effectLst/>
                <a:latin typeface="Gill Sans"/>
                <a:ea typeface="Cambria" panose="02040503050406030204" pitchFamily="18" charset="0"/>
                <a:cs typeface="Times New Roman" panose="02020603050405020304" pitchFamily="18" charset="0"/>
              </a:rPr>
            </a:br>
            <a:br>
              <a:rPr lang="en-US" sz="1800" u="sng" dirty="0">
                <a:effectLst/>
                <a:latin typeface="Gill Sans"/>
                <a:ea typeface="Cambria" panose="02040503050406030204" pitchFamily="18" charset="0"/>
                <a:cs typeface="Times New Roman" panose="02020603050405020304" pitchFamily="18" charset="0"/>
              </a:rPr>
            </a:br>
            <a:r>
              <a:rPr lang="en-US" sz="1800" b="1" dirty="0">
                <a:effectLst/>
                <a:latin typeface="Gill Sans"/>
                <a:ea typeface="Cambria" panose="02040503050406030204" pitchFamily="18" charset="0"/>
                <a:cs typeface="Times New Roman" panose="02020603050405020304" pitchFamily="18" charset="0"/>
              </a:rPr>
              <a:t>Natural Supports: </a:t>
            </a:r>
            <a:r>
              <a:rPr lang="en-US" sz="1800" dirty="0">
                <a:effectLst/>
                <a:latin typeface="Gill Sans"/>
                <a:ea typeface="Cambria" panose="02040503050406030204" pitchFamily="18" charset="0"/>
                <a:cs typeface="Times New Roman" panose="02020603050405020304" pitchFamily="18" charset="0"/>
              </a:rPr>
              <a:t>The team actively seeks out and encourages the full participation of team members drawn from family members’ networks of interpersonal and community relationships. The wraparound reflects activities and interventions that draw on sources of natural support. </a:t>
            </a:r>
            <a:br>
              <a:rPr lang="en-US" sz="1800" dirty="0">
                <a:effectLst/>
                <a:latin typeface="Gill Sans"/>
                <a:ea typeface="Cambria" panose="02040503050406030204" pitchFamily="18" charset="0"/>
                <a:cs typeface="Times New Roman" panose="02020603050405020304" pitchFamily="18" charset="0"/>
              </a:rPr>
            </a:b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228600" lvl="0" indent="-342900">
              <a:lnSpc>
                <a:spcPct val="115000"/>
              </a:lnSpc>
              <a:spcBef>
                <a:spcPts val="0"/>
              </a:spcBef>
              <a:spcAft>
                <a:spcPts val="15"/>
              </a:spcAft>
              <a:buFont typeface="+mj-lt"/>
              <a:buAutoNum type="arabicPeriod"/>
            </a:pPr>
            <a:r>
              <a:rPr lang="en-US" sz="1800" dirty="0">
                <a:effectLst/>
                <a:latin typeface="Gill Sans"/>
                <a:ea typeface="Cambria" panose="02040503050406030204" pitchFamily="18" charset="0"/>
                <a:cs typeface="Times New Roman" panose="02020603050405020304" pitchFamily="18" charset="0"/>
              </a:rPr>
              <a:t>Ask the group to write down or make a mental note of the biggest crisis they ever had in their </a:t>
            </a:r>
            <a:r>
              <a:rPr lang="en-US" sz="1800" b="1" dirty="0">
                <a:effectLst/>
                <a:latin typeface="Gill Sans"/>
                <a:ea typeface="Cambria" panose="02040503050406030204" pitchFamily="18" charset="0"/>
                <a:cs typeface="Times New Roman" panose="02020603050405020304" pitchFamily="18" charset="0"/>
              </a:rPr>
              <a:t>own personal lives</a:t>
            </a:r>
            <a:r>
              <a:rPr lang="en-US" sz="1800" dirty="0">
                <a:effectLst/>
                <a:latin typeface="Gill Sans"/>
                <a:ea typeface="Cambria" panose="02040503050406030204" pitchFamily="18" charset="0"/>
                <a:cs typeface="Times New Roman" panose="02020603050405020304" pitchFamily="18" charset="0"/>
              </a:rPr>
              <a:t>. This should be a crisis where they needed support from others.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228600" lvl="0" indent="-342900">
              <a:lnSpc>
                <a:spcPct val="115000"/>
              </a:lnSpc>
              <a:spcBef>
                <a:spcPts val="0"/>
              </a:spcBef>
              <a:spcAft>
                <a:spcPts val="15"/>
              </a:spcAft>
              <a:buFont typeface="+mj-lt"/>
              <a:buAutoNum type="arabicPeriod"/>
            </a:pPr>
            <a:r>
              <a:rPr lang="en-US" sz="1800" dirty="0">
                <a:effectLst/>
                <a:latin typeface="Gill Sans"/>
                <a:ea typeface="Cambria" panose="02040503050406030204" pitchFamily="18" charset="0"/>
                <a:cs typeface="Times New Roman" panose="02020603050405020304" pitchFamily="18" charset="0"/>
              </a:rPr>
              <a:t>Ask them to recall the details.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228600" lvl="0" indent="-342900">
              <a:lnSpc>
                <a:spcPct val="115000"/>
              </a:lnSpc>
              <a:spcBef>
                <a:spcPts val="0"/>
              </a:spcBef>
              <a:spcAft>
                <a:spcPts val="15"/>
              </a:spcAft>
              <a:buFont typeface="+mj-lt"/>
              <a:buAutoNum type="arabicPeriod"/>
            </a:pPr>
            <a:r>
              <a:rPr lang="en-US" sz="1800" dirty="0">
                <a:effectLst/>
                <a:latin typeface="Gill Sans"/>
                <a:ea typeface="Cambria" panose="02040503050406030204" pitchFamily="18" charset="0"/>
                <a:cs typeface="Times New Roman" panose="02020603050405020304" pitchFamily="18" charset="0"/>
              </a:rPr>
              <a:t>Ask them to think about the following questions while they are thinking about their crisis:</a:t>
            </a:r>
            <a:br>
              <a:rPr lang="en-US" sz="1800" dirty="0">
                <a:effectLst/>
                <a:latin typeface="Gill Sans"/>
                <a:ea typeface="Cambria" panose="02040503050406030204" pitchFamily="18" charset="0"/>
                <a:cs typeface="Times New Roman" panose="02020603050405020304" pitchFamily="18" charset="0"/>
              </a:rPr>
            </a:b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228600" lvl="0" indent="-342900">
              <a:lnSpc>
                <a:spcPct val="115000"/>
              </a:lnSpc>
              <a:spcBef>
                <a:spcPts val="0"/>
              </a:spcBef>
              <a:spcAft>
                <a:spcPts val="15"/>
              </a:spcAft>
              <a:buFont typeface="Symbol" panose="05050102010706020507" pitchFamily="18" charset="2"/>
              <a:buChar char=""/>
            </a:pPr>
            <a:r>
              <a:rPr lang="en-US" sz="1800" dirty="0">
                <a:effectLst/>
                <a:latin typeface="Gill Sans"/>
                <a:ea typeface="Cambria" panose="02040503050406030204" pitchFamily="18" charset="0"/>
                <a:cs typeface="Times New Roman" panose="02020603050405020304" pitchFamily="18" charset="0"/>
              </a:rPr>
              <a:t>How did they get through this crisis?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228600" lvl="0" indent="-342900">
              <a:lnSpc>
                <a:spcPct val="115000"/>
              </a:lnSpc>
              <a:spcBef>
                <a:spcPts val="0"/>
              </a:spcBef>
              <a:spcAft>
                <a:spcPts val="15"/>
              </a:spcAft>
              <a:buFont typeface="Symbol" panose="05050102010706020507" pitchFamily="18" charset="2"/>
              <a:buChar char=""/>
            </a:pPr>
            <a:r>
              <a:rPr lang="en-US" sz="1800" dirty="0">
                <a:effectLst/>
                <a:latin typeface="Gill Sans"/>
                <a:ea typeface="Cambria" panose="02040503050406030204" pitchFamily="18" charset="0"/>
                <a:cs typeface="Times New Roman" panose="02020603050405020304" pitchFamily="18" charset="0"/>
              </a:rPr>
              <a:t>What supports were the most critical to them?</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228600" lvl="0" indent="-342900">
              <a:lnSpc>
                <a:spcPct val="115000"/>
              </a:lnSpc>
              <a:spcBef>
                <a:spcPts val="0"/>
              </a:spcBef>
              <a:spcAft>
                <a:spcPts val="15"/>
              </a:spcAft>
              <a:buFont typeface="+mj-lt"/>
              <a:buAutoNum type="arabicPeriod" startAt="5"/>
            </a:pP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ED1AC90A-2A8F-4165-84FE-E0CB4EF98332}" type="slidenum">
              <a:rPr lang="en-US" smtClean="0"/>
              <a:t>6</a:t>
            </a:fld>
            <a:endParaRPr lang="en-US"/>
          </a:p>
        </p:txBody>
      </p:sp>
    </p:spTree>
    <p:extLst>
      <p:ext uri="{BB962C8B-B14F-4D97-AF65-F5344CB8AC3E}">
        <p14:creationId xmlns:p14="http://schemas.microsoft.com/office/powerpoint/2010/main" val="2715376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228600" lvl="0" indent="-342900">
              <a:lnSpc>
                <a:spcPct val="115000"/>
              </a:lnSpc>
              <a:spcBef>
                <a:spcPts val="0"/>
              </a:spcBef>
              <a:spcAft>
                <a:spcPts val="15"/>
              </a:spcAft>
              <a:buFont typeface="+mj-lt"/>
              <a:buAutoNum type="arabicPeriod" startAt="5"/>
            </a:pPr>
            <a:r>
              <a:rPr lang="en-US" sz="1200" dirty="0">
                <a:effectLst/>
                <a:latin typeface="Gill Sans"/>
                <a:ea typeface="Cambria" panose="02040503050406030204" pitchFamily="18" charset="0"/>
                <a:cs typeface="Times New Roman" panose="02020603050405020304" pitchFamily="18" charset="0"/>
              </a:rPr>
              <a:t>Ask the group to raise their hands to the following questions:</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228600" lvl="0" indent="-342900">
              <a:lnSpc>
                <a:spcPct val="115000"/>
              </a:lnSpc>
              <a:spcBef>
                <a:spcPts val="0"/>
              </a:spcBef>
              <a:spcAft>
                <a:spcPts val="15"/>
              </a:spcAft>
              <a:buFont typeface="Symbol" panose="05050102010706020507" pitchFamily="18" charset="2"/>
              <a:buChar char=""/>
            </a:pPr>
            <a:r>
              <a:rPr lang="en-US" sz="1200" dirty="0">
                <a:effectLst/>
                <a:latin typeface="Gill Sans"/>
                <a:ea typeface="Cambria" panose="02040503050406030204" pitchFamily="18" charset="0"/>
                <a:cs typeface="Times New Roman" panose="02020603050405020304" pitchFamily="18" charset="0"/>
              </a:rPr>
              <a:t>How many of you were able to get through the biggest crisis you have ever had in your entire life through the help of your family?</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228600" lvl="0" indent="-342900">
              <a:lnSpc>
                <a:spcPct val="115000"/>
              </a:lnSpc>
              <a:spcBef>
                <a:spcPts val="0"/>
              </a:spcBef>
              <a:spcAft>
                <a:spcPts val="15"/>
              </a:spcAft>
              <a:buFont typeface="Symbol" panose="05050102010706020507" pitchFamily="18" charset="2"/>
              <a:buChar char=""/>
            </a:pPr>
            <a:r>
              <a:rPr lang="en-US" sz="1200" dirty="0">
                <a:effectLst/>
                <a:latin typeface="Gill Sans"/>
                <a:ea typeface="Cambria" panose="02040503050406030204" pitchFamily="18" charset="0"/>
                <a:cs typeface="Times New Roman" panose="02020603050405020304" pitchFamily="18" charset="0"/>
              </a:rPr>
              <a:t>How many of you were able to get through the biggest crisis you have ever had in your entire life through the help of your friends?</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228600" lvl="0" indent="-342900">
              <a:lnSpc>
                <a:spcPct val="115000"/>
              </a:lnSpc>
              <a:spcBef>
                <a:spcPts val="0"/>
              </a:spcBef>
              <a:spcAft>
                <a:spcPts val="15"/>
              </a:spcAft>
              <a:buFont typeface="Symbol" panose="05050102010706020507" pitchFamily="18" charset="2"/>
              <a:buChar char=""/>
            </a:pPr>
            <a:r>
              <a:rPr lang="en-US" sz="1200" dirty="0">
                <a:effectLst/>
                <a:latin typeface="Gill Sans"/>
                <a:ea typeface="Cambria" panose="02040503050406030204" pitchFamily="18" charset="0"/>
                <a:cs typeface="Times New Roman" panose="02020603050405020304" pitchFamily="18" charset="0"/>
              </a:rPr>
              <a:t>How many of you were able to get through the biggest crisis you have ever had in your entire life through the help of your faith?</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228600" lvl="0" indent="-342900">
              <a:lnSpc>
                <a:spcPct val="115000"/>
              </a:lnSpc>
              <a:spcBef>
                <a:spcPts val="0"/>
              </a:spcBef>
              <a:spcAft>
                <a:spcPts val="15"/>
              </a:spcAft>
              <a:buFont typeface="Symbol" panose="05050102010706020507" pitchFamily="18" charset="2"/>
              <a:buChar char=""/>
            </a:pPr>
            <a:r>
              <a:rPr lang="en-US" sz="1200" dirty="0">
                <a:effectLst/>
                <a:latin typeface="Gill Sans"/>
                <a:ea typeface="Cambria" panose="02040503050406030204" pitchFamily="18" charset="0"/>
                <a:cs typeface="Times New Roman" panose="02020603050405020304" pitchFamily="18" charset="0"/>
              </a:rPr>
              <a:t>How many of you were able to get through the biggest crisis you have ever had in your entire life through the assistance of a paid professional with an advanced degree?</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228600" lvl="0" indent="-342900">
              <a:lnSpc>
                <a:spcPct val="115000"/>
              </a:lnSpc>
              <a:spcBef>
                <a:spcPts val="0"/>
              </a:spcBef>
              <a:spcAft>
                <a:spcPts val="15"/>
              </a:spcAft>
              <a:buFont typeface="Symbol" panose="05050102010706020507" pitchFamily="18" charset="2"/>
              <a:buChar char=""/>
            </a:pPr>
            <a:r>
              <a:rPr lang="en-US" sz="1200" dirty="0">
                <a:effectLst/>
                <a:latin typeface="Gill Sans"/>
                <a:ea typeface="Cambria" panose="02040503050406030204" pitchFamily="18" charset="0"/>
                <a:cs typeface="Times New Roman" panose="02020603050405020304" pitchFamily="18" charset="0"/>
              </a:rPr>
              <a:t>Have them raise their hands for family (and keep them up), for friends (and keep them up) and faith (and keep them up). Now, have everybody look around the room before putting their hands down.</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228600" lvl="0" indent="-342900">
              <a:lnSpc>
                <a:spcPct val="115000"/>
              </a:lnSpc>
              <a:spcBef>
                <a:spcPts val="0"/>
              </a:spcBef>
              <a:spcAft>
                <a:spcPts val="15"/>
              </a:spcAft>
              <a:buFont typeface="Symbol" panose="05050102010706020507" pitchFamily="18" charset="2"/>
              <a:buChar char=""/>
            </a:pPr>
            <a:r>
              <a:rPr lang="en-US" sz="1200" dirty="0">
                <a:effectLst/>
                <a:latin typeface="Gill Sans"/>
                <a:ea typeface="Cambria" panose="02040503050406030204" pitchFamily="18" charset="0"/>
                <a:cs typeface="Times New Roman" panose="02020603050405020304" pitchFamily="18" charset="0"/>
              </a:rPr>
              <a:t>Then have them raise their hands for paid professionals with advanced degrees again and look around the room.</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228600" lvl="0" indent="-342900">
              <a:lnSpc>
                <a:spcPct val="115000"/>
              </a:lnSpc>
              <a:spcBef>
                <a:spcPts val="0"/>
              </a:spcBef>
              <a:spcAft>
                <a:spcPts val="15"/>
              </a:spcAft>
              <a:buFont typeface="+mj-lt"/>
              <a:buAutoNum type="arabicPeriod" startAt="5"/>
            </a:pPr>
            <a:r>
              <a:rPr lang="en-US" sz="1200" dirty="0">
                <a:effectLst/>
                <a:latin typeface="Gill Sans"/>
                <a:ea typeface="Cambria" panose="02040503050406030204" pitchFamily="18" charset="0"/>
                <a:cs typeface="Times New Roman" panose="02020603050405020304" pitchFamily="18" charset="0"/>
              </a:rPr>
              <a:t>After the questions and having everyone raise their hands, discuss the number of participants that got through their biggest crisis with help from their family, friends, and faith </a:t>
            </a:r>
            <a:r>
              <a:rPr lang="en-US" sz="1200" b="1" dirty="0">
                <a:effectLst/>
                <a:latin typeface="Gill Sans"/>
                <a:ea typeface="Cambria" panose="02040503050406030204" pitchFamily="18" charset="0"/>
                <a:cs typeface="Times New Roman" panose="02020603050405020304" pitchFamily="18" charset="0"/>
              </a:rPr>
              <a:t>compared </a:t>
            </a:r>
            <a:r>
              <a:rPr lang="en-US" sz="1200" dirty="0">
                <a:effectLst/>
                <a:latin typeface="Gill Sans"/>
                <a:ea typeface="Cambria" panose="02040503050406030204" pitchFamily="18" charset="0"/>
                <a:cs typeface="Times New Roman" panose="02020603050405020304" pitchFamily="18" charset="0"/>
              </a:rPr>
              <a:t>to paid professionals.</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228600" lvl="0" indent="-342900">
              <a:lnSpc>
                <a:spcPct val="115000"/>
              </a:lnSpc>
              <a:spcBef>
                <a:spcPts val="0"/>
              </a:spcBef>
              <a:spcAft>
                <a:spcPts val="15"/>
              </a:spcAft>
              <a:buFont typeface="+mj-lt"/>
              <a:buAutoNum type="arabicPeriod" startAt="5"/>
            </a:pPr>
            <a:r>
              <a:rPr lang="en-US" sz="1200" dirty="0">
                <a:effectLst/>
                <a:latin typeface="Gill Sans"/>
                <a:ea typeface="Cambria" panose="02040503050406030204" pitchFamily="18" charset="0"/>
                <a:cs typeface="Times New Roman" panose="02020603050405020304" pitchFamily="18" charset="0"/>
              </a:rPr>
              <a:t>The ask the question, “why is it that this room full of people get through our biggest crises through the assistance of our faith, friends and family but we think that the families that we are working with can only get through their biggest crisis through the assistance of us (paid professionals)?</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0" marR="0">
              <a:lnSpc>
                <a:spcPct val="115000"/>
              </a:lnSpc>
              <a:spcBef>
                <a:spcPts val="0"/>
              </a:spcBef>
              <a:spcAft>
                <a:spcPts val="1000"/>
              </a:spcAft>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D1AC90A-2A8F-4165-84FE-E0CB4EF98332}" type="slidenum">
              <a:rPr lang="en-US" smtClean="0"/>
              <a:t>7</a:t>
            </a:fld>
            <a:endParaRPr lang="en-US"/>
          </a:p>
        </p:txBody>
      </p:sp>
    </p:spTree>
    <p:extLst>
      <p:ext uri="{BB962C8B-B14F-4D97-AF65-F5344CB8AC3E}">
        <p14:creationId xmlns:p14="http://schemas.microsoft.com/office/powerpoint/2010/main" val="299300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17475" lvl="0" indent="-6350" algn="l" defTabSz="914400" rtl="0" eaLnBrk="1" fontAlgn="auto" latinLnBrk="0" hangingPunct="1">
              <a:lnSpc>
                <a:spcPct val="115000"/>
              </a:lnSpc>
              <a:spcBef>
                <a:spcPts val="0"/>
              </a:spcBef>
              <a:spcAft>
                <a:spcPts val="0"/>
              </a:spcAft>
              <a:buClrTx/>
              <a:buSzTx/>
              <a:buFontTx/>
              <a:buNone/>
              <a:tabLst/>
              <a:defRPr/>
            </a:pPr>
            <a:r>
              <a:rPr lang="en-US" sz="1800" dirty="0">
                <a:solidFill>
                  <a:srgbClr val="067186"/>
                </a:solidFill>
                <a:effectLst/>
                <a:latin typeface="Source Sans Pro" panose="020B0503030403020204" pitchFamily="34" charset="0"/>
                <a:ea typeface="Calibri" panose="020F0502020204030204" pitchFamily="34" charset="0"/>
                <a:cs typeface="Calibri" panose="020F0502020204030204" pitchFamily="34" charset="0"/>
              </a:rPr>
              <a:t>Who Are Your Social Supports? </a:t>
            </a:r>
            <a:r>
              <a:rPr lang="en-US" sz="1800" dirty="0"/>
              <a:t>Pipe cleaner activity (15 minutes)</a:t>
            </a:r>
          </a:p>
          <a:p>
            <a:pPr marR="117475" indent="-6350">
              <a:lnSpc>
                <a:spcPct val="115000"/>
              </a:lnSpc>
              <a:spcBef>
                <a:spcPts val="0"/>
              </a:spcBef>
              <a:spcAft>
                <a:spcPts val="0"/>
              </a:spcAft>
            </a:pPr>
            <a:r>
              <a:rPr lang="en-US" sz="1800" dirty="0">
                <a:solidFill>
                  <a:srgbClr val="067186"/>
                </a:solidFill>
                <a:effectLst/>
                <a:latin typeface="Source Sans Pro" panose="020B0503030403020204" pitchFamily="34" charset="0"/>
                <a:ea typeface="Calibri" panose="020F0502020204030204" pitchFamily="34" charset="0"/>
                <a:cs typeface="Calibri" panose="020F0502020204030204" pitchFamily="34" charset="0"/>
              </a:rPr>
              <a:t>Break people into small groups (4-6 people) and give each group one of each color pipe cleaner per participant.</a:t>
            </a:r>
          </a:p>
          <a:p>
            <a:pPr marR="117475" indent="-6350">
              <a:lnSpc>
                <a:spcPct val="115000"/>
              </a:lnSpc>
              <a:spcBef>
                <a:spcPts val="0"/>
              </a:spcBef>
              <a:spcAft>
                <a:spcPts val="0"/>
              </a:spcAft>
            </a:pPr>
            <a:r>
              <a:rPr lang="en-US" sz="1800" dirty="0">
                <a:solidFill>
                  <a:srgbClr val="067186"/>
                </a:solidFill>
                <a:effectLst/>
                <a:latin typeface="Source Sans Pro" panose="020B0503030403020204" pitchFamily="34" charset="0"/>
                <a:ea typeface="Calibri" panose="020F0502020204030204" pitchFamily="34" charset="0"/>
                <a:cs typeface="Calibri" panose="020F0502020204030204" pitchFamily="34" charset="0"/>
              </a:rPr>
              <a:t>Use different color pipe cleaners to represent the race/ethnicity while answering the following questions. You must answer the questions based on majority representation and can only use one pipe cleaner per question. (Blue represents Black, Red represent White, Green represents Hispanic, Yellow represents Asian/Pacific Island, Purple represents Indigenous, Pink represents other)</a:t>
            </a:r>
          </a:p>
          <a:p>
            <a:pPr marL="0" marR="8890">
              <a:lnSpc>
                <a:spcPct val="115000"/>
              </a:lnSpc>
              <a:spcBef>
                <a:spcPts val="0"/>
              </a:spcBef>
              <a:spcAft>
                <a:spcPts val="4690"/>
              </a:spcAft>
            </a:pPr>
            <a:r>
              <a:rPr lang="en-US" sz="1800" dirty="0">
                <a:effectLst/>
                <a:latin typeface="Source Sans Pro" panose="020B0503030403020204" pitchFamily="34" charset="0"/>
                <a:ea typeface="Times New Roman" panose="02020603050405020304" pitchFamily="18" charset="0"/>
              </a:rPr>
              <a:t>Who do you work with?</a:t>
            </a:r>
            <a:endParaRPr lang="en-US" sz="1800" dirty="0">
              <a:effectLst/>
              <a:latin typeface="Times New Roman" panose="02020603050405020304" pitchFamily="18" charset="0"/>
              <a:ea typeface="Times New Roman" panose="02020603050405020304" pitchFamily="18" charset="0"/>
            </a:endParaRPr>
          </a:p>
          <a:p>
            <a:pPr marL="0" marR="8890">
              <a:lnSpc>
                <a:spcPct val="115000"/>
              </a:lnSpc>
              <a:spcBef>
                <a:spcPts val="0"/>
              </a:spcBef>
              <a:spcAft>
                <a:spcPts val="4690"/>
              </a:spcAft>
            </a:pPr>
            <a:r>
              <a:rPr lang="en-US" sz="1800" dirty="0">
                <a:effectLst/>
                <a:latin typeface="Source Sans Pro" panose="020B0503030403020204" pitchFamily="34" charset="0"/>
                <a:ea typeface="Times New Roman" panose="02020603050405020304" pitchFamily="18" charset="0"/>
              </a:rPr>
              <a:t>Who lives in your neighborhood?</a:t>
            </a:r>
            <a:endParaRPr lang="en-US" sz="1800" dirty="0">
              <a:effectLst/>
              <a:latin typeface="Times New Roman" panose="02020603050405020304" pitchFamily="18" charset="0"/>
              <a:ea typeface="Times New Roman" panose="02020603050405020304" pitchFamily="18" charset="0"/>
            </a:endParaRPr>
          </a:p>
          <a:p>
            <a:pPr marL="0" marR="8890">
              <a:lnSpc>
                <a:spcPct val="115000"/>
              </a:lnSpc>
              <a:spcBef>
                <a:spcPts val="0"/>
              </a:spcBef>
              <a:spcAft>
                <a:spcPts val="4690"/>
              </a:spcAft>
            </a:pPr>
            <a:r>
              <a:rPr lang="en-US" sz="1800" dirty="0">
                <a:effectLst/>
                <a:latin typeface="Source Sans Pro" panose="020B0503030403020204" pitchFamily="34" charset="0"/>
                <a:ea typeface="Times New Roman" panose="02020603050405020304" pitchFamily="18" charset="0"/>
              </a:rPr>
              <a:t>Who is part of your friend circle?</a:t>
            </a:r>
            <a:endParaRPr lang="en-US" sz="1800" dirty="0">
              <a:effectLst/>
              <a:latin typeface="Times New Roman" panose="02020603050405020304" pitchFamily="18" charset="0"/>
              <a:ea typeface="Times New Roman" panose="02020603050405020304" pitchFamily="18" charset="0"/>
            </a:endParaRPr>
          </a:p>
          <a:p>
            <a:pPr marL="0" marR="8890">
              <a:lnSpc>
                <a:spcPct val="115000"/>
              </a:lnSpc>
              <a:spcBef>
                <a:spcPts val="0"/>
              </a:spcBef>
              <a:spcAft>
                <a:spcPts val="4690"/>
              </a:spcAft>
            </a:pPr>
            <a:r>
              <a:rPr lang="en-US" sz="1800" dirty="0">
                <a:effectLst/>
                <a:latin typeface="Source Sans Pro" panose="020B0503030403020204" pitchFamily="34" charset="0"/>
                <a:ea typeface="Times New Roman" panose="02020603050405020304" pitchFamily="18" charset="0"/>
              </a:rPr>
              <a:t>Who were the last three people that came to visit your home?</a:t>
            </a:r>
            <a:endParaRPr lang="en-US" sz="1800" dirty="0">
              <a:effectLst/>
              <a:latin typeface="Times New Roman" panose="02020603050405020304" pitchFamily="18" charset="0"/>
              <a:ea typeface="Times New Roman" panose="02020603050405020304" pitchFamily="18" charset="0"/>
            </a:endParaRPr>
          </a:p>
          <a:p>
            <a:pPr marL="0" marR="8890">
              <a:lnSpc>
                <a:spcPct val="115000"/>
              </a:lnSpc>
              <a:spcBef>
                <a:spcPts val="0"/>
              </a:spcBef>
              <a:spcAft>
                <a:spcPts val="4690"/>
              </a:spcAft>
            </a:pPr>
            <a:r>
              <a:rPr lang="en-US" sz="1800" dirty="0">
                <a:effectLst/>
                <a:latin typeface="Source Sans Pro" panose="020B0503030403020204" pitchFamily="34" charset="0"/>
                <a:ea typeface="Times New Roman" panose="02020603050405020304" pitchFamily="18" charset="0"/>
              </a:rPr>
              <a:t>What shows do you watch on TV?</a:t>
            </a:r>
            <a:endParaRPr lang="en-US" sz="1800" dirty="0">
              <a:effectLst/>
              <a:latin typeface="Times New Roman" panose="02020603050405020304" pitchFamily="18" charset="0"/>
              <a:ea typeface="Times New Roman" panose="02020603050405020304" pitchFamily="18" charset="0"/>
            </a:endParaRPr>
          </a:p>
          <a:p>
            <a:pPr marL="0" marR="8890">
              <a:lnSpc>
                <a:spcPct val="115000"/>
              </a:lnSpc>
              <a:spcBef>
                <a:spcPts val="0"/>
              </a:spcBef>
              <a:spcAft>
                <a:spcPts val="1540"/>
              </a:spcAft>
            </a:pPr>
            <a:r>
              <a:rPr lang="en-US" sz="1800" dirty="0">
                <a:effectLst/>
                <a:latin typeface="Source Sans Pro" panose="020B0503030403020204" pitchFamily="34" charset="0"/>
                <a:ea typeface="Times New Roman" panose="02020603050405020304" pitchFamily="18" charset="0"/>
              </a:rPr>
              <a:t>Who do you pray with?</a:t>
            </a:r>
          </a:p>
          <a:p>
            <a:pPr marL="0" marR="8890">
              <a:lnSpc>
                <a:spcPct val="115000"/>
              </a:lnSpc>
              <a:spcBef>
                <a:spcPts val="0"/>
              </a:spcBef>
              <a:spcAft>
                <a:spcPts val="1540"/>
              </a:spcAft>
            </a:pPr>
            <a:endParaRPr lang="en-US" sz="1800" dirty="0">
              <a:effectLst/>
              <a:latin typeface="Source Sans Pro" panose="020B0503030403020204" pitchFamily="34" charset="0"/>
              <a:ea typeface="Times New Roman" panose="02020603050405020304" pitchFamily="18" charset="0"/>
            </a:endParaRPr>
          </a:p>
          <a:p>
            <a:pPr marL="0" marR="8890">
              <a:lnSpc>
                <a:spcPct val="115000"/>
              </a:lnSpc>
              <a:spcBef>
                <a:spcPts val="0"/>
              </a:spcBef>
              <a:spcAft>
                <a:spcPts val="1540"/>
              </a:spcAft>
            </a:pPr>
            <a:r>
              <a:rPr lang="en-US" sz="1800" dirty="0">
                <a:effectLst/>
                <a:latin typeface="Source Sans Pro" panose="020B0503030403020204" pitchFamily="34" charset="0"/>
                <a:ea typeface="Times New Roman" panose="02020603050405020304" pitchFamily="18" charset="0"/>
              </a:rPr>
              <a:t>Look on page </a:t>
            </a:r>
            <a:r>
              <a:rPr lang="en-US" sz="1800" dirty="0">
                <a:effectLst/>
                <a:highlight>
                  <a:srgbClr val="FFFF00"/>
                </a:highlight>
                <a:latin typeface="Source Sans Pro" panose="020B0503030403020204" pitchFamily="34" charset="0"/>
                <a:ea typeface="Times New Roman" panose="02020603050405020304" pitchFamily="18" charset="0"/>
              </a:rPr>
              <a:t>5 f</a:t>
            </a:r>
            <a:r>
              <a:rPr lang="en-US" sz="1800" dirty="0">
                <a:effectLst/>
                <a:latin typeface="Source Sans Pro" panose="020B0503030403020204" pitchFamily="34" charset="0"/>
                <a:ea typeface="Times New Roman" panose="02020603050405020304" pitchFamily="18" charset="0"/>
              </a:rPr>
              <a:t>or instructions</a:t>
            </a:r>
          </a:p>
          <a:p>
            <a:pPr marL="0" marR="8890">
              <a:lnSpc>
                <a:spcPct val="115000"/>
              </a:lnSpc>
              <a:spcBef>
                <a:spcPts val="0"/>
              </a:spcBef>
              <a:spcAft>
                <a:spcPts val="1540"/>
              </a:spcAft>
            </a:pPr>
            <a:endParaRPr lang="en-US" sz="1800" dirty="0">
              <a:effectLst/>
              <a:latin typeface="Source Sans Pro" panose="020B0503030403020204" pitchFamily="34" charset="0"/>
              <a:ea typeface="Times New Roman" panose="02020603050405020304" pitchFamily="18" charset="0"/>
            </a:endParaRPr>
          </a:p>
          <a:p>
            <a:pPr marL="0" marR="8890">
              <a:lnSpc>
                <a:spcPct val="115000"/>
              </a:lnSpc>
              <a:spcBef>
                <a:spcPts val="0"/>
              </a:spcBef>
              <a:spcAft>
                <a:spcPts val="1540"/>
              </a:spcAft>
            </a:pPr>
            <a:r>
              <a:rPr lang="en-US" sz="1800" dirty="0">
                <a:effectLst/>
                <a:latin typeface="Source Sans Pro" panose="020B0503030403020204" pitchFamily="34" charset="0"/>
                <a:ea typeface="Times New Roman" panose="02020603050405020304" pitchFamily="18" charset="0"/>
              </a:rPr>
              <a:t>Process what people noticed about the diversity of their groups.</a:t>
            </a:r>
            <a:endParaRPr lang="en-US" sz="1800" dirty="0">
              <a:effectLst/>
              <a:latin typeface="Times New Roman" panose="02020603050405020304" pitchFamily="18" charset="0"/>
              <a:ea typeface="Times New Roman" panose="02020603050405020304" pitchFamily="18" charset="0"/>
            </a:endParaRPr>
          </a:p>
          <a:p>
            <a:endParaRPr lang="en-US" sz="1800" dirty="0"/>
          </a:p>
        </p:txBody>
      </p:sp>
      <p:sp>
        <p:nvSpPr>
          <p:cNvPr id="4" name="Slide Number Placeholder 3"/>
          <p:cNvSpPr>
            <a:spLocks noGrp="1"/>
          </p:cNvSpPr>
          <p:nvPr>
            <p:ph type="sldNum" sz="quarter" idx="5"/>
          </p:nvPr>
        </p:nvSpPr>
        <p:spPr/>
        <p:txBody>
          <a:bodyPr/>
          <a:lstStyle/>
          <a:p>
            <a:fld id="{ED1AC90A-2A8F-4165-84FE-E0CB4EF98332}" type="slidenum">
              <a:rPr lang="en-US" smtClean="0"/>
              <a:t>8</a:t>
            </a:fld>
            <a:endParaRPr lang="en-US"/>
          </a:p>
        </p:txBody>
      </p:sp>
    </p:spTree>
    <p:extLst>
      <p:ext uri="{BB962C8B-B14F-4D97-AF65-F5344CB8AC3E}">
        <p14:creationId xmlns:p14="http://schemas.microsoft.com/office/powerpoint/2010/main" val="1188419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Show Youth Thrive </a:t>
            </a:r>
            <a:r>
              <a:rPr lang="en-US" sz="1200" b="0" i="0" kern="1200" dirty="0">
                <a:solidFill>
                  <a:schemeClr val="tx1"/>
                </a:solidFill>
                <a:effectLst/>
                <a:latin typeface="+mn-lt"/>
                <a:ea typeface="+mn-ea"/>
                <a:cs typeface="+mn-cs"/>
              </a:rPr>
              <a:t>The Five Protective and Promotive Factors </a:t>
            </a:r>
            <a:r>
              <a:rPr lang="en-US" dirty="0"/>
              <a:t>video (5 minutes)</a:t>
            </a:r>
          </a:p>
          <a:p>
            <a:r>
              <a:rPr lang="en-US" dirty="0"/>
              <a:t>Process following the video</a:t>
            </a:r>
          </a:p>
        </p:txBody>
      </p:sp>
      <p:sp>
        <p:nvSpPr>
          <p:cNvPr id="4" name="Slide Number Placeholder 3"/>
          <p:cNvSpPr>
            <a:spLocks noGrp="1"/>
          </p:cNvSpPr>
          <p:nvPr>
            <p:ph type="sldNum" sz="quarter" idx="5"/>
          </p:nvPr>
        </p:nvSpPr>
        <p:spPr/>
        <p:txBody>
          <a:bodyPr/>
          <a:lstStyle/>
          <a:p>
            <a:fld id="{ED1AC90A-2A8F-4165-84FE-E0CB4EF98332}" type="slidenum">
              <a:rPr lang="en-US" smtClean="0"/>
              <a:t>9</a:t>
            </a:fld>
            <a:endParaRPr lang="en-US"/>
          </a:p>
        </p:txBody>
      </p:sp>
    </p:spTree>
    <p:extLst>
      <p:ext uri="{BB962C8B-B14F-4D97-AF65-F5344CB8AC3E}">
        <p14:creationId xmlns:p14="http://schemas.microsoft.com/office/powerpoint/2010/main" val="2598757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minutes</a:t>
            </a:r>
          </a:p>
          <a:p>
            <a:r>
              <a:rPr lang="en-US" dirty="0"/>
              <a:t>Explain Protective factors in more depth and have brief conversation about what people know about Protective Factors and how they explain it to the youth that they work with.</a:t>
            </a:r>
          </a:p>
        </p:txBody>
      </p:sp>
      <p:sp>
        <p:nvSpPr>
          <p:cNvPr id="4" name="Slide Number Placeholder 3"/>
          <p:cNvSpPr>
            <a:spLocks noGrp="1"/>
          </p:cNvSpPr>
          <p:nvPr>
            <p:ph type="sldNum" sz="quarter" idx="5"/>
          </p:nvPr>
        </p:nvSpPr>
        <p:spPr/>
        <p:txBody>
          <a:bodyPr/>
          <a:lstStyle/>
          <a:p>
            <a:fld id="{ED1AC90A-2A8F-4165-84FE-E0CB4EF98332}" type="slidenum">
              <a:rPr lang="en-US" smtClean="0"/>
              <a:t>10</a:t>
            </a:fld>
            <a:endParaRPr lang="en-US"/>
          </a:p>
        </p:txBody>
      </p:sp>
    </p:spTree>
    <p:extLst>
      <p:ext uri="{BB962C8B-B14F-4D97-AF65-F5344CB8AC3E}">
        <p14:creationId xmlns:p14="http://schemas.microsoft.com/office/powerpoint/2010/main" val="3192012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dirty="0"/>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6740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0029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5975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3579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8534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6628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353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2584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9410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2136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977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DB23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832609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b="1" i="0" kern="1200">
          <a:solidFill>
            <a:schemeClr val="tx1"/>
          </a:solidFill>
          <a:latin typeface="Libre Franklin" pitchFamily="2" charset="77"/>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hyperlink" Target="https://youtu.be/WnNCOvYYT14" TargetMode="External"/><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hyperlink" Target="https://cssp.org/our-work/project/youth-thriv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hyperlink" Target="https://youtu.be/f_c6FokE_i8" TargetMode="External"/><Relationship Id="rId7" Type="http://schemas.openxmlformats.org/officeDocument/2006/relationships/image" Target="../media/image19.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6.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3.sv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hyperlink" Target="https://www.findhelp.org/" TargetMode="Externa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hyperlink" Target="https://www.youtube.com/channel/UCgw_slCsjgt4FqOiouYjD4g" TargetMode="External"/><Relationship Id="rId13" Type="http://schemas.openxmlformats.org/officeDocument/2006/relationships/image" Target="../media/image48.png"/><Relationship Id="rId3" Type="http://schemas.openxmlformats.org/officeDocument/2006/relationships/image" Target="../media/image42.png"/><Relationship Id="rId7" Type="http://schemas.openxmlformats.org/officeDocument/2006/relationships/hyperlink" Target="https://twitter.com/ctrsocialpolicy" TargetMode="External"/><Relationship Id="rId12"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hyperlink" Target="https://www.facebook.com/CtrSocialPolicy/" TargetMode="External"/><Relationship Id="rId11" Type="http://schemas.openxmlformats.org/officeDocument/2006/relationships/image" Target="../media/image46.png"/><Relationship Id="rId5" Type="http://schemas.openxmlformats.org/officeDocument/2006/relationships/hyperlink" Target="https://cssp.org/" TargetMode="External"/><Relationship Id="rId10" Type="http://schemas.openxmlformats.org/officeDocument/2006/relationships/image" Target="../media/image45.png"/><Relationship Id="rId4" Type="http://schemas.openxmlformats.org/officeDocument/2006/relationships/image" Target="../media/image43.svg"/><Relationship Id="rId9"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youtu.be/PUAKgvwFG3A" TargetMode="External"/><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414437" y="0"/>
            <a:ext cx="3771900" cy="6858000"/>
          </a:xfrm>
          <a:custGeom>
            <a:avLst/>
            <a:gdLst/>
            <a:ahLst/>
            <a:cxnLst/>
            <a:rect l="l" t="t" r="r" b="b"/>
            <a:pathLst>
              <a:path w="1913890" h="3479800">
                <a:moveTo>
                  <a:pt x="0" y="0"/>
                </a:moveTo>
                <a:lnTo>
                  <a:pt x="1913890" y="0"/>
                </a:lnTo>
                <a:lnTo>
                  <a:pt x="1913890" y="3479800"/>
                </a:lnTo>
                <a:lnTo>
                  <a:pt x="0" y="3479800"/>
                </a:lnTo>
                <a:close/>
              </a:path>
            </a:pathLst>
          </a:custGeom>
          <a:solidFill>
            <a:srgbClr val="E9E9E9"/>
          </a:solidFill>
        </p:spPr>
      </p:sp>
      <p:grpSp>
        <p:nvGrpSpPr>
          <p:cNvPr id="4" name="Group 4"/>
          <p:cNvGrpSpPr>
            <a:grpSpLocks noChangeAspect="1"/>
          </p:cNvGrpSpPr>
          <p:nvPr/>
        </p:nvGrpSpPr>
        <p:grpSpPr>
          <a:xfrm>
            <a:off x="5424102" y="423962"/>
            <a:ext cx="5980670" cy="5980670"/>
            <a:chOff x="0" y="0"/>
            <a:chExt cx="2787650" cy="2787650"/>
          </a:xfrm>
        </p:grpSpPr>
        <p:sp>
          <p:nvSpPr>
            <p:cNvPr id="5" name="Freeform 5"/>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9DB23B"/>
            </a:solidFill>
          </p:spPr>
        </p:sp>
      </p:gr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506200" y="191530"/>
            <a:ext cx="1234445" cy="1437490"/>
          </a:xfrm>
          <a:prstGeom prst="rect">
            <a:avLst/>
          </a:prstGeom>
        </p:spPr>
      </p:pic>
      <p:sp>
        <p:nvSpPr>
          <p:cNvPr id="13" name="TextBox 13"/>
          <p:cNvSpPr txBox="1"/>
          <p:nvPr/>
        </p:nvSpPr>
        <p:spPr>
          <a:xfrm>
            <a:off x="625185" y="1028378"/>
            <a:ext cx="4837914" cy="1590948"/>
          </a:xfrm>
          <a:prstGeom prst="rect">
            <a:avLst/>
          </a:prstGeom>
        </p:spPr>
        <p:txBody>
          <a:bodyPr lIns="0" tIns="0" rIns="0" bIns="0" rtlCol="0" anchor="t">
            <a:spAutoFit/>
          </a:bodyPr>
          <a:lstStyle/>
          <a:p>
            <a:pPr>
              <a:lnSpc>
                <a:spcPts val="6000"/>
              </a:lnSpc>
            </a:pPr>
            <a:r>
              <a:rPr lang="en-US" sz="6500" dirty="0">
                <a:solidFill>
                  <a:srgbClr val="FFFFFF"/>
                </a:solidFill>
                <a:latin typeface="DM Serif Display" pitchFamily="2" charset="0"/>
              </a:rPr>
              <a:t>Social</a:t>
            </a:r>
            <a:br>
              <a:rPr lang="en-US" sz="6500" dirty="0">
                <a:solidFill>
                  <a:srgbClr val="FFFFFF"/>
                </a:solidFill>
                <a:latin typeface="DM Serif Display" pitchFamily="2" charset="0"/>
              </a:rPr>
            </a:br>
            <a:r>
              <a:rPr lang="en-US" sz="6500" dirty="0">
                <a:solidFill>
                  <a:srgbClr val="FFFFFF"/>
                </a:solidFill>
                <a:latin typeface="DM Serif Display" pitchFamily="2" charset="0"/>
              </a:rPr>
              <a:t>Connections</a:t>
            </a:r>
          </a:p>
        </p:txBody>
      </p:sp>
      <p:sp>
        <p:nvSpPr>
          <p:cNvPr id="14" name="TextBox 14"/>
          <p:cNvSpPr txBox="1"/>
          <p:nvPr/>
        </p:nvSpPr>
        <p:spPr>
          <a:xfrm>
            <a:off x="625185" y="2784190"/>
            <a:ext cx="3406382" cy="1097865"/>
          </a:xfrm>
          <a:prstGeom prst="rect">
            <a:avLst/>
          </a:prstGeom>
        </p:spPr>
        <p:txBody>
          <a:bodyPr lIns="0" tIns="0" rIns="0" bIns="0" rtlCol="0" anchor="t">
            <a:spAutoFit/>
          </a:bodyPr>
          <a:lstStyle/>
          <a:p>
            <a:pPr>
              <a:lnSpc>
                <a:spcPts val="2873"/>
              </a:lnSpc>
            </a:pPr>
            <a:r>
              <a:rPr lang="en-US" sz="2052" spc="121">
                <a:solidFill>
                  <a:srgbClr val="FFFFFF"/>
                </a:solidFill>
                <a:latin typeface="DM Sans"/>
              </a:rPr>
              <a:t>A Center for the Study of Social Policy </a:t>
            </a:r>
          </a:p>
          <a:p>
            <a:pPr>
              <a:lnSpc>
                <a:spcPts val="2873"/>
              </a:lnSpc>
            </a:pPr>
            <a:r>
              <a:rPr lang="en-US" sz="2052" spc="121">
                <a:solidFill>
                  <a:srgbClr val="FFFFFF"/>
                </a:solidFill>
                <a:latin typeface="DM Sans"/>
              </a:rPr>
              <a:t>Initiative</a:t>
            </a:r>
          </a:p>
        </p:txBody>
      </p:sp>
      <p:sp>
        <p:nvSpPr>
          <p:cNvPr id="15" name="TextBox 15"/>
          <p:cNvSpPr txBox="1"/>
          <p:nvPr/>
        </p:nvSpPr>
        <p:spPr>
          <a:xfrm>
            <a:off x="4308736" y="6445362"/>
            <a:ext cx="3574529" cy="301429"/>
          </a:xfrm>
          <a:prstGeom prst="rect">
            <a:avLst/>
          </a:prstGeom>
        </p:spPr>
        <p:txBody>
          <a:bodyPr lIns="0" tIns="0" rIns="0" bIns="0" rtlCol="0" anchor="t">
            <a:spAutoFit/>
          </a:bodyPr>
          <a:lstStyle/>
          <a:p>
            <a:pPr algn="ctr">
              <a:lnSpc>
                <a:spcPts val="2521"/>
              </a:lnSpc>
            </a:pPr>
            <a:r>
              <a:rPr lang="en-US" sz="1801" b="1" spc="191" dirty="0" err="1">
                <a:solidFill>
                  <a:srgbClr val="FFFFFF"/>
                </a:solidFill>
                <a:latin typeface="Libre Franklin 1"/>
              </a:rPr>
              <a:t>www.cssp.org</a:t>
            </a:r>
            <a:endParaRPr lang="en-US" sz="1801" b="1" spc="191" dirty="0">
              <a:solidFill>
                <a:srgbClr val="FFFFFF"/>
              </a:solidFill>
              <a:latin typeface="Libre Franklin 1"/>
            </a:endParaRPr>
          </a:p>
        </p:txBody>
      </p:sp>
      <p:pic>
        <p:nvPicPr>
          <p:cNvPr id="16" name="Picture 8">
            <a:extLst>
              <a:ext uri="{FF2B5EF4-FFF2-40B4-BE49-F238E27FC236}">
                <a16:creationId xmlns:a16="http://schemas.microsoft.com/office/drawing/2014/main" id="{232639B4-BC74-C6F4-D63D-8753EB5C4C45}"/>
              </a:ext>
            </a:extLst>
          </p:cNvPr>
          <p:cNvPicPr>
            <a:picLocks noChangeAspect="1"/>
          </p:cNvPicPr>
          <p:nvPr/>
        </p:nvPicPr>
        <p:blipFill>
          <a:blip r:embed="rId5"/>
          <a:srcRect/>
          <a:stretch>
            <a:fillRect/>
          </a:stretch>
        </p:blipFill>
        <p:spPr>
          <a:xfrm>
            <a:off x="10350446" y="6485341"/>
            <a:ext cx="1782387" cy="303973"/>
          </a:xfrm>
          <a:prstGeom prst="rect">
            <a:avLst/>
          </a:prstGeom>
        </p:spPr>
      </p:pic>
      <p:pic>
        <p:nvPicPr>
          <p:cNvPr id="26" name="Picture 25">
            <a:extLst>
              <a:ext uri="{FF2B5EF4-FFF2-40B4-BE49-F238E27FC236}">
                <a16:creationId xmlns:a16="http://schemas.microsoft.com/office/drawing/2014/main" id="{09469676-C96D-D9B7-3C93-A0AB33DF6A8B}"/>
              </a:ext>
            </a:extLst>
          </p:cNvPr>
          <p:cNvPicPr preferRelativeResize="0">
            <a:picLocks/>
          </p:cNvPicPr>
          <p:nvPr/>
        </p:nvPicPr>
        <p:blipFill rotWithShape="1">
          <a:blip r:embed="rId6"/>
          <a:srcRect l="18812" t="29" r="23106" b="-29"/>
          <a:stretch/>
        </p:blipFill>
        <p:spPr>
          <a:xfrm>
            <a:off x="5311514" y="715335"/>
            <a:ext cx="5641848" cy="5642082"/>
          </a:xfrm>
          <a:prstGeom prst="ellipse">
            <a:avLst/>
          </a:prstGeom>
          <a:ln w="69850">
            <a:solidFill>
              <a:srgbClr val="EAEAEA"/>
            </a:solidFill>
          </a:ln>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8645" y="5196016"/>
            <a:ext cx="1234445" cy="1437490"/>
          </a:xfrm>
          <a:prstGeom prst="rect">
            <a:avLst/>
          </a:prstGeom>
        </p:spPr>
      </p:pic>
      <p:sp>
        <p:nvSpPr>
          <p:cNvPr id="17" name="TextBox 11">
            <a:extLst>
              <a:ext uri="{FF2B5EF4-FFF2-40B4-BE49-F238E27FC236}">
                <a16:creationId xmlns:a16="http://schemas.microsoft.com/office/drawing/2014/main" id="{B77B55CD-C64B-1528-831A-8C46AE8FBEEE}"/>
              </a:ext>
            </a:extLst>
          </p:cNvPr>
          <p:cNvSpPr txBox="1"/>
          <p:nvPr/>
        </p:nvSpPr>
        <p:spPr>
          <a:xfrm>
            <a:off x="625185" y="4165154"/>
            <a:ext cx="3782886" cy="466987"/>
          </a:xfrm>
          <a:prstGeom prst="rect">
            <a:avLst/>
          </a:prstGeom>
        </p:spPr>
        <p:txBody>
          <a:bodyPr wrap="square" lIns="0" tIns="0" rIns="0" bIns="0" rtlCol="0" anchor="t">
            <a:spAutoFit/>
          </a:bodyPr>
          <a:lstStyle/>
          <a:p>
            <a:pPr defTabSz="609630">
              <a:lnSpc>
                <a:spcPts val="1867"/>
              </a:lnSpc>
            </a:pPr>
            <a:r>
              <a:rPr lang="en-US" sz="1400" dirty="0">
                <a:solidFill>
                  <a:schemeClr val="bg1"/>
                </a:solidFill>
                <a:latin typeface=""/>
              </a:rPr>
              <a:t>Created by: </a:t>
            </a:r>
          </a:p>
          <a:p>
            <a:pPr defTabSz="609630">
              <a:lnSpc>
                <a:spcPts val="1867"/>
              </a:lnSpc>
            </a:pPr>
            <a:r>
              <a:rPr lang="en-US" sz="1400" dirty="0">
                <a:solidFill>
                  <a:schemeClr val="bg1"/>
                </a:solidFill>
                <a:latin typeface=""/>
              </a:rPr>
              <a:t>Dr. Julie Radlauer-Doerfler, L.M.H.C.</a:t>
            </a:r>
          </a:p>
        </p:txBody>
      </p:sp>
      <p:pic>
        <p:nvPicPr>
          <p:cNvPr id="8" name="Picture 7">
            <a:extLst>
              <a:ext uri="{FF2B5EF4-FFF2-40B4-BE49-F238E27FC236}">
                <a16:creationId xmlns:a16="http://schemas.microsoft.com/office/drawing/2014/main" id="{72B73632-EE75-2162-7D8C-D4FCD3FB56C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96859" y="6084447"/>
            <a:ext cx="2449788" cy="64037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DB23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20FA5F-B9BF-7C09-D3AF-A3A4C0DB79FD}"/>
              </a:ext>
            </a:extLst>
          </p:cNvPr>
          <p:cNvSpPr/>
          <p:nvPr/>
        </p:nvSpPr>
        <p:spPr>
          <a:xfrm>
            <a:off x="4407408" y="0"/>
            <a:ext cx="7784592" cy="68580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4"/>
          <p:cNvSpPr txBox="1"/>
          <p:nvPr/>
        </p:nvSpPr>
        <p:spPr>
          <a:xfrm>
            <a:off x="4572001" y="953675"/>
            <a:ext cx="7229520" cy="4950651"/>
          </a:xfrm>
          <a:prstGeom prst="rect">
            <a:avLst/>
          </a:prstGeom>
        </p:spPr>
        <p:txBody>
          <a:bodyPr wrap="square" lIns="0" tIns="0" rIns="0" bIns="0" rtlCol="0" anchor="t">
            <a:spAutoFit/>
          </a:bodyPr>
          <a:lstStyle/>
          <a:p>
            <a:pPr marL="403035" marR="0" lvl="1" indent="-201517" algn="l" defTabSz="609630" rtl="0" eaLnBrk="1" fontAlgn="auto" latinLnBrk="0" hangingPunct="1">
              <a:lnSpc>
                <a:spcPts val="2613"/>
              </a:lnSpc>
              <a:spcBef>
                <a:spcPts val="0"/>
              </a:spcBef>
              <a:spcAft>
                <a:spcPts val="600"/>
              </a:spcAft>
              <a:buClrTx/>
              <a:buSzTx/>
              <a:buFont typeface="Arial"/>
              <a:buChar char="•"/>
              <a:tabLst/>
              <a:defRPr/>
            </a:pPr>
            <a:r>
              <a:rPr kumimoji="0" lang="en-US" sz="1867" b="1" u="none" strike="noStrike" kern="1200" cap="none" spc="0" normalizeH="0" baseline="0" noProof="0" dirty="0">
                <a:ln>
                  <a:noFill/>
                </a:ln>
                <a:solidFill>
                  <a:srgbClr val="424242"/>
                </a:solidFill>
                <a:effectLst/>
                <a:uLnTx/>
                <a:uFillTx/>
                <a:latin typeface="Libre Franklin" pitchFamily="2" charset="77"/>
              </a:rPr>
              <a:t>Resilience</a:t>
            </a:r>
            <a:r>
              <a:rPr kumimoji="0" lang="en-US" sz="1867" u="none" strike="noStrike" kern="1200" cap="none" spc="0" normalizeH="0" baseline="0" noProof="0" dirty="0">
                <a:ln>
                  <a:noFill/>
                </a:ln>
                <a:solidFill>
                  <a:srgbClr val="424242"/>
                </a:solidFill>
                <a:effectLst/>
                <a:uLnTx/>
                <a:uFillTx/>
                <a:latin typeface="Libre Franklin" pitchFamily="2" charset="77"/>
              </a:rPr>
              <a:t>- managing stress and functioning well when faced with challenges, adversity or trauma</a:t>
            </a:r>
          </a:p>
          <a:p>
            <a:pPr marL="403035" marR="0" lvl="1" indent="-201517" algn="l" defTabSz="609630" rtl="0" eaLnBrk="1" fontAlgn="auto" latinLnBrk="0" hangingPunct="1">
              <a:lnSpc>
                <a:spcPts val="2613"/>
              </a:lnSpc>
              <a:spcBef>
                <a:spcPts val="0"/>
              </a:spcBef>
              <a:spcAft>
                <a:spcPts val="600"/>
              </a:spcAft>
              <a:buClrTx/>
              <a:buSzTx/>
              <a:buFont typeface="Arial"/>
              <a:buChar char="•"/>
              <a:tabLst/>
              <a:defRPr/>
            </a:pPr>
            <a:r>
              <a:rPr kumimoji="0" lang="en-US" sz="1867" b="1" u="none" strike="noStrike" kern="1200" cap="none" spc="0" normalizeH="0" baseline="0" noProof="0" dirty="0">
                <a:ln>
                  <a:noFill/>
                </a:ln>
                <a:solidFill>
                  <a:srgbClr val="424242"/>
                </a:solidFill>
                <a:effectLst/>
                <a:uLnTx/>
                <a:uFillTx/>
                <a:latin typeface="Libre Franklin" pitchFamily="2" charset="77"/>
              </a:rPr>
              <a:t>Social Connections</a:t>
            </a:r>
            <a:r>
              <a:rPr kumimoji="0" lang="en-US" sz="1867" u="none" strike="noStrike" kern="1200" cap="none" spc="0" normalizeH="0" baseline="0" noProof="0" dirty="0">
                <a:ln>
                  <a:noFill/>
                </a:ln>
                <a:solidFill>
                  <a:srgbClr val="424242"/>
                </a:solidFill>
                <a:effectLst/>
                <a:uLnTx/>
                <a:uFillTx/>
                <a:latin typeface="Libre Franklin" pitchFamily="2" charset="77"/>
              </a:rPr>
              <a:t>- positive relationships that provide emotional, informational, instrumental, and spiritual support </a:t>
            </a:r>
          </a:p>
          <a:p>
            <a:pPr marL="403035" marR="0" lvl="1" indent="-201517" algn="l" defTabSz="609630" rtl="0" eaLnBrk="1" fontAlgn="auto" latinLnBrk="0" hangingPunct="1">
              <a:lnSpc>
                <a:spcPts val="2613"/>
              </a:lnSpc>
              <a:spcBef>
                <a:spcPts val="0"/>
              </a:spcBef>
              <a:spcAft>
                <a:spcPts val="600"/>
              </a:spcAft>
              <a:buClrTx/>
              <a:buSzTx/>
              <a:buFont typeface="Arial"/>
              <a:buChar char="•"/>
              <a:tabLst/>
              <a:defRPr/>
            </a:pPr>
            <a:r>
              <a:rPr kumimoji="0" lang="en-US" sz="1867" b="1" u="none" strike="noStrike" kern="1200" cap="none" spc="0" normalizeH="0" baseline="0" noProof="0" dirty="0">
                <a:ln>
                  <a:noFill/>
                </a:ln>
                <a:solidFill>
                  <a:srgbClr val="424242"/>
                </a:solidFill>
                <a:effectLst/>
                <a:uLnTx/>
                <a:uFillTx/>
                <a:latin typeface="Libre Franklin" pitchFamily="2" charset="77"/>
              </a:rPr>
              <a:t>Concrete Support in Times of Need</a:t>
            </a:r>
            <a:r>
              <a:rPr kumimoji="0" lang="en-US" sz="1867" u="none" strike="noStrike" kern="1200" cap="none" spc="0" normalizeH="0" baseline="0" noProof="0" dirty="0">
                <a:ln>
                  <a:noFill/>
                </a:ln>
                <a:solidFill>
                  <a:srgbClr val="424242"/>
                </a:solidFill>
                <a:effectLst/>
                <a:uLnTx/>
                <a:uFillTx/>
                <a:latin typeface="Libre Franklin" pitchFamily="2" charset="77"/>
              </a:rPr>
              <a:t>- Access to concrete support and services that address a person's needs and help minimize stress caused by challenges</a:t>
            </a:r>
          </a:p>
          <a:p>
            <a:pPr marL="403035" marR="0" lvl="1" indent="-201517" algn="l" defTabSz="609630" rtl="0" eaLnBrk="1" fontAlgn="auto" latinLnBrk="0" hangingPunct="1">
              <a:lnSpc>
                <a:spcPts val="2613"/>
              </a:lnSpc>
              <a:spcBef>
                <a:spcPts val="0"/>
              </a:spcBef>
              <a:spcAft>
                <a:spcPts val="600"/>
              </a:spcAft>
              <a:buClrTx/>
              <a:buSzTx/>
              <a:buFont typeface="Arial"/>
              <a:buChar char="•"/>
              <a:tabLst/>
              <a:defRPr/>
            </a:pPr>
            <a:r>
              <a:rPr kumimoji="0" lang="en-US" sz="1867" b="1" u="none" strike="noStrike" kern="1200" cap="none" spc="0" normalizeH="0" baseline="0" noProof="0" dirty="0">
                <a:ln>
                  <a:noFill/>
                </a:ln>
                <a:solidFill>
                  <a:srgbClr val="424242"/>
                </a:solidFill>
                <a:effectLst/>
                <a:uLnTx/>
                <a:uFillTx/>
                <a:latin typeface="Libre Franklin" pitchFamily="2" charset="77"/>
              </a:rPr>
              <a:t>Knowledge of Child, Adolescent or Parent Development</a:t>
            </a:r>
            <a:r>
              <a:rPr kumimoji="0" lang="en-US" sz="1867" u="none" strike="noStrike" kern="1200" cap="none" spc="0" normalizeH="0" baseline="0" noProof="0" dirty="0">
                <a:ln>
                  <a:noFill/>
                </a:ln>
                <a:solidFill>
                  <a:srgbClr val="424242"/>
                </a:solidFill>
                <a:effectLst/>
                <a:uLnTx/>
                <a:uFillTx/>
                <a:latin typeface="Libre Franklin" pitchFamily="2" charset="77"/>
              </a:rPr>
              <a:t>- Understanding development </a:t>
            </a:r>
            <a:r>
              <a:rPr kumimoji="0" lang="en-US" sz="1867" u="none" strike="noStrike" kern="1200" cap="none" spc="0" normalizeH="0" baseline="0" noProof="0">
                <a:ln>
                  <a:noFill/>
                </a:ln>
                <a:solidFill>
                  <a:srgbClr val="424242"/>
                </a:solidFill>
                <a:effectLst/>
                <a:uLnTx/>
                <a:uFillTx/>
                <a:latin typeface="Libre Franklin" pitchFamily="2" charset="77"/>
              </a:rPr>
              <a:t>and strategies </a:t>
            </a:r>
            <a:r>
              <a:rPr kumimoji="0" lang="en-US" sz="1867" u="none" strike="noStrike" kern="1200" cap="none" spc="0" normalizeH="0" baseline="0" noProof="0" dirty="0">
                <a:ln>
                  <a:noFill/>
                </a:ln>
                <a:solidFill>
                  <a:srgbClr val="424242"/>
                </a:solidFill>
                <a:effectLst/>
                <a:uLnTx/>
                <a:uFillTx/>
                <a:latin typeface="Libre Franklin" pitchFamily="2" charset="77"/>
              </a:rPr>
              <a:t>that support physical, cognitive, language, social and emotional development</a:t>
            </a:r>
          </a:p>
          <a:p>
            <a:pPr marL="403035" marR="0" lvl="1" indent="-201517" algn="l" defTabSz="609630" rtl="0" eaLnBrk="1" fontAlgn="auto" latinLnBrk="0" hangingPunct="1">
              <a:lnSpc>
                <a:spcPts val="2613"/>
              </a:lnSpc>
              <a:spcBef>
                <a:spcPts val="0"/>
              </a:spcBef>
              <a:spcAft>
                <a:spcPts val="600"/>
              </a:spcAft>
              <a:buClrTx/>
              <a:buSzTx/>
              <a:buFont typeface="Arial"/>
              <a:buChar char="•"/>
              <a:tabLst/>
              <a:defRPr/>
            </a:pPr>
            <a:r>
              <a:rPr kumimoji="0" lang="en-US" sz="1867" b="1" u="none" strike="noStrike" kern="1200" cap="none" spc="0" normalizeH="0" baseline="0" noProof="0" dirty="0">
                <a:ln>
                  <a:noFill/>
                </a:ln>
                <a:solidFill>
                  <a:srgbClr val="424242"/>
                </a:solidFill>
                <a:effectLst/>
                <a:uLnTx/>
                <a:uFillTx/>
                <a:latin typeface="Libre Franklin" pitchFamily="2" charset="77"/>
              </a:rPr>
              <a:t>Social and Emotional Competence</a:t>
            </a:r>
            <a:r>
              <a:rPr kumimoji="0" lang="en-US" sz="1867" u="none" strike="noStrike" kern="1200" cap="none" spc="0" normalizeH="0" baseline="0" noProof="0" dirty="0">
                <a:ln>
                  <a:noFill/>
                </a:ln>
                <a:solidFill>
                  <a:srgbClr val="424242"/>
                </a:solidFill>
                <a:effectLst/>
                <a:uLnTx/>
                <a:uFillTx/>
                <a:latin typeface="Libre Franklin" pitchFamily="2" charset="77"/>
              </a:rPr>
              <a:t>- interactions that support the ability to communicate clearly, recognize and regulate their emotions and establish and maintain relationships. </a:t>
            </a:r>
          </a:p>
        </p:txBody>
      </p:sp>
      <p:sp>
        <p:nvSpPr>
          <p:cNvPr id="5" name="TextBox 5"/>
          <p:cNvSpPr txBox="1"/>
          <p:nvPr/>
        </p:nvSpPr>
        <p:spPr>
          <a:xfrm>
            <a:off x="390479" y="953674"/>
            <a:ext cx="4793858" cy="3718967"/>
          </a:xfrm>
          <a:prstGeom prst="rect">
            <a:avLst/>
          </a:prstGeom>
        </p:spPr>
        <p:txBody>
          <a:bodyPr lIns="0" tIns="0" rIns="0" bIns="0" rtlCol="0" anchor="t">
            <a:spAutoFit/>
          </a:bodyPr>
          <a:lstStyle/>
          <a:p>
            <a:pPr marL="0" marR="0" lvl="0" indent="0" algn="l" defTabSz="609630" rtl="0" eaLnBrk="1" fontAlgn="auto" latinLnBrk="0" hangingPunct="1">
              <a:lnSpc>
                <a:spcPts val="5833"/>
              </a:lnSpc>
              <a:spcBef>
                <a:spcPts val="0"/>
              </a:spcBef>
              <a:spcAft>
                <a:spcPts val="0"/>
              </a:spcAft>
              <a:buClrTx/>
              <a:buSzTx/>
              <a:buFontTx/>
              <a:buNone/>
              <a:tabLst/>
              <a:defRPr/>
            </a:pPr>
            <a:r>
              <a:rPr kumimoji="0" lang="en-US" sz="5666" b="1" u="none" strike="noStrike" kern="1200" cap="none" spc="0" normalizeH="0" baseline="0" noProof="0" dirty="0">
                <a:ln>
                  <a:noFill/>
                </a:ln>
                <a:solidFill>
                  <a:schemeClr val="bg1"/>
                </a:solidFill>
                <a:effectLst/>
                <a:uLnTx/>
                <a:uFillTx/>
                <a:latin typeface="Libre Franklin" pitchFamily="2" charset="77"/>
                <a:ea typeface="+mn-ea"/>
                <a:cs typeface="+mn-cs"/>
              </a:rPr>
              <a:t>Let’s Talk Protective and Promotive  Factors</a:t>
            </a:r>
          </a:p>
        </p:txBody>
      </p:sp>
      <p:sp>
        <p:nvSpPr>
          <p:cNvPr id="6" name="TextBox 6"/>
          <p:cNvSpPr txBox="1"/>
          <p:nvPr/>
        </p:nvSpPr>
        <p:spPr>
          <a:xfrm>
            <a:off x="4974337" y="6329009"/>
            <a:ext cx="5468111" cy="352661"/>
          </a:xfrm>
          <a:prstGeom prst="rect">
            <a:avLst/>
          </a:prstGeom>
        </p:spPr>
        <p:txBody>
          <a:bodyPr wrap="square" lIns="0" tIns="0" rIns="0" bIns="0" rtlCol="0" anchor="t">
            <a:spAutoFit/>
          </a:bodyPr>
          <a:lstStyle/>
          <a:p>
            <a:pPr marL="0" marR="0" lvl="0" indent="0" algn="l" defTabSz="609630" rtl="0" eaLnBrk="1" fontAlgn="auto" latinLnBrk="0" hangingPunct="1">
              <a:lnSpc>
                <a:spcPts val="14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24242"/>
                </a:solidFill>
                <a:effectLst/>
                <a:uLnTx/>
                <a:uFillTx/>
                <a:latin typeface="Source Sans Pro"/>
                <a:ea typeface="+mn-ea"/>
                <a:cs typeface="+mn-cs"/>
              </a:rPr>
              <a:t>Center for the Study of Social Policy, Strengthening Families™ Protective and Promotive Factors</a:t>
            </a:r>
            <a:br>
              <a:rPr lang="en-US" sz="1000" dirty="0">
                <a:solidFill>
                  <a:srgbClr val="424242"/>
                </a:solidFill>
                <a:latin typeface="Source Sans Pro"/>
              </a:rPr>
            </a:br>
            <a:r>
              <a:rPr kumimoji="0" lang="en-US" sz="1000" b="0" i="0" u="none" strike="noStrike" kern="1200" cap="none" spc="0" normalizeH="0" baseline="0" noProof="0" dirty="0">
                <a:ln>
                  <a:noFill/>
                </a:ln>
                <a:solidFill>
                  <a:srgbClr val="424242"/>
                </a:solidFill>
                <a:effectLst/>
                <a:uLnTx/>
                <a:uFillTx/>
                <a:latin typeface="Source Sans Pro"/>
                <a:ea typeface="+mn-ea"/>
                <a:cs typeface="+mn-cs"/>
              </a:rPr>
              <a:t>https://</a:t>
            </a:r>
            <a:r>
              <a:rPr kumimoji="0" lang="en-US" sz="1000" b="0" i="0" u="none" strike="noStrike" kern="1200" cap="none" spc="0" normalizeH="0" baseline="0" noProof="0" dirty="0" err="1">
                <a:ln>
                  <a:noFill/>
                </a:ln>
                <a:solidFill>
                  <a:srgbClr val="424242"/>
                </a:solidFill>
                <a:effectLst/>
                <a:uLnTx/>
                <a:uFillTx/>
                <a:latin typeface="Source Sans Pro"/>
                <a:ea typeface="+mn-ea"/>
                <a:cs typeface="+mn-cs"/>
              </a:rPr>
              <a:t>cssp.org</a:t>
            </a:r>
            <a:r>
              <a:rPr kumimoji="0" lang="en-US" sz="1000" b="0" i="0" u="none" strike="noStrike" kern="1200" cap="none" spc="0" normalizeH="0" baseline="0" noProof="0" dirty="0">
                <a:ln>
                  <a:noFill/>
                </a:ln>
                <a:solidFill>
                  <a:srgbClr val="424242"/>
                </a:solidFill>
                <a:effectLst/>
                <a:uLnTx/>
                <a:uFillTx/>
                <a:latin typeface="Source Sans Pro"/>
                <a:ea typeface="+mn-ea"/>
                <a:cs typeface="+mn-cs"/>
              </a:rPr>
              <a:t>/our-work/projects/protective-factors-framework</a:t>
            </a:r>
          </a:p>
        </p:txBody>
      </p:sp>
      <p:pic>
        <p:nvPicPr>
          <p:cNvPr id="7" name="Picture 8">
            <a:extLst>
              <a:ext uri="{FF2B5EF4-FFF2-40B4-BE49-F238E27FC236}">
                <a16:creationId xmlns:a16="http://schemas.microsoft.com/office/drawing/2014/main" id="{893E44A7-6374-B017-028F-185B79F4B644}"/>
              </a:ext>
            </a:extLst>
          </p:cNvPr>
          <p:cNvPicPr>
            <a:picLocks noChangeAspect="1"/>
          </p:cNvPicPr>
          <p:nvPr/>
        </p:nvPicPr>
        <p:blipFill>
          <a:blip r:embed="rId3"/>
          <a:srcRect/>
          <a:stretch>
            <a:fillRect/>
          </a:stretch>
        </p:blipFill>
        <p:spPr>
          <a:xfrm>
            <a:off x="10350446" y="6485341"/>
            <a:ext cx="1782387" cy="30397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DB23B"/>
        </a:solidFill>
        <a:effectLst/>
      </p:bgPr>
    </p:bg>
    <p:spTree>
      <p:nvGrpSpPr>
        <p:cNvPr id="1" name=""/>
        <p:cNvGrpSpPr/>
        <p:nvPr/>
      </p:nvGrpSpPr>
      <p:grpSpPr>
        <a:xfrm>
          <a:off x="0" y="0"/>
          <a:ext cx="0" cy="0"/>
          <a:chOff x="0" y="0"/>
          <a:chExt cx="0" cy="0"/>
        </a:xfrm>
      </p:grpSpPr>
      <p:sp>
        <p:nvSpPr>
          <p:cNvPr id="3" name="Freeform 3"/>
          <p:cNvSpPr/>
          <p:nvPr/>
        </p:nvSpPr>
        <p:spPr>
          <a:xfrm>
            <a:off x="6270273" y="0"/>
            <a:ext cx="5921727" cy="6858000"/>
          </a:xfrm>
          <a:custGeom>
            <a:avLst/>
            <a:gdLst/>
            <a:ahLst/>
            <a:cxnLst/>
            <a:rect l="l" t="t" r="r" b="b"/>
            <a:pathLst>
              <a:path w="1652600" h="1913890">
                <a:moveTo>
                  <a:pt x="0" y="0"/>
                </a:moveTo>
                <a:lnTo>
                  <a:pt x="1652600" y="0"/>
                </a:lnTo>
                <a:lnTo>
                  <a:pt x="1652600" y="1913890"/>
                </a:lnTo>
                <a:lnTo>
                  <a:pt x="0" y="1913890"/>
                </a:lnTo>
                <a:close/>
              </a:path>
            </a:pathLst>
          </a:custGeom>
          <a:blipFill>
            <a:blip r:embed="rId3"/>
            <a:stretch>
              <a:fillRect/>
            </a:stretch>
          </a:blipFill>
        </p:spPr>
      </p:sp>
      <p:sp>
        <p:nvSpPr>
          <p:cNvPr id="15" name="Rectangle 14">
            <a:extLst>
              <a:ext uri="{FF2B5EF4-FFF2-40B4-BE49-F238E27FC236}">
                <a16:creationId xmlns:a16="http://schemas.microsoft.com/office/drawing/2014/main" id="{76608602-4C8C-F0B0-BB86-A3FEB84006A3}"/>
              </a:ext>
            </a:extLst>
          </p:cNvPr>
          <p:cNvSpPr/>
          <p:nvPr/>
        </p:nvSpPr>
        <p:spPr>
          <a:xfrm>
            <a:off x="6270272" y="4588041"/>
            <a:ext cx="5921728" cy="2269957"/>
          </a:xfrm>
          <a:prstGeom prst="rect">
            <a:avLst/>
          </a:prstGeom>
          <a:gradFill flip="none" rotWithShape="1">
            <a:gsLst>
              <a:gs pos="49000">
                <a:schemeClr val="tx1">
                  <a:alpha val="64799"/>
                </a:schemeClr>
              </a:gs>
              <a:gs pos="100000">
                <a:srgbClr val="424242">
                  <a:lumMod val="0"/>
                </a:srgbClr>
              </a:gs>
              <a:gs pos="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4"/>
          <p:cNvSpPr txBox="1"/>
          <p:nvPr/>
        </p:nvSpPr>
        <p:spPr>
          <a:xfrm>
            <a:off x="510196" y="3139550"/>
            <a:ext cx="4979057" cy="1241750"/>
          </a:xfrm>
          <a:prstGeom prst="rect">
            <a:avLst/>
          </a:prstGeom>
        </p:spPr>
        <p:txBody>
          <a:bodyPr lIns="0" tIns="0" rIns="0" bIns="0" rtlCol="0" anchor="t">
            <a:spAutoFit/>
          </a:bodyPr>
          <a:lstStyle/>
          <a:p>
            <a:pPr marL="0" marR="0" lvl="0" indent="0" algn="l" defTabSz="609630" rtl="0" eaLnBrk="1" fontAlgn="auto" latinLnBrk="0" hangingPunct="1">
              <a:lnSpc>
                <a:spcPts val="3266"/>
              </a:lnSpc>
              <a:spcBef>
                <a:spcPts val="0"/>
              </a:spcBef>
              <a:spcAft>
                <a:spcPts val="0"/>
              </a:spcAft>
              <a:buClrTx/>
              <a:buSzTx/>
              <a:buFontTx/>
              <a:buNone/>
              <a:tabLst/>
              <a:defRPr/>
            </a:pPr>
            <a:endParaRPr kumimoji="0" lang="en-US" sz="2333" b="0" i="0" u="none" strike="noStrike" kern="1200" cap="none" spc="0" normalizeH="0" baseline="0" noProof="0" dirty="0">
              <a:ln>
                <a:noFill/>
              </a:ln>
              <a:solidFill>
                <a:srgbClr val="C6E7E4"/>
              </a:solidFill>
              <a:effectLst/>
              <a:uLnTx/>
              <a:uFillTx/>
              <a:latin typeface="Source Sans Pro"/>
              <a:ea typeface="+mn-ea"/>
              <a:cs typeface="+mn-cs"/>
            </a:endParaRPr>
          </a:p>
          <a:p>
            <a:pPr marL="0" marR="0" lvl="0" indent="0" algn="l" defTabSz="609630" rtl="0" eaLnBrk="1" fontAlgn="auto" latinLnBrk="0" hangingPunct="1">
              <a:lnSpc>
                <a:spcPts val="3266"/>
              </a:lnSpc>
              <a:spcBef>
                <a:spcPts val="0"/>
              </a:spcBef>
              <a:spcAft>
                <a:spcPts val="0"/>
              </a:spcAft>
              <a:buClrTx/>
              <a:buSzTx/>
              <a:buFontTx/>
              <a:buNone/>
              <a:tabLst/>
              <a:defRPr/>
            </a:pPr>
            <a:endParaRPr kumimoji="0" lang="en-US" sz="2333" b="0" i="0" u="none" strike="noStrike" kern="1200" cap="none" spc="0" normalizeH="0" baseline="0" noProof="0" dirty="0">
              <a:ln>
                <a:noFill/>
              </a:ln>
              <a:solidFill>
                <a:srgbClr val="C6E7E4"/>
              </a:solidFill>
              <a:effectLst/>
              <a:uLnTx/>
              <a:uFillTx/>
              <a:latin typeface="Source Sans Pro"/>
              <a:ea typeface="+mn-ea"/>
              <a:cs typeface="+mn-cs"/>
            </a:endParaRPr>
          </a:p>
          <a:p>
            <a:pPr marL="0" marR="0" lvl="0" indent="0" algn="l" defTabSz="609630" rtl="0" eaLnBrk="1" fontAlgn="auto" latinLnBrk="0" hangingPunct="1">
              <a:lnSpc>
                <a:spcPts val="3266"/>
              </a:lnSpc>
              <a:spcBef>
                <a:spcPts val="0"/>
              </a:spcBef>
              <a:spcAft>
                <a:spcPts val="0"/>
              </a:spcAft>
              <a:buClrTx/>
              <a:buSzTx/>
              <a:buFontTx/>
              <a:buNone/>
              <a:tabLst/>
              <a:defRPr/>
            </a:pPr>
            <a:endParaRPr kumimoji="0" lang="en-US" sz="2333" b="0" i="0" u="none" strike="noStrike" kern="1200" cap="none" spc="0" normalizeH="0" baseline="0" noProof="0" dirty="0">
              <a:ln>
                <a:noFill/>
              </a:ln>
              <a:solidFill>
                <a:srgbClr val="C6E7E4"/>
              </a:solidFill>
              <a:effectLst/>
              <a:uLnTx/>
              <a:uFillTx/>
              <a:latin typeface="Source Sans Pro"/>
              <a:ea typeface="+mn-ea"/>
              <a:cs typeface="+mn-cs"/>
            </a:endParaRPr>
          </a:p>
        </p:txBody>
      </p:sp>
      <p:sp>
        <p:nvSpPr>
          <p:cNvPr id="12" name="TextBox 11">
            <a:extLst>
              <a:ext uri="{FF2B5EF4-FFF2-40B4-BE49-F238E27FC236}">
                <a16:creationId xmlns:a16="http://schemas.microsoft.com/office/drawing/2014/main" id="{F1C7703A-38CA-4D4A-9DB8-2828A5B3AB7A}"/>
              </a:ext>
            </a:extLst>
          </p:cNvPr>
          <p:cNvSpPr txBox="1"/>
          <p:nvPr/>
        </p:nvSpPr>
        <p:spPr>
          <a:xfrm>
            <a:off x="390479" y="3460188"/>
            <a:ext cx="4562219" cy="2677656"/>
          </a:xfrm>
          <a:prstGeom prst="rect">
            <a:avLst/>
          </a:prstGeom>
          <a:noFill/>
        </p:spPr>
        <p:txBody>
          <a:bodyPr wrap="square">
            <a:spAutoFit/>
          </a:bodyPr>
          <a:lstStyle/>
          <a:p>
            <a:r>
              <a:rPr lang="en-US" sz="2400" dirty="0">
                <a:solidFill>
                  <a:srgbClr val="424242"/>
                </a:solidFill>
                <a:effectLst/>
                <a:latin typeface="Libre Franklin" pitchFamily="2" charset="77"/>
                <a:ea typeface="Source Sans Pro" panose="020B0503030403020204" pitchFamily="34" charset="0"/>
              </a:rPr>
              <a:t>Social connection is the experience of feeling close and connected to others. It involves feeling loved, cared for, and valued, and forms the basis of interpersonal relationships.</a:t>
            </a:r>
            <a:endParaRPr lang="en-US" sz="2400" dirty="0">
              <a:solidFill>
                <a:srgbClr val="424242"/>
              </a:solidFill>
              <a:latin typeface="Libre Franklin" pitchFamily="2" charset="77"/>
              <a:ea typeface="Source Sans Pro" panose="020B0503030403020204" pitchFamily="34" charset="0"/>
            </a:endParaRPr>
          </a:p>
        </p:txBody>
      </p:sp>
      <p:pic>
        <p:nvPicPr>
          <p:cNvPr id="11" name="Picture 8">
            <a:extLst>
              <a:ext uri="{FF2B5EF4-FFF2-40B4-BE49-F238E27FC236}">
                <a16:creationId xmlns:a16="http://schemas.microsoft.com/office/drawing/2014/main" id="{8B2C8F40-164E-1CB6-6053-D554F81AB732}"/>
              </a:ext>
            </a:extLst>
          </p:cNvPr>
          <p:cNvPicPr>
            <a:picLocks noChangeAspect="1"/>
          </p:cNvPicPr>
          <p:nvPr/>
        </p:nvPicPr>
        <p:blipFill>
          <a:blip r:embed="rId4"/>
          <a:srcRect/>
          <a:stretch>
            <a:fillRect/>
          </a:stretch>
        </p:blipFill>
        <p:spPr>
          <a:xfrm>
            <a:off x="10350446" y="6485341"/>
            <a:ext cx="1782387" cy="303973"/>
          </a:xfrm>
          <a:prstGeom prst="rect">
            <a:avLst/>
          </a:prstGeom>
        </p:spPr>
      </p:pic>
      <p:sp>
        <p:nvSpPr>
          <p:cNvPr id="13" name="TextBox 5">
            <a:extLst>
              <a:ext uri="{FF2B5EF4-FFF2-40B4-BE49-F238E27FC236}">
                <a16:creationId xmlns:a16="http://schemas.microsoft.com/office/drawing/2014/main" id="{7CB32587-169F-9E06-F3DD-C025BE061E57}"/>
              </a:ext>
            </a:extLst>
          </p:cNvPr>
          <p:cNvSpPr txBox="1"/>
          <p:nvPr/>
        </p:nvSpPr>
        <p:spPr>
          <a:xfrm>
            <a:off x="390479" y="953674"/>
            <a:ext cx="4793858" cy="2231380"/>
          </a:xfrm>
          <a:prstGeom prst="rect">
            <a:avLst/>
          </a:prstGeom>
        </p:spPr>
        <p:txBody>
          <a:bodyPr lIns="0" tIns="0" rIns="0" bIns="0" rtlCol="0" anchor="t">
            <a:spAutoFit/>
          </a:bodyPr>
          <a:lstStyle/>
          <a:p>
            <a:pPr marL="0" marR="0" lvl="0" indent="0" algn="l" defTabSz="609630" rtl="0" eaLnBrk="1" fontAlgn="auto" latinLnBrk="0" hangingPunct="1">
              <a:lnSpc>
                <a:spcPts val="5833"/>
              </a:lnSpc>
              <a:spcBef>
                <a:spcPts val="0"/>
              </a:spcBef>
              <a:spcAft>
                <a:spcPts val="0"/>
              </a:spcAft>
              <a:buClrTx/>
              <a:buSzTx/>
              <a:buFontTx/>
              <a:buNone/>
              <a:tabLst/>
              <a:defRPr/>
            </a:pPr>
            <a:r>
              <a:rPr kumimoji="0" lang="en-US" sz="5666" b="1" u="none" strike="noStrike" kern="1200" cap="none" spc="0" normalizeH="0" baseline="0" noProof="0" dirty="0">
                <a:ln>
                  <a:noFill/>
                </a:ln>
                <a:solidFill>
                  <a:schemeClr val="bg1"/>
                </a:solidFill>
                <a:effectLst/>
                <a:uLnTx/>
                <a:uFillTx/>
                <a:latin typeface="Libre Franklin" pitchFamily="2" charset="77"/>
                <a:ea typeface="+mn-ea"/>
                <a:cs typeface="+mn-cs"/>
              </a:rPr>
              <a:t>What are Social Connections?</a:t>
            </a:r>
          </a:p>
        </p:txBody>
      </p:sp>
      <p:pic>
        <p:nvPicPr>
          <p:cNvPr id="17" name="Picture 11">
            <a:extLst>
              <a:ext uri="{FF2B5EF4-FFF2-40B4-BE49-F238E27FC236}">
                <a16:creationId xmlns:a16="http://schemas.microsoft.com/office/drawing/2014/main" id="{BE53124E-DBC5-F680-95C1-A4D5402B27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24416" y="343930"/>
            <a:ext cx="1234445" cy="143749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DB23B"/>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6F986AC-3DD9-8E27-C363-F77660837667}"/>
              </a:ext>
            </a:extLst>
          </p:cNvPr>
          <p:cNvSpPr/>
          <p:nvPr/>
        </p:nvSpPr>
        <p:spPr>
          <a:xfrm>
            <a:off x="0" y="3019777"/>
            <a:ext cx="12192000" cy="3838223"/>
          </a:xfrm>
          <a:prstGeom prst="rect">
            <a:avLst/>
          </a:prstGeom>
          <a:solidFill>
            <a:srgbClr val="EAEAEA"/>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Picture 2"/>
          <p:cNvPicPr>
            <a:picLocks noChangeAspect="1"/>
          </p:cNvPicPr>
          <p:nvPr/>
        </p:nvPicPr>
        <p:blipFill rotWithShape="1">
          <a:blip r:embed="rId3"/>
          <a:srcRect l="2770" t="35967" r="5393" b="39157"/>
          <a:stretch/>
        </p:blipFill>
        <p:spPr>
          <a:xfrm>
            <a:off x="0" y="818143"/>
            <a:ext cx="12192000" cy="2201634"/>
          </a:xfrm>
          <a:prstGeom prst="rect">
            <a:avLst/>
          </a:prstGeom>
        </p:spPr>
      </p:pic>
      <p:sp>
        <p:nvSpPr>
          <p:cNvPr id="10" name="TextBox 9">
            <a:extLst>
              <a:ext uri="{FF2B5EF4-FFF2-40B4-BE49-F238E27FC236}">
                <a16:creationId xmlns:a16="http://schemas.microsoft.com/office/drawing/2014/main" id="{A206969C-3EB3-1BEC-BC12-3FC98C973DEA}"/>
              </a:ext>
            </a:extLst>
          </p:cNvPr>
          <p:cNvSpPr txBox="1"/>
          <p:nvPr/>
        </p:nvSpPr>
        <p:spPr>
          <a:xfrm>
            <a:off x="347754" y="3244365"/>
            <a:ext cx="11411109" cy="3247043"/>
          </a:xfrm>
          <a:prstGeom prst="rect">
            <a:avLst/>
          </a:prstGeom>
          <a:noFill/>
        </p:spPr>
        <p:txBody>
          <a:bodyPr wrap="square" numCol="2" rtlCol="0">
            <a:spAutoFit/>
          </a:bodyPr>
          <a:lstStyle/>
          <a:p>
            <a:pPr marL="374247" lvl="1" indent="-187123" defTabSz="609630">
              <a:lnSpc>
                <a:spcPts val="2427"/>
              </a:lnSpc>
              <a:spcAft>
                <a:spcPts val="600"/>
              </a:spcAft>
              <a:buFont typeface="Arial"/>
              <a:buChar char="•"/>
              <a:defRPr/>
            </a:pPr>
            <a:r>
              <a:rPr lang="en-US" sz="1600" dirty="0">
                <a:solidFill>
                  <a:srgbClr val="424242"/>
                </a:solidFill>
                <a:latin typeface="Libre Franklin" pitchFamily="2" charset="77"/>
              </a:rPr>
              <a:t>Social Integration and a sense of belonging (quality of social relationships)</a:t>
            </a:r>
          </a:p>
          <a:p>
            <a:pPr marL="374247" lvl="1" indent="-187123" defTabSz="609630">
              <a:lnSpc>
                <a:spcPts val="2427"/>
              </a:lnSpc>
              <a:spcAft>
                <a:spcPts val="600"/>
              </a:spcAft>
              <a:buFont typeface="Arial"/>
              <a:buChar char="•"/>
              <a:defRPr/>
            </a:pPr>
            <a:r>
              <a:rPr lang="en-US" sz="1600" dirty="0">
                <a:solidFill>
                  <a:srgbClr val="424242"/>
                </a:solidFill>
                <a:latin typeface="Libre Franklin" pitchFamily="2" charset="77"/>
              </a:rPr>
              <a:t>Social network structure (network ties to relationships)</a:t>
            </a:r>
          </a:p>
          <a:p>
            <a:pPr marL="374247" lvl="1" indent="-187123" defTabSz="609630">
              <a:lnSpc>
                <a:spcPts val="2427"/>
              </a:lnSpc>
              <a:spcAft>
                <a:spcPts val="600"/>
              </a:spcAft>
              <a:buFont typeface="Arial"/>
              <a:buChar char="•"/>
              <a:defRPr/>
            </a:pPr>
            <a:r>
              <a:rPr lang="en-US" sz="1600" dirty="0">
                <a:solidFill>
                  <a:srgbClr val="424242"/>
                </a:solidFill>
                <a:latin typeface="Libre Franklin" pitchFamily="2" charset="77"/>
              </a:rPr>
              <a:t>Relational content (emotional caring and concern)</a:t>
            </a:r>
          </a:p>
          <a:p>
            <a:pPr marL="374247" lvl="1" indent="-187123" defTabSz="609630">
              <a:lnSpc>
                <a:spcPts val="2427"/>
              </a:lnSpc>
              <a:spcAft>
                <a:spcPts val="600"/>
              </a:spcAft>
              <a:buFont typeface="Arial"/>
              <a:buChar char="•"/>
              <a:defRPr/>
            </a:pPr>
            <a:r>
              <a:rPr lang="en-US" sz="1600" dirty="0">
                <a:solidFill>
                  <a:srgbClr val="424242"/>
                </a:solidFill>
                <a:latin typeface="Libre Franklin" pitchFamily="2" charset="77"/>
              </a:rPr>
              <a:t>Social influence and comparison- guidance about norms and behaviors</a:t>
            </a:r>
          </a:p>
          <a:p>
            <a:pPr marL="374247" lvl="1" indent="-187123" defTabSz="609630">
              <a:lnSpc>
                <a:spcPts val="2427"/>
              </a:lnSpc>
              <a:spcAft>
                <a:spcPts val="600"/>
              </a:spcAft>
              <a:buFont typeface="Arial"/>
              <a:buChar char="•"/>
              <a:defRPr/>
            </a:pPr>
            <a:r>
              <a:rPr lang="en-US" sz="1600" dirty="0">
                <a:solidFill>
                  <a:srgbClr val="424242"/>
                </a:solidFill>
                <a:latin typeface="Libre Franklin" pitchFamily="2" charset="77"/>
              </a:rPr>
              <a:t>Social control includes how social network members monitor, encourage, persuade and pressure adherence to positive practices</a:t>
            </a:r>
          </a:p>
          <a:p>
            <a:pPr marL="374247" lvl="1" indent="-187123" defTabSz="609630">
              <a:lnSpc>
                <a:spcPts val="2427"/>
              </a:lnSpc>
              <a:spcAft>
                <a:spcPts val="600"/>
              </a:spcAft>
              <a:buFont typeface="Arial"/>
              <a:buChar char="•"/>
              <a:defRPr/>
            </a:pPr>
            <a:r>
              <a:rPr lang="en-US" sz="1600" dirty="0">
                <a:solidFill>
                  <a:srgbClr val="424242"/>
                </a:solidFill>
                <a:latin typeface="Libre Franklin" pitchFamily="2" charset="77"/>
              </a:rPr>
              <a:t>Behavioral guidance, purpose and meaning (mattering) by occupying social roles </a:t>
            </a:r>
          </a:p>
          <a:p>
            <a:pPr marL="374247" lvl="1" indent="-187123" defTabSz="609630">
              <a:lnSpc>
                <a:spcPts val="2427"/>
              </a:lnSpc>
              <a:spcAft>
                <a:spcPts val="600"/>
              </a:spcAft>
              <a:buFont typeface="Arial"/>
              <a:buChar char="•"/>
              <a:defRPr/>
            </a:pPr>
            <a:r>
              <a:rPr lang="en-US" sz="1600" dirty="0">
                <a:solidFill>
                  <a:srgbClr val="424242"/>
                </a:solidFill>
                <a:latin typeface="Libre Franklin" pitchFamily="2" charset="77"/>
              </a:rPr>
              <a:t>Includes emotional support, instrumental support and informational support</a:t>
            </a:r>
          </a:p>
          <a:p>
            <a:pPr marL="374247" lvl="1" indent="-187123" defTabSz="609630">
              <a:lnSpc>
                <a:spcPts val="2427"/>
              </a:lnSpc>
              <a:spcAft>
                <a:spcPts val="600"/>
              </a:spcAft>
              <a:buFont typeface="Arial"/>
              <a:buChar char="•"/>
              <a:defRPr/>
            </a:pPr>
            <a:r>
              <a:rPr lang="en-US" sz="1600" dirty="0">
                <a:solidFill>
                  <a:srgbClr val="424242"/>
                </a:solidFill>
                <a:latin typeface="Libre Franklin" pitchFamily="2" charset="77"/>
              </a:rPr>
              <a:t>An important source of healing</a:t>
            </a:r>
          </a:p>
        </p:txBody>
      </p:sp>
      <p:sp>
        <p:nvSpPr>
          <p:cNvPr id="6" name="TextBox 5">
            <a:extLst>
              <a:ext uri="{FF2B5EF4-FFF2-40B4-BE49-F238E27FC236}">
                <a16:creationId xmlns:a16="http://schemas.microsoft.com/office/drawing/2014/main" id="{FF2A82A4-3893-07A2-81BF-169A839A6B47}"/>
              </a:ext>
            </a:extLst>
          </p:cNvPr>
          <p:cNvSpPr txBox="1"/>
          <p:nvPr/>
        </p:nvSpPr>
        <p:spPr>
          <a:xfrm>
            <a:off x="7265737" y="5279256"/>
            <a:ext cx="3821363" cy="830997"/>
          </a:xfrm>
          <a:prstGeom prst="rect">
            <a:avLst/>
          </a:prstGeom>
          <a:noFill/>
        </p:spPr>
        <p:txBody>
          <a:bodyPr wrap="square" rtlCol="0">
            <a:spAutoFit/>
          </a:bodyPr>
          <a:lstStyle/>
          <a:p>
            <a:pPr algn="ctr"/>
            <a:r>
              <a:rPr lang="en-US" sz="2400" b="1" dirty="0">
                <a:solidFill>
                  <a:srgbClr val="424242"/>
                </a:solidFill>
                <a:latin typeface="Libre Franklin" pitchFamily="2" charset="77"/>
              </a:rPr>
              <a:t>Let’s look through a cultural lens… </a:t>
            </a:r>
            <a:endParaRPr lang="en-US" sz="2400" dirty="0">
              <a:solidFill>
                <a:srgbClr val="424242"/>
              </a:solidFill>
            </a:endParaRPr>
          </a:p>
        </p:txBody>
      </p:sp>
      <p:pic>
        <p:nvPicPr>
          <p:cNvPr id="7" name="Picture 8">
            <a:extLst>
              <a:ext uri="{FF2B5EF4-FFF2-40B4-BE49-F238E27FC236}">
                <a16:creationId xmlns:a16="http://schemas.microsoft.com/office/drawing/2014/main" id="{BF5A77C5-FDDD-B02D-6328-702E4C811C5C}"/>
              </a:ext>
            </a:extLst>
          </p:cNvPr>
          <p:cNvPicPr>
            <a:picLocks noChangeAspect="1"/>
          </p:cNvPicPr>
          <p:nvPr/>
        </p:nvPicPr>
        <p:blipFill>
          <a:blip r:embed="rId4"/>
          <a:srcRect/>
          <a:stretch>
            <a:fillRect/>
          </a:stretch>
        </p:blipFill>
        <p:spPr>
          <a:xfrm>
            <a:off x="10350446" y="6485341"/>
            <a:ext cx="1782387" cy="303973"/>
          </a:xfrm>
          <a:prstGeom prst="rect">
            <a:avLst/>
          </a:prstGeom>
        </p:spPr>
      </p:pic>
      <p:sp>
        <p:nvSpPr>
          <p:cNvPr id="8" name="TextBox 3">
            <a:extLst>
              <a:ext uri="{FF2B5EF4-FFF2-40B4-BE49-F238E27FC236}">
                <a16:creationId xmlns:a16="http://schemas.microsoft.com/office/drawing/2014/main" id="{EF26A666-F437-19C2-FE73-5F9248AC03AE}"/>
              </a:ext>
            </a:extLst>
          </p:cNvPr>
          <p:cNvSpPr txBox="1"/>
          <p:nvPr/>
        </p:nvSpPr>
        <p:spPr>
          <a:xfrm>
            <a:off x="347754" y="282116"/>
            <a:ext cx="11844246" cy="676019"/>
          </a:xfrm>
          <a:prstGeom prst="rect">
            <a:avLst/>
          </a:prstGeom>
        </p:spPr>
        <p:txBody>
          <a:bodyPr wrap="square" lIns="0" tIns="0" rIns="0" bIns="0" rtlCol="0" anchor="b">
            <a:spAutoFit/>
          </a:bodyPr>
          <a:lstStyle/>
          <a:p>
            <a:pPr marL="0" marR="0" lvl="0" indent="0" defTabSz="609630" rtl="0" eaLnBrk="1" fontAlgn="auto" latinLnBrk="0" hangingPunct="1">
              <a:lnSpc>
                <a:spcPts val="5580"/>
              </a:lnSpc>
              <a:spcBef>
                <a:spcPts val="0"/>
              </a:spcBef>
              <a:spcAft>
                <a:spcPts val="0"/>
              </a:spcAft>
              <a:buClrTx/>
              <a:buSzTx/>
              <a:buFontTx/>
              <a:buNone/>
              <a:tabLst/>
              <a:defRPr/>
            </a:pPr>
            <a:r>
              <a:rPr kumimoji="0" lang="en-US" sz="4400" b="1" u="none" strike="noStrike" kern="1200" cap="none" spc="0" normalizeH="0" baseline="0" noProof="0" dirty="0">
                <a:ln>
                  <a:noFill/>
                </a:ln>
                <a:solidFill>
                  <a:srgbClr val="424242"/>
                </a:solidFill>
                <a:effectLst/>
                <a:uLnTx/>
                <a:uFillTx/>
                <a:latin typeface="Libre Franklin" pitchFamily="2" charset="77"/>
                <a:ea typeface="+mn-ea"/>
                <a:cs typeface="+mn-cs"/>
              </a:rPr>
              <a:t>The Components of Social Connection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DB23B"/>
        </a:solidFill>
        <a:effectLst/>
      </p:bgPr>
    </p:bg>
    <p:spTree>
      <p:nvGrpSpPr>
        <p:cNvPr id="1" name=""/>
        <p:cNvGrpSpPr/>
        <p:nvPr/>
      </p:nvGrpSpPr>
      <p:grpSpPr>
        <a:xfrm>
          <a:off x="0" y="0"/>
          <a:ext cx="0" cy="0"/>
          <a:chOff x="0" y="0"/>
          <a:chExt cx="0" cy="0"/>
        </a:xfrm>
      </p:grpSpPr>
      <p:pic>
        <p:nvPicPr>
          <p:cNvPr id="11" name="Picture 10" descr="People wrapped in pride flag">
            <a:extLst>
              <a:ext uri="{FF2B5EF4-FFF2-40B4-BE49-F238E27FC236}">
                <a16:creationId xmlns:a16="http://schemas.microsoft.com/office/drawing/2014/main" id="{FD69AA96-C22C-C783-1408-7A5C9BC53DE9}"/>
              </a:ext>
            </a:extLst>
          </p:cNvPr>
          <p:cNvPicPr>
            <a:picLocks noChangeAspect="1"/>
          </p:cNvPicPr>
          <p:nvPr/>
        </p:nvPicPr>
        <p:blipFill>
          <a:blip r:embed="rId3">
            <a:extLst>
              <a:ext uri="{28A0092B-C50C-407E-A947-70E740481C1C}">
                <a14:useLocalDpi xmlns:a14="http://schemas.microsoft.com/office/drawing/2010/main" val="0"/>
              </a:ext>
            </a:extLst>
          </a:blip>
          <a:srcRect l="18504" r="18504"/>
          <a:stretch/>
        </p:blipFill>
        <p:spPr>
          <a:xfrm>
            <a:off x="0" y="0"/>
            <a:ext cx="6476104" cy="6858000"/>
          </a:xfrm>
          <a:prstGeom prst="rect">
            <a:avLst/>
          </a:prstGeom>
        </p:spPr>
      </p:pic>
      <p:sp>
        <p:nvSpPr>
          <p:cNvPr id="12" name="Rectangle 11">
            <a:extLst>
              <a:ext uri="{FF2B5EF4-FFF2-40B4-BE49-F238E27FC236}">
                <a16:creationId xmlns:a16="http://schemas.microsoft.com/office/drawing/2014/main" id="{16E914CE-4424-78D1-A2EE-3E7D1BDA6A24}"/>
              </a:ext>
            </a:extLst>
          </p:cNvPr>
          <p:cNvSpPr/>
          <p:nvPr/>
        </p:nvSpPr>
        <p:spPr>
          <a:xfrm>
            <a:off x="0" y="2470484"/>
            <a:ext cx="6476104" cy="4387515"/>
          </a:xfrm>
          <a:prstGeom prst="rect">
            <a:avLst/>
          </a:prstGeom>
          <a:gradFill flip="none" rotWithShape="1">
            <a:gsLst>
              <a:gs pos="49000">
                <a:schemeClr val="tx1">
                  <a:alpha val="64799"/>
                </a:schemeClr>
              </a:gs>
              <a:gs pos="100000">
                <a:srgbClr val="424242">
                  <a:lumMod val="0"/>
                </a:srgbClr>
              </a:gs>
              <a:gs pos="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4"/>
          <p:cNvSpPr txBox="1"/>
          <p:nvPr/>
        </p:nvSpPr>
        <p:spPr>
          <a:xfrm>
            <a:off x="6697149" y="584895"/>
            <a:ext cx="5191542" cy="5746253"/>
          </a:xfrm>
          <a:prstGeom prst="rect">
            <a:avLst/>
          </a:prstGeom>
        </p:spPr>
        <p:txBody>
          <a:bodyPr wrap="square" lIns="0" tIns="0" rIns="0" bIns="0" rtlCol="0" anchor="t">
            <a:spAutoFit/>
          </a:bodyPr>
          <a:lstStyle/>
          <a:p>
            <a:pPr marL="215912" marR="0" lvl="1" algn="l" defTabSz="609630" rtl="0" eaLnBrk="1" fontAlgn="auto" latinLnBrk="0" hangingPunct="1">
              <a:lnSpc>
                <a:spcPts val="2880"/>
              </a:lnSpc>
              <a:spcBef>
                <a:spcPts val="0"/>
              </a:spcBef>
              <a:spcAft>
                <a:spcPts val="600"/>
              </a:spcAft>
              <a:buClrTx/>
              <a:buSzTx/>
              <a:tabLst/>
              <a:defRPr/>
            </a:pPr>
            <a:endParaRPr kumimoji="0" lang="en-US" sz="2400" b="0" i="0" u="none" strike="noStrike" kern="1200" cap="none" spc="0" normalizeH="0" baseline="0" noProof="0" dirty="0">
              <a:ln>
                <a:noFill/>
              </a:ln>
              <a:solidFill>
                <a:srgbClr val="C6E7E4"/>
              </a:solidFill>
              <a:effectLst/>
              <a:uLnTx/>
              <a:uFillTx/>
              <a:latin typeface="Source Sans Pro"/>
              <a:ea typeface="+mn-ea"/>
              <a:cs typeface="+mn-cs"/>
            </a:endParaRPr>
          </a:p>
          <a:p>
            <a:pPr marL="388643" lvl="1" indent="-194321" defTabSz="609630">
              <a:lnSpc>
                <a:spcPts val="2880"/>
              </a:lnSpc>
              <a:spcAft>
                <a:spcPts val="600"/>
              </a:spcAft>
              <a:buFont typeface="Arial"/>
              <a:buChar char="•"/>
              <a:defRPr/>
            </a:pPr>
            <a:r>
              <a:rPr lang="en-US" sz="2400" dirty="0">
                <a:solidFill>
                  <a:srgbClr val="424242"/>
                </a:solidFill>
                <a:latin typeface="Libre Franklin" pitchFamily="2" charset="77"/>
              </a:rPr>
              <a:t>Friends </a:t>
            </a:r>
          </a:p>
          <a:p>
            <a:pPr marL="388643" lvl="1" indent="-194321" defTabSz="609630">
              <a:lnSpc>
                <a:spcPts val="2880"/>
              </a:lnSpc>
              <a:spcAft>
                <a:spcPts val="600"/>
              </a:spcAft>
              <a:buFont typeface="Arial"/>
              <a:buChar char="•"/>
              <a:defRPr/>
            </a:pPr>
            <a:r>
              <a:rPr lang="en-US" sz="2400" dirty="0">
                <a:solidFill>
                  <a:srgbClr val="424242"/>
                </a:solidFill>
                <a:latin typeface="Libre Franklin" pitchFamily="2" charset="77"/>
              </a:rPr>
              <a:t>School</a:t>
            </a:r>
          </a:p>
          <a:p>
            <a:pPr marL="388643" lvl="1" indent="-194321" defTabSz="609630">
              <a:lnSpc>
                <a:spcPts val="2880"/>
              </a:lnSpc>
              <a:spcAft>
                <a:spcPts val="600"/>
              </a:spcAft>
              <a:buFont typeface="Arial"/>
              <a:buChar char="•"/>
              <a:defRPr/>
            </a:pPr>
            <a:r>
              <a:rPr lang="en-US" sz="2400" dirty="0">
                <a:solidFill>
                  <a:srgbClr val="424242"/>
                </a:solidFill>
                <a:latin typeface="Libre Franklin" pitchFamily="2" charset="77"/>
              </a:rPr>
              <a:t>Family</a:t>
            </a:r>
          </a:p>
          <a:p>
            <a:pPr marL="388643" lvl="1" indent="-194321" defTabSz="609630">
              <a:lnSpc>
                <a:spcPts val="2880"/>
              </a:lnSpc>
              <a:spcAft>
                <a:spcPts val="600"/>
              </a:spcAft>
              <a:buFont typeface="Arial"/>
              <a:buChar char="•"/>
              <a:defRPr/>
            </a:pPr>
            <a:r>
              <a:rPr lang="en-US" sz="2400" dirty="0">
                <a:solidFill>
                  <a:srgbClr val="424242"/>
                </a:solidFill>
                <a:latin typeface="Libre Franklin" pitchFamily="2" charset="77"/>
              </a:rPr>
              <a:t>Community service </a:t>
            </a:r>
          </a:p>
          <a:p>
            <a:pPr marL="388643" lvl="1" indent="-194321" defTabSz="609630">
              <a:lnSpc>
                <a:spcPts val="2880"/>
              </a:lnSpc>
              <a:spcAft>
                <a:spcPts val="600"/>
              </a:spcAft>
              <a:buFont typeface="Arial"/>
              <a:buChar char="•"/>
              <a:defRPr/>
            </a:pPr>
            <a:r>
              <a:rPr lang="en-US" sz="2400" dirty="0">
                <a:solidFill>
                  <a:srgbClr val="424242"/>
                </a:solidFill>
                <a:latin typeface="Libre Franklin" pitchFamily="2" charset="77"/>
              </a:rPr>
              <a:t>Community building activities</a:t>
            </a:r>
          </a:p>
          <a:p>
            <a:pPr marL="388643" lvl="1" indent="-194321" defTabSz="609630">
              <a:lnSpc>
                <a:spcPts val="2880"/>
              </a:lnSpc>
              <a:spcAft>
                <a:spcPts val="600"/>
              </a:spcAft>
              <a:buFont typeface="Arial"/>
              <a:buChar char="•"/>
              <a:defRPr/>
            </a:pPr>
            <a:r>
              <a:rPr lang="en-US" sz="2400" dirty="0">
                <a:solidFill>
                  <a:srgbClr val="424242"/>
                </a:solidFill>
                <a:latin typeface="Libre Franklin" pitchFamily="2" charset="77"/>
              </a:rPr>
              <a:t>Leadership activities</a:t>
            </a:r>
          </a:p>
          <a:p>
            <a:pPr marL="388643" lvl="1" indent="-194321" defTabSz="609630">
              <a:lnSpc>
                <a:spcPts val="2880"/>
              </a:lnSpc>
              <a:spcAft>
                <a:spcPts val="600"/>
              </a:spcAft>
              <a:buFont typeface="Arial"/>
              <a:buChar char="•"/>
              <a:defRPr/>
            </a:pPr>
            <a:r>
              <a:rPr lang="en-US" sz="2400" dirty="0">
                <a:solidFill>
                  <a:srgbClr val="424242"/>
                </a:solidFill>
                <a:latin typeface="Libre Franklin" pitchFamily="2" charset="77"/>
              </a:rPr>
              <a:t>Activism </a:t>
            </a:r>
          </a:p>
          <a:p>
            <a:pPr marL="388643" lvl="1" indent="-194321" defTabSz="609630">
              <a:lnSpc>
                <a:spcPts val="2880"/>
              </a:lnSpc>
              <a:spcAft>
                <a:spcPts val="600"/>
              </a:spcAft>
              <a:buFont typeface="Arial"/>
              <a:buChar char="•"/>
              <a:defRPr/>
            </a:pPr>
            <a:r>
              <a:rPr lang="en-US" sz="2400" dirty="0">
                <a:solidFill>
                  <a:srgbClr val="424242"/>
                </a:solidFill>
                <a:latin typeface="Libre Franklin" pitchFamily="2" charset="77"/>
              </a:rPr>
              <a:t>Social Media online communities </a:t>
            </a:r>
          </a:p>
          <a:p>
            <a:pPr marL="388643" lvl="1" indent="-194321" defTabSz="609630">
              <a:lnSpc>
                <a:spcPts val="2880"/>
              </a:lnSpc>
              <a:spcAft>
                <a:spcPts val="600"/>
              </a:spcAft>
              <a:buFont typeface="Arial"/>
              <a:buChar char="•"/>
              <a:defRPr/>
            </a:pPr>
            <a:r>
              <a:rPr lang="en-US" sz="2400" dirty="0">
                <a:solidFill>
                  <a:srgbClr val="424242"/>
                </a:solidFill>
                <a:latin typeface="Libre Franklin" pitchFamily="2" charset="77"/>
              </a:rPr>
              <a:t>Faith or spiritual connection</a:t>
            </a:r>
          </a:p>
          <a:p>
            <a:pPr marL="388643" lvl="1" indent="-194321" defTabSz="609630">
              <a:lnSpc>
                <a:spcPts val="2880"/>
              </a:lnSpc>
              <a:spcAft>
                <a:spcPts val="600"/>
              </a:spcAft>
              <a:buFont typeface="Arial"/>
              <a:buChar char="•"/>
              <a:defRPr/>
            </a:pPr>
            <a:r>
              <a:rPr lang="en-US" sz="2400" dirty="0">
                <a:solidFill>
                  <a:srgbClr val="424242"/>
                </a:solidFill>
                <a:latin typeface="Libre Franklin" pitchFamily="2" charset="77"/>
              </a:rPr>
              <a:t>Sports and hobbies </a:t>
            </a:r>
          </a:p>
          <a:p>
            <a:pPr marL="388643" lvl="1" indent="-194321" defTabSz="609630">
              <a:lnSpc>
                <a:spcPts val="2880"/>
              </a:lnSpc>
              <a:spcAft>
                <a:spcPts val="600"/>
              </a:spcAft>
              <a:buFont typeface="Arial"/>
              <a:buChar char="•"/>
              <a:defRPr/>
            </a:pPr>
            <a:r>
              <a:rPr lang="en-US" sz="2400" dirty="0">
                <a:solidFill>
                  <a:srgbClr val="424242"/>
                </a:solidFill>
                <a:latin typeface="Libre Franklin" pitchFamily="2" charset="77"/>
              </a:rPr>
              <a:t>Others…</a:t>
            </a:r>
          </a:p>
          <a:p>
            <a:pPr marL="431823" marR="0" lvl="1" indent="-215911" algn="l" defTabSz="609630" rtl="0" eaLnBrk="1" fontAlgn="auto" latinLnBrk="0" hangingPunct="1">
              <a:lnSpc>
                <a:spcPts val="2880"/>
              </a:lnSpc>
              <a:spcBef>
                <a:spcPts val="0"/>
              </a:spcBef>
              <a:spcAft>
                <a:spcPts val="600"/>
              </a:spcAft>
              <a:buClrTx/>
              <a:buSzTx/>
              <a:buFont typeface="Arial"/>
              <a:buChar char="•"/>
              <a:tabLst/>
              <a:defRPr/>
            </a:pPr>
            <a:endParaRPr kumimoji="0" lang="en-US" sz="2400" b="0" i="0" u="none" strike="noStrike" kern="1200" cap="none" spc="0" normalizeH="0" baseline="0" noProof="0" dirty="0">
              <a:ln>
                <a:noFill/>
              </a:ln>
              <a:solidFill>
                <a:srgbClr val="C6E7E4"/>
              </a:solidFill>
              <a:effectLst/>
              <a:uLnTx/>
              <a:uFillTx/>
              <a:latin typeface="Arimo"/>
              <a:ea typeface="+mn-ea"/>
              <a:cs typeface="+mn-cs"/>
            </a:endParaRPr>
          </a:p>
        </p:txBody>
      </p:sp>
      <p:sp>
        <p:nvSpPr>
          <p:cNvPr id="5" name="TextBox 5"/>
          <p:cNvSpPr txBox="1"/>
          <p:nvPr/>
        </p:nvSpPr>
        <p:spPr>
          <a:xfrm>
            <a:off x="303309" y="3303081"/>
            <a:ext cx="5618281" cy="3334246"/>
          </a:xfrm>
          <a:prstGeom prst="rect">
            <a:avLst/>
          </a:prstGeom>
        </p:spPr>
        <p:txBody>
          <a:bodyPr wrap="square" lIns="0" tIns="0" rIns="0" bIns="0" rtlCol="0" anchor="t">
            <a:spAutoFit/>
          </a:bodyPr>
          <a:lstStyle/>
          <a:p>
            <a:pPr marL="0" marR="0" lvl="0" indent="0" defTabSz="609630" rtl="0" eaLnBrk="1" fontAlgn="auto" latinLnBrk="0" hangingPunct="1">
              <a:lnSpc>
                <a:spcPts val="6533"/>
              </a:lnSpc>
              <a:spcBef>
                <a:spcPct val="0"/>
              </a:spcBef>
              <a:spcAft>
                <a:spcPts val="0"/>
              </a:spcAft>
              <a:buClrTx/>
              <a:buSzTx/>
              <a:buFontTx/>
              <a:buNone/>
              <a:tabLst/>
              <a:defRPr/>
            </a:pPr>
            <a:r>
              <a:rPr lang="en-US" sz="5666" b="1" dirty="0">
                <a:solidFill>
                  <a:schemeClr val="bg1"/>
                </a:solidFill>
                <a:effectLst>
                  <a:outerShdw blurRad="50800" dist="38100" dir="2700000" algn="tl" rotWithShape="0">
                    <a:prstClr val="black">
                      <a:alpha val="25542"/>
                    </a:prstClr>
                  </a:outerShdw>
                </a:effectLst>
                <a:latin typeface="Libre Franklin" pitchFamily="2" charset="77"/>
              </a:rPr>
              <a:t>Potential Sources of Social Connections</a:t>
            </a:r>
          </a:p>
        </p:txBody>
      </p:sp>
      <p:pic>
        <p:nvPicPr>
          <p:cNvPr id="9" name="Picture 8">
            <a:extLst>
              <a:ext uri="{FF2B5EF4-FFF2-40B4-BE49-F238E27FC236}">
                <a16:creationId xmlns:a16="http://schemas.microsoft.com/office/drawing/2014/main" id="{6509BB41-FB3D-EEB4-5D9B-CE37AC38F958}"/>
              </a:ext>
            </a:extLst>
          </p:cNvPr>
          <p:cNvPicPr>
            <a:picLocks noChangeAspect="1"/>
          </p:cNvPicPr>
          <p:nvPr/>
        </p:nvPicPr>
        <p:blipFill>
          <a:blip r:embed="rId4"/>
          <a:srcRect/>
          <a:stretch>
            <a:fillRect/>
          </a:stretch>
        </p:blipFill>
        <p:spPr>
          <a:xfrm>
            <a:off x="10350446" y="6485341"/>
            <a:ext cx="1782387" cy="30397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DB23B"/>
        </a:solidFill>
        <a:effectLst/>
      </p:bgPr>
    </p:bg>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40B97C94-0F0A-3255-403A-58B2FDA9591E}"/>
              </a:ext>
            </a:extLst>
          </p:cNvPr>
          <p:cNvPicPr>
            <a:picLocks noChangeAspect="1"/>
          </p:cNvPicPr>
          <p:nvPr/>
        </p:nvPicPr>
        <p:blipFill>
          <a:blip r:embed="rId3"/>
          <a:srcRect/>
          <a:stretch>
            <a:fillRect/>
          </a:stretch>
        </p:blipFill>
        <p:spPr>
          <a:xfrm>
            <a:off x="10350446" y="6485341"/>
            <a:ext cx="1782387" cy="303973"/>
          </a:xfrm>
          <a:prstGeom prst="rect">
            <a:avLst/>
          </a:prstGeom>
        </p:spPr>
      </p:pic>
      <p:sp>
        <p:nvSpPr>
          <p:cNvPr id="7" name="TextBox 5">
            <a:extLst>
              <a:ext uri="{FF2B5EF4-FFF2-40B4-BE49-F238E27FC236}">
                <a16:creationId xmlns:a16="http://schemas.microsoft.com/office/drawing/2014/main" id="{37AC6F2A-C362-2EAB-C324-A2C4BF67A42E}"/>
              </a:ext>
            </a:extLst>
          </p:cNvPr>
          <p:cNvSpPr txBox="1"/>
          <p:nvPr/>
        </p:nvSpPr>
        <p:spPr>
          <a:xfrm>
            <a:off x="333340" y="350486"/>
            <a:ext cx="11505734" cy="1571199"/>
          </a:xfrm>
          <a:prstGeom prst="rect">
            <a:avLst/>
          </a:prstGeom>
        </p:spPr>
        <p:txBody>
          <a:bodyPr wrap="square" lIns="0" tIns="0" rIns="0" bIns="0" rtlCol="0" anchor="t">
            <a:spAutoFit/>
          </a:bodyPr>
          <a:lstStyle/>
          <a:p>
            <a:pPr marL="0" marR="0" lvl="0" indent="0" defTabSz="609630" rtl="0" eaLnBrk="1" fontAlgn="auto" latinLnBrk="0" hangingPunct="1">
              <a:lnSpc>
                <a:spcPts val="6533"/>
              </a:lnSpc>
              <a:spcBef>
                <a:spcPct val="0"/>
              </a:spcBef>
              <a:spcAft>
                <a:spcPts val="0"/>
              </a:spcAft>
              <a:buClrTx/>
              <a:buSzTx/>
              <a:buFontTx/>
              <a:buNone/>
              <a:tabLst/>
              <a:defRPr/>
            </a:pPr>
            <a:r>
              <a:rPr lang="en-US" sz="5666" b="1" dirty="0">
                <a:solidFill>
                  <a:srgbClr val="424242"/>
                </a:solidFill>
                <a:latin typeface="Libre Franklin" pitchFamily="2" charset="77"/>
              </a:rPr>
              <a:t>Let’s Assess:</a:t>
            </a:r>
            <a:br>
              <a:rPr lang="en-US" sz="5666" b="1" dirty="0">
                <a:solidFill>
                  <a:schemeClr val="bg1"/>
                </a:solidFill>
                <a:latin typeface="Libre Franklin" pitchFamily="2" charset="77"/>
              </a:rPr>
            </a:br>
            <a:r>
              <a:rPr lang="en-US" sz="4000" b="1" dirty="0">
                <a:solidFill>
                  <a:schemeClr val="bg1"/>
                </a:solidFill>
                <a:latin typeface="Libre Franklin" pitchFamily="2" charset="77"/>
              </a:rPr>
              <a:t>Youth Thrive Survey:  Social Connections Scale</a:t>
            </a:r>
          </a:p>
        </p:txBody>
      </p:sp>
      <p:pic>
        <p:nvPicPr>
          <p:cNvPr id="9" name="Picture 8">
            <a:extLst>
              <a:ext uri="{FF2B5EF4-FFF2-40B4-BE49-F238E27FC236}">
                <a16:creationId xmlns:a16="http://schemas.microsoft.com/office/drawing/2014/main" id="{AE67A06A-FD52-4494-1921-22A3B6323F77}"/>
              </a:ext>
            </a:extLst>
          </p:cNvPr>
          <p:cNvPicPr>
            <a:picLocks noChangeAspect="1"/>
          </p:cNvPicPr>
          <p:nvPr/>
        </p:nvPicPr>
        <p:blipFill rotWithShape="1">
          <a:blip r:embed="rId4">
            <a:extLst>
              <a:ext uri="{28A0092B-C50C-407E-A947-70E740481C1C}">
                <a14:useLocalDpi xmlns:a14="http://schemas.microsoft.com/office/drawing/2010/main" val="0"/>
              </a:ext>
            </a:extLst>
          </a:blip>
          <a:srcRect t="39121" b="4009"/>
          <a:stretch/>
        </p:blipFill>
        <p:spPr>
          <a:xfrm>
            <a:off x="0" y="2229852"/>
            <a:ext cx="12192000" cy="462814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DB23B"/>
        </a:solidFill>
        <a:effectLst/>
      </p:bgPr>
    </p:bg>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A0BD5542-5C4F-7629-28EF-F73F1EFEC64D}"/>
              </a:ext>
            </a:extLst>
          </p:cNvPr>
          <p:cNvPicPr>
            <a:picLocks noChangeAspect="1"/>
          </p:cNvPicPr>
          <p:nvPr/>
        </p:nvPicPr>
        <p:blipFill>
          <a:blip r:embed="rId3"/>
          <a:srcRect/>
          <a:stretch>
            <a:fillRect/>
          </a:stretch>
        </p:blipFill>
        <p:spPr>
          <a:xfrm>
            <a:off x="10350446" y="6485341"/>
            <a:ext cx="1782387" cy="303973"/>
          </a:xfrm>
          <a:prstGeom prst="rect">
            <a:avLst/>
          </a:prstGeom>
        </p:spPr>
      </p:pic>
      <p:pic>
        <p:nvPicPr>
          <p:cNvPr id="9" name="Picture 8" descr="Friends celebrating on a bench">
            <a:extLst>
              <a:ext uri="{FF2B5EF4-FFF2-40B4-BE49-F238E27FC236}">
                <a16:creationId xmlns:a16="http://schemas.microsoft.com/office/drawing/2014/main" id="{E0739642-B69A-3116-5595-7779D46BDCB2}"/>
              </a:ext>
            </a:extLst>
          </p:cNvPr>
          <p:cNvPicPr>
            <a:picLocks noChangeAspect="1"/>
          </p:cNvPicPr>
          <p:nvPr/>
        </p:nvPicPr>
        <p:blipFill>
          <a:blip r:embed="rId4">
            <a:extLst>
              <a:ext uri="{28A0092B-C50C-407E-A947-70E740481C1C}">
                <a14:useLocalDpi xmlns:a14="http://schemas.microsoft.com/office/drawing/2010/main" val="0"/>
              </a:ext>
            </a:extLst>
          </a:blip>
          <a:srcRect l="18523" r="18523"/>
          <a:stretch/>
        </p:blipFill>
        <p:spPr>
          <a:xfrm>
            <a:off x="5715896" y="0"/>
            <a:ext cx="6476104" cy="6858000"/>
          </a:xfrm>
          <a:prstGeom prst="rect">
            <a:avLst/>
          </a:prstGeom>
        </p:spPr>
      </p:pic>
      <p:sp>
        <p:nvSpPr>
          <p:cNvPr id="11" name="TextBox 5">
            <a:extLst>
              <a:ext uri="{FF2B5EF4-FFF2-40B4-BE49-F238E27FC236}">
                <a16:creationId xmlns:a16="http://schemas.microsoft.com/office/drawing/2014/main" id="{89847133-51FF-34AA-963C-60192EC4C176}"/>
              </a:ext>
            </a:extLst>
          </p:cNvPr>
          <p:cNvSpPr txBox="1"/>
          <p:nvPr/>
        </p:nvSpPr>
        <p:spPr>
          <a:xfrm>
            <a:off x="303309" y="1761877"/>
            <a:ext cx="5618281" cy="3334246"/>
          </a:xfrm>
          <a:prstGeom prst="rect">
            <a:avLst/>
          </a:prstGeom>
        </p:spPr>
        <p:txBody>
          <a:bodyPr wrap="square" lIns="0" tIns="0" rIns="0" bIns="0" rtlCol="0" anchor="t">
            <a:spAutoFit/>
          </a:bodyPr>
          <a:lstStyle/>
          <a:p>
            <a:pPr marL="0" marR="0" lvl="0" indent="0" defTabSz="609630" rtl="0" eaLnBrk="1" fontAlgn="auto" latinLnBrk="0" hangingPunct="1">
              <a:lnSpc>
                <a:spcPts val="6533"/>
              </a:lnSpc>
              <a:spcBef>
                <a:spcPct val="0"/>
              </a:spcBef>
              <a:spcAft>
                <a:spcPts val="0"/>
              </a:spcAft>
              <a:buClrTx/>
              <a:buSzTx/>
              <a:buFontTx/>
              <a:buNone/>
              <a:tabLst/>
              <a:defRPr/>
            </a:pPr>
            <a:r>
              <a:rPr lang="en-US" sz="5666" b="1" dirty="0">
                <a:solidFill>
                  <a:schemeClr val="bg1"/>
                </a:solidFill>
                <a:latin typeface="Libre Franklin" pitchFamily="2" charset="77"/>
              </a:rPr>
              <a:t>How Do We Help Build Social Connections?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2715B2-6A38-50E6-D0AF-99A62F96B45B}"/>
              </a:ext>
            </a:extLst>
          </p:cNvPr>
          <p:cNvSpPr/>
          <p:nvPr/>
        </p:nvSpPr>
        <p:spPr>
          <a:xfrm>
            <a:off x="0" y="6396703"/>
            <a:ext cx="12192000" cy="46129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D47B913B-59D1-E429-C328-A3661F3B7D8B}"/>
              </a:ext>
            </a:extLst>
          </p:cNvPr>
          <p:cNvSpPr txBox="1"/>
          <p:nvPr/>
        </p:nvSpPr>
        <p:spPr>
          <a:xfrm>
            <a:off x="275644" y="6394005"/>
            <a:ext cx="6250192" cy="369332"/>
          </a:xfrm>
          <a:prstGeom prst="rect">
            <a:avLst/>
          </a:prstGeom>
          <a:noFill/>
        </p:spPr>
        <p:txBody>
          <a:bodyPr wrap="square">
            <a:spAutoFit/>
          </a:bodyPr>
          <a:lstStyle/>
          <a:p>
            <a:r>
              <a:rPr lang="en-US" dirty="0">
                <a:hlinkClick r:id="rId3"/>
              </a:rPr>
              <a:t>https://youtu.be/WnNCOvYYT14</a:t>
            </a:r>
            <a:endParaRPr lang="en-US" dirty="0"/>
          </a:p>
        </p:txBody>
      </p:sp>
      <p:pic>
        <p:nvPicPr>
          <p:cNvPr id="7" name="Picture 8">
            <a:extLst>
              <a:ext uri="{FF2B5EF4-FFF2-40B4-BE49-F238E27FC236}">
                <a16:creationId xmlns:a16="http://schemas.microsoft.com/office/drawing/2014/main" id="{41FE6C4B-1AE5-3B28-7026-B8B9F3091719}"/>
              </a:ext>
            </a:extLst>
          </p:cNvPr>
          <p:cNvPicPr>
            <a:picLocks noChangeAspect="1"/>
          </p:cNvPicPr>
          <p:nvPr/>
        </p:nvPicPr>
        <p:blipFill>
          <a:blip r:embed="rId4"/>
          <a:srcRect/>
          <a:stretch>
            <a:fillRect/>
          </a:stretch>
        </p:blipFill>
        <p:spPr>
          <a:xfrm>
            <a:off x="10350446" y="6485341"/>
            <a:ext cx="1782387" cy="303973"/>
          </a:xfrm>
          <a:prstGeom prst="rect">
            <a:avLst/>
          </a:prstGeom>
        </p:spPr>
      </p:pic>
      <p:sp>
        <p:nvSpPr>
          <p:cNvPr id="6" name="TextBox 6"/>
          <p:cNvSpPr txBox="1"/>
          <p:nvPr/>
        </p:nvSpPr>
        <p:spPr>
          <a:xfrm>
            <a:off x="274321" y="256298"/>
            <a:ext cx="11917679" cy="1461939"/>
          </a:xfrm>
          <a:prstGeom prst="rect">
            <a:avLst/>
          </a:prstGeom>
        </p:spPr>
        <p:txBody>
          <a:bodyPr wrap="square" lIns="0" tIns="0" rIns="0" bIns="0" rtlCol="0" anchor="t">
            <a:spAutoFit/>
          </a:bodyPr>
          <a:lstStyle/>
          <a:p>
            <a:pPr marL="0" marR="0" lvl="0" indent="0" defTabSz="609630" rtl="0" eaLnBrk="1" fontAlgn="auto" latinLnBrk="0" hangingPunct="1">
              <a:lnSpc>
                <a:spcPts val="5733"/>
              </a:lnSpc>
              <a:spcBef>
                <a:spcPts val="0"/>
              </a:spcBef>
              <a:spcAft>
                <a:spcPts val="0"/>
              </a:spcAft>
              <a:buClrTx/>
              <a:buSzTx/>
              <a:buFontTx/>
              <a:buNone/>
              <a:tabLst/>
              <a:defRPr/>
            </a:pPr>
            <a:r>
              <a:rPr kumimoji="0" lang="en-US" sz="5666" b="1" u="none" strike="noStrike" kern="1200" cap="none" spc="0" normalizeH="0" baseline="0" noProof="0" dirty="0">
                <a:ln>
                  <a:noFill/>
                </a:ln>
                <a:solidFill>
                  <a:srgbClr val="424242"/>
                </a:solidFill>
                <a:effectLst/>
                <a:uLnTx/>
                <a:uFillTx/>
                <a:latin typeface="Libre Franklin" pitchFamily="2" charset="77"/>
                <a:ea typeface="+mn-ea"/>
                <a:cs typeface="+mn-cs"/>
              </a:rPr>
              <a:t>Video:</a:t>
            </a:r>
            <a:br>
              <a:rPr kumimoji="0" lang="en-US" sz="5666" b="1" u="none" strike="noStrike" kern="1200" cap="none" spc="0" normalizeH="0" baseline="0" noProof="0" dirty="0">
                <a:ln>
                  <a:noFill/>
                </a:ln>
                <a:solidFill>
                  <a:schemeClr val="bg1"/>
                </a:solidFill>
                <a:effectLst/>
                <a:uLnTx/>
                <a:uFillTx/>
                <a:latin typeface="Libre Franklin" pitchFamily="2" charset="77"/>
                <a:ea typeface="+mn-ea"/>
                <a:cs typeface="+mn-cs"/>
              </a:rPr>
            </a:br>
            <a:r>
              <a:rPr lang="en-US" sz="5666" b="1" dirty="0">
                <a:solidFill>
                  <a:schemeClr val="bg1"/>
                </a:solidFill>
                <a:latin typeface="Libre Franklin" pitchFamily="2" charset="77"/>
              </a:rPr>
              <a:t>Guide Someone to Ask for Help</a:t>
            </a:r>
            <a:endParaRPr kumimoji="0" lang="en-US" sz="5666" b="1" u="none" strike="noStrike" kern="1200" cap="none" spc="0" normalizeH="0" baseline="0" noProof="0" dirty="0">
              <a:ln>
                <a:noFill/>
              </a:ln>
              <a:solidFill>
                <a:schemeClr val="bg1"/>
              </a:solidFill>
              <a:effectLst/>
              <a:uLnTx/>
              <a:uFillTx/>
              <a:latin typeface="Libre Franklin" pitchFamily="2" charset="77"/>
              <a:ea typeface="+mn-ea"/>
              <a:cs typeface="+mn-cs"/>
            </a:endParaRPr>
          </a:p>
        </p:txBody>
      </p:sp>
      <p:pic>
        <p:nvPicPr>
          <p:cNvPr id="14" name="Graphic 13" descr="Presentation with media with solid fill">
            <a:extLst>
              <a:ext uri="{FF2B5EF4-FFF2-40B4-BE49-F238E27FC236}">
                <a16:creationId xmlns:a16="http://schemas.microsoft.com/office/drawing/2014/main" id="{F9759B2C-5D84-FA2C-F3FB-88A4F78EBF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18433" y="127181"/>
            <a:ext cx="914400" cy="914400"/>
          </a:xfrm>
          <a:prstGeom prst="rect">
            <a:avLst/>
          </a:prstGeom>
        </p:spPr>
      </p:pic>
      <p:pic>
        <p:nvPicPr>
          <p:cNvPr id="2" name="Picture 1">
            <a:extLst>
              <a:ext uri="{FF2B5EF4-FFF2-40B4-BE49-F238E27FC236}">
                <a16:creationId xmlns:a16="http://schemas.microsoft.com/office/drawing/2014/main" id="{61B086C0-BDAE-94C7-7BC8-97D7D1C6FCDC}"/>
              </a:ext>
            </a:extLst>
          </p:cNvPr>
          <p:cNvPicPr>
            <a:picLocks noChangeAspect="1"/>
          </p:cNvPicPr>
          <p:nvPr/>
        </p:nvPicPr>
        <p:blipFill rotWithShape="1">
          <a:blip r:embed="rId7">
            <a:extLst>
              <a:ext uri="{28A0092B-C50C-407E-A947-70E740481C1C}">
                <a14:useLocalDpi xmlns:a14="http://schemas.microsoft.com/office/drawing/2010/main" val="0"/>
              </a:ext>
            </a:extLst>
          </a:blip>
          <a:srcRect t="12191" b="27420"/>
          <a:stretch/>
        </p:blipFill>
        <p:spPr>
          <a:xfrm>
            <a:off x="0" y="1789582"/>
            <a:ext cx="12192000" cy="4607121"/>
          </a:xfrm>
          <a:prstGeom prst="rect">
            <a:avLst/>
          </a:prstGeom>
        </p:spPr>
      </p:pic>
    </p:spTree>
    <p:extLst>
      <p:ext uri="{BB962C8B-B14F-4D97-AF65-F5344CB8AC3E}">
        <p14:creationId xmlns:p14="http://schemas.microsoft.com/office/powerpoint/2010/main" val="2790042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DB23B"/>
        </a:solidFill>
        <a:effectLst/>
      </p:bgPr>
    </p:bg>
    <p:spTree>
      <p:nvGrpSpPr>
        <p:cNvPr id="1" name=""/>
        <p:cNvGrpSpPr/>
        <p:nvPr/>
      </p:nvGrpSpPr>
      <p:grpSpPr>
        <a:xfrm>
          <a:off x="0" y="0"/>
          <a:ext cx="0" cy="0"/>
          <a:chOff x="0" y="0"/>
          <a:chExt cx="0" cy="0"/>
        </a:xfrm>
      </p:grpSpPr>
      <p:sp>
        <p:nvSpPr>
          <p:cNvPr id="3" name="Freeform 3"/>
          <p:cNvSpPr/>
          <p:nvPr/>
        </p:nvSpPr>
        <p:spPr>
          <a:xfrm>
            <a:off x="5851285" y="0"/>
            <a:ext cx="6340715" cy="6858000"/>
          </a:xfrm>
          <a:custGeom>
            <a:avLst/>
            <a:gdLst/>
            <a:ahLst/>
            <a:cxnLst/>
            <a:rect l="l" t="t" r="r" b="b"/>
            <a:pathLst>
              <a:path w="1769529" h="1913890">
                <a:moveTo>
                  <a:pt x="0" y="0"/>
                </a:moveTo>
                <a:lnTo>
                  <a:pt x="1769529" y="0"/>
                </a:lnTo>
                <a:lnTo>
                  <a:pt x="1769529" y="1913890"/>
                </a:lnTo>
                <a:lnTo>
                  <a:pt x="0" y="1913890"/>
                </a:lnTo>
                <a:close/>
              </a:path>
            </a:pathLst>
          </a:custGeom>
          <a:solidFill>
            <a:schemeClr val="bg1"/>
          </a:solidFill>
        </p:spPr>
      </p:sp>
      <p:pic>
        <p:nvPicPr>
          <p:cNvPr id="9" name="Picture 8">
            <a:extLst>
              <a:ext uri="{FF2B5EF4-FFF2-40B4-BE49-F238E27FC236}">
                <a16:creationId xmlns:a16="http://schemas.microsoft.com/office/drawing/2014/main" id="{B3D509E4-25D1-95D5-E265-E4E664B3DF06}"/>
              </a:ext>
            </a:extLst>
          </p:cNvPr>
          <p:cNvPicPr>
            <a:picLocks noChangeAspect="1"/>
          </p:cNvPicPr>
          <p:nvPr/>
        </p:nvPicPr>
        <p:blipFill>
          <a:blip r:embed="rId3"/>
          <a:srcRect/>
          <a:stretch>
            <a:fillRect/>
          </a:stretch>
        </p:blipFill>
        <p:spPr>
          <a:xfrm>
            <a:off x="10350446" y="6485341"/>
            <a:ext cx="1782387" cy="303973"/>
          </a:xfrm>
          <a:prstGeom prst="rect">
            <a:avLst/>
          </a:prstGeom>
        </p:spPr>
      </p:pic>
      <p:pic>
        <p:nvPicPr>
          <p:cNvPr id="11" name="Picture 10">
            <a:extLst>
              <a:ext uri="{FF2B5EF4-FFF2-40B4-BE49-F238E27FC236}">
                <a16:creationId xmlns:a16="http://schemas.microsoft.com/office/drawing/2014/main" id="{EEB8C7E7-5A01-6928-0786-A838ACD2E088}"/>
              </a:ext>
            </a:extLst>
          </p:cNvPr>
          <p:cNvPicPr>
            <a:picLocks noChangeAspect="1"/>
          </p:cNvPicPr>
          <p:nvPr/>
        </p:nvPicPr>
        <p:blipFill rotWithShape="1">
          <a:blip r:embed="rId4">
            <a:extLst>
              <a:ext uri="{28A0092B-C50C-407E-A947-70E740481C1C}">
                <a14:useLocalDpi xmlns:a14="http://schemas.microsoft.com/office/drawing/2010/main" val="0"/>
              </a:ext>
            </a:extLst>
          </a:blip>
          <a:srcRect l="19498" t="31679" r="19498"/>
          <a:stretch/>
        </p:blipFill>
        <p:spPr>
          <a:xfrm>
            <a:off x="0" y="2172566"/>
            <a:ext cx="5851285" cy="4685433"/>
          </a:xfrm>
          <a:prstGeom prst="rect">
            <a:avLst/>
          </a:prstGeom>
        </p:spPr>
      </p:pic>
      <p:sp>
        <p:nvSpPr>
          <p:cNvPr id="13" name="TextBox 5">
            <a:extLst>
              <a:ext uri="{FF2B5EF4-FFF2-40B4-BE49-F238E27FC236}">
                <a16:creationId xmlns:a16="http://schemas.microsoft.com/office/drawing/2014/main" id="{F3A7B0B9-4E8B-363B-CA27-28E9DC968DAB}"/>
              </a:ext>
            </a:extLst>
          </p:cNvPr>
          <p:cNvSpPr txBox="1"/>
          <p:nvPr/>
        </p:nvSpPr>
        <p:spPr>
          <a:xfrm>
            <a:off x="303309" y="162954"/>
            <a:ext cx="5618281" cy="1846659"/>
          </a:xfrm>
          <a:prstGeom prst="rect">
            <a:avLst/>
          </a:prstGeom>
        </p:spPr>
        <p:txBody>
          <a:bodyPr wrap="square" lIns="0" tIns="0" rIns="0" bIns="0" rtlCol="0" anchor="t">
            <a:spAutoFit/>
          </a:bodyPr>
          <a:lstStyle/>
          <a:p>
            <a:pPr marL="0" marR="0" lvl="0" indent="0" defTabSz="609630" rtl="0" eaLnBrk="1" fontAlgn="auto" latinLnBrk="0" hangingPunct="1">
              <a:spcBef>
                <a:spcPct val="0"/>
              </a:spcBef>
              <a:spcAft>
                <a:spcPts val="0"/>
              </a:spcAft>
              <a:buClrTx/>
              <a:buSzTx/>
              <a:buFontTx/>
              <a:buNone/>
              <a:tabLst/>
              <a:defRPr/>
            </a:pPr>
            <a:r>
              <a:rPr lang="en-US" sz="4000" b="1" dirty="0">
                <a:solidFill>
                  <a:schemeClr val="bg1"/>
                </a:solidFill>
                <a:latin typeface="Libre Franklin" pitchFamily="2" charset="77"/>
              </a:rPr>
              <a:t>Sample Questions to Help Youth Identify Social Connections</a:t>
            </a:r>
          </a:p>
        </p:txBody>
      </p:sp>
      <p:sp>
        <p:nvSpPr>
          <p:cNvPr id="2" name="TextBox 5">
            <a:extLst>
              <a:ext uri="{FF2B5EF4-FFF2-40B4-BE49-F238E27FC236}">
                <a16:creationId xmlns:a16="http://schemas.microsoft.com/office/drawing/2014/main" id="{AFFD07AD-FE99-E634-326E-FBE23DE7A9B9}"/>
              </a:ext>
            </a:extLst>
          </p:cNvPr>
          <p:cNvSpPr txBox="1"/>
          <p:nvPr/>
        </p:nvSpPr>
        <p:spPr>
          <a:xfrm>
            <a:off x="6131456" y="422087"/>
            <a:ext cx="5710067" cy="5370701"/>
          </a:xfrm>
          <a:prstGeom prst="rect">
            <a:avLst/>
          </a:prstGeom>
        </p:spPr>
        <p:txBody>
          <a:bodyPr lIns="0" tIns="0" rIns="0" bIns="0" rtlCol="0" anchor="t">
            <a:spAutoFit/>
          </a:bodyPr>
          <a:lstStyle/>
          <a:p>
            <a:pPr algn="l">
              <a:spcAft>
                <a:spcPts val="1500"/>
              </a:spcAft>
            </a:pPr>
            <a:r>
              <a:rPr lang="en-US" sz="1400" b="0" i="0" dirty="0">
                <a:solidFill>
                  <a:srgbClr val="222222"/>
                </a:solidFill>
                <a:effectLst/>
                <a:latin typeface="Arial" panose="020B0604020202020204" pitchFamily="34" charset="0"/>
              </a:rPr>
              <a:t>Who do you trust? Who do your parents/family trust? Tell me about them.</a:t>
            </a:r>
          </a:p>
          <a:p>
            <a:pPr algn="l">
              <a:spcAft>
                <a:spcPts val="1500"/>
              </a:spcAft>
            </a:pPr>
            <a:r>
              <a:rPr lang="en-US" sz="1400" b="0" i="0" dirty="0">
                <a:solidFill>
                  <a:srgbClr val="222222"/>
                </a:solidFill>
                <a:effectLst/>
                <a:latin typeface="Arial" panose="020B0604020202020204" pitchFamily="34" charset="0"/>
              </a:rPr>
              <a:t>Do you have neighbors, friends, or family members who are aware of your situation and can help you? Tell me about them.</a:t>
            </a:r>
          </a:p>
          <a:p>
            <a:pPr algn="l">
              <a:spcAft>
                <a:spcPts val="1500"/>
              </a:spcAft>
            </a:pPr>
            <a:r>
              <a:rPr lang="en-US" sz="1400" b="0" i="0" dirty="0">
                <a:solidFill>
                  <a:srgbClr val="222222"/>
                </a:solidFill>
                <a:effectLst/>
                <a:latin typeface="Arial" panose="020B0604020202020204" pitchFamily="34" charset="0"/>
              </a:rPr>
              <a:t>Are there any activities in the community? What about for you? Tell me about them.</a:t>
            </a:r>
          </a:p>
          <a:p>
            <a:pPr algn="l">
              <a:spcAft>
                <a:spcPts val="1500"/>
              </a:spcAft>
            </a:pPr>
            <a:r>
              <a:rPr lang="en-US" sz="1400" b="0" i="0" dirty="0">
                <a:solidFill>
                  <a:srgbClr val="222222"/>
                </a:solidFill>
                <a:effectLst/>
                <a:latin typeface="Arial" panose="020B0604020202020204" pitchFamily="34" charset="0"/>
              </a:rPr>
              <a:t>Are you involved in any spiritual or religious activities? What kind and how often? Tell me more about that.</a:t>
            </a:r>
          </a:p>
          <a:p>
            <a:pPr algn="l">
              <a:spcAft>
                <a:spcPts val="1500"/>
              </a:spcAft>
            </a:pPr>
            <a:r>
              <a:rPr lang="en-US" sz="1400" b="0" i="0" dirty="0">
                <a:solidFill>
                  <a:srgbClr val="222222"/>
                </a:solidFill>
                <a:effectLst/>
                <a:latin typeface="Arial" panose="020B0604020202020204" pitchFamily="34" charset="0"/>
              </a:rPr>
              <a:t>Who is your emergency contact? Tell me about them.</a:t>
            </a:r>
          </a:p>
          <a:p>
            <a:pPr algn="l">
              <a:spcAft>
                <a:spcPts val="1500"/>
              </a:spcAft>
            </a:pPr>
            <a:r>
              <a:rPr lang="en-US" sz="1400" b="0" i="0" dirty="0">
                <a:solidFill>
                  <a:srgbClr val="222222"/>
                </a:solidFill>
                <a:effectLst/>
                <a:latin typeface="Arial" panose="020B0604020202020204" pitchFamily="34" charset="0"/>
              </a:rPr>
              <a:t>If your car breaks down, who will you call? Tell me about them.</a:t>
            </a:r>
          </a:p>
          <a:p>
            <a:pPr algn="l">
              <a:spcAft>
                <a:spcPts val="1500"/>
              </a:spcAft>
            </a:pPr>
            <a:r>
              <a:rPr lang="en-US" sz="1400" b="0" i="0" dirty="0">
                <a:solidFill>
                  <a:srgbClr val="222222"/>
                </a:solidFill>
                <a:effectLst/>
                <a:latin typeface="Arial" panose="020B0604020202020204" pitchFamily="34" charset="0"/>
              </a:rPr>
              <a:t>Who helps you now? Who helped you in the past? Tell me about those people.</a:t>
            </a:r>
          </a:p>
          <a:p>
            <a:pPr>
              <a:spcAft>
                <a:spcPts val="1500"/>
              </a:spcAft>
            </a:pPr>
            <a:r>
              <a:rPr lang="en-US" sz="1400" b="0" i="0" dirty="0">
                <a:solidFill>
                  <a:srgbClr val="222222"/>
                </a:solidFill>
                <a:effectLst/>
                <a:latin typeface="Arial" panose="020B0604020202020204" pitchFamily="34" charset="0"/>
              </a:rPr>
              <a:t>Who do you call when you need to vent or are sad about something? Tell me about them.</a:t>
            </a:r>
          </a:p>
          <a:p>
            <a:pPr algn="l">
              <a:spcAft>
                <a:spcPts val="1500"/>
              </a:spcAft>
            </a:pPr>
            <a:r>
              <a:rPr lang="en-US" sz="1400" b="0" i="0" dirty="0">
                <a:solidFill>
                  <a:srgbClr val="222222"/>
                </a:solidFill>
                <a:effectLst/>
                <a:latin typeface="Arial" panose="020B0604020202020204" pitchFamily="34" charset="0"/>
              </a:rPr>
              <a:t>Who do you have fun with? Tell me about them.</a:t>
            </a:r>
          </a:p>
          <a:p>
            <a:pPr algn="l">
              <a:spcAft>
                <a:spcPts val="1500"/>
              </a:spcAft>
            </a:pPr>
            <a:r>
              <a:rPr lang="en-US" sz="1400" b="0" i="0" dirty="0">
                <a:solidFill>
                  <a:srgbClr val="222222"/>
                </a:solidFill>
                <a:effectLst/>
                <a:latin typeface="Arial" panose="020B0604020202020204" pitchFamily="34" charset="0"/>
              </a:rPr>
              <a:t>Who are the last 5 people you called or texted. Tell me about them.</a:t>
            </a:r>
          </a:p>
        </p:txBody>
      </p:sp>
      <p:cxnSp>
        <p:nvCxnSpPr>
          <p:cNvPr id="6" name="Straight Connector 5">
            <a:extLst>
              <a:ext uri="{FF2B5EF4-FFF2-40B4-BE49-F238E27FC236}">
                <a16:creationId xmlns:a16="http://schemas.microsoft.com/office/drawing/2014/main" id="{23E2D2E4-F7BA-E9DD-A3AB-E57D147705BE}"/>
              </a:ext>
            </a:extLst>
          </p:cNvPr>
          <p:cNvCxnSpPr/>
          <p:nvPr/>
        </p:nvCxnSpPr>
        <p:spPr>
          <a:xfrm>
            <a:off x="6131456" y="929898"/>
            <a:ext cx="55542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E604927-BBA1-3776-B481-BFDBF718F0CC}"/>
              </a:ext>
            </a:extLst>
          </p:cNvPr>
          <p:cNvCxnSpPr/>
          <p:nvPr/>
        </p:nvCxnSpPr>
        <p:spPr>
          <a:xfrm>
            <a:off x="6131456" y="1580829"/>
            <a:ext cx="55542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E6134E1-3142-B494-0B18-53B51903BACF}"/>
              </a:ext>
            </a:extLst>
          </p:cNvPr>
          <p:cNvCxnSpPr/>
          <p:nvPr/>
        </p:nvCxnSpPr>
        <p:spPr>
          <a:xfrm>
            <a:off x="6131456" y="2185263"/>
            <a:ext cx="55542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767F74-9653-DF96-1E42-F75104D3ECCC}"/>
              </a:ext>
            </a:extLst>
          </p:cNvPr>
          <p:cNvCxnSpPr/>
          <p:nvPr/>
        </p:nvCxnSpPr>
        <p:spPr>
          <a:xfrm>
            <a:off x="6131456" y="2820694"/>
            <a:ext cx="55542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BEE0E62-BB42-C0E2-EB30-84B8787F13C0}"/>
              </a:ext>
            </a:extLst>
          </p:cNvPr>
          <p:cNvCxnSpPr/>
          <p:nvPr/>
        </p:nvCxnSpPr>
        <p:spPr>
          <a:xfrm>
            <a:off x="6131456" y="3208152"/>
            <a:ext cx="55542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62EE998-8643-F269-311F-E5CA328220FC}"/>
              </a:ext>
            </a:extLst>
          </p:cNvPr>
          <p:cNvCxnSpPr/>
          <p:nvPr/>
        </p:nvCxnSpPr>
        <p:spPr>
          <a:xfrm>
            <a:off x="6131456" y="3626606"/>
            <a:ext cx="55542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1D587D8-B3AC-2C45-544F-B114F59C17CD}"/>
              </a:ext>
            </a:extLst>
          </p:cNvPr>
          <p:cNvCxnSpPr/>
          <p:nvPr/>
        </p:nvCxnSpPr>
        <p:spPr>
          <a:xfrm>
            <a:off x="6131456" y="4246538"/>
            <a:ext cx="55542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7DFF1BC-D327-6673-BE47-8A99E3B7E475}"/>
              </a:ext>
            </a:extLst>
          </p:cNvPr>
          <p:cNvCxnSpPr/>
          <p:nvPr/>
        </p:nvCxnSpPr>
        <p:spPr>
          <a:xfrm>
            <a:off x="6131456" y="4835474"/>
            <a:ext cx="55542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E318967-68FD-FB22-374A-48004A821FE9}"/>
              </a:ext>
            </a:extLst>
          </p:cNvPr>
          <p:cNvCxnSpPr/>
          <p:nvPr/>
        </p:nvCxnSpPr>
        <p:spPr>
          <a:xfrm>
            <a:off x="6131456" y="5253928"/>
            <a:ext cx="5554266"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DB23B"/>
        </a:solidFill>
        <a:effectLst/>
      </p:bgPr>
    </p:bg>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40B97C94-0F0A-3255-403A-58B2FDA9591E}"/>
              </a:ext>
            </a:extLst>
          </p:cNvPr>
          <p:cNvPicPr>
            <a:picLocks noChangeAspect="1"/>
          </p:cNvPicPr>
          <p:nvPr/>
        </p:nvPicPr>
        <p:blipFill>
          <a:blip r:embed="rId3"/>
          <a:srcRect/>
          <a:stretch>
            <a:fillRect/>
          </a:stretch>
        </p:blipFill>
        <p:spPr>
          <a:xfrm>
            <a:off x="10350446" y="6485341"/>
            <a:ext cx="1782387" cy="303973"/>
          </a:xfrm>
          <a:prstGeom prst="rect">
            <a:avLst/>
          </a:prstGeom>
        </p:spPr>
      </p:pic>
      <p:sp>
        <p:nvSpPr>
          <p:cNvPr id="7" name="TextBox 5">
            <a:extLst>
              <a:ext uri="{FF2B5EF4-FFF2-40B4-BE49-F238E27FC236}">
                <a16:creationId xmlns:a16="http://schemas.microsoft.com/office/drawing/2014/main" id="{37AC6F2A-C362-2EAB-C324-A2C4BF67A42E}"/>
              </a:ext>
            </a:extLst>
          </p:cNvPr>
          <p:cNvSpPr txBox="1"/>
          <p:nvPr/>
        </p:nvSpPr>
        <p:spPr>
          <a:xfrm>
            <a:off x="6481935" y="660865"/>
            <a:ext cx="5252536" cy="1282402"/>
          </a:xfrm>
          <a:prstGeom prst="rect">
            <a:avLst/>
          </a:prstGeom>
        </p:spPr>
        <p:txBody>
          <a:bodyPr wrap="square" lIns="0" tIns="0" rIns="0" bIns="0" rtlCol="0" anchor="t">
            <a:spAutoFit/>
          </a:bodyPr>
          <a:lstStyle/>
          <a:p>
            <a:pPr marL="0" marR="0" lvl="0" indent="0" defTabSz="609630" rtl="0" eaLnBrk="1" fontAlgn="auto" latinLnBrk="0" hangingPunct="1">
              <a:lnSpc>
                <a:spcPts val="4960"/>
              </a:lnSpc>
              <a:spcBef>
                <a:spcPct val="0"/>
              </a:spcBef>
              <a:spcAft>
                <a:spcPts val="0"/>
              </a:spcAft>
              <a:buClrTx/>
              <a:buSzTx/>
              <a:buFontTx/>
              <a:buNone/>
              <a:tabLst/>
              <a:defRPr/>
            </a:pPr>
            <a:r>
              <a:rPr lang="en-US" sz="4800" b="1" dirty="0">
                <a:solidFill>
                  <a:schemeClr val="bg1"/>
                </a:solidFill>
                <a:latin typeface="Libre Franklin" pitchFamily="2" charset="77"/>
              </a:rPr>
              <a:t>Building Social Connections</a:t>
            </a:r>
          </a:p>
        </p:txBody>
      </p:sp>
      <p:pic>
        <p:nvPicPr>
          <p:cNvPr id="9" name="Picture 8">
            <a:extLst>
              <a:ext uri="{FF2B5EF4-FFF2-40B4-BE49-F238E27FC236}">
                <a16:creationId xmlns:a16="http://schemas.microsoft.com/office/drawing/2014/main" id="{AE67A06A-FD52-4494-1921-22A3B6323F77}"/>
              </a:ext>
            </a:extLst>
          </p:cNvPr>
          <p:cNvPicPr>
            <a:picLocks noChangeAspect="1"/>
          </p:cNvPicPr>
          <p:nvPr/>
        </p:nvPicPr>
        <p:blipFill rotWithShape="1">
          <a:blip r:embed="rId4">
            <a:extLst>
              <a:ext uri="{28A0092B-C50C-407E-A947-70E740481C1C}">
                <a14:useLocalDpi xmlns:a14="http://schemas.microsoft.com/office/drawing/2010/main" val="0"/>
              </a:ext>
            </a:extLst>
          </a:blip>
          <a:srcRect l="22209" r="22209"/>
          <a:stretch/>
        </p:blipFill>
        <p:spPr>
          <a:xfrm>
            <a:off x="0" y="0"/>
            <a:ext cx="5710067" cy="6857999"/>
          </a:xfrm>
          <a:prstGeom prst="rect">
            <a:avLst/>
          </a:prstGeom>
        </p:spPr>
      </p:pic>
      <p:sp>
        <p:nvSpPr>
          <p:cNvPr id="2" name="TextBox 5">
            <a:extLst>
              <a:ext uri="{FF2B5EF4-FFF2-40B4-BE49-F238E27FC236}">
                <a16:creationId xmlns:a16="http://schemas.microsoft.com/office/drawing/2014/main" id="{9B51EBA1-397A-A7B4-6EE2-59E01FAF9C22}"/>
              </a:ext>
            </a:extLst>
          </p:cNvPr>
          <p:cNvSpPr txBox="1"/>
          <p:nvPr/>
        </p:nvSpPr>
        <p:spPr>
          <a:xfrm>
            <a:off x="6422766" y="2363979"/>
            <a:ext cx="5710067" cy="3500958"/>
          </a:xfrm>
          <a:prstGeom prst="rect">
            <a:avLst/>
          </a:prstGeom>
        </p:spPr>
        <p:txBody>
          <a:bodyPr lIns="0" tIns="0" rIns="0" bIns="0" rtlCol="0" anchor="t">
            <a:spAutoFit/>
          </a:bodyPr>
          <a:lstStyle/>
          <a:p>
            <a:pPr marL="388643" lvl="1" indent="-194321" defTabSz="609630">
              <a:lnSpc>
                <a:spcPts val="2520"/>
              </a:lnSpc>
              <a:spcAft>
                <a:spcPts val="600"/>
              </a:spcAft>
              <a:buFont typeface="Arial"/>
              <a:buChar char="•"/>
              <a:defRPr/>
            </a:pPr>
            <a:r>
              <a:rPr lang="en-US" sz="1867" dirty="0">
                <a:solidFill>
                  <a:srgbClr val="424242"/>
                </a:solidFill>
                <a:latin typeface="Libre Franklin" pitchFamily="2" charset="77"/>
              </a:rPr>
              <a:t>Attending to existing relationships</a:t>
            </a:r>
          </a:p>
          <a:p>
            <a:pPr marL="388643" lvl="1" indent="-194321" defTabSz="609630">
              <a:lnSpc>
                <a:spcPts val="2520"/>
              </a:lnSpc>
              <a:spcAft>
                <a:spcPts val="600"/>
              </a:spcAft>
              <a:buFont typeface="Arial"/>
              <a:buChar char="•"/>
              <a:defRPr/>
            </a:pPr>
            <a:r>
              <a:rPr lang="en-US" sz="1867" dirty="0">
                <a:solidFill>
                  <a:srgbClr val="424242"/>
                </a:solidFill>
                <a:latin typeface="Libre Franklin" pitchFamily="2" charset="77"/>
              </a:rPr>
              <a:t>Take social risks</a:t>
            </a:r>
          </a:p>
          <a:p>
            <a:pPr marL="388643" lvl="1" indent="-194321" defTabSz="609630">
              <a:lnSpc>
                <a:spcPts val="2520"/>
              </a:lnSpc>
              <a:spcAft>
                <a:spcPts val="600"/>
              </a:spcAft>
              <a:buFont typeface="Arial"/>
              <a:buChar char="•"/>
              <a:defRPr/>
            </a:pPr>
            <a:r>
              <a:rPr lang="en-US" sz="1867" dirty="0">
                <a:solidFill>
                  <a:srgbClr val="424242"/>
                </a:solidFill>
                <a:latin typeface="Libre Franklin" pitchFamily="2" charset="77"/>
              </a:rPr>
              <a:t>Increase community involvement</a:t>
            </a:r>
          </a:p>
          <a:p>
            <a:pPr marL="388643" lvl="1" indent="-194321" defTabSz="609630">
              <a:lnSpc>
                <a:spcPts val="2520"/>
              </a:lnSpc>
              <a:spcAft>
                <a:spcPts val="600"/>
              </a:spcAft>
              <a:buFont typeface="Arial"/>
              <a:buChar char="•"/>
              <a:defRPr/>
            </a:pPr>
            <a:r>
              <a:rPr lang="en-US" sz="1867" dirty="0">
                <a:solidFill>
                  <a:srgbClr val="424242"/>
                </a:solidFill>
                <a:latin typeface="Libre Franklin" pitchFamily="2" charset="77"/>
              </a:rPr>
              <a:t>Attend Support Groups</a:t>
            </a:r>
          </a:p>
          <a:p>
            <a:pPr marL="388643" lvl="1" indent="-194321" defTabSz="609630">
              <a:lnSpc>
                <a:spcPts val="2520"/>
              </a:lnSpc>
              <a:spcAft>
                <a:spcPts val="600"/>
              </a:spcAft>
              <a:buFont typeface="Arial"/>
              <a:buChar char="•"/>
              <a:defRPr/>
            </a:pPr>
            <a:r>
              <a:rPr lang="en-US" sz="1867" dirty="0">
                <a:solidFill>
                  <a:srgbClr val="424242"/>
                </a:solidFill>
                <a:latin typeface="Libre Franklin" pitchFamily="2" charset="77"/>
              </a:rPr>
              <a:t>Use Professional Support</a:t>
            </a:r>
          </a:p>
          <a:p>
            <a:pPr marL="388643" lvl="1" indent="-194321" defTabSz="609630">
              <a:lnSpc>
                <a:spcPts val="2520"/>
              </a:lnSpc>
              <a:spcAft>
                <a:spcPts val="600"/>
              </a:spcAft>
              <a:buFont typeface="Arial"/>
              <a:buChar char="•"/>
              <a:defRPr/>
            </a:pPr>
            <a:r>
              <a:rPr lang="en-US" sz="1867" dirty="0">
                <a:solidFill>
                  <a:srgbClr val="424242"/>
                </a:solidFill>
                <a:latin typeface="Libre Franklin" pitchFamily="2" charset="77"/>
              </a:rPr>
              <a:t>My Five</a:t>
            </a:r>
          </a:p>
          <a:p>
            <a:pPr marL="388643" lvl="1" indent="-194321" defTabSz="609630">
              <a:lnSpc>
                <a:spcPts val="2520"/>
              </a:lnSpc>
              <a:spcAft>
                <a:spcPts val="600"/>
              </a:spcAft>
              <a:buFont typeface="Arial"/>
              <a:buChar char="•"/>
              <a:defRPr/>
            </a:pPr>
            <a:r>
              <a:rPr lang="en-US" sz="1867" dirty="0">
                <a:solidFill>
                  <a:srgbClr val="424242"/>
                </a:solidFill>
                <a:latin typeface="Libre Franklin" pitchFamily="2" charset="77"/>
              </a:rPr>
              <a:t>Reciprocity- what can you do for others</a:t>
            </a:r>
          </a:p>
          <a:p>
            <a:pPr marL="388643" lvl="1" indent="-194321" defTabSz="609630">
              <a:lnSpc>
                <a:spcPts val="2520"/>
              </a:lnSpc>
              <a:spcAft>
                <a:spcPts val="600"/>
              </a:spcAft>
              <a:buFont typeface="Arial"/>
              <a:buChar char="•"/>
              <a:defRPr/>
            </a:pPr>
            <a:r>
              <a:rPr lang="en-US" sz="1867" dirty="0">
                <a:solidFill>
                  <a:srgbClr val="424242"/>
                </a:solidFill>
                <a:latin typeface="Libre Franklin" pitchFamily="2" charset="77"/>
              </a:rPr>
              <a:t>Identify your interests</a:t>
            </a:r>
          </a:p>
          <a:p>
            <a:pPr marL="388643" lvl="1" indent="-194321" defTabSz="609630">
              <a:lnSpc>
                <a:spcPts val="2520"/>
              </a:lnSpc>
              <a:spcAft>
                <a:spcPts val="600"/>
              </a:spcAft>
              <a:buFont typeface="Arial"/>
              <a:buChar char="•"/>
              <a:defRPr/>
            </a:pPr>
            <a:r>
              <a:rPr lang="en-US" sz="1867" dirty="0">
                <a:solidFill>
                  <a:srgbClr val="424242"/>
                </a:solidFill>
                <a:latin typeface="Libre Franklin" pitchFamily="2" charset="77"/>
              </a:rPr>
              <a:t>Others?</a:t>
            </a:r>
          </a:p>
        </p:txBody>
      </p:sp>
    </p:spTree>
    <p:extLst>
      <p:ext uri="{BB962C8B-B14F-4D97-AF65-F5344CB8AC3E}">
        <p14:creationId xmlns:p14="http://schemas.microsoft.com/office/powerpoint/2010/main" val="2650213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DB23B"/>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D6BD90F-D791-0FFF-49F2-8B532D3A0CD2}"/>
              </a:ext>
            </a:extLst>
          </p:cNvPr>
          <p:cNvSpPr/>
          <p:nvPr/>
        </p:nvSpPr>
        <p:spPr>
          <a:xfrm>
            <a:off x="0" y="0"/>
            <a:ext cx="12192000" cy="68580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8">
            <a:extLst>
              <a:ext uri="{FF2B5EF4-FFF2-40B4-BE49-F238E27FC236}">
                <a16:creationId xmlns:a16="http://schemas.microsoft.com/office/drawing/2014/main" id="{E53079AB-F912-8278-FE64-EEB856FF3DDE}"/>
              </a:ext>
            </a:extLst>
          </p:cNvPr>
          <p:cNvPicPr>
            <a:picLocks noChangeAspect="1"/>
          </p:cNvPicPr>
          <p:nvPr/>
        </p:nvPicPr>
        <p:blipFill>
          <a:blip r:embed="rId3"/>
          <a:srcRect/>
          <a:stretch>
            <a:fillRect/>
          </a:stretch>
        </p:blipFill>
        <p:spPr>
          <a:xfrm>
            <a:off x="10350446" y="6485341"/>
            <a:ext cx="1782387" cy="303973"/>
          </a:xfrm>
          <a:prstGeom prst="rect">
            <a:avLst/>
          </a:prstGeom>
        </p:spPr>
      </p:pic>
      <p:sp>
        <p:nvSpPr>
          <p:cNvPr id="7" name="TextBox 5">
            <a:extLst>
              <a:ext uri="{FF2B5EF4-FFF2-40B4-BE49-F238E27FC236}">
                <a16:creationId xmlns:a16="http://schemas.microsoft.com/office/drawing/2014/main" id="{FDCCC7A8-90C7-919B-A7DB-5A0937EDA3BC}"/>
              </a:ext>
            </a:extLst>
          </p:cNvPr>
          <p:cNvSpPr txBox="1"/>
          <p:nvPr/>
        </p:nvSpPr>
        <p:spPr>
          <a:xfrm>
            <a:off x="331970" y="162954"/>
            <a:ext cx="11528060" cy="553998"/>
          </a:xfrm>
          <a:prstGeom prst="rect">
            <a:avLst/>
          </a:prstGeom>
        </p:spPr>
        <p:txBody>
          <a:bodyPr wrap="square" lIns="0" tIns="0" rIns="0" bIns="0" rtlCol="0" anchor="t">
            <a:spAutoFit/>
          </a:bodyPr>
          <a:lstStyle/>
          <a:p>
            <a:pPr marL="0" marR="0" lvl="0" indent="0" algn="ctr" defTabSz="609630" rtl="0" eaLnBrk="1" fontAlgn="auto" latinLnBrk="0" hangingPunct="1">
              <a:spcBef>
                <a:spcPct val="0"/>
              </a:spcBef>
              <a:spcAft>
                <a:spcPts val="0"/>
              </a:spcAft>
              <a:buClrTx/>
              <a:buSzTx/>
              <a:buFontTx/>
              <a:buNone/>
              <a:tabLst/>
              <a:defRPr/>
            </a:pPr>
            <a:r>
              <a:rPr lang="en-US" sz="3600" b="1" dirty="0">
                <a:solidFill>
                  <a:srgbClr val="424242"/>
                </a:solidFill>
                <a:latin typeface="Libre Franklin" pitchFamily="2" charset="77"/>
              </a:rPr>
              <a:t>Using Circles to Identify Supports and Connections</a:t>
            </a:r>
          </a:p>
        </p:txBody>
      </p:sp>
      <p:pic>
        <p:nvPicPr>
          <p:cNvPr id="17" name="Picture 12">
            <a:extLst>
              <a:ext uri="{FF2B5EF4-FFF2-40B4-BE49-F238E27FC236}">
                <a16:creationId xmlns:a16="http://schemas.microsoft.com/office/drawing/2014/main" id="{E6172B65-5E83-16D4-BF39-69855A893E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8645" y="5196016"/>
            <a:ext cx="1234445" cy="1437490"/>
          </a:xfrm>
          <a:prstGeom prst="rect">
            <a:avLst/>
          </a:prstGeom>
        </p:spPr>
      </p:pic>
      <p:grpSp>
        <p:nvGrpSpPr>
          <p:cNvPr id="22" name="Group 21">
            <a:extLst>
              <a:ext uri="{FF2B5EF4-FFF2-40B4-BE49-F238E27FC236}">
                <a16:creationId xmlns:a16="http://schemas.microsoft.com/office/drawing/2014/main" id="{DC8CC623-860E-3C34-1AAC-5D120495882F}"/>
              </a:ext>
            </a:extLst>
          </p:cNvPr>
          <p:cNvGrpSpPr/>
          <p:nvPr/>
        </p:nvGrpSpPr>
        <p:grpSpPr>
          <a:xfrm>
            <a:off x="511101" y="1034851"/>
            <a:ext cx="11169798" cy="5390558"/>
            <a:chOff x="614470" y="1034851"/>
            <a:chExt cx="11169798" cy="5390558"/>
          </a:xfrm>
        </p:grpSpPr>
        <p:sp>
          <p:nvSpPr>
            <p:cNvPr id="15" name="Oval 14">
              <a:extLst>
                <a:ext uri="{FF2B5EF4-FFF2-40B4-BE49-F238E27FC236}">
                  <a16:creationId xmlns:a16="http://schemas.microsoft.com/office/drawing/2014/main" id="{9FC6CB35-D89D-7B71-62D7-3A99F0362364}"/>
                </a:ext>
              </a:extLst>
            </p:cNvPr>
            <p:cNvSpPr/>
            <p:nvPr/>
          </p:nvSpPr>
          <p:spPr>
            <a:xfrm>
              <a:off x="6303630" y="1151508"/>
              <a:ext cx="5273900" cy="5273901"/>
            </a:xfrm>
            <a:prstGeom prst="ellipse">
              <a:avLst/>
            </a:prstGeom>
            <a:solidFill>
              <a:srgbClr val="9DB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9A91CEF-F0B4-6EA7-C2D4-6C14E41CEA45}"/>
                </a:ext>
              </a:extLst>
            </p:cNvPr>
            <p:cNvSpPr/>
            <p:nvPr/>
          </p:nvSpPr>
          <p:spPr>
            <a:xfrm>
              <a:off x="614470" y="1151508"/>
              <a:ext cx="5273900" cy="5273901"/>
            </a:xfrm>
            <a:prstGeom prst="ellipse">
              <a:avLst/>
            </a:prstGeom>
            <a:solidFill>
              <a:srgbClr val="9DB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B646DB-877E-4863-B251-7145B8CDA4FB}"/>
                </a:ext>
              </a:extLst>
            </p:cNvPr>
            <p:cNvSpPr txBox="1"/>
            <p:nvPr/>
          </p:nvSpPr>
          <p:spPr>
            <a:xfrm>
              <a:off x="1889717" y="1953124"/>
              <a:ext cx="2723408" cy="646331"/>
            </a:xfrm>
            <a:prstGeom prst="rect">
              <a:avLst/>
            </a:prstGeom>
            <a:noFill/>
          </p:spPr>
          <p:txBody>
            <a:bodyPr wrap="square" rtlCol="0">
              <a:spAutoFit/>
            </a:bodyPr>
            <a:lstStyle/>
            <a:p>
              <a:pPr algn="ctr"/>
              <a:r>
                <a:rPr lang="en-US" sz="3600" b="1" dirty="0">
                  <a:solidFill>
                    <a:schemeClr val="bg1"/>
                  </a:solidFill>
                  <a:latin typeface="Libre Franklin" pitchFamily="2" charset="77"/>
                </a:rPr>
                <a:t>Ecogram</a:t>
              </a:r>
              <a:endParaRPr lang="en-US" sz="3600" dirty="0">
                <a:solidFill>
                  <a:schemeClr val="bg1"/>
                </a:solidFill>
              </a:endParaRPr>
            </a:p>
          </p:txBody>
        </p:sp>
        <p:sp>
          <p:nvSpPr>
            <p:cNvPr id="10" name="TextBox 9">
              <a:extLst>
                <a:ext uri="{FF2B5EF4-FFF2-40B4-BE49-F238E27FC236}">
                  <a16:creationId xmlns:a16="http://schemas.microsoft.com/office/drawing/2014/main" id="{F3CAA5F4-1E79-56D0-EBCA-8E662FECF35F}"/>
                </a:ext>
              </a:extLst>
            </p:cNvPr>
            <p:cNvSpPr txBox="1"/>
            <p:nvPr/>
          </p:nvSpPr>
          <p:spPr>
            <a:xfrm>
              <a:off x="1187645" y="3100413"/>
              <a:ext cx="4127551" cy="2400657"/>
            </a:xfrm>
            <a:prstGeom prst="rect">
              <a:avLst/>
            </a:prstGeom>
            <a:noFill/>
          </p:spPr>
          <p:txBody>
            <a:bodyPr wrap="square" rtlCol="0">
              <a:spAutoFit/>
            </a:bodyPr>
            <a:lstStyle/>
            <a:p>
              <a:pPr algn="ctr"/>
              <a:r>
                <a:rPr lang="en-US" sz="3000" dirty="0">
                  <a:solidFill>
                    <a:srgbClr val="424242"/>
                  </a:solidFill>
                  <a:latin typeface="Libre Franklin" pitchFamily="2" charset="77"/>
                </a:rPr>
                <a:t>Youth in inner circle and lines attach to people connected to their family and young person</a:t>
              </a:r>
              <a:endParaRPr lang="en-US" sz="3000" dirty="0">
                <a:solidFill>
                  <a:srgbClr val="424242"/>
                </a:solidFill>
              </a:endParaRPr>
            </a:p>
          </p:txBody>
        </p:sp>
        <p:sp>
          <p:nvSpPr>
            <p:cNvPr id="12" name="TextBox 11">
              <a:extLst>
                <a:ext uri="{FF2B5EF4-FFF2-40B4-BE49-F238E27FC236}">
                  <a16:creationId xmlns:a16="http://schemas.microsoft.com/office/drawing/2014/main" id="{E7002391-95E8-0041-6ED6-4E3FD9ADCD25}"/>
                </a:ext>
              </a:extLst>
            </p:cNvPr>
            <p:cNvSpPr txBox="1"/>
            <p:nvPr/>
          </p:nvSpPr>
          <p:spPr>
            <a:xfrm>
              <a:off x="7578877" y="1697092"/>
              <a:ext cx="2723408" cy="1200329"/>
            </a:xfrm>
            <a:prstGeom prst="rect">
              <a:avLst/>
            </a:prstGeom>
            <a:noFill/>
          </p:spPr>
          <p:txBody>
            <a:bodyPr wrap="square" rtlCol="0">
              <a:spAutoFit/>
            </a:bodyPr>
            <a:lstStyle/>
            <a:p>
              <a:pPr algn="ctr"/>
              <a:r>
                <a:rPr lang="en-US" sz="3600" b="1" dirty="0">
                  <a:solidFill>
                    <a:schemeClr val="bg1"/>
                  </a:solidFill>
                  <a:latin typeface="Libre Franklin" pitchFamily="2" charset="77"/>
                </a:rPr>
                <a:t>Concentric Circles</a:t>
              </a:r>
              <a:endParaRPr lang="en-US" sz="3600" dirty="0">
                <a:solidFill>
                  <a:schemeClr val="bg1"/>
                </a:solidFill>
              </a:endParaRPr>
            </a:p>
          </p:txBody>
        </p:sp>
        <p:sp>
          <p:nvSpPr>
            <p:cNvPr id="13" name="TextBox 12">
              <a:extLst>
                <a:ext uri="{FF2B5EF4-FFF2-40B4-BE49-F238E27FC236}">
                  <a16:creationId xmlns:a16="http://schemas.microsoft.com/office/drawing/2014/main" id="{9F29154C-6FC7-F728-F61B-45A1E42C2820}"/>
                </a:ext>
              </a:extLst>
            </p:cNvPr>
            <p:cNvSpPr txBox="1"/>
            <p:nvPr/>
          </p:nvSpPr>
          <p:spPr>
            <a:xfrm>
              <a:off x="6876805" y="3100413"/>
              <a:ext cx="4127551" cy="2616101"/>
            </a:xfrm>
            <a:prstGeom prst="rect">
              <a:avLst/>
            </a:prstGeom>
            <a:noFill/>
          </p:spPr>
          <p:txBody>
            <a:bodyPr wrap="square" rtlCol="0">
              <a:spAutoFit/>
            </a:bodyPr>
            <a:lstStyle/>
            <a:p>
              <a:pPr algn="ctr">
                <a:spcAft>
                  <a:spcPts val="1200"/>
                </a:spcAft>
              </a:pPr>
              <a:r>
                <a:rPr lang="en-US" sz="2400" dirty="0">
                  <a:solidFill>
                    <a:srgbClr val="424242"/>
                  </a:solidFill>
                  <a:latin typeface="Libre Franklin" pitchFamily="2" charset="77"/>
                </a:rPr>
                <a:t>Inner circle is for immediate family and caregivers</a:t>
              </a:r>
            </a:p>
            <a:p>
              <a:pPr algn="ctr">
                <a:spcAft>
                  <a:spcPts val="1200"/>
                </a:spcAft>
              </a:pPr>
              <a:r>
                <a:rPr lang="en-US" sz="2400" dirty="0">
                  <a:solidFill>
                    <a:srgbClr val="424242"/>
                  </a:solidFill>
                  <a:latin typeface="Libre Franklin" pitchFamily="2" charset="77"/>
                </a:rPr>
                <a:t>Second circle is for</a:t>
              </a:r>
              <a:br>
                <a:rPr lang="en-US" sz="2400" dirty="0">
                  <a:solidFill>
                    <a:srgbClr val="424242"/>
                  </a:solidFill>
                  <a:latin typeface="Libre Franklin" pitchFamily="2" charset="77"/>
                </a:rPr>
              </a:br>
              <a:r>
                <a:rPr lang="en-US" sz="2400" dirty="0">
                  <a:solidFill>
                    <a:srgbClr val="424242"/>
                  </a:solidFill>
                  <a:latin typeface="Libre Franklin" pitchFamily="2" charset="77"/>
                </a:rPr>
                <a:t>people they know well</a:t>
              </a:r>
            </a:p>
            <a:p>
              <a:pPr algn="ctr">
                <a:spcAft>
                  <a:spcPts val="1200"/>
                </a:spcAft>
              </a:pPr>
              <a:r>
                <a:rPr lang="en-US" sz="2400" dirty="0">
                  <a:solidFill>
                    <a:srgbClr val="424242"/>
                  </a:solidFill>
                  <a:latin typeface="Libre Franklin" pitchFamily="2" charset="77"/>
                </a:rPr>
                <a:t>Third circle is for potential people in their lives</a:t>
              </a:r>
              <a:endParaRPr lang="en-US" sz="2400" dirty="0">
                <a:solidFill>
                  <a:srgbClr val="424242"/>
                </a:solidFill>
              </a:endParaRPr>
            </a:p>
          </p:txBody>
        </p:sp>
        <p:sp>
          <p:nvSpPr>
            <p:cNvPr id="20" name="Oval 19">
              <a:extLst>
                <a:ext uri="{FF2B5EF4-FFF2-40B4-BE49-F238E27FC236}">
                  <a16:creationId xmlns:a16="http://schemas.microsoft.com/office/drawing/2014/main" id="{F684D4EB-CB3C-4155-EC1D-3636B1256D66}"/>
                </a:ext>
              </a:extLst>
            </p:cNvPr>
            <p:cNvSpPr/>
            <p:nvPr/>
          </p:nvSpPr>
          <p:spPr>
            <a:xfrm>
              <a:off x="6510368" y="1034851"/>
              <a:ext cx="5273900" cy="5273901"/>
            </a:xfrm>
            <a:prstGeom prst="ellipse">
              <a:avLst/>
            </a:prstGeom>
            <a:noFill/>
            <a:ln w="66675">
              <a:solidFill>
                <a:srgbClr val="A5D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0AFC7B4-2DA8-A3AF-72F5-7B90DD02862A}"/>
                </a:ext>
              </a:extLst>
            </p:cNvPr>
            <p:cNvSpPr/>
            <p:nvPr/>
          </p:nvSpPr>
          <p:spPr>
            <a:xfrm>
              <a:off x="818336" y="1034851"/>
              <a:ext cx="5273900" cy="5273901"/>
            </a:xfrm>
            <a:prstGeom prst="ellipse">
              <a:avLst/>
            </a:prstGeom>
            <a:noFill/>
            <a:ln w="66675">
              <a:solidFill>
                <a:srgbClr val="A5D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685A4CEF-60FC-DD4B-ED33-FB1C412AAE72}"/>
              </a:ext>
            </a:extLst>
          </p:cNvPr>
          <p:cNvSpPr/>
          <p:nvPr/>
        </p:nvSpPr>
        <p:spPr>
          <a:xfrm>
            <a:off x="1" y="0"/>
            <a:ext cx="12192000" cy="6858000"/>
          </a:xfrm>
          <a:custGeom>
            <a:avLst/>
            <a:gdLst/>
            <a:ahLst/>
            <a:cxnLst/>
            <a:rect l="l" t="t" r="r" b="b"/>
            <a:pathLst>
              <a:path w="1904072" h="1913890">
                <a:moveTo>
                  <a:pt x="0" y="0"/>
                </a:moveTo>
                <a:lnTo>
                  <a:pt x="1904072" y="0"/>
                </a:lnTo>
                <a:lnTo>
                  <a:pt x="1904072" y="1913890"/>
                </a:lnTo>
                <a:lnTo>
                  <a:pt x="0" y="1913890"/>
                </a:lnTo>
                <a:close/>
              </a:path>
            </a:pathLst>
          </a:custGeom>
          <a:solidFill>
            <a:srgbClr val="EAEAEA"/>
          </a:solidFill>
        </p:spPr>
      </p:sp>
      <p:pic>
        <p:nvPicPr>
          <p:cNvPr id="4" name="Graphic 3">
            <a:extLst>
              <a:ext uri="{FF2B5EF4-FFF2-40B4-BE49-F238E27FC236}">
                <a16:creationId xmlns:a16="http://schemas.microsoft.com/office/drawing/2014/main" id="{031BE26F-D663-2A90-A66C-EE3953F354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43123" y="2650331"/>
            <a:ext cx="6105754" cy="1557338"/>
          </a:xfrm>
          <a:prstGeom prst="rect">
            <a:avLst/>
          </a:prstGeom>
        </p:spPr>
      </p:pic>
      <p:sp>
        <p:nvSpPr>
          <p:cNvPr id="6" name="TextBox 5">
            <a:extLst>
              <a:ext uri="{FF2B5EF4-FFF2-40B4-BE49-F238E27FC236}">
                <a16:creationId xmlns:a16="http://schemas.microsoft.com/office/drawing/2014/main" id="{9B5474FB-D4B0-47A0-B0A3-E77C8EBFC46B}"/>
              </a:ext>
            </a:extLst>
          </p:cNvPr>
          <p:cNvSpPr txBox="1"/>
          <p:nvPr/>
        </p:nvSpPr>
        <p:spPr>
          <a:xfrm>
            <a:off x="3045619" y="5163502"/>
            <a:ext cx="6100762" cy="369332"/>
          </a:xfrm>
          <a:prstGeom prst="rect">
            <a:avLst/>
          </a:prstGeom>
          <a:noFill/>
        </p:spPr>
        <p:txBody>
          <a:bodyPr wrap="square">
            <a:spAutoFit/>
          </a:bodyPr>
          <a:lstStyle/>
          <a:p>
            <a:pPr algn="ctr"/>
            <a:r>
              <a:rPr lang="en-US" dirty="0">
                <a:solidFill>
                  <a:srgbClr val="1155CC"/>
                </a:solidFill>
                <a:effectLst/>
                <a:latin typeface="Libre Franklin" pitchFamily="2" charset="77"/>
                <a:hlinkClick r:id="rId4"/>
              </a:rPr>
              <a:t>cssp.org/our-work/project/youth-thrive</a:t>
            </a:r>
            <a:endParaRPr lang="en-US" dirty="0">
              <a:latin typeface="Libre Franklin" pitchFamily="2" charset="77"/>
            </a:endParaRPr>
          </a:p>
        </p:txBody>
      </p:sp>
    </p:spTree>
    <p:extLst>
      <p:ext uri="{BB962C8B-B14F-4D97-AF65-F5344CB8AC3E}">
        <p14:creationId xmlns:p14="http://schemas.microsoft.com/office/powerpoint/2010/main" val="4072285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DB23B"/>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8236E00-3F13-EC71-AB94-D3DB8C8EB3CD}"/>
              </a:ext>
            </a:extLst>
          </p:cNvPr>
          <p:cNvSpPr/>
          <p:nvPr/>
        </p:nvSpPr>
        <p:spPr>
          <a:xfrm>
            <a:off x="0" y="0"/>
            <a:ext cx="12192000" cy="68580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8">
            <a:extLst>
              <a:ext uri="{FF2B5EF4-FFF2-40B4-BE49-F238E27FC236}">
                <a16:creationId xmlns:a16="http://schemas.microsoft.com/office/drawing/2014/main" id="{E81618B9-6518-325B-8389-02E0751BCB42}"/>
              </a:ext>
            </a:extLst>
          </p:cNvPr>
          <p:cNvPicPr>
            <a:picLocks noChangeAspect="1"/>
          </p:cNvPicPr>
          <p:nvPr/>
        </p:nvPicPr>
        <p:blipFill>
          <a:blip r:embed="rId3"/>
          <a:srcRect/>
          <a:stretch>
            <a:fillRect/>
          </a:stretch>
        </p:blipFill>
        <p:spPr>
          <a:xfrm>
            <a:off x="10350446" y="6485341"/>
            <a:ext cx="1782387" cy="303973"/>
          </a:xfrm>
          <a:prstGeom prst="rect">
            <a:avLst/>
          </a:prstGeom>
        </p:spPr>
      </p:pic>
      <p:sp>
        <p:nvSpPr>
          <p:cNvPr id="6" name="TextBox 5">
            <a:extLst>
              <a:ext uri="{FF2B5EF4-FFF2-40B4-BE49-F238E27FC236}">
                <a16:creationId xmlns:a16="http://schemas.microsoft.com/office/drawing/2014/main" id="{00BC5FC7-EC3C-080F-B7D8-562DDD816ECE}"/>
              </a:ext>
            </a:extLst>
          </p:cNvPr>
          <p:cNvSpPr txBox="1"/>
          <p:nvPr/>
        </p:nvSpPr>
        <p:spPr>
          <a:xfrm>
            <a:off x="360967" y="278048"/>
            <a:ext cx="5618281" cy="2500685"/>
          </a:xfrm>
          <a:prstGeom prst="rect">
            <a:avLst/>
          </a:prstGeom>
        </p:spPr>
        <p:txBody>
          <a:bodyPr wrap="square" lIns="0" tIns="0" rIns="0" bIns="0" rtlCol="0" anchor="t">
            <a:spAutoFit/>
          </a:bodyPr>
          <a:lstStyle/>
          <a:p>
            <a:pPr marL="0" marR="0" lvl="0" indent="0" defTabSz="609630" rtl="0" eaLnBrk="1" fontAlgn="auto" latinLnBrk="0" hangingPunct="1">
              <a:lnSpc>
                <a:spcPts val="6533"/>
              </a:lnSpc>
              <a:spcBef>
                <a:spcPct val="0"/>
              </a:spcBef>
              <a:spcAft>
                <a:spcPts val="0"/>
              </a:spcAft>
              <a:buClrTx/>
              <a:buSzTx/>
              <a:buFontTx/>
              <a:buNone/>
              <a:tabLst/>
              <a:defRPr/>
            </a:pPr>
            <a:r>
              <a:rPr lang="en-US" sz="5666" b="1" dirty="0">
                <a:solidFill>
                  <a:srgbClr val="424242"/>
                </a:solidFill>
                <a:latin typeface="Libre Franklin" pitchFamily="2" charset="77"/>
              </a:rPr>
              <a:t>Ecograms &amp; Social</a:t>
            </a:r>
            <a:br>
              <a:rPr lang="en-US" sz="5666" b="1" dirty="0">
                <a:solidFill>
                  <a:srgbClr val="424242"/>
                </a:solidFill>
                <a:latin typeface="Libre Franklin" pitchFamily="2" charset="77"/>
              </a:rPr>
            </a:br>
            <a:r>
              <a:rPr lang="en-US" sz="5666" b="1" dirty="0">
                <a:solidFill>
                  <a:srgbClr val="424242"/>
                </a:solidFill>
                <a:latin typeface="Libre Franklin" pitchFamily="2" charset="77"/>
              </a:rPr>
              <a:t>Support</a:t>
            </a:r>
          </a:p>
        </p:txBody>
      </p:sp>
      <p:grpSp>
        <p:nvGrpSpPr>
          <p:cNvPr id="41" name="Group 40">
            <a:extLst>
              <a:ext uri="{FF2B5EF4-FFF2-40B4-BE49-F238E27FC236}">
                <a16:creationId xmlns:a16="http://schemas.microsoft.com/office/drawing/2014/main" id="{7857E136-EFE1-D80F-1B0C-B0AACA3191CE}"/>
              </a:ext>
            </a:extLst>
          </p:cNvPr>
          <p:cNvGrpSpPr/>
          <p:nvPr/>
        </p:nvGrpSpPr>
        <p:grpSpPr>
          <a:xfrm>
            <a:off x="4302252" y="605790"/>
            <a:ext cx="5626608" cy="5646420"/>
            <a:chOff x="3273552" y="605790"/>
            <a:chExt cx="5626608" cy="5646420"/>
          </a:xfrm>
        </p:grpSpPr>
        <p:sp>
          <p:nvSpPr>
            <p:cNvPr id="7" name="Oval 6">
              <a:extLst>
                <a:ext uri="{FF2B5EF4-FFF2-40B4-BE49-F238E27FC236}">
                  <a16:creationId xmlns:a16="http://schemas.microsoft.com/office/drawing/2014/main" id="{6794A805-097F-7205-4B36-861BB092BC0E}"/>
                </a:ext>
              </a:extLst>
            </p:cNvPr>
            <p:cNvSpPr/>
            <p:nvPr/>
          </p:nvSpPr>
          <p:spPr>
            <a:xfrm>
              <a:off x="5410200" y="2743200"/>
              <a:ext cx="1371600" cy="1371600"/>
            </a:xfrm>
            <a:prstGeom prst="ellipse">
              <a:avLst/>
            </a:prstGeom>
            <a:solidFill>
              <a:srgbClr val="9DB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E8C8A0A-2079-1A05-B30B-2F2050F30A75}"/>
                </a:ext>
              </a:extLst>
            </p:cNvPr>
            <p:cNvSpPr/>
            <p:nvPr/>
          </p:nvSpPr>
          <p:spPr>
            <a:xfrm>
              <a:off x="5410200" y="605790"/>
              <a:ext cx="1371600" cy="13716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7A7D523-DFDC-E24F-5D26-6E9C7FEBD65B}"/>
                </a:ext>
              </a:extLst>
            </p:cNvPr>
            <p:cNvSpPr/>
            <p:nvPr/>
          </p:nvSpPr>
          <p:spPr>
            <a:xfrm>
              <a:off x="5410200" y="4880610"/>
              <a:ext cx="1371600" cy="1371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ADB1E30-4464-970F-34B5-10871D56D080}"/>
                </a:ext>
              </a:extLst>
            </p:cNvPr>
            <p:cNvSpPr/>
            <p:nvPr/>
          </p:nvSpPr>
          <p:spPr>
            <a:xfrm>
              <a:off x="3886200" y="1232154"/>
              <a:ext cx="1371600" cy="1371600"/>
            </a:xfrm>
            <a:prstGeom prst="ellipse">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627BD86-01B6-94E0-6DF1-54B4E4CBD0BD}"/>
                </a:ext>
              </a:extLst>
            </p:cNvPr>
            <p:cNvSpPr/>
            <p:nvPr/>
          </p:nvSpPr>
          <p:spPr>
            <a:xfrm>
              <a:off x="6934200" y="4254246"/>
              <a:ext cx="1371600" cy="1371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983E552-8C03-ACE8-4D18-E934304F15D6}"/>
                </a:ext>
              </a:extLst>
            </p:cNvPr>
            <p:cNvSpPr/>
            <p:nvPr/>
          </p:nvSpPr>
          <p:spPr>
            <a:xfrm>
              <a:off x="3886200" y="4254246"/>
              <a:ext cx="1371600" cy="137160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4885BE2-B2F4-23E4-9209-E1CF3AB5D1F7}"/>
                </a:ext>
              </a:extLst>
            </p:cNvPr>
            <p:cNvSpPr/>
            <p:nvPr/>
          </p:nvSpPr>
          <p:spPr>
            <a:xfrm>
              <a:off x="6934200" y="1232154"/>
              <a:ext cx="1371600" cy="1371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582F442-EA28-CF54-7B4D-9FAEB8A13E69}"/>
                </a:ext>
              </a:extLst>
            </p:cNvPr>
            <p:cNvSpPr/>
            <p:nvPr/>
          </p:nvSpPr>
          <p:spPr>
            <a:xfrm>
              <a:off x="3273552" y="2743200"/>
              <a:ext cx="1371600" cy="13716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0A5616B-5AF7-77C6-B34F-E063FC715679}"/>
                </a:ext>
              </a:extLst>
            </p:cNvPr>
            <p:cNvSpPr/>
            <p:nvPr/>
          </p:nvSpPr>
          <p:spPr>
            <a:xfrm>
              <a:off x="7528560" y="2743200"/>
              <a:ext cx="1371600" cy="1371600"/>
            </a:xfrm>
            <a:prstGeom prst="ellipse">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C49B9FBB-CB64-EF2D-6495-44B45E0FF636}"/>
                </a:ext>
              </a:extLst>
            </p:cNvPr>
            <p:cNvCxnSpPr>
              <a:stCxn id="7" idx="0"/>
              <a:endCxn id="12" idx="4"/>
            </p:cNvCxnSpPr>
            <p:nvPr/>
          </p:nvCxnSpPr>
          <p:spPr>
            <a:xfrm flipV="1">
              <a:off x="6096000" y="1977390"/>
              <a:ext cx="0" cy="765810"/>
            </a:xfrm>
            <a:prstGeom prst="straightConnector1">
              <a:avLst/>
            </a:prstGeom>
            <a:ln w="635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3F68C7C-CC6A-9176-0C78-4FA91AE71DBE}"/>
                </a:ext>
              </a:extLst>
            </p:cNvPr>
            <p:cNvCxnSpPr>
              <a:stCxn id="13" idx="0"/>
              <a:endCxn id="7" idx="4"/>
            </p:cNvCxnSpPr>
            <p:nvPr/>
          </p:nvCxnSpPr>
          <p:spPr>
            <a:xfrm flipV="1">
              <a:off x="6096000" y="4114800"/>
              <a:ext cx="0" cy="765810"/>
            </a:xfrm>
            <a:prstGeom prst="straightConnector1">
              <a:avLst/>
            </a:prstGeom>
            <a:ln w="635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D7CAAF1-D83D-7684-4533-0A839C6CFC92}"/>
                </a:ext>
              </a:extLst>
            </p:cNvPr>
            <p:cNvCxnSpPr>
              <a:stCxn id="14" idx="6"/>
              <a:endCxn id="7" idx="2"/>
            </p:cNvCxnSpPr>
            <p:nvPr/>
          </p:nvCxnSpPr>
          <p:spPr>
            <a:xfrm>
              <a:off x="4645152" y="3429000"/>
              <a:ext cx="765048" cy="0"/>
            </a:xfrm>
            <a:prstGeom prst="straightConnector1">
              <a:avLst/>
            </a:prstGeom>
            <a:ln w="635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DDF8EE4-93A3-B7F1-9271-E08D6AF0C03B}"/>
                </a:ext>
              </a:extLst>
            </p:cNvPr>
            <p:cNvCxnSpPr>
              <a:stCxn id="8" idx="5"/>
              <a:endCxn id="7" idx="1"/>
            </p:cNvCxnSpPr>
            <p:nvPr/>
          </p:nvCxnSpPr>
          <p:spPr>
            <a:xfrm>
              <a:off x="5056934" y="2402888"/>
              <a:ext cx="554132" cy="541178"/>
            </a:xfrm>
            <a:prstGeom prst="straightConnector1">
              <a:avLst/>
            </a:prstGeom>
            <a:ln w="635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D850C2D-7803-0228-E2FB-CD801CD426A9}"/>
                </a:ext>
              </a:extLst>
            </p:cNvPr>
            <p:cNvCxnSpPr>
              <a:stCxn id="7" idx="7"/>
              <a:endCxn id="11" idx="3"/>
            </p:cNvCxnSpPr>
            <p:nvPr/>
          </p:nvCxnSpPr>
          <p:spPr>
            <a:xfrm flipV="1">
              <a:off x="6580934" y="2402888"/>
              <a:ext cx="554132" cy="541178"/>
            </a:xfrm>
            <a:prstGeom prst="straightConnector1">
              <a:avLst/>
            </a:prstGeom>
            <a:ln w="635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174820B-E5EE-8DFE-A29B-CF664A577B2C}"/>
                </a:ext>
              </a:extLst>
            </p:cNvPr>
            <p:cNvCxnSpPr>
              <a:stCxn id="7" idx="3"/>
              <a:endCxn id="10" idx="7"/>
            </p:cNvCxnSpPr>
            <p:nvPr/>
          </p:nvCxnSpPr>
          <p:spPr>
            <a:xfrm flipH="1">
              <a:off x="5056934" y="3913934"/>
              <a:ext cx="554132" cy="541178"/>
            </a:xfrm>
            <a:prstGeom prst="straightConnector1">
              <a:avLst/>
            </a:prstGeom>
            <a:ln w="635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BC7CEF0-60E0-603F-D075-E6DCEE79B54A}"/>
                </a:ext>
              </a:extLst>
            </p:cNvPr>
            <p:cNvCxnSpPr>
              <a:stCxn id="7" idx="5"/>
              <a:endCxn id="9" idx="1"/>
            </p:cNvCxnSpPr>
            <p:nvPr/>
          </p:nvCxnSpPr>
          <p:spPr>
            <a:xfrm>
              <a:off x="6580934" y="3913934"/>
              <a:ext cx="554132" cy="541178"/>
            </a:xfrm>
            <a:prstGeom prst="straightConnector1">
              <a:avLst/>
            </a:prstGeom>
            <a:ln w="635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E4DD59E-D4DC-8E85-78D2-D05849DD165A}"/>
                </a:ext>
              </a:extLst>
            </p:cNvPr>
            <p:cNvCxnSpPr>
              <a:endCxn id="15" idx="2"/>
            </p:cNvCxnSpPr>
            <p:nvPr/>
          </p:nvCxnSpPr>
          <p:spPr>
            <a:xfrm>
              <a:off x="6781800" y="3429000"/>
              <a:ext cx="746760" cy="0"/>
            </a:xfrm>
            <a:prstGeom prst="straightConnector1">
              <a:avLst/>
            </a:prstGeom>
            <a:ln w="635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DB23B"/>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62B264-CCEA-EC15-5322-507FDA2B7D38}"/>
              </a:ext>
            </a:extLst>
          </p:cNvPr>
          <p:cNvSpPr/>
          <p:nvPr/>
        </p:nvSpPr>
        <p:spPr>
          <a:xfrm>
            <a:off x="0" y="9704"/>
            <a:ext cx="12192000" cy="68580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3"/>
          <p:cNvSpPr txBox="1"/>
          <p:nvPr/>
        </p:nvSpPr>
        <p:spPr>
          <a:xfrm>
            <a:off x="407441" y="164592"/>
            <a:ext cx="11377119" cy="641201"/>
          </a:xfrm>
          <a:prstGeom prst="rect">
            <a:avLst/>
          </a:prstGeom>
        </p:spPr>
        <p:txBody>
          <a:bodyPr wrap="square" lIns="0" tIns="0" rIns="0" bIns="0" rtlCol="0" anchor="t">
            <a:spAutoFit/>
          </a:bodyPr>
          <a:lstStyle/>
          <a:p>
            <a:pPr algn="ctr" defTabSz="609630">
              <a:lnSpc>
                <a:spcPts val="4960"/>
              </a:lnSpc>
              <a:spcBef>
                <a:spcPct val="0"/>
              </a:spcBef>
              <a:defRPr/>
            </a:pPr>
            <a:r>
              <a:rPr lang="en-US" sz="4800" b="1" dirty="0">
                <a:solidFill>
                  <a:srgbClr val="424242"/>
                </a:solidFill>
                <a:latin typeface="Libre Franklin" pitchFamily="2" charset="77"/>
              </a:rPr>
              <a:t>Communication / Concentric Circles</a:t>
            </a:r>
          </a:p>
        </p:txBody>
      </p:sp>
      <p:sp>
        <p:nvSpPr>
          <p:cNvPr id="4" name="TextBox 4"/>
          <p:cNvSpPr txBox="1"/>
          <p:nvPr/>
        </p:nvSpPr>
        <p:spPr>
          <a:xfrm>
            <a:off x="6877050" y="1816252"/>
            <a:ext cx="4512951" cy="3658630"/>
          </a:xfrm>
          <a:prstGeom prst="rect">
            <a:avLst/>
          </a:prstGeom>
        </p:spPr>
        <p:txBody>
          <a:bodyPr wrap="square" lIns="0" tIns="0" rIns="0" bIns="0" rtlCol="0" anchor="t">
            <a:spAutoFit/>
          </a:bodyPr>
          <a:lstStyle/>
          <a:p>
            <a:pPr marL="388643" marR="0" lvl="1" indent="-194321" defTabSz="609630" fontAlgn="auto">
              <a:lnSpc>
                <a:spcPts val="2520"/>
              </a:lnSpc>
              <a:spcBef>
                <a:spcPts val="0"/>
              </a:spcBef>
              <a:spcAft>
                <a:spcPts val="600"/>
              </a:spcAft>
              <a:buClrTx/>
              <a:buSzTx/>
              <a:buFont typeface="Arial"/>
              <a:buChar char="•"/>
              <a:tabLst/>
              <a:defRPr/>
            </a:pPr>
            <a:r>
              <a:rPr lang="en-US" sz="1867" dirty="0">
                <a:solidFill>
                  <a:srgbClr val="424242"/>
                </a:solidFill>
                <a:latin typeface="Libre Franklin" pitchFamily="2" charset="77"/>
              </a:rPr>
              <a:t>In the first circle identify what you </a:t>
            </a:r>
            <a:r>
              <a:rPr lang="en-US" sz="1867" b="1" dirty="0">
                <a:solidFill>
                  <a:srgbClr val="9DB23B"/>
                </a:solidFill>
                <a:latin typeface="Libre Franklin" pitchFamily="2" charset="77"/>
              </a:rPr>
              <a:t>MUST</a:t>
            </a:r>
            <a:r>
              <a:rPr lang="en-US" sz="1867" dirty="0">
                <a:solidFill>
                  <a:srgbClr val="424242"/>
                </a:solidFill>
                <a:latin typeface="Libre Franklin" pitchFamily="2" charset="77"/>
              </a:rPr>
              <a:t> know about the youth’s connections (who are their peeps)</a:t>
            </a:r>
          </a:p>
          <a:p>
            <a:pPr marL="388643" marR="0" lvl="1" indent="-194321" defTabSz="609630" fontAlgn="auto">
              <a:lnSpc>
                <a:spcPts val="2520"/>
              </a:lnSpc>
              <a:spcBef>
                <a:spcPts val="0"/>
              </a:spcBef>
              <a:spcAft>
                <a:spcPts val="600"/>
              </a:spcAft>
              <a:buClrTx/>
              <a:buSzTx/>
              <a:buFont typeface="Arial"/>
              <a:buChar char="•"/>
              <a:tabLst/>
              <a:defRPr/>
            </a:pPr>
            <a:r>
              <a:rPr lang="en-US" sz="1867" dirty="0">
                <a:solidFill>
                  <a:srgbClr val="424242"/>
                </a:solidFill>
                <a:latin typeface="Libre Franklin" pitchFamily="2" charset="77"/>
              </a:rPr>
              <a:t>In the second circle identify what you </a:t>
            </a:r>
            <a:r>
              <a:rPr lang="en-US" sz="1867" b="1" dirty="0">
                <a:solidFill>
                  <a:schemeClr val="accent1"/>
                </a:solidFill>
                <a:latin typeface="Libre Franklin" pitchFamily="2" charset="77"/>
              </a:rPr>
              <a:t>SHOULD</a:t>
            </a:r>
            <a:r>
              <a:rPr lang="en-US" sz="1867" dirty="0">
                <a:solidFill>
                  <a:srgbClr val="424242"/>
                </a:solidFill>
                <a:latin typeface="Libre Franklin" pitchFamily="2" charset="77"/>
              </a:rPr>
              <a:t> know about the youth’s connections (who can they spend time with)</a:t>
            </a:r>
          </a:p>
          <a:p>
            <a:pPr marL="388643" marR="0" lvl="1" indent="-194321" defTabSz="609630" fontAlgn="auto">
              <a:lnSpc>
                <a:spcPts val="2520"/>
              </a:lnSpc>
              <a:spcBef>
                <a:spcPts val="0"/>
              </a:spcBef>
              <a:spcAft>
                <a:spcPts val="600"/>
              </a:spcAft>
              <a:buClrTx/>
              <a:buSzTx/>
              <a:buFont typeface="Arial"/>
              <a:buChar char="•"/>
              <a:tabLst/>
              <a:defRPr/>
            </a:pPr>
            <a:r>
              <a:rPr lang="en-US" sz="1867" dirty="0">
                <a:solidFill>
                  <a:srgbClr val="424242"/>
                </a:solidFill>
                <a:latin typeface="Libre Franklin" pitchFamily="2" charset="77"/>
              </a:rPr>
              <a:t>In the third circle identify what would be </a:t>
            </a:r>
            <a:r>
              <a:rPr lang="en-US" sz="1867" b="1" dirty="0">
                <a:solidFill>
                  <a:schemeClr val="accent4"/>
                </a:solidFill>
                <a:latin typeface="Libre Franklin" pitchFamily="2" charset="77"/>
              </a:rPr>
              <a:t>NICE TO KNOW </a:t>
            </a:r>
            <a:r>
              <a:rPr lang="en-US" sz="1867" dirty="0">
                <a:solidFill>
                  <a:srgbClr val="424242"/>
                </a:solidFill>
                <a:latin typeface="Libre Franklin" pitchFamily="2" charset="77"/>
              </a:rPr>
              <a:t>about the youth’s connections (who would they like to get to know better)</a:t>
            </a:r>
          </a:p>
        </p:txBody>
      </p:sp>
      <p:pic>
        <p:nvPicPr>
          <p:cNvPr id="5" name="Picture 8">
            <a:extLst>
              <a:ext uri="{FF2B5EF4-FFF2-40B4-BE49-F238E27FC236}">
                <a16:creationId xmlns:a16="http://schemas.microsoft.com/office/drawing/2014/main" id="{ADD8EF4A-C7EA-F2A0-C977-74E787BFB77F}"/>
              </a:ext>
            </a:extLst>
          </p:cNvPr>
          <p:cNvPicPr>
            <a:picLocks noChangeAspect="1"/>
          </p:cNvPicPr>
          <p:nvPr/>
        </p:nvPicPr>
        <p:blipFill>
          <a:blip r:embed="rId3"/>
          <a:srcRect/>
          <a:stretch>
            <a:fillRect/>
          </a:stretch>
        </p:blipFill>
        <p:spPr>
          <a:xfrm>
            <a:off x="10350446" y="6485341"/>
            <a:ext cx="1782387" cy="303973"/>
          </a:xfrm>
          <a:prstGeom prst="rect">
            <a:avLst/>
          </a:prstGeom>
        </p:spPr>
      </p:pic>
      <p:grpSp>
        <p:nvGrpSpPr>
          <p:cNvPr id="44" name="Group 43">
            <a:extLst>
              <a:ext uri="{FF2B5EF4-FFF2-40B4-BE49-F238E27FC236}">
                <a16:creationId xmlns:a16="http://schemas.microsoft.com/office/drawing/2014/main" id="{1685A5EA-7E15-BDAF-4EFA-B3D0CA8D2DB9}"/>
              </a:ext>
            </a:extLst>
          </p:cNvPr>
          <p:cNvGrpSpPr/>
          <p:nvPr/>
        </p:nvGrpSpPr>
        <p:grpSpPr>
          <a:xfrm>
            <a:off x="973450" y="1647855"/>
            <a:ext cx="5122550" cy="3562291"/>
            <a:chOff x="973450" y="1448503"/>
            <a:chExt cx="5122550" cy="3562291"/>
          </a:xfrm>
        </p:grpSpPr>
        <p:sp>
          <p:nvSpPr>
            <p:cNvPr id="7" name="Oval 6">
              <a:extLst>
                <a:ext uri="{FF2B5EF4-FFF2-40B4-BE49-F238E27FC236}">
                  <a16:creationId xmlns:a16="http://schemas.microsoft.com/office/drawing/2014/main" id="{04532BE0-5A27-F034-D7C3-0E6E99165353}"/>
                </a:ext>
              </a:extLst>
            </p:cNvPr>
            <p:cNvSpPr/>
            <p:nvPr/>
          </p:nvSpPr>
          <p:spPr>
            <a:xfrm>
              <a:off x="973450" y="2171700"/>
              <a:ext cx="2839094" cy="28390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CCA694D-EAF6-B19D-BCF1-F3F75DCB9C90}"/>
                </a:ext>
              </a:extLst>
            </p:cNvPr>
            <p:cNvSpPr/>
            <p:nvPr/>
          </p:nvSpPr>
          <p:spPr>
            <a:xfrm>
              <a:off x="1391358" y="2585490"/>
              <a:ext cx="2000798" cy="2000798"/>
            </a:xfrm>
            <a:prstGeom prst="ellipse">
              <a:avLst/>
            </a:prstGeom>
            <a:solidFill>
              <a:schemeClr val="accent1"/>
            </a:solidFill>
            <a:ln w="63500">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150A19D-BED8-746C-28CF-773BF01170A9}"/>
                </a:ext>
              </a:extLst>
            </p:cNvPr>
            <p:cNvSpPr/>
            <p:nvPr/>
          </p:nvSpPr>
          <p:spPr>
            <a:xfrm>
              <a:off x="1838196" y="3046616"/>
              <a:ext cx="1099430" cy="1099430"/>
            </a:xfrm>
            <a:prstGeom prst="ellipse">
              <a:avLst/>
            </a:prstGeom>
            <a:solidFill>
              <a:srgbClr val="9DB23B"/>
            </a:solidFill>
            <a:ln w="63500">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6E943900-D0D2-7775-4416-6BAD96313CC0}"/>
                </a:ext>
              </a:extLst>
            </p:cNvPr>
            <p:cNvCxnSpPr>
              <a:cxnSpLocks/>
            </p:cNvCxnSpPr>
            <p:nvPr/>
          </p:nvCxnSpPr>
          <p:spPr>
            <a:xfrm flipH="1">
              <a:off x="3368008" y="1679336"/>
              <a:ext cx="861656" cy="895254"/>
            </a:xfrm>
            <a:prstGeom prst="line">
              <a:avLst/>
            </a:prstGeom>
            <a:ln w="254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AD37FB7-91E8-FB5E-A20C-F434638AC772}"/>
                </a:ext>
              </a:extLst>
            </p:cNvPr>
            <p:cNvCxnSpPr>
              <a:cxnSpLocks/>
            </p:cNvCxnSpPr>
            <p:nvPr/>
          </p:nvCxnSpPr>
          <p:spPr>
            <a:xfrm flipH="1">
              <a:off x="2387911" y="2561890"/>
              <a:ext cx="990725" cy="1029357"/>
            </a:xfrm>
            <a:prstGeom prst="line">
              <a:avLst/>
            </a:prstGeom>
            <a:ln w="25400">
              <a:solidFill>
                <a:srgbClr val="EAEAE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4DD6015-F09A-B751-33D4-92C8D408133B}"/>
                </a:ext>
              </a:extLst>
            </p:cNvPr>
            <p:cNvCxnSpPr>
              <a:cxnSpLocks/>
            </p:cNvCxnSpPr>
            <p:nvPr/>
          </p:nvCxnSpPr>
          <p:spPr>
            <a:xfrm flipH="1">
              <a:off x="3673599" y="2702863"/>
              <a:ext cx="556853" cy="578566"/>
            </a:xfrm>
            <a:prstGeom prst="line">
              <a:avLst/>
            </a:prstGeom>
            <a:ln w="254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CB1F5CD-AF1F-95B6-BF59-FBDE5DA67043}"/>
                </a:ext>
              </a:extLst>
            </p:cNvPr>
            <p:cNvCxnSpPr>
              <a:cxnSpLocks/>
            </p:cNvCxnSpPr>
            <p:nvPr/>
          </p:nvCxnSpPr>
          <p:spPr>
            <a:xfrm flipH="1">
              <a:off x="3120258" y="3280595"/>
              <a:ext cx="560113" cy="581954"/>
            </a:xfrm>
            <a:prstGeom prst="line">
              <a:avLst/>
            </a:prstGeom>
            <a:ln w="25400">
              <a:solidFill>
                <a:srgbClr val="EAEAE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F95F4FA-814A-2E0E-0CCE-ABB3A53C1BB2}"/>
                </a:ext>
              </a:extLst>
            </p:cNvPr>
            <p:cNvCxnSpPr>
              <a:cxnSpLocks/>
            </p:cNvCxnSpPr>
            <p:nvPr/>
          </p:nvCxnSpPr>
          <p:spPr>
            <a:xfrm flipH="1">
              <a:off x="3596508" y="3911312"/>
              <a:ext cx="198157" cy="205884"/>
            </a:xfrm>
            <a:prstGeom prst="line">
              <a:avLst/>
            </a:prstGeom>
            <a:ln w="25400">
              <a:solidFill>
                <a:srgbClr val="EAEAEA"/>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1E29A03-C407-9D64-B328-829E4CCC27C4}"/>
                </a:ext>
              </a:extLst>
            </p:cNvPr>
            <p:cNvCxnSpPr>
              <a:cxnSpLocks/>
            </p:cNvCxnSpPr>
            <p:nvPr/>
          </p:nvCxnSpPr>
          <p:spPr>
            <a:xfrm flipH="1">
              <a:off x="3794249" y="3451164"/>
              <a:ext cx="436203" cy="453212"/>
            </a:xfrm>
            <a:prstGeom prst="line">
              <a:avLst/>
            </a:prstGeom>
            <a:ln w="254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6FA34EC-7F00-A81D-FD15-6057D61D95BE}"/>
                </a:ext>
              </a:extLst>
            </p:cNvPr>
            <p:cNvCxnSpPr/>
            <p:nvPr/>
          </p:nvCxnSpPr>
          <p:spPr>
            <a:xfrm>
              <a:off x="4224102" y="2706499"/>
              <a:ext cx="506821" cy="0"/>
            </a:xfrm>
            <a:prstGeom prst="line">
              <a:avLst/>
            </a:prstGeom>
            <a:ln w="254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F8563F8-150C-704B-F648-B83D180A4A57}"/>
                </a:ext>
              </a:extLst>
            </p:cNvPr>
            <p:cNvCxnSpPr/>
            <p:nvPr/>
          </p:nvCxnSpPr>
          <p:spPr>
            <a:xfrm>
              <a:off x="4224102" y="1684631"/>
              <a:ext cx="506821" cy="0"/>
            </a:xfrm>
            <a:prstGeom prst="line">
              <a:avLst/>
            </a:prstGeom>
            <a:ln w="254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120E7D4-2BC4-D2C3-5C2F-F1CCB3C45826}"/>
                </a:ext>
              </a:extLst>
            </p:cNvPr>
            <p:cNvCxnSpPr/>
            <p:nvPr/>
          </p:nvCxnSpPr>
          <p:spPr>
            <a:xfrm>
              <a:off x="4224102" y="3450096"/>
              <a:ext cx="506821" cy="0"/>
            </a:xfrm>
            <a:prstGeom prst="line">
              <a:avLst/>
            </a:prstGeom>
            <a:ln w="25400">
              <a:solidFill>
                <a:srgbClr val="7F7F7F"/>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3F69C9D-9E60-6059-A75A-217EF7AEF7E0}"/>
                </a:ext>
              </a:extLst>
            </p:cNvPr>
            <p:cNvSpPr txBox="1"/>
            <p:nvPr/>
          </p:nvSpPr>
          <p:spPr>
            <a:xfrm>
              <a:off x="4781626" y="1448503"/>
              <a:ext cx="1314374" cy="461665"/>
            </a:xfrm>
            <a:prstGeom prst="rect">
              <a:avLst/>
            </a:prstGeom>
            <a:noFill/>
          </p:spPr>
          <p:txBody>
            <a:bodyPr wrap="square" rtlCol="0">
              <a:spAutoFit/>
            </a:bodyPr>
            <a:lstStyle/>
            <a:p>
              <a:r>
                <a:rPr lang="en-US" sz="2400" b="1" dirty="0">
                  <a:solidFill>
                    <a:srgbClr val="9DB23B"/>
                  </a:solidFill>
                  <a:latin typeface="Libre Franklin" pitchFamily="2" charset="77"/>
                </a:rPr>
                <a:t>Must</a:t>
              </a:r>
              <a:endParaRPr lang="en-US" sz="2400" dirty="0">
                <a:solidFill>
                  <a:srgbClr val="9DB23B"/>
                </a:solidFill>
              </a:endParaRPr>
            </a:p>
          </p:txBody>
        </p:sp>
        <p:sp>
          <p:nvSpPr>
            <p:cNvPr id="42" name="TextBox 41">
              <a:extLst>
                <a:ext uri="{FF2B5EF4-FFF2-40B4-BE49-F238E27FC236}">
                  <a16:creationId xmlns:a16="http://schemas.microsoft.com/office/drawing/2014/main" id="{65EA27E6-8DA8-D1C8-EBCC-019778CA4BD0}"/>
                </a:ext>
              </a:extLst>
            </p:cNvPr>
            <p:cNvSpPr txBox="1"/>
            <p:nvPr/>
          </p:nvSpPr>
          <p:spPr>
            <a:xfrm>
              <a:off x="4781626" y="2478650"/>
              <a:ext cx="1314374" cy="461665"/>
            </a:xfrm>
            <a:prstGeom prst="rect">
              <a:avLst/>
            </a:prstGeom>
            <a:noFill/>
          </p:spPr>
          <p:txBody>
            <a:bodyPr wrap="square" rtlCol="0">
              <a:spAutoFit/>
            </a:bodyPr>
            <a:lstStyle/>
            <a:p>
              <a:r>
                <a:rPr lang="en-US" sz="2400" b="1" dirty="0">
                  <a:solidFill>
                    <a:schemeClr val="accent1"/>
                  </a:solidFill>
                  <a:latin typeface="Libre Franklin" pitchFamily="2" charset="77"/>
                </a:rPr>
                <a:t>Should</a:t>
              </a:r>
              <a:endParaRPr lang="en-US" sz="2400" dirty="0">
                <a:solidFill>
                  <a:schemeClr val="accent1"/>
                </a:solidFill>
              </a:endParaRPr>
            </a:p>
          </p:txBody>
        </p:sp>
        <p:sp>
          <p:nvSpPr>
            <p:cNvPr id="43" name="TextBox 42">
              <a:extLst>
                <a:ext uri="{FF2B5EF4-FFF2-40B4-BE49-F238E27FC236}">
                  <a16:creationId xmlns:a16="http://schemas.microsoft.com/office/drawing/2014/main" id="{88EDC732-F9C3-784B-C133-F56BB0C5A462}"/>
                </a:ext>
              </a:extLst>
            </p:cNvPr>
            <p:cNvSpPr txBox="1"/>
            <p:nvPr/>
          </p:nvSpPr>
          <p:spPr>
            <a:xfrm>
              <a:off x="4781626" y="3231008"/>
              <a:ext cx="1314374" cy="759182"/>
            </a:xfrm>
            <a:prstGeom prst="rect">
              <a:avLst/>
            </a:prstGeom>
            <a:noFill/>
          </p:spPr>
          <p:txBody>
            <a:bodyPr wrap="square" rtlCol="0">
              <a:spAutoFit/>
            </a:bodyPr>
            <a:lstStyle/>
            <a:p>
              <a:pPr>
                <a:lnSpc>
                  <a:spcPts val="2580"/>
                </a:lnSpc>
              </a:pPr>
              <a:r>
                <a:rPr lang="en-US" sz="2400" b="1" dirty="0">
                  <a:solidFill>
                    <a:schemeClr val="accent4"/>
                  </a:solidFill>
                  <a:latin typeface="Libre Franklin" pitchFamily="2" charset="77"/>
                </a:rPr>
                <a:t>Nice to know</a:t>
              </a:r>
              <a:endParaRPr lang="en-US" sz="2400" dirty="0">
                <a:solidFill>
                  <a:schemeClr val="accent4"/>
                </a:solidFil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DB23B"/>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DD1F9E-436A-F4C1-1834-2539A141D769}"/>
              </a:ext>
            </a:extLst>
          </p:cNvPr>
          <p:cNvSpPr/>
          <p:nvPr/>
        </p:nvSpPr>
        <p:spPr>
          <a:xfrm>
            <a:off x="0" y="1789582"/>
            <a:ext cx="12192000" cy="5078122"/>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8">
            <a:extLst>
              <a:ext uri="{FF2B5EF4-FFF2-40B4-BE49-F238E27FC236}">
                <a16:creationId xmlns:a16="http://schemas.microsoft.com/office/drawing/2014/main" id="{9F1414B2-477C-57DC-EF33-A2F66B910DE6}"/>
              </a:ext>
            </a:extLst>
          </p:cNvPr>
          <p:cNvPicPr>
            <a:picLocks noChangeAspect="1"/>
          </p:cNvPicPr>
          <p:nvPr/>
        </p:nvPicPr>
        <p:blipFill>
          <a:blip r:embed="rId3"/>
          <a:srcRect/>
          <a:stretch>
            <a:fillRect/>
          </a:stretch>
        </p:blipFill>
        <p:spPr>
          <a:xfrm>
            <a:off x="10350446" y="6485341"/>
            <a:ext cx="1782387" cy="303973"/>
          </a:xfrm>
          <a:prstGeom prst="rect">
            <a:avLst/>
          </a:prstGeom>
        </p:spPr>
      </p:pic>
      <p:sp>
        <p:nvSpPr>
          <p:cNvPr id="8" name="TextBox 6">
            <a:extLst>
              <a:ext uri="{FF2B5EF4-FFF2-40B4-BE49-F238E27FC236}">
                <a16:creationId xmlns:a16="http://schemas.microsoft.com/office/drawing/2014/main" id="{8618532A-B418-DC14-E98A-17FE632FB027}"/>
              </a:ext>
            </a:extLst>
          </p:cNvPr>
          <p:cNvSpPr txBox="1"/>
          <p:nvPr/>
        </p:nvSpPr>
        <p:spPr>
          <a:xfrm>
            <a:off x="274321" y="256298"/>
            <a:ext cx="11917679" cy="1404167"/>
          </a:xfrm>
          <a:prstGeom prst="rect">
            <a:avLst/>
          </a:prstGeom>
        </p:spPr>
        <p:txBody>
          <a:bodyPr wrap="square" lIns="0" tIns="0" rIns="0" bIns="0" rtlCol="0" anchor="t">
            <a:spAutoFit/>
          </a:bodyPr>
          <a:lstStyle/>
          <a:p>
            <a:pPr marL="0" marR="0" lvl="0" indent="0" defTabSz="609630" rtl="0" eaLnBrk="1" fontAlgn="auto" latinLnBrk="0" hangingPunct="1">
              <a:lnSpc>
                <a:spcPts val="5733"/>
              </a:lnSpc>
              <a:spcBef>
                <a:spcPts val="0"/>
              </a:spcBef>
              <a:spcAft>
                <a:spcPts val="0"/>
              </a:spcAft>
              <a:buClrTx/>
              <a:buSzTx/>
              <a:buFontTx/>
              <a:buNone/>
              <a:tabLst/>
              <a:defRPr/>
            </a:pPr>
            <a:r>
              <a:rPr kumimoji="0" lang="en-US" sz="5666" b="1" u="none" strike="noStrike" kern="1200" cap="none" spc="0" normalizeH="0" baseline="0" noProof="0" dirty="0">
                <a:ln>
                  <a:noFill/>
                </a:ln>
                <a:solidFill>
                  <a:srgbClr val="424242"/>
                </a:solidFill>
                <a:effectLst/>
                <a:uLnTx/>
                <a:uFillTx/>
                <a:latin typeface="Libre Franklin" pitchFamily="2" charset="77"/>
                <a:ea typeface="+mn-ea"/>
                <a:cs typeface="+mn-cs"/>
              </a:rPr>
              <a:t>Activity:</a:t>
            </a:r>
            <a:br>
              <a:rPr kumimoji="0" lang="en-US" sz="5666" b="1" u="none" strike="noStrike" kern="1200" cap="none" spc="0" normalizeH="0" baseline="0" noProof="0" dirty="0">
                <a:ln>
                  <a:noFill/>
                </a:ln>
                <a:solidFill>
                  <a:schemeClr val="bg1"/>
                </a:solidFill>
                <a:effectLst/>
                <a:uLnTx/>
                <a:uFillTx/>
                <a:latin typeface="Libre Franklin" pitchFamily="2" charset="77"/>
                <a:ea typeface="+mn-ea"/>
                <a:cs typeface="+mn-cs"/>
              </a:rPr>
            </a:br>
            <a:r>
              <a:rPr lang="en-US" sz="4400" b="1" dirty="0">
                <a:solidFill>
                  <a:schemeClr val="bg1"/>
                </a:solidFill>
                <a:latin typeface="Libre Franklin" pitchFamily="2" charset="77"/>
              </a:rPr>
              <a:t>Developing Social Connections</a:t>
            </a:r>
            <a:endParaRPr kumimoji="0" lang="en-US" sz="4400" b="1" u="none" strike="noStrike" kern="1200" cap="none" spc="0" normalizeH="0" baseline="0" noProof="0" dirty="0">
              <a:ln>
                <a:noFill/>
              </a:ln>
              <a:solidFill>
                <a:schemeClr val="bg1"/>
              </a:solidFill>
              <a:effectLst/>
              <a:uLnTx/>
              <a:uFillTx/>
              <a:latin typeface="Libre Franklin" pitchFamily="2" charset="77"/>
              <a:ea typeface="+mn-ea"/>
              <a:cs typeface="+mn-cs"/>
            </a:endParaRPr>
          </a:p>
        </p:txBody>
      </p:sp>
      <p:grpSp>
        <p:nvGrpSpPr>
          <p:cNvPr id="31" name="Group 30">
            <a:extLst>
              <a:ext uri="{FF2B5EF4-FFF2-40B4-BE49-F238E27FC236}">
                <a16:creationId xmlns:a16="http://schemas.microsoft.com/office/drawing/2014/main" id="{776CA4E8-EDD9-0D98-3D8D-EE50344A0ABC}"/>
              </a:ext>
            </a:extLst>
          </p:cNvPr>
          <p:cNvGrpSpPr/>
          <p:nvPr/>
        </p:nvGrpSpPr>
        <p:grpSpPr>
          <a:xfrm>
            <a:off x="675189" y="2419108"/>
            <a:ext cx="1655179" cy="1655179"/>
            <a:chOff x="675189" y="2419108"/>
            <a:chExt cx="1655179" cy="1655179"/>
          </a:xfrm>
        </p:grpSpPr>
        <p:sp>
          <p:nvSpPr>
            <p:cNvPr id="12" name="Oval 11">
              <a:extLst>
                <a:ext uri="{FF2B5EF4-FFF2-40B4-BE49-F238E27FC236}">
                  <a16:creationId xmlns:a16="http://schemas.microsoft.com/office/drawing/2014/main" id="{E5A6A089-B03E-8DF1-CD22-C447F52938D7}"/>
                </a:ext>
              </a:extLst>
            </p:cNvPr>
            <p:cNvSpPr/>
            <p:nvPr/>
          </p:nvSpPr>
          <p:spPr>
            <a:xfrm>
              <a:off x="675189" y="2419108"/>
              <a:ext cx="1655179" cy="16551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hord 22">
              <a:extLst>
                <a:ext uri="{FF2B5EF4-FFF2-40B4-BE49-F238E27FC236}">
                  <a16:creationId xmlns:a16="http://schemas.microsoft.com/office/drawing/2014/main" id="{A0E14939-9D25-3138-EB36-8146597604AA}"/>
                </a:ext>
              </a:extLst>
            </p:cNvPr>
            <p:cNvSpPr/>
            <p:nvPr/>
          </p:nvSpPr>
          <p:spPr>
            <a:xfrm rot="14319654">
              <a:off x="873403" y="2617319"/>
              <a:ext cx="1258749" cy="1258749"/>
            </a:xfrm>
            <a:prstGeom prst="chord">
              <a:avLst>
                <a:gd name="adj1" fmla="val 9011962"/>
                <a:gd name="adj2" fmla="val 16352737"/>
              </a:avLst>
            </a:prstGeom>
            <a:solidFill>
              <a:srgbClr val="A5D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03CE04F5-B8C3-B96A-86C2-4EB4E2366F24}"/>
              </a:ext>
            </a:extLst>
          </p:cNvPr>
          <p:cNvGrpSpPr/>
          <p:nvPr/>
        </p:nvGrpSpPr>
        <p:grpSpPr>
          <a:xfrm>
            <a:off x="2971799" y="2419107"/>
            <a:ext cx="1655179" cy="1655179"/>
            <a:chOff x="2971799" y="2419107"/>
            <a:chExt cx="1655179" cy="1655179"/>
          </a:xfrm>
        </p:grpSpPr>
        <p:sp>
          <p:nvSpPr>
            <p:cNvPr id="13" name="Oval 12">
              <a:extLst>
                <a:ext uri="{FF2B5EF4-FFF2-40B4-BE49-F238E27FC236}">
                  <a16:creationId xmlns:a16="http://schemas.microsoft.com/office/drawing/2014/main" id="{0B0B32AD-1EF8-1272-9662-8FA8796D2522}"/>
                </a:ext>
              </a:extLst>
            </p:cNvPr>
            <p:cNvSpPr/>
            <p:nvPr/>
          </p:nvSpPr>
          <p:spPr>
            <a:xfrm>
              <a:off x="2971799" y="2419107"/>
              <a:ext cx="1655179" cy="16551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hord 23">
              <a:extLst>
                <a:ext uri="{FF2B5EF4-FFF2-40B4-BE49-F238E27FC236}">
                  <a16:creationId xmlns:a16="http://schemas.microsoft.com/office/drawing/2014/main" id="{6E50A251-754C-0EB2-E944-FC8E50D94FFE}"/>
                </a:ext>
              </a:extLst>
            </p:cNvPr>
            <p:cNvSpPr/>
            <p:nvPr/>
          </p:nvSpPr>
          <p:spPr>
            <a:xfrm rot="15300000">
              <a:off x="3170015" y="2617319"/>
              <a:ext cx="1258749" cy="1258749"/>
            </a:xfrm>
            <a:prstGeom prst="chord">
              <a:avLst>
                <a:gd name="adj1" fmla="val 7090198"/>
                <a:gd name="adj2" fmla="val 16298194"/>
              </a:avLst>
            </a:prstGeom>
            <a:solidFill>
              <a:srgbClr val="A5D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D9CCA129-179C-B3F3-1F43-46368E713FBD}"/>
              </a:ext>
            </a:extLst>
          </p:cNvPr>
          <p:cNvGrpSpPr/>
          <p:nvPr/>
        </p:nvGrpSpPr>
        <p:grpSpPr>
          <a:xfrm>
            <a:off x="5268410" y="2419109"/>
            <a:ext cx="1655179" cy="1655179"/>
            <a:chOff x="5268410" y="2419109"/>
            <a:chExt cx="1655179" cy="1655179"/>
          </a:xfrm>
        </p:grpSpPr>
        <p:sp>
          <p:nvSpPr>
            <p:cNvPr id="11" name="Oval 10">
              <a:extLst>
                <a:ext uri="{FF2B5EF4-FFF2-40B4-BE49-F238E27FC236}">
                  <a16:creationId xmlns:a16="http://schemas.microsoft.com/office/drawing/2014/main" id="{20A4CE98-407A-FFD9-DDCA-01E411B849EF}"/>
                </a:ext>
              </a:extLst>
            </p:cNvPr>
            <p:cNvSpPr/>
            <p:nvPr/>
          </p:nvSpPr>
          <p:spPr>
            <a:xfrm>
              <a:off x="5268410" y="2419109"/>
              <a:ext cx="1655179" cy="16551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hord 24">
              <a:extLst>
                <a:ext uri="{FF2B5EF4-FFF2-40B4-BE49-F238E27FC236}">
                  <a16:creationId xmlns:a16="http://schemas.microsoft.com/office/drawing/2014/main" id="{780CAC30-C87B-AE43-6E8A-4B66F965D694}"/>
                </a:ext>
              </a:extLst>
            </p:cNvPr>
            <p:cNvSpPr/>
            <p:nvPr/>
          </p:nvSpPr>
          <p:spPr>
            <a:xfrm rot="15300000">
              <a:off x="5466625" y="2617319"/>
              <a:ext cx="1258749" cy="1258749"/>
            </a:xfrm>
            <a:prstGeom prst="chord">
              <a:avLst>
                <a:gd name="adj1" fmla="val 5750092"/>
                <a:gd name="adj2" fmla="val 17632784"/>
              </a:avLst>
            </a:prstGeom>
            <a:solidFill>
              <a:srgbClr val="A5D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1BBB65CA-5976-8270-C615-8B443AF39A85}"/>
              </a:ext>
            </a:extLst>
          </p:cNvPr>
          <p:cNvGrpSpPr/>
          <p:nvPr/>
        </p:nvGrpSpPr>
        <p:grpSpPr>
          <a:xfrm>
            <a:off x="7565020" y="2419106"/>
            <a:ext cx="1655179" cy="1655179"/>
            <a:chOff x="7565020" y="2419106"/>
            <a:chExt cx="1655179" cy="1655179"/>
          </a:xfrm>
        </p:grpSpPr>
        <p:sp>
          <p:nvSpPr>
            <p:cNvPr id="14" name="Oval 13">
              <a:extLst>
                <a:ext uri="{FF2B5EF4-FFF2-40B4-BE49-F238E27FC236}">
                  <a16:creationId xmlns:a16="http://schemas.microsoft.com/office/drawing/2014/main" id="{507C0D50-FFE0-DEE4-B318-E77512C1B724}"/>
                </a:ext>
              </a:extLst>
            </p:cNvPr>
            <p:cNvSpPr/>
            <p:nvPr/>
          </p:nvSpPr>
          <p:spPr>
            <a:xfrm>
              <a:off x="7565020" y="2419106"/>
              <a:ext cx="1655179" cy="16551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hord 25">
              <a:extLst>
                <a:ext uri="{FF2B5EF4-FFF2-40B4-BE49-F238E27FC236}">
                  <a16:creationId xmlns:a16="http://schemas.microsoft.com/office/drawing/2014/main" id="{125BA9E2-B324-5345-C895-495A3487ECAA}"/>
                </a:ext>
              </a:extLst>
            </p:cNvPr>
            <p:cNvSpPr/>
            <p:nvPr/>
          </p:nvSpPr>
          <p:spPr>
            <a:xfrm rot="15300000">
              <a:off x="7763236" y="2617319"/>
              <a:ext cx="1258749" cy="1258749"/>
            </a:xfrm>
            <a:prstGeom prst="chord">
              <a:avLst>
                <a:gd name="adj1" fmla="val 3859649"/>
                <a:gd name="adj2" fmla="val 19523769"/>
              </a:avLst>
            </a:prstGeom>
            <a:solidFill>
              <a:srgbClr val="A5D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B4FCEDEB-D6D3-DF06-6277-188AE1D42EAF}"/>
              </a:ext>
            </a:extLst>
          </p:cNvPr>
          <p:cNvGrpSpPr/>
          <p:nvPr/>
        </p:nvGrpSpPr>
        <p:grpSpPr>
          <a:xfrm>
            <a:off x="9895388" y="2419105"/>
            <a:ext cx="1655179" cy="1655179"/>
            <a:chOff x="9895388" y="2419105"/>
            <a:chExt cx="1655179" cy="1655179"/>
          </a:xfrm>
        </p:grpSpPr>
        <p:sp>
          <p:nvSpPr>
            <p:cNvPr id="15" name="Oval 14">
              <a:extLst>
                <a:ext uri="{FF2B5EF4-FFF2-40B4-BE49-F238E27FC236}">
                  <a16:creationId xmlns:a16="http://schemas.microsoft.com/office/drawing/2014/main" id="{7A57D892-3AF5-5373-DDA3-0ACC34D1D92D}"/>
                </a:ext>
              </a:extLst>
            </p:cNvPr>
            <p:cNvSpPr/>
            <p:nvPr/>
          </p:nvSpPr>
          <p:spPr>
            <a:xfrm>
              <a:off x="9895388" y="2419105"/>
              <a:ext cx="1655179" cy="16551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83114A2B-93CF-CA2F-5A89-131B16C4E85D}"/>
                </a:ext>
              </a:extLst>
            </p:cNvPr>
            <p:cNvSpPr/>
            <p:nvPr/>
          </p:nvSpPr>
          <p:spPr>
            <a:xfrm>
              <a:off x="10092041" y="2615757"/>
              <a:ext cx="1261872" cy="1261872"/>
            </a:xfrm>
            <a:prstGeom prst="ellipse">
              <a:avLst/>
            </a:prstGeom>
            <a:solidFill>
              <a:srgbClr val="A5D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TextBox 29">
            <a:extLst>
              <a:ext uri="{FF2B5EF4-FFF2-40B4-BE49-F238E27FC236}">
                <a16:creationId xmlns:a16="http://schemas.microsoft.com/office/drawing/2014/main" id="{8DF7BF09-8ADD-1D1D-061B-19B07BF2FD2B}"/>
              </a:ext>
            </a:extLst>
          </p:cNvPr>
          <p:cNvSpPr txBox="1"/>
          <p:nvPr/>
        </p:nvSpPr>
        <p:spPr>
          <a:xfrm>
            <a:off x="637887" y="4334473"/>
            <a:ext cx="1729781" cy="646331"/>
          </a:xfrm>
          <a:prstGeom prst="rect">
            <a:avLst/>
          </a:prstGeom>
          <a:noFill/>
        </p:spPr>
        <p:txBody>
          <a:bodyPr wrap="square">
            <a:spAutoFit/>
          </a:bodyPr>
          <a:lstStyle/>
          <a:p>
            <a:pPr algn="ctr"/>
            <a:r>
              <a:rPr lang="en-US" sz="1800" dirty="0">
                <a:solidFill>
                  <a:srgbClr val="424242"/>
                </a:solidFill>
                <a:latin typeface="Libre Franklin" pitchFamily="2" charset="77"/>
              </a:rPr>
              <a:t>Identify a need</a:t>
            </a:r>
            <a:endParaRPr lang="en-US" dirty="0">
              <a:solidFill>
                <a:srgbClr val="424242"/>
              </a:solidFill>
            </a:endParaRPr>
          </a:p>
        </p:txBody>
      </p:sp>
      <p:sp>
        <p:nvSpPr>
          <p:cNvPr id="36" name="TextBox 35">
            <a:extLst>
              <a:ext uri="{FF2B5EF4-FFF2-40B4-BE49-F238E27FC236}">
                <a16:creationId xmlns:a16="http://schemas.microsoft.com/office/drawing/2014/main" id="{6EAE9F8F-BF74-67E2-5421-525D58F51FA6}"/>
              </a:ext>
            </a:extLst>
          </p:cNvPr>
          <p:cNvSpPr txBox="1"/>
          <p:nvPr/>
        </p:nvSpPr>
        <p:spPr>
          <a:xfrm>
            <a:off x="2934497" y="4328643"/>
            <a:ext cx="1729781" cy="923330"/>
          </a:xfrm>
          <a:prstGeom prst="rect">
            <a:avLst/>
          </a:prstGeom>
          <a:noFill/>
        </p:spPr>
        <p:txBody>
          <a:bodyPr wrap="square">
            <a:spAutoFit/>
          </a:bodyPr>
          <a:lstStyle/>
          <a:p>
            <a:pPr algn="ctr"/>
            <a:r>
              <a:rPr lang="en-US" sz="1800" dirty="0">
                <a:solidFill>
                  <a:srgbClr val="424242"/>
                </a:solidFill>
                <a:latin typeface="Libre Franklin" pitchFamily="2" charset="77"/>
              </a:rPr>
              <a:t>List strengths associated with this need</a:t>
            </a:r>
            <a:endParaRPr lang="en-US" dirty="0">
              <a:solidFill>
                <a:srgbClr val="424242"/>
              </a:solidFill>
            </a:endParaRPr>
          </a:p>
        </p:txBody>
      </p:sp>
      <p:sp>
        <p:nvSpPr>
          <p:cNvPr id="37" name="TextBox 36">
            <a:extLst>
              <a:ext uri="{FF2B5EF4-FFF2-40B4-BE49-F238E27FC236}">
                <a16:creationId xmlns:a16="http://schemas.microsoft.com/office/drawing/2014/main" id="{306028CF-F682-6ECE-03FE-18DF113568C9}"/>
              </a:ext>
            </a:extLst>
          </p:cNvPr>
          <p:cNvSpPr txBox="1"/>
          <p:nvPr/>
        </p:nvSpPr>
        <p:spPr>
          <a:xfrm>
            <a:off x="4977275" y="4328643"/>
            <a:ext cx="2237448" cy="2031325"/>
          </a:xfrm>
          <a:prstGeom prst="rect">
            <a:avLst/>
          </a:prstGeom>
          <a:noFill/>
        </p:spPr>
        <p:txBody>
          <a:bodyPr wrap="square">
            <a:spAutoFit/>
          </a:bodyPr>
          <a:lstStyle/>
          <a:p>
            <a:pPr algn="ctr"/>
            <a:r>
              <a:rPr lang="en-US" sz="1400" dirty="0">
                <a:solidFill>
                  <a:srgbClr val="424242"/>
                </a:solidFill>
                <a:latin typeface="Libre Franklin" pitchFamily="2" charset="77"/>
              </a:rPr>
              <a:t>Brainstorm at least 10 community options that would meet this need while building on the strengths and culture (use resources available in your community). Circle the one you think the individual would pick</a:t>
            </a:r>
            <a:endParaRPr lang="en-US" sz="1400" dirty="0">
              <a:solidFill>
                <a:srgbClr val="424242"/>
              </a:solidFill>
            </a:endParaRPr>
          </a:p>
        </p:txBody>
      </p:sp>
      <p:sp>
        <p:nvSpPr>
          <p:cNvPr id="38" name="TextBox 37">
            <a:extLst>
              <a:ext uri="{FF2B5EF4-FFF2-40B4-BE49-F238E27FC236}">
                <a16:creationId xmlns:a16="http://schemas.microsoft.com/office/drawing/2014/main" id="{9B219DAD-0D37-9767-F074-9BFB431A9E12}"/>
              </a:ext>
            </a:extLst>
          </p:cNvPr>
          <p:cNvSpPr txBox="1"/>
          <p:nvPr/>
        </p:nvSpPr>
        <p:spPr>
          <a:xfrm>
            <a:off x="7432070" y="4328642"/>
            <a:ext cx="1921078" cy="1384995"/>
          </a:xfrm>
          <a:prstGeom prst="rect">
            <a:avLst/>
          </a:prstGeom>
          <a:noFill/>
        </p:spPr>
        <p:txBody>
          <a:bodyPr wrap="square">
            <a:spAutoFit/>
          </a:bodyPr>
          <a:lstStyle/>
          <a:p>
            <a:pPr algn="ctr"/>
            <a:r>
              <a:rPr lang="en-US" sz="1400" dirty="0">
                <a:solidFill>
                  <a:srgbClr val="424242"/>
                </a:solidFill>
                <a:latin typeface="Libre Franklin" pitchFamily="2" charset="77"/>
              </a:rPr>
              <a:t>Who could help them get involved in the option you selected (who would you want to connect them with)?</a:t>
            </a:r>
            <a:endParaRPr lang="en-US" sz="1400" dirty="0">
              <a:solidFill>
                <a:srgbClr val="424242"/>
              </a:solidFill>
            </a:endParaRPr>
          </a:p>
        </p:txBody>
      </p:sp>
      <p:sp>
        <p:nvSpPr>
          <p:cNvPr id="39" name="TextBox 38">
            <a:extLst>
              <a:ext uri="{FF2B5EF4-FFF2-40B4-BE49-F238E27FC236}">
                <a16:creationId xmlns:a16="http://schemas.microsoft.com/office/drawing/2014/main" id="{561308BA-2C92-7F10-016A-C3EA2E94F2FC}"/>
              </a:ext>
            </a:extLst>
          </p:cNvPr>
          <p:cNvSpPr txBox="1"/>
          <p:nvPr/>
        </p:nvSpPr>
        <p:spPr>
          <a:xfrm>
            <a:off x="9858086" y="4310316"/>
            <a:ext cx="1729781" cy="646331"/>
          </a:xfrm>
          <a:prstGeom prst="rect">
            <a:avLst/>
          </a:prstGeom>
          <a:noFill/>
        </p:spPr>
        <p:txBody>
          <a:bodyPr wrap="square">
            <a:spAutoFit/>
          </a:bodyPr>
          <a:lstStyle/>
          <a:p>
            <a:pPr algn="ctr"/>
            <a:r>
              <a:rPr lang="en-US" sz="1800" dirty="0">
                <a:solidFill>
                  <a:srgbClr val="424242"/>
                </a:solidFill>
                <a:latin typeface="Libre Franklin" pitchFamily="2" charset="77"/>
              </a:rPr>
              <a:t>Complete the action plan</a:t>
            </a:r>
            <a:endParaRPr lang="en-US" dirty="0">
              <a:solidFill>
                <a:srgbClr val="424242"/>
              </a:solidFill>
            </a:endParaRPr>
          </a:p>
        </p:txBody>
      </p:sp>
      <p:pic>
        <p:nvPicPr>
          <p:cNvPr id="41" name="Graphic 40" descr="Clipboard Partially Checked with solid fill">
            <a:extLst>
              <a:ext uri="{FF2B5EF4-FFF2-40B4-BE49-F238E27FC236}">
                <a16:creationId xmlns:a16="http://schemas.microsoft.com/office/drawing/2014/main" id="{4D87E3E4-A9CE-3CE1-34AE-496F491BCB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18433" y="127181"/>
            <a:ext cx="914400" cy="9144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DB23B"/>
        </a:solidFill>
        <a:effectLst/>
      </p:bgPr>
    </p:bg>
    <p:spTree>
      <p:nvGrpSpPr>
        <p:cNvPr id="1" name=""/>
        <p:cNvGrpSpPr/>
        <p:nvPr/>
      </p:nvGrpSpPr>
      <p:grpSpPr>
        <a:xfrm>
          <a:off x="0" y="0"/>
          <a:ext cx="0" cy="0"/>
          <a:chOff x="0" y="0"/>
          <a:chExt cx="0" cy="0"/>
        </a:xfrm>
      </p:grpSpPr>
      <p:sp>
        <p:nvSpPr>
          <p:cNvPr id="3" name="Freeform 3"/>
          <p:cNvSpPr/>
          <p:nvPr/>
        </p:nvSpPr>
        <p:spPr>
          <a:xfrm>
            <a:off x="5851285" y="0"/>
            <a:ext cx="6340715" cy="6858000"/>
          </a:xfrm>
          <a:custGeom>
            <a:avLst/>
            <a:gdLst/>
            <a:ahLst/>
            <a:cxnLst/>
            <a:rect l="l" t="t" r="r" b="b"/>
            <a:pathLst>
              <a:path w="1769529" h="1913890">
                <a:moveTo>
                  <a:pt x="0" y="0"/>
                </a:moveTo>
                <a:lnTo>
                  <a:pt x="1769529" y="0"/>
                </a:lnTo>
                <a:lnTo>
                  <a:pt x="1769529" y="1913890"/>
                </a:lnTo>
                <a:lnTo>
                  <a:pt x="0" y="1913890"/>
                </a:lnTo>
                <a:close/>
              </a:path>
            </a:pathLst>
          </a:custGeom>
          <a:solidFill>
            <a:schemeClr val="bg1"/>
          </a:solidFill>
        </p:spPr>
      </p:sp>
      <p:pic>
        <p:nvPicPr>
          <p:cNvPr id="9" name="Picture 8">
            <a:extLst>
              <a:ext uri="{FF2B5EF4-FFF2-40B4-BE49-F238E27FC236}">
                <a16:creationId xmlns:a16="http://schemas.microsoft.com/office/drawing/2014/main" id="{B3D509E4-25D1-95D5-E265-E4E664B3DF06}"/>
              </a:ext>
            </a:extLst>
          </p:cNvPr>
          <p:cNvPicPr>
            <a:picLocks noChangeAspect="1"/>
          </p:cNvPicPr>
          <p:nvPr/>
        </p:nvPicPr>
        <p:blipFill>
          <a:blip r:embed="rId3"/>
          <a:srcRect/>
          <a:stretch>
            <a:fillRect/>
          </a:stretch>
        </p:blipFill>
        <p:spPr>
          <a:xfrm>
            <a:off x="10350446" y="6485341"/>
            <a:ext cx="1782387" cy="303973"/>
          </a:xfrm>
          <a:prstGeom prst="rect">
            <a:avLst/>
          </a:prstGeom>
        </p:spPr>
      </p:pic>
      <p:pic>
        <p:nvPicPr>
          <p:cNvPr id="11" name="Picture 10">
            <a:extLst>
              <a:ext uri="{FF2B5EF4-FFF2-40B4-BE49-F238E27FC236}">
                <a16:creationId xmlns:a16="http://schemas.microsoft.com/office/drawing/2014/main" id="{EEB8C7E7-5A01-6928-0786-A838ACD2E088}"/>
              </a:ext>
            </a:extLst>
          </p:cNvPr>
          <p:cNvPicPr>
            <a:picLocks noChangeAspect="1"/>
          </p:cNvPicPr>
          <p:nvPr/>
        </p:nvPicPr>
        <p:blipFill rotWithShape="1">
          <a:blip r:embed="rId4">
            <a:extLst>
              <a:ext uri="{28A0092B-C50C-407E-A947-70E740481C1C}">
                <a14:useLocalDpi xmlns:a14="http://schemas.microsoft.com/office/drawing/2010/main" val="0"/>
              </a:ext>
            </a:extLst>
          </a:blip>
          <a:srcRect l="11174" t="7173" r="29419" b="2488"/>
          <a:stretch/>
        </p:blipFill>
        <p:spPr>
          <a:xfrm>
            <a:off x="0" y="941462"/>
            <a:ext cx="5851285" cy="5916538"/>
          </a:xfrm>
          <a:prstGeom prst="rect">
            <a:avLst/>
          </a:prstGeom>
        </p:spPr>
      </p:pic>
      <p:sp>
        <p:nvSpPr>
          <p:cNvPr id="13" name="TextBox 5">
            <a:extLst>
              <a:ext uri="{FF2B5EF4-FFF2-40B4-BE49-F238E27FC236}">
                <a16:creationId xmlns:a16="http://schemas.microsoft.com/office/drawing/2014/main" id="{F3A7B0B9-4E8B-363B-CA27-28E9DC968DAB}"/>
              </a:ext>
            </a:extLst>
          </p:cNvPr>
          <p:cNvSpPr txBox="1"/>
          <p:nvPr/>
        </p:nvSpPr>
        <p:spPr>
          <a:xfrm>
            <a:off x="303309" y="162954"/>
            <a:ext cx="5618281" cy="615553"/>
          </a:xfrm>
          <a:prstGeom prst="rect">
            <a:avLst/>
          </a:prstGeom>
        </p:spPr>
        <p:txBody>
          <a:bodyPr wrap="square" lIns="0" tIns="0" rIns="0" bIns="0" rtlCol="0" anchor="t">
            <a:spAutoFit/>
          </a:bodyPr>
          <a:lstStyle/>
          <a:p>
            <a:pPr marL="0" marR="0" lvl="0" indent="0" defTabSz="609630" rtl="0" eaLnBrk="1" fontAlgn="auto" latinLnBrk="0" hangingPunct="1">
              <a:spcBef>
                <a:spcPct val="0"/>
              </a:spcBef>
              <a:spcAft>
                <a:spcPts val="0"/>
              </a:spcAft>
              <a:buClrTx/>
              <a:buSzTx/>
              <a:buFontTx/>
              <a:buNone/>
              <a:tabLst/>
              <a:defRPr/>
            </a:pPr>
            <a:r>
              <a:rPr lang="en-US" sz="4000" b="1" dirty="0">
                <a:solidFill>
                  <a:schemeClr val="bg1"/>
                </a:solidFill>
                <a:latin typeface="Libre Franklin" pitchFamily="2" charset="77"/>
              </a:rPr>
              <a:t>Points to Consider</a:t>
            </a:r>
          </a:p>
        </p:txBody>
      </p:sp>
      <p:sp>
        <p:nvSpPr>
          <p:cNvPr id="2" name="TextBox 5">
            <a:extLst>
              <a:ext uri="{FF2B5EF4-FFF2-40B4-BE49-F238E27FC236}">
                <a16:creationId xmlns:a16="http://schemas.microsoft.com/office/drawing/2014/main" id="{921DC523-19CB-783D-8C0D-5CC58ED7B8D9}"/>
              </a:ext>
            </a:extLst>
          </p:cNvPr>
          <p:cNvSpPr txBox="1"/>
          <p:nvPr/>
        </p:nvSpPr>
        <p:spPr>
          <a:xfrm>
            <a:off x="6145849" y="828288"/>
            <a:ext cx="5573316" cy="5201424"/>
          </a:xfrm>
          <a:prstGeom prst="rect">
            <a:avLst/>
          </a:prstGeom>
        </p:spPr>
        <p:txBody>
          <a:bodyPr wrap="square" lIns="0" tIns="0" rIns="0" bIns="0" rtlCol="0" anchor="t">
            <a:spAutoFit/>
          </a:bodyPr>
          <a:lstStyle/>
          <a:p>
            <a:pPr marL="431822" marR="0" lvl="1" indent="-215911" algn="l" defTabSz="609630" rtl="0" eaLnBrk="1" fontAlgn="auto" latinLnBrk="0" hangingPunct="1">
              <a:spcBef>
                <a:spcPts val="0"/>
              </a:spcBef>
              <a:spcAft>
                <a:spcPts val="1200"/>
              </a:spcAft>
              <a:buClrTx/>
              <a:buSzTx/>
              <a:buFont typeface="Arial"/>
              <a:buChar char="•"/>
              <a:tabLst/>
              <a:defRPr/>
            </a:pPr>
            <a:r>
              <a:rPr kumimoji="0" lang="en-US" b="0" i="0" u="none" strike="noStrike" kern="1200" cap="none" spc="0" normalizeH="0" baseline="0" noProof="0" dirty="0">
                <a:ln>
                  <a:noFill/>
                </a:ln>
                <a:solidFill>
                  <a:srgbClr val="0A394D"/>
                </a:solidFill>
                <a:effectLst/>
                <a:uLnTx/>
                <a:uFillTx/>
                <a:latin typeface="Source Sans Pro"/>
                <a:ea typeface="+mn-ea"/>
                <a:cs typeface="+mn-cs"/>
              </a:rPr>
              <a:t>Culture plays an important part in how people connect</a:t>
            </a:r>
          </a:p>
          <a:p>
            <a:pPr marL="431822" marR="0" lvl="1" indent="-215911" algn="l" defTabSz="609630" rtl="0" eaLnBrk="1" fontAlgn="auto" latinLnBrk="0" hangingPunct="1">
              <a:spcBef>
                <a:spcPts val="0"/>
              </a:spcBef>
              <a:spcAft>
                <a:spcPts val="1200"/>
              </a:spcAft>
              <a:buClrTx/>
              <a:buSzTx/>
              <a:buFont typeface="Arial"/>
              <a:buChar char="•"/>
              <a:tabLst/>
              <a:defRPr/>
            </a:pPr>
            <a:r>
              <a:rPr kumimoji="0" lang="en-US" b="0" i="0" u="none" strike="noStrike" kern="1200" cap="none" spc="0" normalizeH="0" baseline="0" noProof="0" dirty="0">
                <a:ln>
                  <a:noFill/>
                </a:ln>
                <a:solidFill>
                  <a:srgbClr val="0A394D"/>
                </a:solidFill>
                <a:effectLst/>
                <a:uLnTx/>
                <a:uFillTx/>
                <a:latin typeface="Source Sans Pro"/>
                <a:ea typeface="+mn-ea"/>
                <a:cs typeface="+mn-cs"/>
              </a:rPr>
              <a:t>Relationships are dynamic and people may change roles in our lives </a:t>
            </a:r>
          </a:p>
          <a:p>
            <a:pPr marL="431822" marR="0" lvl="1" indent="-215911" algn="l" defTabSz="609630" rtl="0" eaLnBrk="1" fontAlgn="auto" latinLnBrk="0" hangingPunct="1">
              <a:spcBef>
                <a:spcPts val="0"/>
              </a:spcBef>
              <a:spcAft>
                <a:spcPts val="1200"/>
              </a:spcAft>
              <a:buClrTx/>
              <a:buSzTx/>
              <a:buFont typeface="Arial"/>
              <a:buChar char="•"/>
              <a:tabLst/>
              <a:defRPr/>
            </a:pPr>
            <a:r>
              <a:rPr kumimoji="0" lang="en-US" b="0" i="0" u="none" strike="noStrike" kern="1200" cap="none" spc="0" normalizeH="0" baseline="0" noProof="0" dirty="0">
                <a:ln>
                  <a:noFill/>
                </a:ln>
                <a:solidFill>
                  <a:srgbClr val="0A394D"/>
                </a:solidFill>
                <a:effectLst/>
                <a:uLnTx/>
                <a:uFillTx/>
                <a:latin typeface="Source Sans Pro"/>
                <a:ea typeface="+mn-ea"/>
                <a:cs typeface="+mn-cs"/>
              </a:rPr>
              <a:t>It is often through shared activity – groups, clubs, faith communities, shared passions, schools, even workplaces – that new relationships are formed. </a:t>
            </a:r>
          </a:p>
          <a:p>
            <a:pPr marL="431822" marR="0" lvl="1" indent="-215911" algn="l" defTabSz="609630" rtl="0" eaLnBrk="1" fontAlgn="auto" latinLnBrk="0" hangingPunct="1">
              <a:spcBef>
                <a:spcPts val="0"/>
              </a:spcBef>
              <a:spcAft>
                <a:spcPts val="1200"/>
              </a:spcAft>
              <a:buClrTx/>
              <a:buSzTx/>
              <a:buFont typeface="Arial"/>
              <a:buChar char="•"/>
              <a:tabLst/>
              <a:defRPr/>
            </a:pPr>
            <a:r>
              <a:rPr kumimoji="0" lang="en-US" b="0" i="0" u="none" strike="noStrike" kern="1200" cap="none" spc="0" normalizeH="0" baseline="0" noProof="0" dirty="0">
                <a:ln>
                  <a:noFill/>
                </a:ln>
                <a:solidFill>
                  <a:srgbClr val="0A394D"/>
                </a:solidFill>
                <a:effectLst/>
                <a:uLnTx/>
                <a:uFillTx/>
                <a:latin typeface="Source Sans Pro"/>
                <a:ea typeface="+mn-ea"/>
                <a:cs typeface="+mn-cs"/>
              </a:rPr>
              <a:t>People often have lives which are heavy with people providing economic exchange, and can be lacking people who are friends – thus people may be vulnerable to loneliness and social isolation </a:t>
            </a:r>
          </a:p>
          <a:p>
            <a:pPr marL="431822" marR="0" lvl="1" indent="-215911" algn="l" defTabSz="609630" rtl="0" eaLnBrk="1" fontAlgn="auto" latinLnBrk="0" hangingPunct="1">
              <a:spcBef>
                <a:spcPts val="0"/>
              </a:spcBef>
              <a:spcAft>
                <a:spcPts val="1200"/>
              </a:spcAft>
              <a:buClrTx/>
              <a:buSzTx/>
              <a:buFont typeface="Arial"/>
              <a:buChar char="•"/>
              <a:tabLst/>
              <a:defRPr/>
            </a:pPr>
            <a:r>
              <a:rPr kumimoji="0" lang="en-US" b="0" i="0" u="none" strike="noStrike" kern="1200" cap="none" spc="0" normalizeH="0" baseline="0" noProof="0" dirty="0">
                <a:ln>
                  <a:noFill/>
                </a:ln>
                <a:solidFill>
                  <a:srgbClr val="0A394D"/>
                </a:solidFill>
                <a:effectLst/>
                <a:uLnTx/>
                <a:uFillTx/>
                <a:latin typeface="Source Sans Pro"/>
                <a:ea typeface="+mn-ea"/>
                <a:cs typeface="+mn-cs"/>
              </a:rPr>
              <a:t>Promoting better lives for people includes an intentional focus on genuine participation in the community at all levels.</a:t>
            </a:r>
          </a:p>
          <a:p>
            <a:pPr marL="431822" marR="0" lvl="1" indent="-215911" algn="l" defTabSz="609630" rtl="0" eaLnBrk="1" fontAlgn="auto" latinLnBrk="0" hangingPunct="1">
              <a:spcBef>
                <a:spcPts val="0"/>
              </a:spcBef>
              <a:spcAft>
                <a:spcPts val="1200"/>
              </a:spcAft>
              <a:buClrTx/>
              <a:buSzTx/>
              <a:buFont typeface="Arial"/>
              <a:buChar char="•"/>
              <a:tabLst/>
              <a:defRPr/>
            </a:pPr>
            <a:r>
              <a:rPr kumimoji="0" lang="en-US" b="0" i="0" u="none" strike="noStrike" kern="1200" cap="none" spc="0" normalizeH="0" baseline="0" noProof="0" dirty="0">
                <a:ln>
                  <a:noFill/>
                </a:ln>
                <a:solidFill>
                  <a:srgbClr val="0A394D"/>
                </a:solidFill>
                <a:effectLst/>
                <a:uLnTx/>
                <a:uFillTx/>
                <a:latin typeface="Source Sans Pro"/>
                <a:ea typeface="+mn-ea"/>
                <a:cs typeface="+mn-cs"/>
              </a:rPr>
              <a:t>Small gestures lead to big things. (Ex: waving at your neighbor everyday may lead into a friendship)</a:t>
            </a:r>
          </a:p>
        </p:txBody>
      </p:sp>
    </p:spTree>
    <p:extLst>
      <p:ext uri="{BB962C8B-B14F-4D97-AF65-F5344CB8AC3E}">
        <p14:creationId xmlns:p14="http://schemas.microsoft.com/office/powerpoint/2010/main" val="3405187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DB23B"/>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rotWithShape="1">
          <a:blip r:embed="rId3">
            <a:extLst>
              <a:ext uri="{28A0092B-C50C-407E-A947-70E740481C1C}">
                <a14:useLocalDpi xmlns:a14="http://schemas.microsoft.com/office/drawing/2010/main" val="0"/>
              </a:ext>
            </a:extLst>
          </a:blip>
          <a:srcRect l="29611" t="21334" r="18499" b="31835"/>
          <a:stretch/>
        </p:blipFill>
        <p:spPr>
          <a:xfrm>
            <a:off x="0" y="0"/>
            <a:ext cx="12192000" cy="6858000"/>
          </a:xfrm>
          <a:prstGeom prst="rect">
            <a:avLst/>
          </a:prstGeom>
        </p:spPr>
      </p:pic>
      <p:sp>
        <p:nvSpPr>
          <p:cNvPr id="4" name="TextBox 4"/>
          <p:cNvSpPr txBox="1"/>
          <p:nvPr/>
        </p:nvSpPr>
        <p:spPr>
          <a:xfrm>
            <a:off x="262890" y="438852"/>
            <a:ext cx="4752474" cy="1205458"/>
          </a:xfrm>
          <a:prstGeom prst="rect">
            <a:avLst/>
          </a:prstGeom>
        </p:spPr>
        <p:txBody>
          <a:bodyPr wrap="square" lIns="0" tIns="0" rIns="0" bIns="0" rtlCol="0" anchor="t">
            <a:spAutoFit/>
          </a:bodyPr>
          <a:lstStyle/>
          <a:p>
            <a:pPr marL="0" marR="0" lvl="0" indent="0" algn="l" defTabSz="609630" rtl="0" eaLnBrk="1" fontAlgn="auto" latinLnBrk="0" hangingPunct="1">
              <a:lnSpc>
                <a:spcPts val="4699"/>
              </a:lnSpc>
              <a:spcBef>
                <a:spcPts val="0"/>
              </a:spcBef>
              <a:spcAft>
                <a:spcPts val="0"/>
              </a:spcAft>
              <a:buClrTx/>
              <a:buSzTx/>
              <a:buFontTx/>
              <a:buNone/>
              <a:tabLst/>
              <a:defRPr/>
            </a:pPr>
            <a:r>
              <a:rPr kumimoji="0" lang="en-US" sz="5666" b="1" u="none" strike="noStrike" kern="1200" cap="none" spc="0" normalizeH="0" baseline="0" noProof="0" dirty="0">
                <a:ln>
                  <a:noFill/>
                </a:ln>
                <a:solidFill>
                  <a:srgbClr val="A5D04E"/>
                </a:solidFill>
                <a:effectLst/>
                <a:uLnTx/>
                <a:uFillTx/>
                <a:latin typeface="Libre Franklin" pitchFamily="2" charset="77"/>
                <a:ea typeface="+mn-ea"/>
                <a:cs typeface="+mn-cs"/>
              </a:rPr>
              <a:t>Activity:</a:t>
            </a:r>
          </a:p>
          <a:p>
            <a:pPr marL="0" marR="0" lvl="0" indent="0" algn="l" defTabSz="609630" rtl="0" eaLnBrk="1" fontAlgn="auto" latinLnBrk="0" hangingPunct="1">
              <a:lnSpc>
                <a:spcPts val="4699"/>
              </a:lnSpc>
              <a:spcBef>
                <a:spcPts val="0"/>
              </a:spcBef>
              <a:spcAft>
                <a:spcPts val="0"/>
              </a:spcAft>
              <a:buClrTx/>
              <a:buSzTx/>
              <a:buFontTx/>
              <a:buNone/>
              <a:tabLst/>
              <a:defRPr/>
            </a:pPr>
            <a:r>
              <a:rPr kumimoji="0" lang="en-US" sz="4666" b="1" u="none" strike="noStrike" kern="1200" cap="none" spc="0" normalizeH="0" baseline="0" noProof="0" dirty="0">
                <a:ln>
                  <a:noFill/>
                </a:ln>
                <a:solidFill>
                  <a:schemeClr val="bg1"/>
                </a:solidFill>
                <a:effectLst/>
                <a:uLnTx/>
                <a:uFillTx/>
                <a:latin typeface="Libre Franklin" pitchFamily="2" charset="77"/>
                <a:ea typeface="+mn-ea"/>
                <a:cs typeface="+mn-cs"/>
              </a:rPr>
              <a:t>Find My 5</a:t>
            </a:r>
          </a:p>
        </p:txBody>
      </p:sp>
      <p:pic>
        <p:nvPicPr>
          <p:cNvPr id="9" name="Picture 8">
            <a:extLst>
              <a:ext uri="{FF2B5EF4-FFF2-40B4-BE49-F238E27FC236}">
                <a16:creationId xmlns:a16="http://schemas.microsoft.com/office/drawing/2014/main" id="{CBFEDF29-487E-C3E6-9B32-2363A1672195}"/>
              </a:ext>
            </a:extLst>
          </p:cNvPr>
          <p:cNvPicPr>
            <a:picLocks noChangeAspect="1"/>
          </p:cNvPicPr>
          <p:nvPr/>
        </p:nvPicPr>
        <p:blipFill>
          <a:blip r:embed="rId4"/>
          <a:srcRect/>
          <a:stretch>
            <a:fillRect/>
          </a:stretch>
        </p:blipFill>
        <p:spPr>
          <a:xfrm>
            <a:off x="10350446" y="6485341"/>
            <a:ext cx="1782387" cy="303973"/>
          </a:xfrm>
          <a:prstGeom prst="rect">
            <a:avLst/>
          </a:prstGeom>
          <a:effectLst/>
        </p:spPr>
      </p:pic>
      <p:pic>
        <p:nvPicPr>
          <p:cNvPr id="17" name="Graphic 16" descr="Clipboard Partially Checked with solid fill">
            <a:extLst>
              <a:ext uri="{FF2B5EF4-FFF2-40B4-BE49-F238E27FC236}">
                <a16:creationId xmlns:a16="http://schemas.microsoft.com/office/drawing/2014/main" id="{A1861E61-05B2-089E-44CF-B1ECF9BA25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1218433" y="127181"/>
            <a:ext cx="914400" cy="914400"/>
          </a:xfrm>
          <a:prstGeom prst="rect">
            <a:avLst/>
          </a:prstGeom>
        </p:spPr>
      </p:pic>
      <p:grpSp>
        <p:nvGrpSpPr>
          <p:cNvPr id="12" name="Group 11">
            <a:extLst>
              <a:ext uri="{FF2B5EF4-FFF2-40B4-BE49-F238E27FC236}">
                <a16:creationId xmlns:a16="http://schemas.microsoft.com/office/drawing/2014/main" id="{FD52E73F-A9E5-46AB-F312-63B573E72AC7}"/>
              </a:ext>
            </a:extLst>
          </p:cNvPr>
          <p:cNvGrpSpPr/>
          <p:nvPr/>
        </p:nvGrpSpPr>
        <p:grpSpPr>
          <a:xfrm rot="120000">
            <a:off x="5015364" y="1367052"/>
            <a:ext cx="2822350" cy="4873952"/>
            <a:chOff x="5015364" y="1367052"/>
            <a:chExt cx="2822350" cy="4873952"/>
          </a:xfrm>
        </p:grpSpPr>
        <p:sp>
          <p:nvSpPr>
            <p:cNvPr id="2" name="TextBox 1">
              <a:extLst>
                <a:ext uri="{FF2B5EF4-FFF2-40B4-BE49-F238E27FC236}">
                  <a16:creationId xmlns:a16="http://schemas.microsoft.com/office/drawing/2014/main" id="{F48C2AB3-B7FA-50BD-97EA-52790EDEF2A1}"/>
                </a:ext>
              </a:extLst>
            </p:cNvPr>
            <p:cNvSpPr txBox="1"/>
            <p:nvPr/>
          </p:nvSpPr>
          <p:spPr>
            <a:xfrm>
              <a:off x="5015364" y="1367052"/>
              <a:ext cx="2822350" cy="1908215"/>
            </a:xfrm>
            <a:prstGeom prst="rect">
              <a:avLst/>
            </a:prstGeom>
            <a:noFill/>
          </p:spPr>
          <p:txBody>
            <a:bodyPr wrap="square">
              <a:spAutoFit/>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prstClr val="black"/>
                  </a:solidFill>
                  <a:effectLst/>
                  <a:uLnTx/>
                  <a:uFillTx/>
                  <a:latin typeface="DM Sans" pitchFamily="2" charset="77"/>
                  <a:ea typeface="Times New Roman" panose="02020603050405020304" pitchFamily="18" charset="0"/>
                </a:rPr>
                <a:t>Who are the 5 people you could count on when you need support?</a:t>
              </a:r>
            </a:p>
            <a:p>
              <a:pPr marL="22860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DM Sans" pitchFamily="2" charset="77"/>
                <a:ea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latin typeface="DM Sans" pitchFamily="2" charset="77"/>
                  <a:ea typeface="Times New Roman" panose="02020603050405020304" pitchFamily="18" charset="0"/>
                </a:rPr>
                <a:t>Favorites</a:t>
              </a:r>
            </a:p>
          </p:txBody>
        </p:sp>
        <p:sp>
          <p:nvSpPr>
            <p:cNvPr id="3" name="Flowchart: Connector 26">
              <a:extLst>
                <a:ext uri="{FF2B5EF4-FFF2-40B4-BE49-F238E27FC236}">
                  <a16:creationId xmlns:a16="http://schemas.microsoft.com/office/drawing/2014/main" id="{BAA63656-A846-2538-A44C-FB07728BC189}"/>
                </a:ext>
              </a:extLst>
            </p:cNvPr>
            <p:cNvSpPr/>
            <p:nvPr/>
          </p:nvSpPr>
          <p:spPr>
            <a:xfrm>
              <a:off x="5382971" y="3504219"/>
              <a:ext cx="447420" cy="432751"/>
            </a:xfrm>
            <a:prstGeom prst="flowChartConnector">
              <a:avLst/>
            </a:prstGeom>
            <a:solidFill>
              <a:srgbClr val="A5D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24242"/>
                  </a:solidFill>
                  <a:effectLst/>
                  <a:uLnTx/>
                  <a:uFillTx/>
                  <a:latin typeface="Calibri"/>
                  <a:ea typeface="+mn-ea"/>
                  <a:cs typeface="+mn-cs"/>
                </a:rPr>
                <a:t>1</a:t>
              </a:r>
            </a:p>
          </p:txBody>
        </p:sp>
        <p:sp>
          <p:nvSpPr>
            <p:cNvPr id="5" name="Flowchart: Connector 28">
              <a:extLst>
                <a:ext uri="{FF2B5EF4-FFF2-40B4-BE49-F238E27FC236}">
                  <a16:creationId xmlns:a16="http://schemas.microsoft.com/office/drawing/2014/main" id="{D90B70C2-1FD6-60AE-7AC3-383ECC181A7E}"/>
                </a:ext>
              </a:extLst>
            </p:cNvPr>
            <p:cNvSpPr/>
            <p:nvPr/>
          </p:nvSpPr>
          <p:spPr>
            <a:xfrm>
              <a:off x="5382971" y="4080228"/>
              <a:ext cx="447420" cy="432751"/>
            </a:xfrm>
            <a:prstGeom prst="flowChartConnector">
              <a:avLst/>
            </a:prstGeom>
            <a:solidFill>
              <a:srgbClr val="A5D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24242"/>
                  </a:solidFill>
                  <a:effectLst/>
                  <a:uLnTx/>
                  <a:uFillTx/>
                  <a:latin typeface="Calibri"/>
                  <a:ea typeface="+mn-ea"/>
                  <a:cs typeface="+mn-cs"/>
                </a:rPr>
                <a:t>2</a:t>
              </a:r>
            </a:p>
          </p:txBody>
        </p:sp>
        <p:sp>
          <p:nvSpPr>
            <p:cNvPr id="6" name="Flowchart: Connector 29">
              <a:extLst>
                <a:ext uri="{FF2B5EF4-FFF2-40B4-BE49-F238E27FC236}">
                  <a16:creationId xmlns:a16="http://schemas.microsoft.com/office/drawing/2014/main" id="{38337F8E-2AAB-E859-E187-AD8DD447E3DF}"/>
                </a:ext>
              </a:extLst>
            </p:cNvPr>
            <p:cNvSpPr/>
            <p:nvPr/>
          </p:nvSpPr>
          <p:spPr>
            <a:xfrm>
              <a:off x="5382971" y="4656237"/>
              <a:ext cx="447420" cy="432751"/>
            </a:xfrm>
            <a:prstGeom prst="flowChartConnector">
              <a:avLst/>
            </a:prstGeom>
            <a:solidFill>
              <a:srgbClr val="A5D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24242"/>
                  </a:solidFill>
                  <a:effectLst/>
                  <a:uLnTx/>
                  <a:uFillTx/>
                  <a:latin typeface="Calibri"/>
                  <a:ea typeface="+mn-ea"/>
                  <a:cs typeface="+mn-cs"/>
                </a:rPr>
                <a:t>3</a:t>
              </a:r>
            </a:p>
          </p:txBody>
        </p:sp>
        <p:sp>
          <p:nvSpPr>
            <p:cNvPr id="8" name="Flowchart: Connector 30">
              <a:extLst>
                <a:ext uri="{FF2B5EF4-FFF2-40B4-BE49-F238E27FC236}">
                  <a16:creationId xmlns:a16="http://schemas.microsoft.com/office/drawing/2014/main" id="{3C941F04-401D-478D-6A9D-C283D6E32D9C}"/>
                </a:ext>
              </a:extLst>
            </p:cNvPr>
            <p:cNvSpPr/>
            <p:nvPr/>
          </p:nvSpPr>
          <p:spPr>
            <a:xfrm>
              <a:off x="5382971" y="5232246"/>
              <a:ext cx="447420" cy="432751"/>
            </a:xfrm>
            <a:prstGeom prst="flowChartConnector">
              <a:avLst/>
            </a:prstGeom>
            <a:solidFill>
              <a:srgbClr val="A5D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24242"/>
                  </a:solidFill>
                  <a:effectLst/>
                  <a:uLnTx/>
                  <a:uFillTx/>
                  <a:latin typeface="Calibri"/>
                  <a:ea typeface="+mn-ea"/>
                  <a:cs typeface="+mn-cs"/>
                </a:rPr>
                <a:t>4</a:t>
              </a:r>
            </a:p>
          </p:txBody>
        </p:sp>
        <p:sp>
          <p:nvSpPr>
            <p:cNvPr id="11" name="Flowchart: Connector 31">
              <a:extLst>
                <a:ext uri="{FF2B5EF4-FFF2-40B4-BE49-F238E27FC236}">
                  <a16:creationId xmlns:a16="http://schemas.microsoft.com/office/drawing/2014/main" id="{6BE24716-9FCB-E294-04B2-4BAABC1328EB}"/>
                </a:ext>
              </a:extLst>
            </p:cNvPr>
            <p:cNvSpPr/>
            <p:nvPr/>
          </p:nvSpPr>
          <p:spPr>
            <a:xfrm>
              <a:off x="5382971" y="5808253"/>
              <a:ext cx="447420" cy="432751"/>
            </a:xfrm>
            <a:prstGeom prst="flowChartConnector">
              <a:avLst/>
            </a:prstGeom>
            <a:solidFill>
              <a:srgbClr val="A5D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24242"/>
                  </a:solidFill>
                  <a:effectLst/>
                  <a:uLnTx/>
                  <a:uFillTx/>
                  <a:latin typeface="Calibri"/>
                  <a:ea typeface="+mn-ea"/>
                  <a:cs typeface="+mn-cs"/>
                </a:rPr>
                <a:t>5</a:t>
              </a:r>
            </a:p>
          </p:txBody>
        </p:sp>
      </p:grpSp>
    </p:spTree>
    <p:extLst>
      <p:ext uri="{BB962C8B-B14F-4D97-AF65-F5344CB8AC3E}">
        <p14:creationId xmlns:p14="http://schemas.microsoft.com/office/powerpoint/2010/main" val="3773220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DB23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srcRect l="17972" r="14496"/>
          <a:stretch/>
        </p:blipFill>
        <p:spPr>
          <a:xfrm>
            <a:off x="1" y="0"/>
            <a:ext cx="6946900" cy="6857999"/>
          </a:xfrm>
          <a:prstGeom prst="rect">
            <a:avLst/>
          </a:prstGeom>
        </p:spPr>
      </p:pic>
      <p:pic>
        <p:nvPicPr>
          <p:cNvPr id="6" name="Picture 8">
            <a:extLst>
              <a:ext uri="{FF2B5EF4-FFF2-40B4-BE49-F238E27FC236}">
                <a16:creationId xmlns:a16="http://schemas.microsoft.com/office/drawing/2014/main" id="{646746B1-B50A-5702-50F4-C874F94C436E}"/>
              </a:ext>
            </a:extLst>
          </p:cNvPr>
          <p:cNvPicPr>
            <a:picLocks noChangeAspect="1"/>
          </p:cNvPicPr>
          <p:nvPr/>
        </p:nvPicPr>
        <p:blipFill>
          <a:blip r:embed="rId4"/>
          <a:srcRect/>
          <a:stretch>
            <a:fillRect/>
          </a:stretch>
        </p:blipFill>
        <p:spPr>
          <a:xfrm>
            <a:off x="10350446" y="6485341"/>
            <a:ext cx="1782387" cy="303973"/>
          </a:xfrm>
          <a:prstGeom prst="rect">
            <a:avLst/>
          </a:prstGeom>
        </p:spPr>
      </p:pic>
      <p:sp>
        <p:nvSpPr>
          <p:cNvPr id="7" name="TextBox 5">
            <a:extLst>
              <a:ext uri="{FF2B5EF4-FFF2-40B4-BE49-F238E27FC236}">
                <a16:creationId xmlns:a16="http://schemas.microsoft.com/office/drawing/2014/main" id="{D33EA000-6939-95E3-3410-5C435761038A}"/>
              </a:ext>
            </a:extLst>
          </p:cNvPr>
          <p:cNvSpPr txBox="1"/>
          <p:nvPr/>
        </p:nvSpPr>
        <p:spPr>
          <a:xfrm>
            <a:off x="7305554" y="1767005"/>
            <a:ext cx="4546922" cy="3323987"/>
          </a:xfrm>
          <a:prstGeom prst="rect">
            <a:avLst/>
          </a:prstGeom>
        </p:spPr>
        <p:txBody>
          <a:bodyPr wrap="square" lIns="0" tIns="0" rIns="0" bIns="0" rtlCol="0" anchor="t">
            <a:spAutoFit/>
          </a:bodyPr>
          <a:lstStyle/>
          <a:p>
            <a:pPr lvl="0" defTabSz="609630">
              <a:spcBef>
                <a:spcPct val="0"/>
              </a:spcBef>
              <a:defRPr/>
            </a:pPr>
            <a:r>
              <a:rPr lang="en-US" sz="3600" b="1" dirty="0">
                <a:solidFill>
                  <a:schemeClr val="bg1"/>
                </a:solidFill>
                <a:latin typeface="Libre Franklin" pitchFamily="2" charset="77"/>
              </a:rPr>
              <a:t>A person in need of support, looks a lot more like a person in need of treatment, than a person that has support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DB23B"/>
        </a:solidFill>
        <a:effectLst/>
      </p:bgPr>
    </p:bg>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A0BD5542-5C4F-7629-28EF-F73F1EFEC64D}"/>
              </a:ext>
            </a:extLst>
          </p:cNvPr>
          <p:cNvPicPr>
            <a:picLocks noChangeAspect="1"/>
          </p:cNvPicPr>
          <p:nvPr/>
        </p:nvPicPr>
        <p:blipFill>
          <a:blip r:embed="rId3"/>
          <a:srcRect/>
          <a:stretch>
            <a:fillRect/>
          </a:stretch>
        </p:blipFill>
        <p:spPr>
          <a:xfrm>
            <a:off x="10350446" y="6485341"/>
            <a:ext cx="1782387" cy="303973"/>
          </a:xfrm>
          <a:prstGeom prst="rect">
            <a:avLst/>
          </a:prstGeom>
        </p:spPr>
      </p:pic>
      <p:pic>
        <p:nvPicPr>
          <p:cNvPr id="9" name="Picture 8">
            <a:extLst>
              <a:ext uri="{FF2B5EF4-FFF2-40B4-BE49-F238E27FC236}">
                <a16:creationId xmlns:a16="http://schemas.microsoft.com/office/drawing/2014/main" id="{E0739642-B69A-3116-5595-7779D46BDCB2}"/>
              </a:ext>
            </a:extLst>
          </p:cNvPr>
          <p:cNvPicPr>
            <a:picLocks noChangeAspect="1"/>
          </p:cNvPicPr>
          <p:nvPr/>
        </p:nvPicPr>
        <p:blipFill rotWithShape="1">
          <a:blip r:embed="rId4">
            <a:extLst>
              <a:ext uri="{28A0092B-C50C-407E-A947-70E740481C1C}">
                <a14:useLocalDpi xmlns:a14="http://schemas.microsoft.com/office/drawing/2010/main" val="0"/>
              </a:ext>
            </a:extLst>
          </a:blip>
          <a:srcRect l="39795" r="7087"/>
          <a:stretch/>
        </p:blipFill>
        <p:spPr>
          <a:xfrm>
            <a:off x="5715896" y="0"/>
            <a:ext cx="6476104" cy="6858000"/>
          </a:xfrm>
          <a:prstGeom prst="rect">
            <a:avLst/>
          </a:prstGeom>
        </p:spPr>
      </p:pic>
      <p:sp>
        <p:nvSpPr>
          <p:cNvPr id="11" name="TextBox 5">
            <a:extLst>
              <a:ext uri="{FF2B5EF4-FFF2-40B4-BE49-F238E27FC236}">
                <a16:creationId xmlns:a16="http://schemas.microsoft.com/office/drawing/2014/main" id="{89847133-51FF-34AA-963C-60192EC4C176}"/>
              </a:ext>
            </a:extLst>
          </p:cNvPr>
          <p:cNvSpPr txBox="1"/>
          <p:nvPr/>
        </p:nvSpPr>
        <p:spPr>
          <a:xfrm>
            <a:off x="257011" y="2690336"/>
            <a:ext cx="5923871" cy="1477328"/>
          </a:xfrm>
          <a:prstGeom prst="rect">
            <a:avLst/>
          </a:prstGeom>
        </p:spPr>
        <p:txBody>
          <a:bodyPr wrap="square" lIns="0" tIns="0" rIns="0" bIns="0" rtlCol="0" anchor="t">
            <a:spAutoFit/>
          </a:bodyPr>
          <a:lstStyle/>
          <a:p>
            <a:pPr marL="0" marR="0" lvl="0" indent="0" defTabSz="609630" rtl="0" eaLnBrk="1" fontAlgn="auto" latinLnBrk="0" hangingPunct="1">
              <a:spcBef>
                <a:spcPct val="0"/>
              </a:spcBef>
              <a:spcAft>
                <a:spcPts val="0"/>
              </a:spcAft>
              <a:buClrTx/>
              <a:buSzTx/>
              <a:buFontTx/>
              <a:buNone/>
              <a:tabLst/>
              <a:defRPr/>
            </a:pPr>
            <a:r>
              <a:rPr lang="en-US" sz="4800" b="1" dirty="0">
                <a:solidFill>
                  <a:schemeClr val="bg1"/>
                </a:solidFill>
                <a:latin typeface="Libre Franklin" pitchFamily="2" charset="77"/>
              </a:rPr>
              <a:t>Let’s Talk About Social Capital</a:t>
            </a:r>
          </a:p>
        </p:txBody>
      </p:sp>
    </p:spTree>
    <p:extLst>
      <p:ext uri="{BB962C8B-B14F-4D97-AF65-F5344CB8AC3E}">
        <p14:creationId xmlns:p14="http://schemas.microsoft.com/office/powerpoint/2010/main" val="4018768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DB23B"/>
        </a:solidFill>
        <a:effectLst/>
      </p:bgPr>
    </p:bg>
    <p:spTree>
      <p:nvGrpSpPr>
        <p:cNvPr id="1" name=""/>
        <p:cNvGrpSpPr/>
        <p:nvPr/>
      </p:nvGrpSpPr>
      <p:grpSpPr>
        <a:xfrm>
          <a:off x="0" y="0"/>
          <a:ext cx="0" cy="0"/>
          <a:chOff x="0" y="0"/>
          <a:chExt cx="0" cy="0"/>
        </a:xfrm>
      </p:grpSpPr>
      <p:sp>
        <p:nvSpPr>
          <p:cNvPr id="3" name="Freeform 3"/>
          <p:cNvSpPr/>
          <p:nvPr/>
        </p:nvSpPr>
        <p:spPr>
          <a:xfrm>
            <a:off x="5369181" y="0"/>
            <a:ext cx="6822819" cy="6858000"/>
          </a:xfrm>
          <a:custGeom>
            <a:avLst/>
            <a:gdLst/>
            <a:ahLst/>
            <a:cxnLst/>
            <a:rect l="l" t="t" r="r" b="b"/>
            <a:pathLst>
              <a:path w="1904072" h="1913890">
                <a:moveTo>
                  <a:pt x="0" y="0"/>
                </a:moveTo>
                <a:lnTo>
                  <a:pt x="1904072" y="0"/>
                </a:lnTo>
                <a:lnTo>
                  <a:pt x="1904072" y="1913890"/>
                </a:lnTo>
                <a:lnTo>
                  <a:pt x="0" y="1913890"/>
                </a:lnTo>
                <a:close/>
              </a:path>
            </a:pathLst>
          </a:custGeom>
          <a:solidFill>
            <a:srgbClr val="EAEAEA"/>
          </a:solidFill>
        </p:spPr>
      </p:sp>
      <p:pic>
        <p:nvPicPr>
          <p:cNvPr id="8" name="Picture 8"/>
          <p:cNvPicPr>
            <a:picLocks noChangeAspect="1"/>
          </p:cNvPicPr>
          <p:nvPr/>
        </p:nvPicPr>
        <p:blipFill rotWithShape="1">
          <a:blip r:embed="rId3">
            <a:extLst>
              <a:ext uri="{28A0092B-C50C-407E-A947-70E740481C1C}">
                <a14:useLocalDpi xmlns:a14="http://schemas.microsoft.com/office/drawing/2010/main" val="0"/>
              </a:ext>
            </a:extLst>
          </a:blip>
          <a:srcRect t="9945" b="9945"/>
          <a:stretch/>
        </p:blipFill>
        <p:spPr>
          <a:xfrm>
            <a:off x="-1" y="1696525"/>
            <a:ext cx="5369181" cy="5161475"/>
          </a:xfrm>
          <a:prstGeom prst="rect">
            <a:avLst/>
          </a:prstGeom>
        </p:spPr>
      </p:pic>
      <p:pic>
        <p:nvPicPr>
          <p:cNvPr id="10" name="Picture 8">
            <a:extLst>
              <a:ext uri="{FF2B5EF4-FFF2-40B4-BE49-F238E27FC236}">
                <a16:creationId xmlns:a16="http://schemas.microsoft.com/office/drawing/2014/main" id="{A6D12755-9703-8C85-8FD4-718358B3E195}"/>
              </a:ext>
            </a:extLst>
          </p:cNvPr>
          <p:cNvPicPr>
            <a:picLocks noChangeAspect="1"/>
          </p:cNvPicPr>
          <p:nvPr/>
        </p:nvPicPr>
        <p:blipFill>
          <a:blip r:embed="rId4"/>
          <a:srcRect/>
          <a:stretch>
            <a:fillRect/>
          </a:stretch>
        </p:blipFill>
        <p:spPr>
          <a:xfrm>
            <a:off x="10350446" y="6485341"/>
            <a:ext cx="1782387" cy="303973"/>
          </a:xfrm>
          <a:prstGeom prst="rect">
            <a:avLst/>
          </a:prstGeom>
        </p:spPr>
      </p:pic>
      <p:sp>
        <p:nvSpPr>
          <p:cNvPr id="4" name="TextBox 4"/>
          <p:cNvSpPr txBox="1"/>
          <p:nvPr/>
        </p:nvSpPr>
        <p:spPr>
          <a:xfrm>
            <a:off x="407291" y="936950"/>
            <a:ext cx="3753813" cy="925190"/>
          </a:xfrm>
          <a:prstGeom prst="rect">
            <a:avLst/>
          </a:prstGeom>
        </p:spPr>
        <p:txBody>
          <a:bodyPr wrap="square" lIns="0" tIns="0" rIns="0" bIns="0" rtlCol="0" anchor="t">
            <a:spAutoFit/>
          </a:bodyPr>
          <a:lstStyle/>
          <a:p>
            <a:pPr marL="0" marR="0" lvl="0" indent="0" defTabSz="609630" rtl="0" eaLnBrk="1" fontAlgn="auto" latinLnBrk="0" hangingPunct="1">
              <a:lnSpc>
                <a:spcPts val="7933"/>
              </a:lnSpc>
              <a:spcBef>
                <a:spcPts val="0"/>
              </a:spcBef>
              <a:spcAft>
                <a:spcPts val="0"/>
              </a:spcAft>
              <a:buClrTx/>
              <a:buSzTx/>
              <a:buFontTx/>
              <a:buNone/>
              <a:tabLst/>
              <a:defRPr/>
            </a:pPr>
            <a:r>
              <a:rPr kumimoji="0" lang="en-US" sz="5666" b="1" u="none" strike="noStrike" kern="1200" cap="none" spc="0" normalizeH="0" baseline="0" noProof="0" dirty="0">
                <a:ln>
                  <a:noFill/>
                </a:ln>
                <a:solidFill>
                  <a:schemeClr val="bg1"/>
                </a:solidFill>
                <a:effectLst/>
                <a:uLnTx/>
                <a:uFillTx/>
                <a:latin typeface=""/>
              </a:rPr>
              <a:t>Objectives</a:t>
            </a:r>
          </a:p>
        </p:txBody>
      </p:sp>
      <p:sp>
        <p:nvSpPr>
          <p:cNvPr id="2" name="TextBox 9">
            <a:extLst>
              <a:ext uri="{FF2B5EF4-FFF2-40B4-BE49-F238E27FC236}">
                <a16:creationId xmlns:a16="http://schemas.microsoft.com/office/drawing/2014/main" id="{046442E5-B2AA-64BF-1F88-E5F14C64ADC8}"/>
              </a:ext>
            </a:extLst>
          </p:cNvPr>
          <p:cNvSpPr txBox="1"/>
          <p:nvPr/>
        </p:nvSpPr>
        <p:spPr>
          <a:xfrm>
            <a:off x="6348982" y="2044006"/>
            <a:ext cx="4875917" cy="2769989"/>
          </a:xfrm>
          <a:prstGeom prst="rect">
            <a:avLst/>
          </a:prstGeom>
        </p:spPr>
        <p:txBody>
          <a:bodyPr lIns="0" tIns="0" rIns="0" bIns="0" rtlCol="0" anchor="t">
            <a:spAutoFit/>
          </a:bodyPr>
          <a:lstStyle/>
          <a:p>
            <a:pPr marL="194322" marR="0" lvl="1" defTabSz="609630" fontAlgn="auto">
              <a:spcBef>
                <a:spcPts val="0"/>
              </a:spcBef>
              <a:spcAft>
                <a:spcPts val="600"/>
              </a:spcAft>
              <a:buClrTx/>
              <a:buSzTx/>
              <a:tabLst/>
              <a:defRPr/>
            </a:pPr>
            <a:r>
              <a:rPr lang="en-US" sz="2000" b="1" dirty="0">
                <a:solidFill>
                  <a:srgbClr val="424242"/>
                </a:solidFill>
                <a:latin typeface="DM Sans" pitchFamily="2" charset="77"/>
              </a:rPr>
              <a:t>Participants will: </a:t>
            </a:r>
          </a:p>
          <a:p>
            <a:pPr marL="388643" marR="0" lvl="1" indent="-194321" defTabSz="609630" fontAlgn="auto">
              <a:spcBef>
                <a:spcPts val="0"/>
              </a:spcBef>
              <a:spcAft>
                <a:spcPts val="600"/>
              </a:spcAft>
              <a:buClrTx/>
              <a:buSzTx/>
              <a:buFont typeface="Arial"/>
              <a:buChar char="•"/>
              <a:tabLst/>
              <a:defRPr/>
            </a:pPr>
            <a:r>
              <a:rPr lang="en-US" sz="2000" dirty="0">
                <a:solidFill>
                  <a:srgbClr val="424242"/>
                </a:solidFill>
                <a:latin typeface="DM Sans" pitchFamily="2" charset="77"/>
              </a:rPr>
              <a:t>U</a:t>
            </a:r>
            <a:r>
              <a:rPr lang="en-US" sz="2000" dirty="0" err="1">
                <a:solidFill>
                  <a:srgbClr val="424242"/>
                </a:solidFill>
                <a:latin typeface="DM Sans" pitchFamily="2" charset="77"/>
              </a:rPr>
              <a:t>nderstand</a:t>
            </a:r>
            <a:r>
              <a:rPr lang="en-US" sz="2000" dirty="0">
                <a:solidFill>
                  <a:srgbClr val="424242"/>
                </a:solidFill>
                <a:latin typeface="DM Sans" pitchFamily="2" charset="77"/>
              </a:rPr>
              <a:t> the value of social capital</a:t>
            </a:r>
          </a:p>
          <a:p>
            <a:pPr marL="388643" marR="0" lvl="1" indent="-194321" defTabSz="609630" fontAlgn="auto">
              <a:spcBef>
                <a:spcPts val="0"/>
              </a:spcBef>
              <a:spcAft>
                <a:spcPts val="600"/>
              </a:spcAft>
              <a:buClrTx/>
              <a:buSzTx/>
              <a:buFont typeface="Arial"/>
              <a:buChar char="•"/>
              <a:tabLst/>
              <a:defRPr/>
            </a:pPr>
            <a:r>
              <a:rPr lang="en-US" sz="2000" dirty="0">
                <a:solidFill>
                  <a:srgbClr val="424242"/>
                </a:solidFill>
                <a:latin typeface="DM Sans" pitchFamily="2" charset="77"/>
              </a:rPr>
              <a:t>Explore how to expand social capital with youth and families</a:t>
            </a:r>
          </a:p>
          <a:p>
            <a:pPr marL="388643" marR="0" lvl="1" indent="-194321" defTabSz="609630" fontAlgn="auto">
              <a:spcBef>
                <a:spcPts val="0"/>
              </a:spcBef>
              <a:spcAft>
                <a:spcPts val="600"/>
              </a:spcAft>
              <a:buClrTx/>
              <a:buSzTx/>
              <a:buFont typeface="Arial"/>
              <a:buChar char="•"/>
              <a:tabLst/>
              <a:defRPr/>
            </a:pPr>
            <a:r>
              <a:rPr lang="en-US" sz="2000" dirty="0">
                <a:solidFill>
                  <a:srgbClr val="424242"/>
                </a:solidFill>
                <a:latin typeface="DM Sans" pitchFamily="2" charset="77"/>
              </a:rPr>
              <a:t>P</a:t>
            </a:r>
            <a:r>
              <a:rPr lang="en-US" sz="2000" dirty="0" err="1">
                <a:solidFill>
                  <a:srgbClr val="424242"/>
                </a:solidFill>
                <a:latin typeface="DM Sans" pitchFamily="2" charset="77"/>
              </a:rPr>
              <a:t>ractice</a:t>
            </a:r>
            <a:r>
              <a:rPr lang="en-US" sz="2000" dirty="0">
                <a:solidFill>
                  <a:srgbClr val="424242"/>
                </a:solidFill>
                <a:latin typeface="DM Sans" pitchFamily="2" charset="77"/>
              </a:rPr>
              <a:t> techniques to develop social capital</a:t>
            </a:r>
          </a:p>
          <a:p>
            <a:pPr marL="388643" marR="0" lvl="1" indent="-194321" defTabSz="609630" fontAlgn="auto">
              <a:spcBef>
                <a:spcPts val="0"/>
              </a:spcBef>
              <a:spcAft>
                <a:spcPts val="600"/>
              </a:spcAft>
              <a:buClrTx/>
              <a:buSzTx/>
              <a:buFont typeface="Arial"/>
              <a:buChar char="•"/>
              <a:tabLst/>
              <a:defRPr/>
            </a:pPr>
            <a:r>
              <a:rPr lang="en-US" sz="2000" dirty="0">
                <a:solidFill>
                  <a:srgbClr val="424242"/>
                </a:solidFill>
                <a:latin typeface="DM Sans" pitchFamily="2" charset="77"/>
              </a:rPr>
              <a:t>E</a:t>
            </a:r>
            <a:r>
              <a:rPr lang="en-US" sz="2000" dirty="0" err="1">
                <a:solidFill>
                  <a:srgbClr val="424242"/>
                </a:solidFill>
                <a:latin typeface="DM Sans" pitchFamily="2" charset="77"/>
              </a:rPr>
              <a:t>ngage</a:t>
            </a:r>
            <a:r>
              <a:rPr lang="en-US" sz="2000" dirty="0">
                <a:solidFill>
                  <a:srgbClr val="424242"/>
                </a:solidFill>
                <a:latin typeface="DM Sans" pitchFamily="2" charset="77"/>
              </a:rPr>
              <a:t> in reflection on thoughts, feelings and identification of actions</a:t>
            </a:r>
          </a:p>
        </p:txBody>
      </p:sp>
    </p:spTree>
    <p:extLst>
      <p:ext uri="{BB962C8B-B14F-4D97-AF65-F5344CB8AC3E}">
        <p14:creationId xmlns:p14="http://schemas.microsoft.com/office/powerpoint/2010/main" val="768511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DB23B"/>
        </a:solidFill>
        <a:effectLst/>
      </p:bgPr>
    </p:bg>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F1540224-B918-C02C-545E-3BA8142359D2}"/>
              </a:ext>
            </a:extLst>
          </p:cNvPr>
          <p:cNvPicPr>
            <a:picLocks noChangeAspect="1"/>
          </p:cNvPicPr>
          <p:nvPr/>
        </p:nvPicPr>
        <p:blipFill rotWithShape="1">
          <a:blip r:embed="rId3"/>
          <a:srcRect l="15947" t="1798" r="28736" b="2135"/>
          <a:stretch/>
        </p:blipFill>
        <p:spPr>
          <a:xfrm>
            <a:off x="6270272" y="0"/>
            <a:ext cx="5921728" cy="6858000"/>
          </a:xfrm>
          <a:prstGeom prst="rect">
            <a:avLst/>
          </a:prstGeom>
        </p:spPr>
      </p:pic>
      <p:sp>
        <p:nvSpPr>
          <p:cNvPr id="15" name="Rectangle 14">
            <a:extLst>
              <a:ext uri="{FF2B5EF4-FFF2-40B4-BE49-F238E27FC236}">
                <a16:creationId xmlns:a16="http://schemas.microsoft.com/office/drawing/2014/main" id="{76608602-4C8C-F0B0-BB86-A3FEB84006A3}"/>
              </a:ext>
            </a:extLst>
          </p:cNvPr>
          <p:cNvSpPr/>
          <p:nvPr/>
        </p:nvSpPr>
        <p:spPr>
          <a:xfrm>
            <a:off x="6270272" y="4588041"/>
            <a:ext cx="5921728" cy="2269957"/>
          </a:xfrm>
          <a:prstGeom prst="rect">
            <a:avLst/>
          </a:prstGeom>
          <a:gradFill flip="none" rotWithShape="1">
            <a:gsLst>
              <a:gs pos="49000">
                <a:schemeClr val="tx1">
                  <a:alpha val="64799"/>
                </a:schemeClr>
              </a:gs>
              <a:gs pos="100000">
                <a:srgbClr val="424242">
                  <a:lumMod val="0"/>
                </a:srgbClr>
              </a:gs>
              <a:gs pos="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4"/>
          <p:cNvSpPr txBox="1"/>
          <p:nvPr/>
        </p:nvSpPr>
        <p:spPr>
          <a:xfrm>
            <a:off x="510196" y="3139550"/>
            <a:ext cx="4979057" cy="1241750"/>
          </a:xfrm>
          <a:prstGeom prst="rect">
            <a:avLst/>
          </a:prstGeom>
        </p:spPr>
        <p:txBody>
          <a:bodyPr lIns="0" tIns="0" rIns="0" bIns="0" rtlCol="0" anchor="t">
            <a:spAutoFit/>
          </a:bodyPr>
          <a:lstStyle/>
          <a:p>
            <a:pPr marL="0" marR="0" lvl="0" indent="0" algn="l" defTabSz="609630" rtl="0" eaLnBrk="1" fontAlgn="auto" latinLnBrk="0" hangingPunct="1">
              <a:lnSpc>
                <a:spcPts val="3266"/>
              </a:lnSpc>
              <a:spcBef>
                <a:spcPts val="0"/>
              </a:spcBef>
              <a:spcAft>
                <a:spcPts val="0"/>
              </a:spcAft>
              <a:buClrTx/>
              <a:buSzTx/>
              <a:buFontTx/>
              <a:buNone/>
              <a:tabLst/>
              <a:defRPr/>
            </a:pPr>
            <a:endParaRPr kumimoji="0" lang="en-US" sz="2333" b="0" i="0" u="none" strike="noStrike" kern="1200" cap="none" spc="0" normalizeH="0" baseline="0" noProof="0" dirty="0">
              <a:ln>
                <a:noFill/>
              </a:ln>
              <a:solidFill>
                <a:srgbClr val="C6E7E4"/>
              </a:solidFill>
              <a:effectLst/>
              <a:uLnTx/>
              <a:uFillTx/>
              <a:latin typeface="Source Sans Pro"/>
              <a:ea typeface="+mn-ea"/>
              <a:cs typeface="+mn-cs"/>
            </a:endParaRPr>
          </a:p>
          <a:p>
            <a:pPr marL="0" marR="0" lvl="0" indent="0" algn="l" defTabSz="609630" rtl="0" eaLnBrk="1" fontAlgn="auto" latinLnBrk="0" hangingPunct="1">
              <a:lnSpc>
                <a:spcPts val="3266"/>
              </a:lnSpc>
              <a:spcBef>
                <a:spcPts val="0"/>
              </a:spcBef>
              <a:spcAft>
                <a:spcPts val="0"/>
              </a:spcAft>
              <a:buClrTx/>
              <a:buSzTx/>
              <a:buFontTx/>
              <a:buNone/>
              <a:tabLst/>
              <a:defRPr/>
            </a:pPr>
            <a:endParaRPr kumimoji="0" lang="en-US" sz="2333" b="0" i="0" u="none" strike="noStrike" kern="1200" cap="none" spc="0" normalizeH="0" baseline="0" noProof="0" dirty="0">
              <a:ln>
                <a:noFill/>
              </a:ln>
              <a:solidFill>
                <a:srgbClr val="C6E7E4"/>
              </a:solidFill>
              <a:effectLst/>
              <a:uLnTx/>
              <a:uFillTx/>
              <a:latin typeface="Source Sans Pro"/>
              <a:ea typeface="+mn-ea"/>
              <a:cs typeface="+mn-cs"/>
            </a:endParaRPr>
          </a:p>
          <a:p>
            <a:pPr marL="0" marR="0" lvl="0" indent="0" algn="l" defTabSz="609630" rtl="0" eaLnBrk="1" fontAlgn="auto" latinLnBrk="0" hangingPunct="1">
              <a:lnSpc>
                <a:spcPts val="3266"/>
              </a:lnSpc>
              <a:spcBef>
                <a:spcPts val="0"/>
              </a:spcBef>
              <a:spcAft>
                <a:spcPts val="0"/>
              </a:spcAft>
              <a:buClrTx/>
              <a:buSzTx/>
              <a:buFontTx/>
              <a:buNone/>
              <a:tabLst/>
              <a:defRPr/>
            </a:pPr>
            <a:endParaRPr kumimoji="0" lang="en-US" sz="2333" b="0" i="0" u="none" strike="noStrike" kern="1200" cap="none" spc="0" normalizeH="0" baseline="0" noProof="0" dirty="0">
              <a:ln>
                <a:noFill/>
              </a:ln>
              <a:solidFill>
                <a:srgbClr val="C6E7E4"/>
              </a:solidFill>
              <a:effectLst/>
              <a:uLnTx/>
              <a:uFillTx/>
              <a:latin typeface="Source Sans Pro"/>
              <a:ea typeface="+mn-ea"/>
              <a:cs typeface="+mn-cs"/>
            </a:endParaRPr>
          </a:p>
        </p:txBody>
      </p:sp>
      <p:sp>
        <p:nvSpPr>
          <p:cNvPr id="12" name="TextBox 11">
            <a:extLst>
              <a:ext uri="{FF2B5EF4-FFF2-40B4-BE49-F238E27FC236}">
                <a16:creationId xmlns:a16="http://schemas.microsoft.com/office/drawing/2014/main" id="{F1C7703A-38CA-4D4A-9DB8-2828A5B3AB7A}"/>
              </a:ext>
            </a:extLst>
          </p:cNvPr>
          <p:cNvSpPr txBox="1"/>
          <p:nvPr/>
        </p:nvSpPr>
        <p:spPr>
          <a:xfrm>
            <a:off x="390479" y="2952236"/>
            <a:ext cx="4979057" cy="3296672"/>
          </a:xfrm>
          <a:prstGeom prst="rect">
            <a:avLst/>
          </a:prstGeom>
          <a:noFill/>
        </p:spPr>
        <p:txBody>
          <a:bodyPr wrap="square">
            <a:spAutoFit/>
          </a:bodyPr>
          <a:lstStyle/>
          <a:p>
            <a:pPr lvl="0" defTabSz="609630">
              <a:lnSpc>
                <a:spcPts val="2800"/>
              </a:lnSpc>
              <a:defRPr/>
            </a:pPr>
            <a:r>
              <a:rPr lang="en-US" sz="2000" dirty="0">
                <a:solidFill>
                  <a:srgbClr val="424242"/>
                </a:solidFill>
                <a:latin typeface="Libre Franklin" pitchFamily="2" charset="77"/>
              </a:rPr>
              <a:t>The effective functioning of social groups through interpersonal relationships with:</a:t>
            </a:r>
          </a:p>
          <a:p>
            <a:pPr lvl="0" defTabSz="609630">
              <a:lnSpc>
                <a:spcPts val="2800"/>
              </a:lnSpc>
              <a:defRPr/>
            </a:pPr>
            <a:endParaRPr lang="en-US" sz="2000" dirty="0">
              <a:solidFill>
                <a:srgbClr val="424242"/>
              </a:solidFill>
              <a:latin typeface="Libre Franklin" pitchFamily="2" charset="77"/>
            </a:endParaRPr>
          </a:p>
          <a:p>
            <a:pPr marL="431824" lvl="1" indent="-215912" defTabSz="609630">
              <a:lnSpc>
                <a:spcPts val="2800"/>
              </a:lnSpc>
              <a:buFont typeface="Arial"/>
              <a:buChar char="•"/>
              <a:defRPr/>
            </a:pPr>
            <a:r>
              <a:rPr lang="en-US" sz="2000" dirty="0">
                <a:solidFill>
                  <a:srgbClr val="424242"/>
                </a:solidFill>
                <a:latin typeface="Libre Franklin" pitchFamily="2" charset="77"/>
              </a:rPr>
              <a:t>Shared sense of identity</a:t>
            </a:r>
          </a:p>
          <a:p>
            <a:pPr marL="431824" lvl="1" indent="-215912" defTabSz="609630">
              <a:lnSpc>
                <a:spcPts val="2800"/>
              </a:lnSpc>
              <a:buFont typeface="Arial"/>
              <a:buChar char="•"/>
              <a:defRPr/>
            </a:pPr>
            <a:r>
              <a:rPr lang="en-US" sz="2000" dirty="0">
                <a:solidFill>
                  <a:srgbClr val="424242"/>
                </a:solidFill>
                <a:latin typeface="Libre Franklin" pitchFamily="2" charset="77"/>
              </a:rPr>
              <a:t>Shared understanding </a:t>
            </a:r>
          </a:p>
          <a:p>
            <a:pPr marL="431824" lvl="1" indent="-215912" defTabSz="609630">
              <a:lnSpc>
                <a:spcPts val="2800"/>
              </a:lnSpc>
              <a:buFont typeface="Arial"/>
              <a:buChar char="•"/>
              <a:defRPr/>
            </a:pPr>
            <a:r>
              <a:rPr lang="en-US" sz="2000" dirty="0">
                <a:solidFill>
                  <a:srgbClr val="424242"/>
                </a:solidFill>
                <a:latin typeface="Libre Franklin" pitchFamily="2" charset="77"/>
              </a:rPr>
              <a:t>Shared norms,</a:t>
            </a:r>
          </a:p>
          <a:p>
            <a:pPr marL="431824" lvl="1" indent="-215912" defTabSz="609630">
              <a:lnSpc>
                <a:spcPts val="2800"/>
              </a:lnSpc>
              <a:buFont typeface="Arial"/>
              <a:buChar char="•"/>
              <a:defRPr/>
            </a:pPr>
            <a:r>
              <a:rPr lang="en-US" sz="2000" dirty="0">
                <a:solidFill>
                  <a:srgbClr val="424242"/>
                </a:solidFill>
                <a:latin typeface="Libre Franklin" pitchFamily="2" charset="77"/>
              </a:rPr>
              <a:t>Shared values</a:t>
            </a:r>
          </a:p>
          <a:p>
            <a:pPr marL="431824" lvl="1" indent="-215912" defTabSz="609630">
              <a:lnSpc>
                <a:spcPts val="2800"/>
              </a:lnSpc>
              <a:buFont typeface="Arial"/>
              <a:buChar char="•"/>
              <a:defRPr/>
            </a:pPr>
            <a:r>
              <a:rPr lang="en-US" sz="2000" dirty="0">
                <a:solidFill>
                  <a:srgbClr val="424242"/>
                </a:solidFill>
                <a:latin typeface="Libre Franklin" pitchFamily="2" charset="77"/>
              </a:rPr>
              <a:t>Trust, cooperation, and reciprocity</a:t>
            </a:r>
          </a:p>
        </p:txBody>
      </p:sp>
      <p:pic>
        <p:nvPicPr>
          <p:cNvPr id="11" name="Picture 8">
            <a:extLst>
              <a:ext uri="{FF2B5EF4-FFF2-40B4-BE49-F238E27FC236}">
                <a16:creationId xmlns:a16="http://schemas.microsoft.com/office/drawing/2014/main" id="{8B2C8F40-164E-1CB6-6053-D554F81AB732}"/>
              </a:ext>
            </a:extLst>
          </p:cNvPr>
          <p:cNvPicPr>
            <a:picLocks noChangeAspect="1"/>
          </p:cNvPicPr>
          <p:nvPr/>
        </p:nvPicPr>
        <p:blipFill>
          <a:blip r:embed="rId4"/>
          <a:srcRect/>
          <a:stretch>
            <a:fillRect/>
          </a:stretch>
        </p:blipFill>
        <p:spPr>
          <a:xfrm>
            <a:off x="10350446" y="6485341"/>
            <a:ext cx="1782387" cy="303973"/>
          </a:xfrm>
          <a:prstGeom prst="rect">
            <a:avLst/>
          </a:prstGeom>
        </p:spPr>
      </p:pic>
      <p:sp>
        <p:nvSpPr>
          <p:cNvPr id="13" name="TextBox 5">
            <a:extLst>
              <a:ext uri="{FF2B5EF4-FFF2-40B4-BE49-F238E27FC236}">
                <a16:creationId xmlns:a16="http://schemas.microsoft.com/office/drawing/2014/main" id="{7CB32587-169F-9E06-F3DD-C025BE061E57}"/>
              </a:ext>
            </a:extLst>
          </p:cNvPr>
          <p:cNvSpPr txBox="1"/>
          <p:nvPr/>
        </p:nvSpPr>
        <p:spPr>
          <a:xfrm>
            <a:off x="390478" y="953674"/>
            <a:ext cx="5331149" cy="1487587"/>
          </a:xfrm>
          <a:prstGeom prst="rect">
            <a:avLst/>
          </a:prstGeom>
        </p:spPr>
        <p:txBody>
          <a:bodyPr wrap="square" lIns="0" tIns="0" rIns="0" bIns="0" rtlCol="0" anchor="t">
            <a:spAutoFit/>
          </a:bodyPr>
          <a:lstStyle/>
          <a:p>
            <a:pPr marL="0" marR="0" lvl="0" indent="0" algn="l" defTabSz="609630" rtl="0" eaLnBrk="1" fontAlgn="auto" latinLnBrk="0" hangingPunct="1">
              <a:lnSpc>
                <a:spcPts val="5833"/>
              </a:lnSpc>
              <a:spcBef>
                <a:spcPts val="0"/>
              </a:spcBef>
              <a:spcAft>
                <a:spcPts val="0"/>
              </a:spcAft>
              <a:buClrTx/>
              <a:buSzTx/>
              <a:buFontTx/>
              <a:buNone/>
              <a:tabLst/>
              <a:defRPr/>
            </a:pPr>
            <a:r>
              <a:rPr kumimoji="0" lang="en-US" sz="5666" b="1" u="none" strike="noStrike" kern="1200" cap="none" spc="0" normalizeH="0" baseline="0" noProof="0" dirty="0">
                <a:ln>
                  <a:noFill/>
                </a:ln>
                <a:solidFill>
                  <a:schemeClr val="bg1"/>
                </a:solidFill>
                <a:effectLst/>
                <a:uLnTx/>
                <a:uFillTx/>
                <a:latin typeface="Libre Franklin" pitchFamily="2" charset="77"/>
                <a:ea typeface="+mn-ea"/>
                <a:cs typeface="+mn-cs"/>
              </a:rPr>
              <a:t>What is </a:t>
            </a:r>
            <a:br>
              <a:rPr kumimoji="0" lang="en-US" sz="5666" b="1" u="none" strike="noStrike" kern="1200" cap="none" spc="0" normalizeH="0" baseline="0" noProof="0" dirty="0">
                <a:ln>
                  <a:noFill/>
                </a:ln>
                <a:solidFill>
                  <a:schemeClr val="bg1"/>
                </a:solidFill>
                <a:effectLst/>
                <a:uLnTx/>
                <a:uFillTx/>
                <a:latin typeface="Libre Franklin" pitchFamily="2" charset="77"/>
                <a:ea typeface="+mn-ea"/>
                <a:cs typeface="+mn-cs"/>
              </a:rPr>
            </a:br>
            <a:r>
              <a:rPr kumimoji="0" lang="en-US" sz="5666" b="1" u="none" strike="noStrike" kern="1200" cap="none" spc="0" normalizeH="0" baseline="0" noProof="0" dirty="0">
                <a:ln>
                  <a:noFill/>
                </a:ln>
                <a:solidFill>
                  <a:schemeClr val="bg1"/>
                </a:solidFill>
                <a:effectLst/>
                <a:uLnTx/>
                <a:uFillTx/>
                <a:latin typeface="Libre Franklin" pitchFamily="2" charset="77"/>
                <a:ea typeface="+mn-ea"/>
                <a:cs typeface="+mn-cs"/>
              </a:rPr>
              <a:t>Social Capital?</a:t>
            </a:r>
          </a:p>
        </p:txBody>
      </p:sp>
      <p:pic>
        <p:nvPicPr>
          <p:cNvPr id="17" name="Picture 11">
            <a:extLst>
              <a:ext uri="{FF2B5EF4-FFF2-40B4-BE49-F238E27FC236}">
                <a16:creationId xmlns:a16="http://schemas.microsoft.com/office/drawing/2014/main" id="{BE53124E-DBC5-F680-95C1-A4D5402B27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06200" y="191530"/>
            <a:ext cx="1234445" cy="1437490"/>
          </a:xfrm>
          <a:prstGeom prst="rect">
            <a:avLst/>
          </a:prstGeom>
        </p:spPr>
      </p:pic>
    </p:spTree>
    <p:extLst>
      <p:ext uri="{BB962C8B-B14F-4D97-AF65-F5344CB8AC3E}">
        <p14:creationId xmlns:p14="http://schemas.microsoft.com/office/powerpoint/2010/main" val="2627858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DB23B"/>
        </a:solidFill>
        <a:effectLst/>
      </p:bgPr>
    </p:bg>
    <p:spTree>
      <p:nvGrpSpPr>
        <p:cNvPr id="1" name=""/>
        <p:cNvGrpSpPr/>
        <p:nvPr/>
      </p:nvGrpSpPr>
      <p:grpSpPr>
        <a:xfrm>
          <a:off x="0" y="0"/>
          <a:ext cx="0" cy="0"/>
          <a:chOff x="0" y="0"/>
          <a:chExt cx="0" cy="0"/>
        </a:xfrm>
      </p:grpSpPr>
      <p:sp>
        <p:nvSpPr>
          <p:cNvPr id="3" name="Freeform 3"/>
          <p:cNvSpPr/>
          <p:nvPr/>
        </p:nvSpPr>
        <p:spPr>
          <a:xfrm>
            <a:off x="5851285" y="1299410"/>
            <a:ext cx="6340715" cy="5558589"/>
          </a:xfrm>
          <a:custGeom>
            <a:avLst/>
            <a:gdLst/>
            <a:ahLst/>
            <a:cxnLst/>
            <a:rect l="l" t="t" r="r" b="b"/>
            <a:pathLst>
              <a:path w="1769529" h="1913890">
                <a:moveTo>
                  <a:pt x="0" y="0"/>
                </a:moveTo>
                <a:lnTo>
                  <a:pt x="1769529" y="0"/>
                </a:lnTo>
                <a:lnTo>
                  <a:pt x="1769529" y="1913890"/>
                </a:lnTo>
                <a:lnTo>
                  <a:pt x="0" y="1913890"/>
                </a:lnTo>
                <a:close/>
              </a:path>
            </a:pathLst>
          </a:custGeom>
          <a:solidFill>
            <a:schemeClr val="bg1"/>
          </a:solidFill>
        </p:spPr>
      </p:sp>
      <p:pic>
        <p:nvPicPr>
          <p:cNvPr id="9" name="Picture 8">
            <a:extLst>
              <a:ext uri="{FF2B5EF4-FFF2-40B4-BE49-F238E27FC236}">
                <a16:creationId xmlns:a16="http://schemas.microsoft.com/office/drawing/2014/main" id="{B3D509E4-25D1-95D5-E265-E4E664B3DF06}"/>
              </a:ext>
            </a:extLst>
          </p:cNvPr>
          <p:cNvPicPr>
            <a:picLocks noChangeAspect="1"/>
          </p:cNvPicPr>
          <p:nvPr/>
        </p:nvPicPr>
        <p:blipFill>
          <a:blip r:embed="rId3"/>
          <a:srcRect/>
          <a:stretch>
            <a:fillRect/>
          </a:stretch>
        </p:blipFill>
        <p:spPr>
          <a:xfrm>
            <a:off x="10350446" y="6485341"/>
            <a:ext cx="1782387" cy="303973"/>
          </a:xfrm>
          <a:prstGeom prst="rect">
            <a:avLst/>
          </a:prstGeom>
        </p:spPr>
      </p:pic>
      <p:pic>
        <p:nvPicPr>
          <p:cNvPr id="11" name="Picture 10">
            <a:extLst>
              <a:ext uri="{FF2B5EF4-FFF2-40B4-BE49-F238E27FC236}">
                <a16:creationId xmlns:a16="http://schemas.microsoft.com/office/drawing/2014/main" id="{EEB8C7E7-5A01-6928-0786-A838ACD2E088}"/>
              </a:ext>
            </a:extLst>
          </p:cNvPr>
          <p:cNvPicPr>
            <a:picLocks noChangeAspect="1"/>
          </p:cNvPicPr>
          <p:nvPr/>
        </p:nvPicPr>
        <p:blipFill rotWithShape="1">
          <a:blip r:embed="rId4">
            <a:extLst>
              <a:ext uri="{28A0092B-C50C-407E-A947-70E740481C1C}">
                <a14:useLocalDpi xmlns:a14="http://schemas.microsoft.com/office/drawing/2010/main" val="0"/>
              </a:ext>
            </a:extLst>
          </a:blip>
          <a:srcRect l="13784" t="6050" r="13784"/>
          <a:stretch/>
        </p:blipFill>
        <p:spPr>
          <a:xfrm>
            <a:off x="0" y="1299410"/>
            <a:ext cx="5851285" cy="5558589"/>
          </a:xfrm>
          <a:prstGeom prst="rect">
            <a:avLst/>
          </a:prstGeom>
        </p:spPr>
      </p:pic>
      <p:sp>
        <p:nvSpPr>
          <p:cNvPr id="2" name="TextBox 5">
            <a:extLst>
              <a:ext uri="{FF2B5EF4-FFF2-40B4-BE49-F238E27FC236}">
                <a16:creationId xmlns:a16="http://schemas.microsoft.com/office/drawing/2014/main" id="{921DC523-19CB-783D-8C0D-5CC58ED7B8D9}"/>
              </a:ext>
            </a:extLst>
          </p:cNvPr>
          <p:cNvSpPr txBox="1"/>
          <p:nvPr/>
        </p:nvSpPr>
        <p:spPr>
          <a:xfrm>
            <a:off x="6129254" y="2385933"/>
            <a:ext cx="5573316" cy="3108543"/>
          </a:xfrm>
          <a:prstGeom prst="rect">
            <a:avLst/>
          </a:prstGeom>
        </p:spPr>
        <p:txBody>
          <a:bodyPr wrap="square" lIns="0" tIns="0" rIns="0" bIns="0" rtlCol="0" anchor="t">
            <a:spAutoFit/>
          </a:bodyPr>
          <a:lstStyle/>
          <a:p>
            <a:pPr marL="431822" lvl="1" indent="-215911" defTabSz="609630">
              <a:spcAft>
                <a:spcPts val="1200"/>
              </a:spcAft>
              <a:buFont typeface="Arial"/>
              <a:buChar char="•"/>
              <a:defRPr/>
            </a:pPr>
            <a:r>
              <a:rPr lang="en-US" dirty="0">
                <a:solidFill>
                  <a:srgbClr val="424242"/>
                </a:solidFill>
                <a:latin typeface="Libre Franklin" pitchFamily="2" charset="77"/>
              </a:rPr>
              <a:t>Social relationships help youth access resources</a:t>
            </a:r>
          </a:p>
          <a:p>
            <a:pPr marL="431822" lvl="1" indent="-215911" defTabSz="609630">
              <a:spcAft>
                <a:spcPts val="1200"/>
              </a:spcAft>
              <a:buFont typeface="Arial"/>
              <a:buChar char="•"/>
              <a:defRPr/>
            </a:pPr>
            <a:r>
              <a:rPr lang="en-US" dirty="0">
                <a:solidFill>
                  <a:srgbClr val="424242"/>
                </a:solidFill>
                <a:latin typeface="Libre Franklin" pitchFamily="2" charset="77"/>
              </a:rPr>
              <a:t>One’s perception of their community predicts psychological well-being</a:t>
            </a:r>
          </a:p>
          <a:p>
            <a:pPr marL="431822" lvl="1" indent="-215911" defTabSz="609630">
              <a:spcAft>
                <a:spcPts val="1200"/>
              </a:spcAft>
              <a:buFont typeface="Arial"/>
              <a:buChar char="•"/>
              <a:defRPr/>
            </a:pPr>
            <a:r>
              <a:rPr lang="en-US" dirty="0">
                <a:solidFill>
                  <a:srgbClr val="424242"/>
                </a:solidFill>
                <a:latin typeface="Libre Franklin" pitchFamily="2" charset="77"/>
              </a:rPr>
              <a:t>People that attend faith institutions report more life satisfaction</a:t>
            </a:r>
          </a:p>
          <a:p>
            <a:pPr marL="431822" lvl="1" indent="-215911" defTabSz="609630">
              <a:spcAft>
                <a:spcPts val="1200"/>
              </a:spcAft>
              <a:buFont typeface="Arial"/>
              <a:buChar char="•"/>
              <a:defRPr/>
            </a:pPr>
            <a:r>
              <a:rPr lang="en-US" dirty="0">
                <a:solidFill>
                  <a:srgbClr val="424242"/>
                </a:solidFill>
                <a:latin typeface="Libre Franklin" pitchFamily="2" charset="77"/>
              </a:rPr>
              <a:t>Social networks results in better overall health</a:t>
            </a:r>
          </a:p>
          <a:p>
            <a:pPr marL="431822" lvl="1" indent="-215911" defTabSz="609630">
              <a:spcAft>
                <a:spcPts val="1200"/>
              </a:spcAft>
              <a:buFont typeface="Arial"/>
              <a:buChar char="•"/>
              <a:defRPr/>
            </a:pPr>
            <a:r>
              <a:rPr lang="en-US" dirty="0">
                <a:solidFill>
                  <a:srgbClr val="424242"/>
                </a:solidFill>
                <a:latin typeface="Libre Franklin" pitchFamily="2" charset="77"/>
              </a:rPr>
              <a:t>Building relationships provides social support, and soft skills- allowing for better parent-child interactions and healthier child development</a:t>
            </a:r>
            <a:endParaRPr kumimoji="0" lang="en-US" u="none" strike="noStrike" kern="1200" cap="none" spc="0" normalizeH="0" baseline="0" noProof="0" dirty="0">
              <a:ln>
                <a:noFill/>
              </a:ln>
              <a:solidFill>
                <a:srgbClr val="424242"/>
              </a:solidFill>
              <a:effectLst/>
              <a:uLnTx/>
              <a:uFillTx/>
              <a:latin typeface="Libre Franklin" pitchFamily="2" charset="77"/>
            </a:endParaRPr>
          </a:p>
        </p:txBody>
      </p:sp>
      <p:sp>
        <p:nvSpPr>
          <p:cNvPr id="4" name="TextBox 5">
            <a:extLst>
              <a:ext uri="{FF2B5EF4-FFF2-40B4-BE49-F238E27FC236}">
                <a16:creationId xmlns:a16="http://schemas.microsoft.com/office/drawing/2014/main" id="{3D5635D1-C98E-FB4B-7AE2-D6689C5A9B46}"/>
              </a:ext>
            </a:extLst>
          </p:cNvPr>
          <p:cNvSpPr txBox="1"/>
          <p:nvPr/>
        </p:nvSpPr>
        <p:spPr>
          <a:xfrm>
            <a:off x="390478" y="372658"/>
            <a:ext cx="11079627" cy="743793"/>
          </a:xfrm>
          <a:prstGeom prst="rect">
            <a:avLst/>
          </a:prstGeom>
        </p:spPr>
        <p:txBody>
          <a:bodyPr wrap="square" lIns="0" tIns="0" rIns="0" bIns="0" rtlCol="0" anchor="t">
            <a:spAutoFit/>
          </a:bodyPr>
          <a:lstStyle/>
          <a:p>
            <a:pPr marL="0" marR="0" lvl="0" indent="0" algn="l" defTabSz="609630" rtl="0" eaLnBrk="1" fontAlgn="auto" latinLnBrk="0" hangingPunct="1">
              <a:lnSpc>
                <a:spcPts val="5833"/>
              </a:lnSpc>
              <a:spcBef>
                <a:spcPts val="0"/>
              </a:spcBef>
              <a:spcAft>
                <a:spcPts val="0"/>
              </a:spcAft>
              <a:buClrTx/>
              <a:buSzTx/>
              <a:buFontTx/>
              <a:buNone/>
              <a:tabLst/>
              <a:defRPr/>
            </a:pPr>
            <a:r>
              <a:rPr lang="en-US" sz="5666" b="1" dirty="0">
                <a:solidFill>
                  <a:schemeClr val="bg1"/>
                </a:solidFill>
                <a:latin typeface="Libre Franklin" pitchFamily="2" charset="77"/>
              </a:rPr>
              <a:t>Benefits of Social Capital</a:t>
            </a:r>
            <a:endParaRPr kumimoji="0" lang="en-US" sz="5666" b="1" u="none" strike="noStrike" kern="1200" cap="none" spc="0" normalizeH="0" baseline="0" noProof="0" dirty="0">
              <a:ln>
                <a:noFill/>
              </a:ln>
              <a:solidFill>
                <a:schemeClr val="bg1"/>
              </a:solidFill>
              <a:effectLst/>
              <a:uLnTx/>
              <a:uFillTx/>
              <a:latin typeface="Libre Franklin" pitchFamily="2" charset="77"/>
              <a:ea typeface="+mn-ea"/>
              <a:cs typeface="+mn-cs"/>
            </a:endParaRPr>
          </a:p>
        </p:txBody>
      </p:sp>
    </p:spTree>
    <p:extLst>
      <p:ext uri="{BB962C8B-B14F-4D97-AF65-F5344CB8AC3E}">
        <p14:creationId xmlns:p14="http://schemas.microsoft.com/office/powerpoint/2010/main" val="3856615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DB23B"/>
        </a:solidFill>
        <a:effectLst/>
      </p:bgPr>
    </p:bg>
    <p:spTree>
      <p:nvGrpSpPr>
        <p:cNvPr id="1" name=""/>
        <p:cNvGrpSpPr/>
        <p:nvPr/>
      </p:nvGrpSpPr>
      <p:grpSpPr>
        <a:xfrm>
          <a:off x="0" y="0"/>
          <a:ext cx="0" cy="0"/>
          <a:chOff x="0" y="0"/>
          <a:chExt cx="0" cy="0"/>
        </a:xfrm>
      </p:grpSpPr>
      <p:sp>
        <p:nvSpPr>
          <p:cNvPr id="3" name="Freeform 3"/>
          <p:cNvSpPr/>
          <p:nvPr/>
        </p:nvSpPr>
        <p:spPr>
          <a:xfrm>
            <a:off x="5369181" y="0"/>
            <a:ext cx="6822819" cy="6858000"/>
          </a:xfrm>
          <a:custGeom>
            <a:avLst/>
            <a:gdLst/>
            <a:ahLst/>
            <a:cxnLst/>
            <a:rect l="l" t="t" r="r" b="b"/>
            <a:pathLst>
              <a:path w="1904072" h="1913890">
                <a:moveTo>
                  <a:pt x="0" y="0"/>
                </a:moveTo>
                <a:lnTo>
                  <a:pt x="1904072" y="0"/>
                </a:lnTo>
                <a:lnTo>
                  <a:pt x="1904072" y="1913890"/>
                </a:lnTo>
                <a:lnTo>
                  <a:pt x="0" y="1913890"/>
                </a:lnTo>
                <a:close/>
              </a:path>
            </a:pathLst>
          </a:custGeom>
          <a:solidFill>
            <a:srgbClr val="EAEAEA"/>
          </a:solidFill>
        </p:spPr>
      </p:sp>
      <p:pic>
        <p:nvPicPr>
          <p:cNvPr id="8" name="Picture 8"/>
          <p:cNvPicPr>
            <a:picLocks noChangeAspect="1"/>
          </p:cNvPicPr>
          <p:nvPr/>
        </p:nvPicPr>
        <p:blipFill rotWithShape="1">
          <a:blip r:embed="rId3"/>
          <a:srcRect l="25504" r="6624" b="2132"/>
          <a:stretch/>
        </p:blipFill>
        <p:spPr>
          <a:xfrm>
            <a:off x="-1" y="1696525"/>
            <a:ext cx="5369181" cy="5161475"/>
          </a:xfrm>
          <a:prstGeom prst="rect">
            <a:avLst/>
          </a:prstGeom>
        </p:spPr>
      </p:pic>
      <p:sp>
        <p:nvSpPr>
          <p:cNvPr id="9" name="TextBox 9"/>
          <p:cNvSpPr txBox="1"/>
          <p:nvPr/>
        </p:nvSpPr>
        <p:spPr>
          <a:xfrm>
            <a:off x="5873674" y="1742739"/>
            <a:ext cx="6052845" cy="4188583"/>
          </a:xfrm>
          <a:prstGeom prst="rect">
            <a:avLst/>
          </a:prstGeom>
        </p:spPr>
        <p:txBody>
          <a:bodyPr wrap="square" lIns="0" tIns="0" rIns="0" bIns="0" rtlCol="0" anchor="t">
            <a:spAutoFit/>
          </a:bodyPr>
          <a:lstStyle/>
          <a:p>
            <a:pPr marL="251896" marR="0" lvl="1" algn="l" defTabSz="609630" rtl="0" eaLnBrk="1" fontAlgn="auto" latinLnBrk="0" hangingPunct="1">
              <a:lnSpc>
                <a:spcPts val="3266"/>
              </a:lnSpc>
              <a:spcBef>
                <a:spcPts val="0"/>
              </a:spcBef>
              <a:spcAft>
                <a:spcPts val="0"/>
              </a:spcAft>
              <a:buClrTx/>
              <a:buSzTx/>
              <a:tabLst/>
              <a:defRPr/>
            </a:pPr>
            <a:r>
              <a:rPr kumimoji="0" lang="en-US" sz="2000" b="1" u="none" strike="noStrike" kern="1200" cap="none" spc="0" normalizeH="0" baseline="0" noProof="0" dirty="0">
                <a:ln>
                  <a:noFill/>
                </a:ln>
                <a:solidFill>
                  <a:srgbClr val="424242"/>
                </a:solidFill>
                <a:effectLst/>
                <a:uLnTx/>
                <a:uFillTx/>
                <a:latin typeface="Libre Franklin" pitchFamily="2" charset="77"/>
                <a:ea typeface="Source Sans Pro" panose="020B0503030403020204" pitchFamily="34" charset="0"/>
              </a:rPr>
              <a:t>Participants will:</a:t>
            </a:r>
          </a:p>
          <a:p>
            <a:pPr marL="503791" marR="0" lvl="1" indent="-251895" algn="l" defTabSz="609630" rtl="0" eaLnBrk="1" fontAlgn="auto" latinLnBrk="0" hangingPunct="1">
              <a:lnSpc>
                <a:spcPts val="3266"/>
              </a:lnSpc>
              <a:spcBef>
                <a:spcPts val="0"/>
              </a:spcBef>
              <a:spcAft>
                <a:spcPts val="0"/>
              </a:spcAft>
              <a:buClrTx/>
              <a:buSzTx/>
              <a:buFont typeface="Arial"/>
              <a:buChar char="•"/>
              <a:tabLst/>
              <a:defRPr/>
            </a:pPr>
            <a:r>
              <a:rPr lang="en-US" sz="2000" dirty="0">
                <a:solidFill>
                  <a:srgbClr val="424242"/>
                </a:solidFill>
                <a:latin typeface="Libre Franklin" pitchFamily="2" charset="77"/>
                <a:ea typeface="Source Sans Pro" panose="020B0503030403020204" pitchFamily="34" charset="0"/>
              </a:rPr>
              <a:t>L</a:t>
            </a:r>
            <a:r>
              <a:rPr kumimoji="0" lang="en-US" sz="2000" u="none" strike="noStrike" kern="1200" cap="none" spc="0" normalizeH="0" baseline="0" noProof="0" dirty="0">
                <a:ln>
                  <a:noFill/>
                </a:ln>
                <a:solidFill>
                  <a:srgbClr val="424242"/>
                </a:solidFill>
                <a:effectLst/>
                <a:uLnTx/>
                <a:uFillTx/>
                <a:latin typeface="Libre Franklin" pitchFamily="2" charset="77"/>
                <a:ea typeface="Source Sans Pro" panose="020B0503030403020204" pitchFamily="34" charset="0"/>
              </a:rPr>
              <a:t>earn how to </a:t>
            </a:r>
            <a:r>
              <a:rPr lang="en-US" sz="2000" dirty="0">
                <a:solidFill>
                  <a:srgbClr val="424242"/>
                </a:solidFill>
                <a:latin typeface="Libre Franklin" pitchFamily="2" charset="77"/>
                <a:ea typeface="Source Sans Pro" panose="020B0503030403020204" pitchFamily="34" charset="0"/>
              </a:rPr>
              <a:t>discuss</a:t>
            </a:r>
            <a:r>
              <a:rPr kumimoji="0" lang="en-US" sz="2000" u="none" strike="noStrike" kern="1200" cap="none" spc="0" normalizeH="0" baseline="0" noProof="0" dirty="0">
                <a:ln>
                  <a:noFill/>
                </a:ln>
                <a:solidFill>
                  <a:srgbClr val="424242"/>
                </a:solidFill>
                <a:effectLst/>
                <a:uLnTx/>
                <a:uFillTx/>
                <a:latin typeface="Libre Franklin" pitchFamily="2" charset="77"/>
                <a:ea typeface="Source Sans Pro" panose="020B0503030403020204" pitchFamily="34" charset="0"/>
              </a:rPr>
              <a:t> protective and promotive factors</a:t>
            </a:r>
          </a:p>
          <a:p>
            <a:pPr marL="503791" marR="0" lvl="1" indent="-251895" algn="l" defTabSz="609630" rtl="0" eaLnBrk="1" fontAlgn="auto" latinLnBrk="0" hangingPunct="1">
              <a:lnSpc>
                <a:spcPts val="3266"/>
              </a:lnSpc>
              <a:spcBef>
                <a:spcPts val="0"/>
              </a:spcBef>
              <a:spcAft>
                <a:spcPts val="0"/>
              </a:spcAft>
              <a:buClrTx/>
              <a:buSzTx/>
              <a:buFont typeface="Arial"/>
              <a:buChar char="•"/>
              <a:tabLst/>
              <a:defRPr/>
            </a:pPr>
            <a:r>
              <a:rPr lang="en-US" sz="2000" dirty="0">
                <a:solidFill>
                  <a:srgbClr val="424242"/>
                </a:solidFill>
                <a:latin typeface="Libre Franklin" pitchFamily="2" charset="77"/>
                <a:ea typeface="Source Sans Pro" panose="020B0503030403020204" pitchFamily="34" charset="0"/>
              </a:rPr>
              <a:t>U</a:t>
            </a:r>
            <a:r>
              <a:rPr kumimoji="0" lang="en-US" sz="2000" u="none" strike="noStrike" kern="1200" cap="none" spc="0" normalizeH="0" baseline="0" noProof="0" dirty="0" err="1">
                <a:ln>
                  <a:noFill/>
                </a:ln>
                <a:solidFill>
                  <a:srgbClr val="424242"/>
                </a:solidFill>
                <a:effectLst/>
                <a:uLnTx/>
                <a:uFillTx/>
                <a:latin typeface="Libre Franklin" pitchFamily="2" charset="77"/>
                <a:ea typeface="Source Sans Pro" panose="020B0503030403020204" pitchFamily="34" charset="0"/>
              </a:rPr>
              <a:t>nderstand</a:t>
            </a:r>
            <a:r>
              <a:rPr kumimoji="0" lang="en-US" sz="2000" u="none" strike="noStrike" kern="1200" cap="none" spc="0" normalizeH="0" baseline="0" noProof="0" dirty="0">
                <a:ln>
                  <a:noFill/>
                </a:ln>
                <a:solidFill>
                  <a:srgbClr val="424242"/>
                </a:solidFill>
                <a:effectLst/>
                <a:uLnTx/>
                <a:uFillTx/>
                <a:latin typeface="Libre Franklin" pitchFamily="2" charset="77"/>
                <a:ea typeface="Source Sans Pro" panose="020B0503030403020204" pitchFamily="34" charset="0"/>
              </a:rPr>
              <a:t> social </a:t>
            </a:r>
            <a:r>
              <a:rPr lang="en-US" sz="2000" dirty="0">
                <a:solidFill>
                  <a:srgbClr val="424242"/>
                </a:solidFill>
                <a:latin typeface="Libre Franklin" pitchFamily="2" charset="77"/>
                <a:ea typeface="Source Sans Pro" panose="020B0503030403020204" pitchFamily="34" charset="0"/>
              </a:rPr>
              <a:t>connection and support</a:t>
            </a:r>
            <a:endParaRPr kumimoji="0" lang="en-US" sz="2000" u="none" strike="noStrike" kern="1200" cap="none" spc="0" normalizeH="0" baseline="0" noProof="0" dirty="0">
              <a:ln>
                <a:noFill/>
              </a:ln>
              <a:solidFill>
                <a:srgbClr val="424242"/>
              </a:solidFill>
              <a:effectLst/>
              <a:uLnTx/>
              <a:uFillTx/>
              <a:latin typeface="Libre Franklin" pitchFamily="2" charset="77"/>
              <a:ea typeface="Source Sans Pro" panose="020B0503030403020204" pitchFamily="34" charset="0"/>
            </a:endParaRPr>
          </a:p>
          <a:p>
            <a:pPr marL="503791" marR="0" lvl="1" indent="-251895" algn="l" defTabSz="609630" rtl="0" eaLnBrk="1" fontAlgn="auto" latinLnBrk="0" hangingPunct="1">
              <a:lnSpc>
                <a:spcPts val="3266"/>
              </a:lnSpc>
              <a:spcBef>
                <a:spcPts val="0"/>
              </a:spcBef>
              <a:spcAft>
                <a:spcPts val="0"/>
              </a:spcAft>
              <a:buClrTx/>
              <a:buSzTx/>
              <a:buFont typeface="Arial"/>
              <a:buChar char="•"/>
              <a:tabLst/>
              <a:defRPr/>
            </a:pPr>
            <a:r>
              <a:rPr lang="en-US" sz="2000" dirty="0">
                <a:solidFill>
                  <a:srgbClr val="424242"/>
                </a:solidFill>
                <a:latin typeface="Libre Franklin" pitchFamily="2" charset="77"/>
                <a:ea typeface="Source Sans Pro" panose="020B0503030403020204" pitchFamily="34" charset="0"/>
              </a:rPr>
              <a:t>U</a:t>
            </a:r>
            <a:r>
              <a:rPr kumimoji="0" lang="en-US" sz="2000" u="none" strike="noStrike" kern="1200" cap="none" spc="0" normalizeH="0" baseline="0" noProof="0" dirty="0" err="1">
                <a:ln>
                  <a:noFill/>
                </a:ln>
                <a:solidFill>
                  <a:srgbClr val="424242"/>
                </a:solidFill>
                <a:effectLst/>
                <a:uLnTx/>
                <a:uFillTx/>
                <a:latin typeface="Libre Franklin" pitchFamily="2" charset="77"/>
                <a:ea typeface="Source Sans Pro" panose="020B0503030403020204" pitchFamily="34" charset="0"/>
              </a:rPr>
              <a:t>tilize</a:t>
            </a:r>
            <a:r>
              <a:rPr kumimoji="0" lang="en-US" sz="2000" u="none" strike="noStrike" kern="1200" cap="none" spc="0" normalizeH="0" baseline="0" noProof="0" dirty="0">
                <a:ln>
                  <a:noFill/>
                </a:ln>
                <a:solidFill>
                  <a:srgbClr val="424242"/>
                </a:solidFill>
                <a:effectLst/>
                <a:uLnTx/>
                <a:uFillTx/>
                <a:latin typeface="Libre Franklin" pitchFamily="2" charset="77"/>
                <a:ea typeface="Source Sans Pro" panose="020B0503030403020204" pitchFamily="34" charset="0"/>
              </a:rPr>
              <a:t> tools to assess social support</a:t>
            </a:r>
          </a:p>
          <a:p>
            <a:pPr marL="503791" marR="0" lvl="1" indent="-251895" algn="l" defTabSz="609630" rtl="0" eaLnBrk="1" fontAlgn="auto" latinLnBrk="0" hangingPunct="1">
              <a:lnSpc>
                <a:spcPts val="3266"/>
              </a:lnSpc>
              <a:spcBef>
                <a:spcPts val="0"/>
              </a:spcBef>
              <a:spcAft>
                <a:spcPts val="0"/>
              </a:spcAft>
              <a:buClrTx/>
              <a:buSzTx/>
              <a:buFont typeface="Arial"/>
              <a:buChar char="•"/>
              <a:tabLst/>
              <a:defRPr/>
            </a:pPr>
            <a:r>
              <a:rPr kumimoji="0" lang="en-US" sz="2000" u="none" strike="noStrike" kern="1200" cap="none" spc="0" normalizeH="0" baseline="0" noProof="0" dirty="0">
                <a:ln>
                  <a:noFill/>
                </a:ln>
                <a:solidFill>
                  <a:srgbClr val="424242"/>
                </a:solidFill>
                <a:effectLst/>
                <a:uLnTx/>
                <a:uFillTx/>
                <a:latin typeface="Libre Franklin" pitchFamily="2" charset="77"/>
                <a:ea typeface="Source Sans Pro" panose="020B0503030403020204" pitchFamily="34" charset="0"/>
              </a:rPr>
              <a:t>Practice skills to enhance social </a:t>
            </a:r>
            <a:r>
              <a:rPr lang="en-US" sz="2000" dirty="0">
                <a:solidFill>
                  <a:srgbClr val="424242"/>
                </a:solidFill>
                <a:latin typeface="Libre Franklin" pitchFamily="2" charset="77"/>
                <a:ea typeface="Source Sans Pro" panose="020B0503030403020204" pitchFamily="34" charset="0"/>
              </a:rPr>
              <a:t>connection</a:t>
            </a:r>
            <a:endParaRPr kumimoji="0" lang="en-US" sz="2000" u="none" strike="noStrike" kern="1200" cap="none" spc="0" normalizeH="0" baseline="0" noProof="0" dirty="0">
              <a:ln>
                <a:noFill/>
              </a:ln>
              <a:solidFill>
                <a:srgbClr val="424242"/>
              </a:solidFill>
              <a:effectLst/>
              <a:uLnTx/>
              <a:uFillTx/>
              <a:latin typeface="Libre Franklin" pitchFamily="2" charset="77"/>
              <a:ea typeface="Source Sans Pro" panose="020B0503030403020204" pitchFamily="34" charset="0"/>
            </a:endParaRPr>
          </a:p>
          <a:p>
            <a:pPr marL="503791" marR="0" lvl="1" indent="-251895" algn="l" defTabSz="609630" rtl="0" eaLnBrk="1" fontAlgn="auto" latinLnBrk="0" hangingPunct="1">
              <a:lnSpc>
                <a:spcPts val="3266"/>
              </a:lnSpc>
              <a:spcBef>
                <a:spcPts val="0"/>
              </a:spcBef>
              <a:spcAft>
                <a:spcPts val="0"/>
              </a:spcAft>
              <a:buClrTx/>
              <a:buSzTx/>
              <a:buFont typeface="Arial"/>
              <a:buChar char="•"/>
              <a:tabLst/>
              <a:defRPr/>
            </a:pPr>
            <a:r>
              <a:rPr lang="en-US" sz="2000" dirty="0">
                <a:solidFill>
                  <a:srgbClr val="424242"/>
                </a:solidFill>
                <a:latin typeface="Libre Franklin" pitchFamily="2" charset="77"/>
                <a:ea typeface="Source Sans Pro" panose="020B0503030403020204" pitchFamily="34" charset="0"/>
              </a:rPr>
              <a:t>L</a:t>
            </a:r>
            <a:r>
              <a:rPr kumimoji="0" lang="en-US" sz="2000" u="none" strike="noStrike" kern="1200" cap="none" spc="0" normalizeH="0" baseline="0" noProof="0" dirty="0">
                <a:ln>
                  <a:noFill/>
                </a:ln>
                <a:solidFill>
                  <a:srgbClr val="424242"/>
                </a:solidFill>
                <a:effectLst/>
                <a:uLnTx/>
                <a:uFillTx/>
                <a:latin typeface="Libre Franklin" pitchFamily="2" charset="77"/>
                <a:ea typeface="Source Sans Pro" panose="020B0503030403020204" pitchFamily="34" charset="0"/>
              </a:rPr>
              <a:t>earn new techniques to expand social </a:t>
            </a:r>
            <a:r>
              <a:rPr lang="en-US" sz="2000" dirty="0">
                <a:solidFill>
                  <a:srgbClr val="424242"/>
                </a:solidFill>
                <a:latin typeface="Libre Franklin" pitchFamily="2" charset="77"/>
                <a:ea typeface="Source Sans Pro" panose="020B0503030403020204" pitchFamily="34" charset="0"/>
              </a:rPr>
              <a:t>connection</a:t>
            </a:r>
            <a:endParaRPr kumimoji="0" lang="en-US" sz="2000" u="none" strike="noStrike" kern="1200" cap="none" spc="0" normalizeH="0" baseline="0" noProof="0" dirty="0">
              <a:ln>
                <a:noFill/>
              </a:ln>
              <a:solidFill>
                <a:srgbClr val="424242"/>
              </a:solidFill>
              <a:effectLst/>
              <a:uLnTx/>
              <a:uFillTx/>
              <a:latin typeface="Libre Franklin" pitchFamily="2" charset="77"/>
              <a:ea typeface="Source Sans Pro" panose="020B0503030403020204" pitchFamily="34" charset="0"/>
            </a:endParaRPr>
          </a:p>
          <a:p>
            <a:pPr marL="503791" marR="0" lvl="1" indent="-251895" algn="l" defTabSz="609630" rtl="0" eaLnBrk="1" fontAlgn="auto" latinLnBrk="0" hangingPunct="1">
              <a:lnSpc>
                <a:spcPts val="3266"/>
              </a:lnSpc>
              <a:spcBef>
                <a:spcPts val="0"/>
              </a:spcBef>
              <a:spcAft>
                <a:spcPts val="0"/>
              </a:spcAft>
              <a:buClrTx/>
              <a:buSzTx/>
              <a:buFont typeface="Arial"/>
              <a:buChar char="•"/>
              <a:tabLst/>
              <a:defRPr/>
            </a:pPr>
            <a:r>
              <a:rPr lang="en-US" sz="2000" dirty="0">
                <a:solidFill>
                  <a:srgbClr val="424242"/>
                </a:solidFill>
                <a:latin typeface="Libre Franklin" pitchFamily="2" charset="77"/>
                <a:ea typeface="Source Sans Pro" panose="020B0503030403020204" pitchFamily="34" charset="0"/>
              </a:rPr>
              <a:t>E</a:t>
            </a:r>
            <a:r>
              <a:rPr kumimoji="0" lang="en-US" sz="2000" u="none" strike="noStrike" kern="1200" cap="none" spc="0" normalizeH="0" baseline="0" noProof="0" dirty="0" err="1">
                <a:ln>
                  <a:noFill/>
                </a:ln>
                <a:solidFill>
                  <a:srgbClr val="424242"/>
                </a:solidFill>
                <a:effectLst/>
                <a:uLnTx/>
                <a:uFillTx/>
                <a:latin typeface="Libre Franklin" pitchFamily="2" charset="77"/>
                <a:ea typeface="Source Sans Pro" panose="020B0503030403020204" pitchFamily="34" charset="0"/>
              </a:rPr>
              <a:t>ngage</a:t>
            </a:r>
            <a:r>
              <a:rPr kumimoji="0" lang="en-US" sz="2000" u="none" strike="noStrike" kern="1200" cap="none" spc="0" normalizeH="0" baseline="0" noProof="0" dirty="0">
                <a:ln>
                  <a:noFill/>
                </a:ln>
                <a:solidFill>
                  <a:srgbClr val="424242"/>
                </a:solidFill>
                <a:effectLst/>
                <a:uLnTx/>
                <a:uFillTx/>
                <a:latin typeface="Libre Franklin" pitchFamily="2" charset="77"/>
                <a:ea typeface="Source Sans Pro" panose="020B0503030403020204" pitchFamily="34" charset="0"/>
              </a:rPr>
              <a:t> in reflection on thoughts, feelings and identification of actions to expand practice</a:t>
            </a:r>
          </a:p>
        </p:txBody>
      </p:sp>
      <p:pic>
        <p:nvPicPr>
          <p:cNvPr id="10" name="Picture 8">
            <a:extLst>
              <a:ext uri="{FF2B5EF4-FFF2-40B4-BE49-F238E27FC236}">
                <a16:creationId xmlns:a16="http://schemas.microsoft.com/office/drawing/2014/main" id="{A6D12755-9703-8C85-8FD4-718358B3E195}"/>
              </a:ext>
            </a:extLst>
          </p:cNvPr>
          <p:cNvPicPr>
            <a:picLocks noChangeAspect="1"/>
          </p:cNvPicPr>
          <p:nvPr/>
        </p:nvPicPr>
        <p:blipFill>
          <a:blip r:embed="rId4"/>
          <a:srcRect/>
          <a:stretch>
            <a:fillRect/>
          </a:stretch>
        </p:blipFill>
        <p:spPr>
          <a:xfrm>
            <a:off x="10350446" y="6485341"/>
            <a:ext cx="1782387" cy="303973"/>
          </a:xfrm>
          <a:prstGeom prst="rect">
            <a:avLst/>
          </a:prstGeom>
        </p:spPr>
      </p:pic>
      <p:sp>
        <p:nvSpPr>
          <p:cNvPr id="4" name="TextBox 4"/>
          <p:cNvSpPr txBox="1"/>
          <p:nvPr/>
        </p:nvSpPr>
        <p:spPr>
          <a:xfrm>
            <a:off x="407291" y="936950"/>
            <a:ext cx="3753813" cy="925190"/>
          </a:xfrm>
          <a:prstGeom prst="rect">
            <a:avLst/>
          </a:prstGeom>
        </p:spPr>
        <p:txBody>
          <a:bodyPr wrap="square" lIns="0" tIns="0" rIns="0" bIns="0" rtlCol="0" anchor="t">
            <a:spAutoFit/>
          </a:bodyPr>
          <a:lstStyle/>
          <a:p>
            <a:pPr marL="0" marR="0" lvl="0" indent="0" defTabSz="609630" rtl="0" eaLnBrk="1" fontAlgn="auto" latinLnBrk="0" hangingPunct="1">
              <a:lnSpc>
                <a:spcPts val="7933"/>
              </a:lnSpc>
              <a:spcBef>
                <a:spcPts val="0"/>
              </a:spcBef>
              <a:spcAft>
                <a:spcPts val="0"/>
              </a:spcAft>
              <a:buClrTx/>
              <a:buSzTx/>
              <a:buFontTx/>
              <a:buNone/>
              <a:tabLst/>
              <a:defRPr/>
            </a:pPr>
            <a:r>
              <a:rPr kumimoji="0" lang="en-US" sz="5666" b="1" u="none" strike="noStrike" kern="1200" cap="none" spc="0" normalizeH="0" baseline="0" noProof="0" dirty="0">
                <a:ln>
                  <a:noFill/>
                </a:ln>
                <a:solidFill>
                  <a:schemeClr val="bg1"/>
                </a:solidFill>
                <a:effectLst/>
                <a:uLnTx/>
                <a:uFillTx/>
                <a:latin typeface=""/>
              </a:rPr>
              <a:t>Objectives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45EF87-D5AD-A1CA-4F23-A29F4791F1E3}"/>
              </a:ext>
            </a:extLst>
          </p:cNvPr>
          <p:cNvSpPr/>
          <p:nvPr/>
        </p:nvSpPr>
        <p:spPr>
          <a:xfrm>
            <a:off x="0" y="6396703"/>
            <a:ext cx="12192000" cy="46129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D47B913B-59D1-E429-C328-A3661F3B7D8B}"/>
              </a:ext>
            </a:extLst>
          </p:cNvPr>
          <p:cNvSpPr txBox="1"/>
          <p:nvPr/>
        </p:nvSpPr>
        <p:spPr>
          <a:xfrm>
            <a:off x="145758" y="6419982"/>
            <a:ext cx="6250192" cy="369332"/>
          </a:xfrm>
          <a:prstGeom prst="rect">
            <a:avLst/>
          </a:prstGeom>
          <a:noFill/>
        </p:spPr>
        <p:txBody>
          <a:bodyPr wrap="square">
            <a:spAutoFit/>
          </a:bodyPr>
          <a:lstStyle/>
          <a:p>
            <a:r>
              <a:rPr lang="en-US" dirty="0">
                <a:hlinkClick r:id="rId3"/>
              </a:rPr>
              <a:t>https://youtu.be/f_c6FokE_i8</a:t>
            </a:r>
            <a:endParaRPr lang="en-US" dirty="0"/>
          </a:p>
        </p:txBody>
      </p:sp>
      <p:pic>
        <p:nvPicPr>
          <p:cNvPr id="7" name="Picture 8">
            <a:extLst>
              <a:ext uri="{FF2B5EF4-FFF2-40B4-BE49-F238E27FC236}">
                <a16:creationId xmlns:a16="http://schemas.microsoft.com/office/drawing/2014/main" id="{41FE6C4B-1AE5-3B28-7026-B8B9F3091719}"/>
              </a:ext>
            </a:extLst>
          </p:cNvPr>
          <p:cNvPicPr>
            <a:picLocks noChangeAspect="1"/>
          </p:cNvPicPr>
          <p:nvPr/>
        </p:nvPicPr>
        <p:blipFill>
          <a:blip r:embed="rId4"/>
          <a:srcRect/>
          <a:stretch>
            <a:fillRect/>
          </a:stretch>
        </p:blipFill>
        <p:spPr>
          <a:xfrm>
            <a:off x="10350446" y="6485341"/>
            <a:ext cx="1782387" cy="303973"/>
          </a:xfrm>
          <a:prstGeom prst="rect">
            <a:avLst/>
          </a:prstGeom>
        </p:spPr>
      </p:pic>
      <p:pic>
        <p:nvPicPr>
          <p:cNvPr id="9" name="Picture 8">
            <a:extLst>
              <a:ext uri="{FF2B5EF4-FFF2-40B4-BE49-F238E27FC236}">
                <a16:creationId xmlns:a16="http://schemas.microsoft.com/office/drawing/2014/main" id="{6D2D9C6D-FC08-0E92-920B-3FC2F0AB47CF}"/>
              </a:ext>
            </a:extLst>
          </p:cNvPr>
          <p:cNvPicPr>
            <a:picLocks noChangeAspect="1"/>
          </p:cNvPicPr>
          <p:nvPr/>
        </p:nvPicPr>
        <p:blipFill rotWithShape="1">
          <a:blip r:embed="rId5">
            <a:extLst>
              <a:ext uri="{28A0092B-C50C-407E-A947-70E740481C1C}">
                <a14:useLocalDpi xmlns:a14="http://schemas.microsoft.com/office/drawing/2010/main" val="0"/>
              </a:ext>
            </a:extLst>
          </a:blip>
          <a:srcRect t="19770" b="19770"/>
          <a:stretch/>
        </p:blipFill>
        <p:spPr>
          <a:xfrm>
            <a:off x="0" y="1789582"/>
            <a:ext cx="12192000" cy="4607121"/>
          </a:xfrm>
          <a:prstGeom prst="rect">
            <a:avLst/>
          </a:prstGeom>
        </p:spPr>
      </p:pic>
      <p:sp>
        <p:nvSpPr>
          <p:cNvPr id="6" name="TextBox 6"/>
          <p:cNvSpPr txBox="1"/>
          <p:nvPr/>
        </p:nvSpPr>
        <p:spPr>
          <a:xfrm>
            <a:off x="274321" y="256298"/>
            <a:ext cx="11917679" cy="1404167"/>
          </a:xfrm>
          <a:prstGeom prst="rect">
            <a:avLst/>
          </a:prstGeom>
        </p:spPr>
        <p:txBody>
          <a:bodyPr wrap="square" lIns="0" tIns="0" rIns="0" bIns="0" rtlCol="0" anchor="t">
            <a:spAutoFit/>
          </a:bodyPr>
          <a:lstStyle/>
          <a:p>
            <a:pPr marL="0" marR="0" lvl="0" indent="0" defTabSz="609630" rtl="0" eaLnBrk="1" fontAlgn="auto" latinLnBrk="0" hangingPunct="1">
              <a:lnSpc>
                <a:spcPts val="5733"/>
              </a:lnSpc>
              <a:spcBef>
                <a:spcPts val="0"/>
              </a:spcBef>
              <a:spcAft>
                <a:spcPts val="0"/>
              </a:spcAft>
              <a:buClrTx/>
              <a:buSzTx/>
              <a:buFontTx/>
              <a:buNone/>
              <a:tabLst/>
              <a:defRPr/>
            </a:pPr>
            <a:r>
              <a:rPr kumimoji="0" lang="en-US" sz="5666" b="1" u="none" strike="noStrike" kern="1200" cap="none" spc="0" normalizeH="0" baseline="0" noProof="0" dirty="0">
                <a:ln>
                  <a:noFill/>
                </a:ln>
                <a:solidFill>
                  <a:srgbClr val="424242"/>
                </a:solidFill>
                <a:effectLst/>
                <a:uLnTx/>
                <a:uFillTx/>
                <a:latin typeface="Libre Franklin" pitchFamily="2" charset="77"/>
                <a:ea typeface="+mn-ea"/>
                <a:cs typeface="+mn-cs"/>
              </a:rPr>
              <a:t>Video:</a:t>
            </a:r>
            <a:br>
              <a:rPr kumimoji="0" lang="en-US" sz="5666" b="1" u="none" strike="noStrike" kern="1200" cap="none" spc="0" normalizeH="0" baseline="0" noProof="0" dirty="0">
                <a:ln>
                  <a:noFill/>
                </a:ln>
                <a:solidFill>
                  <a:schemeClr val="bg1"/>
                </a:solidFill>
                <a:effectLst/>
                <a:uLnTx/>
                <a:uFillTx/>
                <a:latin typeface="Libre Franklin" pitchFamily="2" charset="77"/>
                <a:ea typeface="+mn-ea"/>
                <a:cs typeface="+mn-cs"/>
              </a:rPr>
            </a:br>
            <a:r>
              <a:rPr lang="en-US" sz="4400" b="1" dirty="0">
                <a:solidFill>
                  <a:schemeClr val="bg1"/>
                </a:solidFill>
                <a:latin typeface="Libre Franklin" pitchFamily="2" charset="77"/>
              </a:rPr>
              <a:t>Build Socially Connected Communities</a:t>
            </a:r>
            <a:endParaRPr kumimoji="0" lang="en-US" sz="4400" b="1" u="none" strike="noStrike" kern="1200" cap="none" spc="0" normalizeH="0" baseline="0" noProof="0" dirty="0">
              <a:ln>
                <a:noFill/>
              </a:ln>
              <a:solidFill>
                <a:schemeClr val="bg1"/>
              </a:solidFill>
              <a:effectLst/>
              <a:uLnTx/>
              <a:uFillTx/>
              <a:latin typeface="Libre Franklin" pitchFamily="2" charset="77"/>
              <a:ea typeface="+mn-ea"/>
              <a:cs typeface="+mn-cs"/>
            </a:endParaRPr>
          </a:p>
        </p:txBody>
      </p:sp>
      <p:pic>
        <p:nvPicPr>
          <p:cNvPr id="14" name="Graphic 13" descr="Presentation with media with solid fill">
            <a:extLst>
              <a:ext uri="{FF2B5EF4-FFF2-40B4-BE49-F238E27FC236}">
                <a16:creationId xmlns:a16="http://schemas.microsoft.com/office/drawing/2014/main" id="{F9759B2C-5D84-FA2C-F3FB-88A4F78EBF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18433" y="127181"/>
            <a:ext cx="914400" cy="914400"/>
          </a:xfrm>
          <a:prstGeom prst="rect">
            <a:avLst/>
          </a:prstGeom>
        </p:spPr>
      </p:pic>
    </p:spTree>
    <p:extLst>
      <p:ext uri="{BB962C8B-B14F-4D97-AF65-F5344CB8AC3E}">
        <p14:creationId xmlns:p14="http://schemas.microsoft.com/office/powerpoint/2010/main" val="4253505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DB23B"/>
        </a:solidFill>
        <a:effectLst/>
      </p:bgPr>
    </p:bg>
    <p:spTree>
      <p:nvGrpSpPr>
        <p:cNvPr id="1" name=""/>
        <p:cNvGrpSpPr/>
        <p:nvPr/>
      </p:nvGrpSpPr>
      <p:grpSpPr>
        <a:xfrm>
          <a:off x="0" y="0"/>
          <a:ext cx="0" cy="0"/>
          <a:chOff x="0" y="0"/>
          <a:chExt cx="0" cy="0"/>
        </a:xfrm>
      </p:grpSpPr>
      <p:sp>
        <p:nvSpPr>
          <p:cNvPr id="7" name="Freeform 7"/>
          <p:cNvSpPr/>
          <p:nvPr/>
        </p:nvSpPr>
        <p:spPr>
          <a:xfrm>
            <a:off x="5426054" y="2398426"/>
            <a:ext cx="6765946" cy="4459574"/>
          </a:xfrm>
          <a:custGeom>
            <a:avLst/>
            <a:gdLst/>
            <a:ahLst/>
            <a:cxnLst/>
            <a:rect l="l" t="t" r="r" b="b"/>
            <a:pathLst>
              <a:path w="1249268" h="1464745">
                <a:moveTo>
                  <a:pt x="0" y="0"/>
                </a:moveTo>
                <a:lnTo>
                  <a:pt x="1249268" y="0"/>
                </a:lnTo>
                <a:lnTo>
                  <a:pt x="1249268" y="1464745"/>
                </a:lnTo>
                <a:lnTo>
                  <a:pt x="0" y="1464745"/>
                </a:lnTo>
                <a:close/>
              </a:path>
            </a:pathLst>
          </a:custGeom>
          <a:solidFill>
            <a:srgbClr val="7B855B"/>
          </a:solidFill>
        </p:spPr>
      </p:sp>
      <p:sp>
        <p:nvSpPr>
          <p:cNvPr id="5" name="TextBox 5"/>
          <p:cNvSpPr txBox="1"/>
          <p:nvPr/>
        </p:nvSpPr>
        <p:spPr>
          <a:xfrm>
            <a:off x="5659046" y="2739559"/>
            <a:ext cx="6320588" cy="3570208"/>
          </a:xfrm>
          <a:prstGeom prst="rect">
            <a:avLst/>
          </a:prstGeom>
        </p:spPr>
        <p:txBody>
          <a:bodyPr wrap="square" lIns="0" tIns="0" rIns="0" bIns="0" rtlCol="0" anchor="t">
            <a:spAutoFit/>
          </a:bodyPr>
          <a:lstStyle/>
          <a:p>
            <a:pPr marL="431822" lvl="1" indent="-215911" defTabSz="609630">
              <a:spcAft>
                <a:spcPts val="1200"/>
              </a:spcAft>
              <a:buFont typeface="Arial"/>
              <a:buChar char="•"/>
              <a:defRPr/>
            </a:pPr>
            <a:r>
              <a:rPr lang="en-US" dirty="0">
                <a:solidFill>
                  <a:srgbClr val="424242"/>
                </a:solidFill>
                <a:latin typeface="Libre Franklin" pitchFamily="2" charset="77"/>
              </a:rPr>
              <a:t>Networks (friendship)</a:t>
            </a:r>
          </a:p>
          <a:p>
            <a:pPr marL="431822" lvl="1" indent="-215911" defTabSz="609630">
              <a:spcAft>
                <a:spcPts val="1200"/>
              </a:spcAft>
              <a:buFont typeface="Arial"/>
              <a:buChar char="•"/>
              <a:defRPr/>
            </a:pPr>
            <a:r>
              <a:rPr lang="en-US" dirty="0">
                <a:solidFill>
                  <a:srgbClr val="424242"/>
                </a:solidFill>
                <a:latin typeface="Libre Franklin" pitchFamily="2" charset="77"/>
              </a:rPr>
              <a:t>Norms </a:t>
            </a:r>
          </a:p>
          <a:p>
            <a:pPr marL="431822" lvl="1" indent="-215911" defTabSz="609630">
              <a:spcAft>
                <a:spcPts val="1200"/>
              </a:spcAft>
              <a:buFont typeface="Arial"/>
              <a:buChar char="•"/>
              <a:defRPr/>
            </a:pPr>
            <a:r>
              <a:rPr lang="en-US" dirty="0">
                <a:solidFill>
                  <a:srgbClr val="424242"/>
                </a:solidFill>
                <a:latin typeface="Libre Franklin" pitchFamily="2" charset="77"/>
              </a:rPr>
              <a:t>Trust (feeling safe)</a:t>
            </a:r>
          </a:p>
          <a:p>
            <a:pPr marL="431822" lvl="1" indent="-215911" defTabSz="609630">
              <a:spcAft>
                <a:spcPts val="1200"/>
              </a:spcAft>
              <a:buFont typeface="Arial"/>
              <a:buChar char="•"/>
              <a:defRPr/>
            </a:pPr>
            <a:r>
              <a:rPr lang="en-US" dirty="0">
                <a:solidFill>
                  <a:srgbClr val="424242"/>
                </a:solidFill>
                <a:latin typeface="Libre Franklin" pitchFamily="2" charset="77"/>
              </a:rPr>
              <a:t>Social support (rely on others for support)</a:t>
            </a:r>
          </a:p>
          <a:p>
            <a:pPr marL="431822" lvl="1" indent="-215911" defTabSz="609630">
              <a:spcAft>
                <a:spcPts val="1200"/>
              </a:spcAft>
              <a:buFont typeface="Arial"/>
              <a:buChar char="•"/>
              <a:defRPr/>
            </a:pPr>
            <a:r>
              <a:rPr lang="en-US" dirty="0">
                <a:solidFill>
                  <a:srgbClr val="424242"/>
                </a:solidFill>
                <a:latin typeface="Libre Franklin" pitchFamily="2" charset="77"/>
              </a:rPr>
              <a:t>Connections</a:t>
            </a:r>
          </a:p>
          <a:p>
            <a:pPr marL="431822" lvl="1" indent="-215911" defTabSz="609630">
              <a:spcAft>
                <a:spcPts val="1200"/>
              </a:spcAft>
              <a:buFont typeface="Arial"/>
              <a:buChar char="•"/>
              <a:defRPr/>
            </a:pPr>
            <a:r>
              <a:rPr lang="en-US" dirty="0">
                <a:solidFill>
                  <a:srgbClr val="424242"/>
                </a:solidFill>
                <a:latin typeface="Libre Franklin" pitchFamily="2" charset="77"/>
              </a:rPr>
              <a:t>Reciprocity</a:t>
            </a:r>
          </a:p>
          <a:p>
            <a:pPr marL="431822" lvl="1" indent="-215911" defTabSz="609630">
              <a:spcAft>
                <a:spcPts val="1200"/>
              </a:spcAft>
              <a:buFont typeface="Arial"/>
              <a:buChar char="•"/>
              <a:defRPr/>
            </a:pPr>
            <a:r>
              <a:rPr lang="en-US" dirty="0">
                <a:solidFill>
                  <a:srgbClr val="424242"/>
                </a:solidFill>
                <a:latin typeface="Libre Franklin" pitchFamily="2" charset="77"/>
              </a:rPr>
              <a:t>Neighborhood organization (community building activities)</a:t>
            </a:r>
          </a:p>
          <a:p>
            <a:pPr marL="431822" lvl="1" indent="-215911" defTabSz="609630">
              <a:spcAft>
                <a:spcPts val="1200"/>
              </a:spcAft>
              <a:buFont typeface="Arial"/>
              <a:buChar char="•"/>
              <a:defRPr/>
            </a:pPr>
            <a:r>
              <a:rPr lang="en-US" dirty="0">
                <a:solidFill>
                  <a:srgbClr val="424242"/>
                </a:solidFill>
                <a:latin typeface="Libre Franklin" pitchFamily="2" charset="77"/>
              </a:rPr>
              <a:t>Institutional linkage (relationships with leadership)</a:t>
            </a:r>
          </a:p>
        </p:txBody>
      </p:sp>
      <p:pic>
        <p:nvPicPr>
          <p:cNvPr id="11" name="Picture 8">
            <a:extLst>
              <a:ext uri="{FF2B5EF4-FFF2-40B4-BE49-F238E27FC236}">
                <a16:creationId xmlns:a16="http://schemas.microsoft.com/office/drawing/2014/main" id="{246898A6-A60E-F450-2C6D-AB2B2BDB1414}"/>
              </a:ext>
            </a:extLst>
          </p:cNvPr>
          <p:cNvPicPr>
            <a:picLocks noChangeAspect="1"/>
          </p:cNvPicPr>
          <p:nvPr/>
        </p:nvPicPr>
        <p:blipFill>
          <a:blip r:embed="rId3"/>
          <a:srcRect/>
          <a:stretch>
            <a:fillRect/>
          </a:stretch>
        </p:blipFill>
        <p:spPr>
          <a:xfrm>
            <a:off x="10350446" y="6485341"/>
            <a:ext cx="1782387" cy="303973"/>
          </a:xfrm>
          <a:prstGeom prst="rect">
            <a:avLst/>
          </a:prstGeom>
        </p:spPr>
      </p:pic>
      <p:sp>
        <p:nvSpPr>
          <p:cNvPr id="15" name="TextBox 3">
            <a:extLst>
              <a:ext uri="{FF2B5EF4-FFF2-40B4-BE49-F238E27FC236}">
                <a16:creationId xmlns:a16="http://schemas.microsoft.com/office/drawing/2014/main" id="{918771FB-577D-CFA4-3858-9355F0A73277}"/>
              </a:ext>
            </a:extLst>
          </p:cNvPr>
          <p:cNvSpPr txBox="1"/>
          <p:nvPr/>
        </p:nvSpPr>
        <p:spPr>
          <a:xfrm>
            <a:off x="5871412" y="1131940"/>
            <a:ext cx="6320588" cy="1436291"/>
          </a:xfrm>
          <a:prstGeom prst="rect">
            <a:avLst/>
          </a:prstGeom>
        </p:spPr>
        <p:txBody>
          <a:bodyPr wrap="square" lIns="0" tIns="0" rIns="0" bIns="0" rtlCol="0" anchor="t">
            <a:spAutoFit/>
          </a:bodyPr>
          <a:lstStyle/>
          <a:p>
            <a:pPr marL="0" marR="0" lvl="0" indent="0" defTabSz="609630" rtl="0" eaLnBrk="1" fontAlgn="auto" latinLnBrk="0" hangingPunct="1">
              <a:lnSpc>
                <a:spcPts val="5580"/>
              </a:lnSpc>
              <a:spcBef>
                <a:spcPts val="0"/>
              </a:spcBef>
              <a:spcAft>
                <a:spcPts val="0"/>
              </a:spcAft>
              <a:buClrTx/>
              <a:buSzTx/>
              <a:buFontTx/>
              <a:buNone/>
              <a:tabLst/>
              <a:defRPr/>
            </a:pPr>
            <a:r>
              <a:rPr kumimoji="0" lang="en-US" sz="5200" b="1" u="none" strike="noStrike" kern="1200" cap="none" spc="0" normalizeH="0" baseline="0" noProof="0" dirty="0">
                <a:ln>
                  <a:noFill/>
                </a:ln>
                <a:solidFill>
                  <a:schemeClr val="bg1"/>
                </a:solidFill>
                <a:effectLst/>
                <a:uLnTx/>
                <a:uFillTx/>
                <a:latin typeface="Libre Franklin" pitchFamily="2" charset="77"/>
                <a:ea typeface="+mn-ea"/>
                <a:cs typeface="+mn-cs"/>
              </a:rPr>
              <a:t>Components of Social Capital</a:t>
            </a:r>
          </a:p>
        </p:txBody>
      </p:sp>
      <p:pic>
        <p:nvPicPr>
          <p:cNvPr id="13" name="Picture 12">
            <a:extLst>
              <a:ext uri="{FF2B5EF4-FFF2-40B4-BE49-F238E27FC236}">
                <a16:creationId xmlns:a16="http://schemas.microsoft.com/office/drawing/2014/main" id="{4BB849D0-DA63-2FAB-5D15-7C2C5815B884}"/>
              </a:ext>
            </a:extLst>
          </p:cNvPr>
          <p:cNvPicPr>
            <a:picLocks noChangeAspect="1"/>
          </p:cNvPicPr>
          <p:nvPr/>
        </p:nvPicPr>
        <p:blipFill rotWithShape="1">
          <a:blip r:embed="rId4">
            <a:extLst>
              <a:ext uri="{28A0092B-C50C-407E-A947-70E740481C1C}">
                <a14:useLocalDpi xmlns:a14="http://schemas.microsoft.com/office/drawing/2010/main" val="0"/>
              </a:ext>
            </a:extLst>
          </a:blip>
          <a:srcRect l="16064" r="16064"/>
          <a:stretch/>
        </p:blipFill>
        <p:spPr>
          <a:xfrm>
            <a:off x="0" y="0"/>
            <a:ext cx="5426054" cy="6858000"/>
          </a:xfrm>
          <a:prstGeom prst="rect">
            <a:avLst/>
          </a:prstGeom>
        </p:spPr>
      </p:pic>
      <p:pic>
        <p:nvPicPr>
          <p:cNvPr id="17" name="Picture 12">
            <a:extLst>
              <a:ext uri="{FF2B5EF4-FFF2-40B4-BE49-F238E27FC236}">
                <a16:creationId xmlns:a16="http://schemas.microsoft.com/office/drawing/2014/main" id="{E2B27618-D8E7-4EFF-0F2C-EFEEDB0C9F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48645" y="5196016"/>
            <a:ext cx="1234445" cy="1437490"/>
          </a:xfrm>
          <a:prstGeom prst="rect">
            <a:avLst/>
          </a:prstGeom>
        </p:spPr>
      </p:pic>
    </p:spTree>
    <p:extLst>
      <p:ext uri="{BB962C8B-B14F-4D97-AF65-F5344CB8AC3E}">
        <p14:creationId xmlns:p14="http://schemas.microsoft.com/office/powerpoint/2010/main" val="28255871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DB23B"/>
        </a:solidFill>
        <a:effectLst/>
      </p:bgPr>
    </p:bg>
    <p:spTree>
      <p:nvGrpSpPr>
        <p:cNvPr id="1" name=""/>
        <p:cNvGrpSpPr/>
        <p:nvPr/>
      </p:nvGrpSpPr>
      <p:grpSpPr>
        <a:xfrm>
          <a:off x="0" y="0"/>
          <a:ext cx="0" cy="0"/>
          <a:chOff x="0" y="0"/>
          <a:chExt cx="0" cy="0"/>
        </a:xfrm>
      </p:grpSpPr>
      <p:sp>
        <p:nvSpPr>
          <p:cNvPr id="3" name="Freeform 3"/>
          <p:cNvSpPr/>
          <p:nvPr/>
        </p:nvSpPr>
        <p:spPr>
          <a:xfrm>
            <a:off x="5851285" y="1299410"/>
            <a:ext cx="6340715" cy="5558589"/>
          </a:xfrm>
          <a:custGeom>
            <a:avLst/>
            <a:gdLst/>
            <a:ahLst/>
            <a:cxnLst/>
            <a:rect l="l" t="t" r="r" b="b"/>
            <a:pathLst>
              <a:path w="1769529" h="1913890">
                <a:moveTo>
                  <a:pt x="0" y="0"/>
                </a:moveTo>
                <a:lnTo>
                  <a:pt x="1769529" y="0"/>
                </a:lnTo>
                <a:lnTo>
                  <a:pt x="1769529" y="1913890"/>
                </a:lnTo>
                <a:lnTo>
                  <a:pt x="0" y="1913890"/>
                </a:lnTo>
                <a:close/>
              </a:path>
            </a:pathLst>
          </a:custGeom>
          <a:solidFill>
            <a:schemeClr val="bg1"/>
          </a:solidFill>
        </p:spPr>
      </p:sp>
      <p:pic>
        <p:nvPicPr>
          <p:cNvPr id="9" name="Picture 8">
            <a:extLst>
              <a:ext uri="{FF2B5EF4-FFF2-40B4-BE49-F238E27FC236}">
                <a16:creationId xmlns:a16="http://schemas.microsoft.com/office/drawing/2014/main" id="{B3D509E4-25D1-95D5-E265-E4E664B3DF06}"/>
              </a:ext>
            </a:extLst>
          </p:cNvPr>
          <p:cNvPicPr>
            <a:picLocks noChangeAspect="1"/>
          </p:cNvPicPr>
          <p:nvPr/>
        </p:nvPicPr>
        <p:blipFill>
          <a:blip r:embed="rId3"/>
          <a:srcRect/>
          <a:stretch>
            <a:fillRect/>
          </a:stretch>
        </p:blipFill>
        <p:spPr>
          <a:xfrm>
            <a:off x="10350446" y="6485341"/>
            <a:ext cx="1782387" cy="303973"/>
          </a:xfrm>
          <a:prstGeom prst="rect">
            <a:avLst/>
          </a:prstGeom>
        </p:spPr>
      </p:pic>
      <p:pic>
        <p:nvPicPr>
          <p:cNvPr id="11" name="Picture 10">
            <a:extLst>
              <a:ext uri="{FF2B5EF4-FFF2-40B4-BE49-F238E27FC236}">
                <a16:creationId xmlns:a16="http://schemas.microsoft.com/office/drawing/2014/main" id="{EEB8C7E7-5A01-6928-0786-A838ACD2E088}"/>
              </a:ext>
            </a:extLst>
          </p:cNvPr>
          <p:cNvPicPr>
            <a:picLocks noChangeAspect="1"/>
          </p:cNvPicPr>
          <p:nvPr/>
        </p:nvPicPr>
        <p:blipFill rotWithShape="1">
          <a:blip r:embed="rId4">
            <a:extLst>
              <a:ext uri="{28A0092B-C50C-407E-A947-70E740481C1C}">
                <a14:useLocalDpi xmlns:a14="http://schemas.microsoft.com/office/drawing/2010/main" val="0"/>
              </a:ext>
            </a:extLst>
          </a:blip>
          <a:srcRect l="2578" r="2578"/>
          <a:stretch/>
        </p:blipFill>
        <p:spPr>
          <a:xfrm>
            <a:off x="0" y="1299410"/>
            <a:ext cx="5851285" cy="5558589"/>
          </a:xfrm>
          <a:prstGeom prst="rect">
            <a:avLst/>
          </a:prstGeom>
        </p:spPr>
      </p:pic>
      <p:sp>
        <p:nvSpPr>
          <p:cNvPr id="2" name="TextBox 5">
            <a:extLst>
              <a:ext uri="{FF2B5EF4-FFF2-40B4-BE49-F238E27FC236}">
                <a16:creationId xmlns:a16="http://schemas.microsoft.com/office/drawing/2014/main" id="{921DC523-19CB-783D-8C0D-5CC58ED7B8D9}"/>
              </a:ext>
            </a:extLst>
          </p:cNvPr>
          <p:cNvSpPr txBox="1"/>
          <p:nvPr/>
        </p:nvSpPr>
        <p:spPr>
          <a:xfrm>
            <a:off x="6129254" y="1970434"/>
            <a:ext cx="5573316" cy="4216539"/>
          </a:xfrm>
          <a:prstGeom prst="rect">
            <a:avLst/>
          </a:prstGeom>
        </p:spPr>
        <p:txBody>
          <a:bodyPr wrap="square" lIns="0" tIns="0" rIns="0" bIns="0" rtlCol="0" anchor="t">
            <a:spAutoFit/>
          </a:bodyPr>
          <a:lstStyle/>
          <a:p>
            <a:pPr marL="431822" lvl="1" indent="-215911" defTabSz="609630">
              <a:spcAft>
                <a:spcPts val="1200"/>
              </a:spcAft>
              <a:buFont typeface="Arial"/>
              <a:buChar char="•"/>
              <a:defRPr/>
            </a:pPr>
            <a:r>
              <a:rPr lang="en-US" dirty="0">
                <a:solidFill>
                  <a:srgbClr val="424242"/>
                </a:solidFill>
                <a:latin typeface="Libre Franklin" pitchFamily="2" charset="77"/>
              </a:rPr>
              <a:t>When identifying community supports make sure culture is addressed.</a:t>
            </a:r>
          </a:p>
          <a:p>
            <a:pPr marL="431822" lvl="1" indent="-215911" defTabSz="609630">
              <a:spcAft>
                <a:spcPts val="1200"/>
              </a:spcAft>
              <a:buFont typeface="Arial"/>
              <a:buChar char="•"/>
              <a:defRPr/>
            </a:pPr>
            <a:r>
              <a:rPr lang="en-US" dirty="0">
                <a:solidFill>
                  <a:srgbClr val="424242"/>
                </a:solidFill>
                <a:latin typeface="Libre Franklin" pitchFamily="2" charset="77"/>
              </a:rPr>
              <a:t>Identify community organizations including faith-based institutions, service clubs, support groups and other community organizations.</a:t>
            </a:r>
          </a:p>
          <a:p>
            <a:pPr marL="431822" lvl="1" indent="-215911" defTabSz="609630">
              <a:spcAft>
                <a:spcPts val="1200"/>
              </a:spcAft>
              <a:buFont typeface="Arial"/>
              <a:buChar char="•"/>
              <a:defRPr/>
            </a:pPr>
            <a:r>
              <a:rPr lang="en-US" dirty="0">
                <a:solidFill>
                  <a:srgbClr val="424242"/>
                </a:solidFill>
                <a:latin typeface="Libre Franklin" pitchFamily="2" charset="77"/>
              </a:rPr>
              <a:t>Strength-based recruitment of interest-specific supports like pairing youth interested in cars with a mechanic.</a:t>
            </a:r>
          </a:p>
          <a:p>
            <a:pPr marL="431822" lvl="1" indent="-215911" defTabSz="609630">
              <a:spcAft>
                <a:spcPts val="1200"/>
              </a:spcAft>
              <a:buFont typeface="Arial"/>
              <a:buChar char="•"/>
              <a:defRPr/>
            </a:pPr>
            <a:r>
              <a:rPr lang="en-US" dirty="0">
                <a:solidFill>
                  <a:srgbClr val="424242"/>
                </a:solidFill>
                <a:latin typeface="Libre Franklin" pitchFamily="2" charset="77"/>
              </a:rPr>
              <a:t>Locate and advocate for resources in the community.</a:t>
            </a:r>
          </a:p>
          <a:p>
            <a:pPr marL="431822" lvl="1" indent="-215911" defTabSz="609630">
              <a:spcAft>
                <a:spcPts val="1200"/>
              </a:spcAft>
              <a:buFont typeface="Arial"/>
              <a:buChar char="•"/>
              <a:defRPr/>
            </a:pPr>
            <a:r>
              <a:rPr lang="en-US" dirty="0">
                <a:solidFill>
                  <a:srgbClr val="424242"/>
                </a:solidFill>
                <a:latin typeface="Libre Franklin" pitchFamily="2" charset="77"/>
              </a:rPr>
              <a:t>Good communication and relationships with schools, families, and communities maximizes success.</a:t>
            </a:r>
            <a:endParaRPr kumimoji="0" lang="en-US" u="none" strike="noStrike" kern="1200" cap="none" spc="0" normalizeH="0" baseline="0" noProof="0" dirty="0">
              <a:ln>
                <a:noFill/>
              </a:ln>
              <a:solidFill>
                <a:srgbClr val="424242"/>
              </a:solidFill>
              <a:effectLst/>
              <a:uLnTx/>
              <a:uFillTx/>
              <a:latin typeface="Libre Franklin" pitchFamily="2" charset="77"/>
            </a:endParaRPr>
          </a:p>
        </p:txBody>
      </p:sp>
      <p:sp>
        <p:nvSpPr>
          <p:cNvPr id="4" name="TextBox 5">
            <a:extLst>
              <a:ext uri="{FF2B5EF4-FFF2-40B4-BE49-F238E27FC236}">
                <a16:creationId xmlns:a16="http://schemas.microsoft.com/office/drawing/2014/main" id="{3D5635D1-C98E-FB4B-7AE2-D6689C5A9B46}"/>
              </a:ext>
            </a:extLst>
          </p:cNvPr>
          <p:cNvSpPr txBox="1"/>
          <p:nvPr/>
        </p:nvSpPr>
        <p:spPr>
          <a:xfrm>
            <a:off x="390478" y="372658"/>
            <a:ext cx="11560890" cy="743793"/>
          </a:xfrm>
          <a:prstGeom prst="rect">
            <a:avLst/>
          </a:prstGeom>
        </p:spPr>
        <p:txBody>
          <a:bodyPr wrap="square" lIns="0" tIns="0" rIns="0" bIns="0" rtlCol="0" anchor="t">
            <a:spAutoFit/>
          </a:bodyPr>
          <a:lstStyle/>
          <a:p>
            <a:pPr marL="0" marR="0" lvl="0" indent="0" algn="l" defTabSz="609630" rtl="0" eaLnBrk="1" fontAlgn="auto" latinLnBrk="0" hangingPunct="1">
              <a:lnSpc>
                <a:spcPts val="5833"/>
              </a:lnSpc>
              <a:spcBef>
                <a:spcPts val="0"/>
              </a:spcBef>
              <a:spcAft>
                <a:spcPts val="0"/>
              </a:spcAft>
              <a:buClrTx/>
              <a:buSzTx/>
              <a:buFontTx/>
              <a:buNone/>
              <a:tabLst/>
              <a:defRPr/>
            </a:pPr>
            <a:r>
              <a:rPr lang="en-US" sz="5666" b="1" dirty="0">
                <a:solidFill>
                  <a:schemeClr val="bg1"/>
                </a:solidFill>
                <a:latin typeface="Libre Franklin" pitchFamily="2" charset="77"/>
              </a:rPr>
              <a:t>Recruiting Community Supports</a:t>
            </a:r>
            <a:endParaRPr kumimoji="0" lang="en-US" sz="5666" b="1" u="none" strike="noStrike" kern="1200" cap="none" spc="0" normalizeH="0" baseline="0" noProof="0" dirty="0">
              <a:ln>
                <a:noFill/>
              </a:ln>
              <a:solidFill>
                <a:schemeClr val="bg1"/>
              </a:solidFill>
              <a:effectLst/>
              <a:uLnTx/>
              <a:uFillTx/>
              <a:latin typeface="Libre Franklin" pitchFamily="2" charset="77"/>
              <a:ea typeface="+mn-ea"/>
              <a:cs typeface="+mn-cs"/>
            </a:endParaRPr>
          </a:p>
        </p:txBody>
      </p:sp>
    </p:spTree>
    <p:extLst>
      <p:ext uri="{BB962C8B-B14F-4D97-AF65-F5344CB8AC3E}">
        <p14:creationId xmlns:p14="http://schemas.microsoft.com/office/powerpoint/2010/main" val="14778816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DB23B"/>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DD1F9E-436A-F4C1-1834-2539A141D769}"/>
              </a:ext>
            </a:extLst>
          </p:cNvPr>
          <p:cNvSpPr/>
          <p:nvPr/>
        </p:nvSpPr>
        <p:spPr>
          <a:xfrm>
            <a:off x="0" y="1789582"/>
            <a:ext cx="12192000" cy="5078122"/>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8">
            <a:extLst>
              <a:ext uri="{FF2B5EF4-FFF2-40B4-BE49-F238E27FC236}">
                <a16:creationId xmlns:a16="http://schemas.microsoft.com/office/drawing/2014/main" id="{9F1414B2-477C-57DC-EF33-A2F66B910DE6}"/>
              </a:ext>
            </a:extLst>
          </p:cNvPr>
          <p:cNvPicPr>
            <a:picLocks noChangeAspect="1"/>
          </p:cNvPicPr>
          <p:nvPr/>
        </p:nvPicPr>
        <p:blipFill>
          <a:blip r:embed="rId3"/>
          <a:srcRect/>
          <a:stretch>
            <a:fillRect/>
          </a:stretch>
        </p:blipFill>
        <p:spPr>
          <a:xfrm>
            <a:off x="10350446" y="6485341"/>
            <a:ext cx="1782387" cy="303973"/>
          </a:xfrm>
          <a:prstGeom prst="rect">
            <a:avLst/>
          </a:prstGeom>
        </p:spPr>
      </p:pic>
      <p:sp>
        <p:nvSpPr>
          <p:cNvPr id="8" name="TextBox 6">
            <a:extLst>
              <a:ext uri="{FF2B5EF4-FFF2-40B4-BE49-F238E27FC236}">
                <a16:creationId xmlns:a16="http://schemas.microsoft.com/office/drawing/2014/main" id="{8618532A-B418-DC14-E98A-17FE632FB027}"/>
              </a:ext>
            </a:extLst>
          </p:cNvPr>
          <p:cNvSpPr txBox="1"/>
          <p:nvPr/>
        </p:nvSpPr>
        <p:spPr>
          <a:xfrm>
            <a:off x="274321" y="256298"/>
            <a:ext cx="11917679" cy="730969"/>
          </a:xfrm>
          <a:prstGeom prst="rect">
            <a:avLst/>
          </a:prstGeom>
        </p:spPr>
        <p:txBody>
          <a:bodyPr wrap="square" lIns="0" tIns="0" rIns="0" bIns="0" rtlCol="0" anchor="t">
            <a:spAutoFit/>
          </a:bodyPr>
          <a:lstStyle/>
          <a:p>
            <a:pPr marL="0" marR="0" lvl="0" indent="0" defTabSz="609630" rtl="0" eaLnBrk="1" fontAlgn="auto" latinLnBrk="0" hangingPunct="1">
              <a:lnSpc>
                <a:spcPts val="5733"/>
              </a:lnSpc>
              <a:spcBef>
                <a:spcPts val="0"/>
              </a:spcBef>
              <a:spcAft>
                <a:spcPts val="0"/>
              </a:spcAft>
              <a:buClrTx/>
              <a:buSzTx/>
              <a:buFontTx/>
              <a:buNone/>
              <a:tabLst/>
              <a:defRPr/>
            </a:pPr>
            <a:r>
              <a:rPr kumimoji="0" lang="en-US" sz="5666" b="1" u="none" strike="noStrike" kern="1200" cap="none" spc="0" normalizeH="0" baseline="0" noProof="0" dirty="0">
                <a:ln>
                  <a:noFill/>
                </a:ln>
                <a:solidFill>
                  <a:srgbClr val="424242"/>
                </a:solidFill>
                <a:effectLst/>
                <a:uLnTx/>
                <a:uFillTx/>
                <a:latin typeface="Libre Franklin" pitchFamily="2" charset="77"/>
                <a:ea typeface="+mn-ea"/>
                <a:cs typeface="+mn-cs"/>
              </a:rPr>
              <a:t>Activity: </a:t>
            </a:r>
            <a:r>
              <a:rPr kumimoji="0" lang="en-US" sz="5666" b="1" u="none" strike="noStrike" kern="1200" cap="none" spc="0" normalizeH="0" baseline="0" noProof="0" dirty="0">
                <a:ln>
                  <a:noFill/>
                </a:ln>
                <a:solidFill>
                  <a:schemeClr val="bg1"/>
                </a:solidFill>
                <a:effectLst/>
                <a:uLnTx/>
                <a:uFillTx/>
                <a:latin typeface="Libre Franklin" pitchFamily="2" charset="77"/>
                <a:ea typeface="+mn-ea"/>
                <a:cs typeface="+mn-cs"/>
              </a:rPr>
              <a:t>Asset Mapping</a:t>
            </a:r>
            <a:endParaRPr kumimoji="0" lang="en-US" sz="4400" b="1" u="none" strike="noStrike" kern="1200" cap="none" spc="0" normalizeH="0" baseline="0" noProof="0" dirty="0">
              <a:ln>
                <a:noFill/>
              </a:ln>
              <a:solidFill>
                <a:schemeClr val="bg1"/>
              </a:solidFill>
              <a:effectLst/>
              <a:uLnTx/>
              <a:uFillTx/>
              <a:latin typeface="Libre Franklin" pitchFamily="2" charset="77"/>
              <a:ea typeface="+mn-ea"/>
              <a:cs typeface="+mn-cs"/>
            </a:endParaRPr>
          </a:p>
        </p:txBody>
      </p:sp>
      <p:pic>
        <p:nvPicPr>
          <p:cNvPr id="41" name="Graphic 40" descr="Clipboard Partially Checked with solid fill">
            <a:extLst>
              <a:ext uri="{FF2B5EF4-FFF2-40B4-BE49-F238E27FC236}">
                <a16:creationId xmlns:a16="http://schemas.microsoft.com/office/drawing/2014/main" id="{4D87E3E4-A9CE-3CE1-34AE-496F491BCB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18433" y="127181"/>
            <a:ext cx="914400" cy="914400"/>
          </a:xfrm>
          <a:prstGeom prst="rect">
            <a:avLst/>
          </a:prstGeom>
        </p:spPr>
      </p:pic>
      <p:pic>
        <p:nvPicPr>
          <p:cNvPr id="2" name="Picture 2">
            <a:extLst>
              <a:ext uri="{FF2B5EF4-FFF2-40B4-BE49-F238E27FC236}">
                <a16:creationId xmlns:a16="http://schemas.microsoft.com/office/drawing/2014/main" id="{5C045FA7-5E16-1FB4-A49B-9BD96065E094}"/>
              </a:ext>
            </a:extLst>
          </p:cNvPr>
          <p:cNvPicPr>
            <a:picLocks noChangeAspect="1"/>
          </p:cNvPicPr>
          <p:nvPr/>
        </p:nvPicPr>
        <p:blipFill>
          <a:blip r:embed="rId6"/>
          <a:srcRect/>
          <a:stretch>
            <a:fillRect/>
          </a:stretch>
        </p:blipFill>
        <p:spPr>
          <a:xfrm>
            <a:off x="451740" y="1428447"/>
            <a:ext cx="9446966" cy="52088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37050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DB23B"/>
        </a:solidFill>
        <a:effectLst/>
      </p:bgPr>
    </p:bg>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9F1414B2-477C-57DC-EF33-A2F66B910DE6}"/>
              </a:ext>
            </a:extLst>
          </p:cNvPr>
          <p:cNvPicPr>
            <a:picLocks noChangeAspect="1"/>
          </p:cNvPicPr>
          <p:nvPr/>
        </p:nvPicPr>
        <p:blipFill>
          <a:blip r:embed="rId3"/>
          <a:srcRect/>
          <a:stretch>
            <a:fillRect/>
          </a:stretch>
        </p:blipFill>
        <p:spPr>
          <a:xfrm>
            <a:off x="10350446" y="6485341"/>
            <a:ext cx="1782387" cy="303973"/>
          </a:xfrm>
          <a:prstGeom prst="rect">
            <a:avLst/>
          </a:prstGeom>
        </p:spPr>
      </p:pic>
      <p:sp>
        <p:nvSpPr>
          <p:cNvPr id="8" name="TextBox 6">
            <a:extLst>
              <a:ext uri="{FF2B5EF4-FFF2-40B4-BE49-F238E27FC236}">
                <a16:creationId xmlns:a16="http://schemas.microsoft.com/office/drawing/2014/main" id="{8618532A-B418-DC14-E98A-17FE632FB027}"/>
              </a:ext>
            </a:extLst>
          </p:cNvPr>
          <p:cNvSpPr txBox="1"/>
          <p:nvPr/>
        </p:nvSpPr>
        <p:spPr>
          <a:xfrm>
            <a:off x="274321" y="256298"/>
            <a:ext cx="11917679" cy="730969"/>
          </a:xfrm>
          <a:prstGeom prst="rect">
            <a:avLst/>
          </a:prstGeom>
        </p:spPr>
        <p:txBody>
          <a:bodyPr wrap="square" lIns="0" tIns="0" rIns="0" bIns="0" rtlCol="0" anchor="t">
            <a:spAutoFit/>
          </a:bodyPr>
          <a:lstStyle/>
          <a:p>
            <a:pPr marL="0" marR="0" lvl="0" indent="0" defTabSz="609630" rtl="0" eaLnBrk="1" fontAlgn="auto" latinLnBrk="0" hangingPunct="1">
              <a:lnSpc>
                <a:spcPts val="5733"/>
              </a:lnSpc>
              <a:spcBef>
                <a:spcPts val="0"/>
              </a:spcBef>
              <a:spcAft>
                <a:spcPts val="0"/>
              </a:spcAft>
              <a:buClrTx/>
              <a:buSzTx/>
              <a:buFontTx/>
              <a:buNone/>
              <a:tabLst/>
              <a:defRPr/>
            </a:pPr>
            <a:r>
              <a:rPr kumimoji="0" lang="en-US" sz="5666" b="1" u="none" strike="noStrike" kern="1200" cap="none" spc="0" normalizeH="0" baseline="0" noProof="0" dirty="0">
                <a:ln>
                  <a:noFill/>
                </a:ln>
                <a:solidFill>
                  <a:srgbClr val="424242"/>
                </a:solidFill>
                <a:effectLst/>
                <a:uLnTx/>
                <a:uFillTx/>
                <a:latin typeface="Libre Franklin" pitchFamily="2" charset="77"/>
                <a:ea typeface="+mn-ea"/>
                <a:cs typeface="+mn-cs"/>
              </a:rPr>
              <a:t>Need Help? Find Help</a:t>
            </a:r>
            <a:endParaRPr kumimoji="0" lang="en-US" sz="4400" b="1" u="none" strike="noStrike" kern="1200" cap="none" spc="0" normalizeH="0" baseline="0" noProof="0" dirty="0">
              <a:ln>
                <a:noFill/>
              </a:ln>
              <a:solidFill>
                <a:schemeClr val="bg1"/>
              </a:solidFill>
              <a:effectLst/>
              <a:uLnTx/>
              <a:uFillTx/>
              <a:latin typeface="Libre Franklin" pitchFamily="2" charset="77"/>
              <a:ea typeface="+mn-ea"/>
              <a:cs typeface="+mn-cs"/>
            </a:endParaRPr>
          </a:p>
        </p:txBody>
      </p:sp>
      <p:pic>
        <p:nvPicPr>
          <p:cNvPr id="3" name="Picture 2">
            <a:extLst>
              <a:ext uri="{FF2B5EF4-FFF2-40B4-BE49-F238E27FC236}">
                <a16:creationId xmlns:a16="http://schemas.microsoft.com/office/drawing/2014/main" id="{8178E447-0AE3-0B7F-9B73-61DFAFBB8650}"/>
              </a:ext>
            </a:extLst>
          </p:cNvPr>
          <p:cNvPicPr>
            <a:picLocks noChangeAspect="1"/>
          </p:cNvPicPr>
          <p:nvPr/>
        </p:nvPicPr>
        <p:blipFill>
          <a:blip r:embed="rId4"/>
          <a:srcRect/>
          <a:stretch>
            <a:fillRect/>
          </a:stretch>
        </p:blipFill>
        <p:spPr>
          <a:xfrm>
            <a:off x="0" y="1503550"/>
            <a:ext cx="12192000" cy="4465507"/>
          </a:xfrm>
          <a:prstGeom prst="rect">
            <a:avLst/>
          </a:prstGeom>
        </p:spPr>
      </p:pic>
      <p:sp>
        <p:nvSpPr>
          <p:cNvPr id="5" name="TextBox 4">
            <a:extLst>
              <a:ext uri="{FF2B5EF4-FFF2-40B4-BE49-F238E27FC236}">
                <a16:creationId xmlns:a16="http://schemas.microsoft.com/office/drawing/2014/main" id="{CAABE2F6-EC48-991D-F26F-C8404012366D}"/>
              </a:ext>
            </a:extLst>
          </p:cNvPr>
          <p:cNvSpPr txBox="1"/>
          <p:nvPr/>
        </p:nvSpPr>
        <p:spPr>
          <a:xfrm>
            <a:off x="8654715" y="361753"/>
            <a:ext cx="3023938" cy="369332"/>
          </a:xfrm>
          <a:prstGeom prst="rect">
            <a:avLst/>
          </a:prstGeom>
          <a:noFill/>
        </p:spPr>
        <p:txBody>
          <a:bodyPr wrap="square">
            <a:spAutoFit/>
          </a:bodyPr>
          <a:lstStyle/>
          <a:p>
            <a:pPr algn="ctr"/>
            <a:r>
              <a:rPr lang="en-US" dirty="0">
                <a:latin typeface="Libre Franklin" pitchFamily="2" charset="77"/>
                <a:hlinkClick r:id="rId5"/>
              </a:rPr>
              <a:t>https://www.findhelp.org/</a:t>
            </a:r>
            <a:endParaRPr lang="en-US" dirty="0">
              <a:latin typeface="Libre Franklin" pitchFamily="2" charset="77"/>
            </a:endParaRPr>
          </a:p>
        </p:txBody>
      </p:sp>
    </p:spTree>
    <p:extLst>
      <p:ext uri="{BB962C8B-B14F-4D97-AF65-F5344CB8AC3E}">
        <p14:creationId xmlns:p14="http://schemas.microsoft.com/office/powerpoint/2010/main" val="13868393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DB23B"/>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6B3017-3FCE-41F6-81E9-6782D29E23F5}"/>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8">
            <a:extLst>
              <a:ext uri="{FF2B5EF4-FFF2-40B4-BE49-F238E27FC236}">
                <a16:creationId xmlns:a16="http://schemas.microsoft.com/office/drawing/2014/main" id="{36368F02-4891-3071-8213-9C96B2E1AFFA}"/>
              </a:ext>
            </a:extLst>
          </p:cNvPr>
          <p:cNvPicPr>
            <a:picLocks noChangeAspect="1"/>
          </p:cNvPicPr>
          <p:nvPr/>
        </p:nvPicPr>
        <p:blipFill>
          <a:blip r:embed="rId4"/>
          <a:srcRect/>
          <a:stretch>
            <a:fillRect/>
          </a:stretch>
        </p:blipFill>
        <p:spPr>
          <a:xfrm>
            <a:off x="10350446" y="6485341"/>
            <a:ext cx="1782387" cy="303973"/>
          </a:xfrm>
          <a:prstGeom prst="rect">
            <a:avLst/>
          </a:prstGeom>
        </p:spPr>
      </p:pic>
    </p:spTree>
    <p:extLst>
      <p:ext uri="{BB962C8B-B14F-4D97-AF65-F5344CB8AC3E}">
        <p14:creationId xmlns:p14="http://schemas.microsoft.com/office/powerpoint/2010/main" val="2210011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98B95B7-4919-1297-68A7-38AFFF8D98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6508" y="1084612"/>
            <a:ext cx="4584700" cy="927100"/>
          </a:xfrm>
          <a:prstGeom prst="rect">
            <a:avLst/>
          </a:prstGeom>
        </p:spPr>
      </p:pic>
      <p:sp>
        <p:nvSpPr>
          <p:cNvPr id="9" name="TextBox 8">
            <a:extLst>
              <a:ext uri="{FF2B5EF4-FFF2-40B4-BE49-F238E27FC236}">
                <a16:creationId xmlns:a16="http://schemas.microsoft.com/office/drawing/2014/main" id="{06622586-0F65-3BED-3AA9-3F7D8345DA14}"/>
              </a:ext>
            </a:extLst>
          </p:cNvPr>
          <p:cNvSpPr txBox="1"/>
          <p:nvPr/>
        </p:nvSpPr>
        <p:spPr>
          <a:xfrm>
            <a:off x="1923458" y="3503489"/>
            <a:ext cx="2407242" cy="430887"/>
          </a:xfrm>
          <a:prstGeom prst="rect">
            <a:avLst/>
          </a:prstGeom>
          <a:noFill/>
        </p:spPr>
        <p:txBody>
          <a:bodyPr wrap="square">
            <a:spAutoFit/>
          </a:bodyPr>
          <a:lstStyle/>
          <a:p>
            <a:r>
              <a:rPr lang="en-US" sz="2200" dirty="0">
                <a:solidFill>
                  <a:srgbClr val="0A394D"/>
                </a:solidFill>
                <a:latin typeface="Libre Franklin" pitchFamily="2" charset="77"/>
                <a:hlinkClick r:id="rId5">
                  <a:extLst>
                    <a:ext uri="{A12FA001-AC4F-418D-AE19-62706E023703}">
                      <ahyp:hlinkClr xmlns:ahyp="http://schemas.microsoft.com/office/drawing/2018/hyperlinkcolor" val="tx"/>
                    </a:ext>
                  </a:extLst>
                </a:hlinkClick>
              </a:rPr>
              <a:t>https://cssp.org/</a:t>
            </a:r>
            <a:r>
              <a:rPr lang="en-US" sz="2200" dirty="0">
                <a:solidFill>
                  <a:srgbClr val="0A394D"/>
                </a:solidFill>
                <a:latin typeface="Libre Franklin" pitchFamily="2" charset="77"/>
              </a:rPr>
              <a:t> </a:t>
            </a:r>
          </a:p>
        </p:txBody>
      </p:sp>
      <p:sp>
        <p:nvSpPr>
          <p:cNvPr id="27" name="TextBox 26">
            <a:extLst>
              <a:ext uri="{FF2B5EF4-FFF2-40B4-BE49-F238E27FC236}">
                <a16:creationId xmlns:a16="http://schemas.microsoft.com/office/drawing/2014/main" id="{D1A41B49-D68B-C76C-9495-E8D61655E0E1}"/>
              </a:ext>
            </a:extLst>
          </p:cNvPr>
          <p:cNvSpPr txBox="1"/>
          <p:nvPr/>
        </p:nvSpPr>
        <p:spPr>
          <a:xfrm>
            <a:off x="5886156" y="2564824"/>
            <a:ext cx="6097772" cy="430887"/>
          </a:xfrm>
          <a:prstGeom prst="rect">
            <a:avLst/>
          </a:prstGeom>
          <a:noFill/>
        </p:spPr>
        <p:txBody>
          <a:bodyPr wrap="square">
            <a:spAutoFit/>
          </a:bodyPr>
          <a:lstStyle/>
          <a:p>
            <a:r>
              <a:rPr lang="en-US" sz="2200" dirty="0">
                <a:solidFill>
                  <a:srgbClr val="0A394D"/>
                </a:solidFill>
                <a:latin typeface="Libre Franklin" pitchFamily="2" charset="77"/>
                <a:hlinkClick r:id="rId6">
                  <a:extLst>
                    <a:ext uri="{A12FA001-AC4F-418D-AE19-62706E023703}">
                      <ahyp:hlinkClr xmlns:ahyp="http://schemas.microsoft.com/office/drawing/2018/hyperlinkcolor" val="tx"/>
                    </a:ext>
                  </a:extLst>
                </a:hlinkClick>
              </a:rPr>
              <a:t>https://www.facebook.com/CtrSocialPolicy/</a:t>
            </a:r>
            <a:r>
              <a:rPr lang="en-US" sz="2200" dirty="0">
                <a:solidFill>
                  <a:srgbClr val="0A394D"/>
                </a:solidFill>
                <a:latin typeface="Libre Franklin" pitchFamily="2" charset="77"/>
              </a:rPr>
              <a:t> </a:t>
            </a:r>
          </a:p>
        </p:txBody>
      </p:sp>
      <p:sp>
        <p:nvSpPr>
          <p:cNvPr id="29" name="TextBox 28">
            <a:extLst>
              <a:ext uri="{FF2B5EF4-FFF2-40B4-BE49-F238E27FC236}">
                <a16:creationId xmlns:a16="http://schemas.microsoft.com/office/drawing/2014/main" id="{5262C69D-8582-FA54-C40D-30A868EB36B9}"/>
              </a:ext>
            </a:extLst>
          </p:cNvPr>
          <p:cNvSpPr txBox="1"/>
          <p:nvPr/>
        </p:nvSpPr>
        <p:spPr>
          <a:xfrm>
            <a:off x="5908970" y="3602828"/>
            <a:ext cx="6097772" cy="430887"/>
          </a:xfrm>
          <a:prstGeom prst="rect">
            <a:avLst/>
          </a:prstGeom>
          <a:noFill/>
        </p:spPr>
        <p:txBody>
          <a:bodyPr wrap="square">
            <a:spAutoFit/>
          </a:bodyPr>
          <a:lstStyle/>
          <a:p>
            <a:r>
              <a:rPr lang="en-US" sz="2200" dirty="0">
                <a:solidFill>
                  <a:srgbClr val="0A394D"/>
                </a:solidFill>
                <a:latin typeface="Libre Franklin" pitchFamily="2" charset="77"/>
                <a:hlinkClick r:id="rId7">
                  <a:extLst>
                    <a:ext uri="{A12FA001-AC4F-418D-AE19-62706E023703}">
                      <ahyp:hlinkClr xmlns:ahyp="http://schemas.microsoft.com/office/drawing/2018/hyperlinkcolor" val="tx"/>
                    </a:ext>
                  </a:extLst>
                </a:hlinkClick>
              </a:rPr>
              <a:t>https://twitter.com/ctrsocialpolicy</a:t>
            </a:r>
            <a:r>
              <a:rPr lang="en-US" sz="2200" dirty="0">
                <a:solidFill>
                  <a:srgbClr val="0A394D"/>
                </a:solidFill>
                <a:latin typeface="Libre Franklin" pitchFamily="2" charset="77"/>
              </a:rPr>
              <a:t> </a:t>
            </a:r>
          </a:p>
        </p:txBody>
      </p:sp>
      <p:sp>
        <p:nvSpPr>
          <p:cNvPr id="31" name="TextBox 30">
            <a:extLst>
              <a:ext uri="{FF2B5EF4-FFF2-40B4-BE49-F238E27FC236}">
                <a16:creationId xmlns:a16="http://schemas.microsoft.com/office/drawing/2014/main" id="{3FA0EF40-31E5-8373-C9B0-AC2690BA2B70}"/>
              </a:ext>
            </a:extLst>
          </p:cNvPr>
          <p:cNvSpPr txBox="1"/>
          <p:nvPr/>
        </p:nvSpPr>
        <p:spPr>
          <a:xfrm>
            <a:off x="1923458" y="4662594"/>
            <a:ext cx="8894949" cy="430887"/>
          </a:xfrm>
          <a:prstGeom prst="rect">
            <a:avLst/>
          </a:prstGeom>
          <a:noFill/>
        </p:spPr>
        <p:txBody>
          <a:bodyPr wrap="square">
            <a:spAutoFit/>
          </a:bodyPr>
          <a:lstStyle/>
          <a:p>
            <a:r>
              <a:rPr lang="en-US" sz="2200" dirty="0">
                <a:solidFill>
                  <a:srgbClr val="0A394D"/>
                </a:solidFill>
                <a:latin typeface="Libre Franklin" pitchFamily="2" charset="77"/>
                <a:hlinkClick r:id="rId8">
                  <a:extLst>
                    <a:ext uri="{A12FA001-AC4F-418D-AE19-62706E023703}">
                      <ahyp:hlinkClr xmlns:ahyp="http://schemas.microsoft.com/office/drawing/2018/hyperlinkcolor" val="tx"/>
                    </a:ext>
                  </a:extLst>
                </a:hlinkClick>
              </a:rPr>
              <a:t>https://www.youtube.com/channel/UCgw_slCsjgt4FqOiouYjD4g</a:t>
            </a:r>
            <a:r>
              <a:rPr lang="en-US" sz="2200" dirty="0">
                <a:solidFill>
                  <a:srgbClr val="0A394D"/>
                </a:solidFill>
                <a:latin typeface="Libre Franklin" pitchFamily="2" charset="77"/>
              </a:rPr>
              <a:t> </a:t>
            </a:r>
          </a:p>
        </p:txBody>
      </p:sp>
      <p:pic>
        <p:nvPicPr>
          <p:cNvPr id="4" name="Picture 3">
            <a:extLst>
              <a:ext uri="{FF2B5EF4-FFF2-40B4-BE49-F238E27FC236}">
                <a16:creationId xmlns:a16="http://schemas.microsoft.com/office/drawing/2014/main" id="{9EF6F925-0D09-D36A-3CAF-A98CB2CDB095}"/>
              </a:ext>
            </a:extLst>
          </p:cNvPr>
          <p:cNvPicPr>
            <a:picLocks noChangeAspect="1"/>
          </p:cNvPicPr>
          <p:nvPr/>
        </p:nvPicPr>
        <p:blipFill>
          <a:blip r:embed="rId9"/>
          <a:stretch>
            <a:fillRect/>
          </a:stretch>
        </p:blipFill>
        <p:spPr>
          <a:xfrm>
            <a:off x="909205" y="2306884"/>
            <a:ext cx="838200" cy="838200"/>
          </a:xfrm>
          <a:prstGeom prst="rect">
            <a:avLst/>
          </a:prstGeom>
        </p:spPr>
      </p:pic>
      <p:pic>
        <p:nvPicPr>
          <p:cNvPr id="5" name="Picture 4">
            <a:extLst>
              <a:ext uri="{FF2B5EF4-FFF2-40B4-BE49-F238E27FC236}">
                <a16:creationId xmlns:a16="http://schemas.microsoft.com/office/drawing/2014/main" id="{51D14790-E684-7577-A9E3-0D37385D8C10}"/>
              </a:ext>
            </a:extLst>
          </p:cNvPr>
          <p:cNvPicPr>
            <a:picLocks noChangeAspect="1"/>
          </p:cNvPicPr>
          <p:nvPr/>
        </p:nvPicPr>
        <p:blipFill>
          <a:blip r:embed="rId10"/>
          <a:stretch>
            <a:fillRect/>
          </a:stretch>
        </p:blipFill>
        <p:spPr>
          <a:xfrm>
            <a:off x="909205" y="3366318"/>
            <a:ext cx="825500" cy="812800"/>
          </a:xfrm>
          <a:prstGeom prst="rect">
            <a:avLst/>
          </a:prstGeom>
        </p:spPr>
      </p:pic>
      <p:pic>
        <p:nvPicPr>
          <p:cNvPr id="6" name="Picture 5">
            <a:extLst>
              <a:ext uri="{FF2B5EF4-FFF2-40B4-BE49-F238E27FC236}">
                <a16:creationId xmlns:a16="http://schemas.microsoft.com/office/drawing/2014/main" id="{61292FA4-3B36-E4C9-D2C7-9AD2DFB04264}"/>
              </a:ext>
            </a:extLst>
          </p:cNvPr>
          <p:cNvPicPr>
            <a:picLocks noChangeAspect="1"/>
          </p:cNvPicPr>
          <p:nvPr/>
        </p:nvPicPr>
        <p:blipFill>
          <a:blip r:embed="rId11"/>
          <a:stretch>
            <a:fillRect/>
          </a:stretch>
        </p:blipFill>
        <p:spPr>
          <a:xfrm>
            <a:off x="4882558" y="2398761"/>
            <a:ext cx="825500" cy="812800"/>
          </a:xfrm>
          <a:prstGeom prst="rect">
            <a:avLst/>
          </a:prstGeom>
        </p:spPr>
      </p:pic>
      <p:pic>
        <p:nvPicPr>
          <p:cNvPr id="8" name="Picture 7">
            <a:extLst>
              <a:ext uri="{FF2B5EF4-FFF2-40B4-BE49-F238E27FC236}">
                <a16:creationId xmlns:a16="http://schemas.microsoft.com/office/drawing/2014/main" id="{1383C76A-191A-A6E6-B62F-51F0D241170B}"/>
              </a:ext>
            </a:extLst>
          </p:cNvPr>
          <p:cNvPicPr>
            <a:picLocks noChangeAspect="1"/>
          </p:cNvPicPr>
          <p:nvPr/>
        </p:nvPicPr>
        <p:blipFill>
          <a:blip r:embed="rId12"/>
          <a:stretch>
            <a:fillRect/>
          </a:stretch>
        </p:blipFill>
        <p:spPr>
          <a:xfrm>
            <a:off x="4882558" y="3462744"/>
            <a:ext cx="812800" cy="812800"/>
          </a:xfrm>
          <a:prstGeom prst="rect">
            <a:avLst/>
          </a:prstGeom>
        </p:spPr>
      </p:pic>
      <p:pic>
        <p:nvPicPr>
          <p:cNvPr id="10" name="Picture 9">
            <a:extLst>
              <a:ext uri="{FF2B5EF4-FFF2-40B4-BE49-F238E27FC236}">
                <a16:creationId xmlns:a16="http://schemas.microsoft.com/office/drawing/2014/main" id="{006B5767-DEC0-F3CE-BF22-8B8911612EE2}"/>
              </a:ext>
            </a:extLst>
          </p:cNvPr>
          <p:cNvPicPr>
            <a:picLocks noChangeAspect="1"/>
          </p:cNvPicPr>
          <p:nvPr/>
        </p:nvPicPr>
        <p:blipFill>
          <a:blip r:embed="rId13"/>
          <a:stretch>
            <a:fillRect/>
          </a:stretch>
        </p:blipFill>
        <p:spPr>
          <a:xfrm>
            <a:off x="909205" y="4446238"/>
            <a:ext cx="863600" cy="863600"/>
          </a:xfrm>
          <a:prstGeom prst="rect">
            <a:avLst/>
          </a:prstGeom>
        </p:spPr>
      </p:pic>
      <p:sp>
        <p:nvSpPr>
          <p:cNvPr id="12" name="TextBox 11">
            <a:extLst>
              <a:ext uri="{FF2B5EF4-FFF2-40B4-BE49-F238E27FC236}">
                <a16:creationId xmlns:a16="http://schemas.microsoft.com/office/drawing/2014/main" id="{694C4452-1C71-0BCC-716B-DD9C542C7937}"/>
              </a:ext>
            </a:extLst>
          </p:cNvPr>
          <p:cNvSpPr txBox="1"/>
          <p:nvPr/>
        </p:nvSpPr>
        <p:spPr>
          <a:xfrm>
            <a:off x="1923458" y="2492738"/>
            <a:ext cx="2102442" cy="430887"/>
          </a:xfrm>
          <a:prstGeom prst="rect">
            <a:avLst/>
          </a:prstGeom>
          <a:noFill/>
        </p:spPr>
        <p:txBody>
          <a:bodyPr wrap="square">
            <a:spAutoFit/>
          </a:bodyPr>
          <a:lstStyle/>
          <a:p>
            <a:r>
              <a:rPr lang="en-US" sz="2200" u="sng" dirty="0" err="1">
                <a:solidFill>
                  <a:srgbClr val="0A394D"/>
                </a:solidFill>
                <a:latin typeface="Libre Franklin" pitchFamily="2" charset="77"/>
              </a:rPr>
              <a:t>info@cssp.org</a:t>
            </a:r>
            <a:endParaRPr lang="en-US" sz="2200" u="sng" dirty="0">
              <a:solidFill>
                <a:srgbClr val="0A394D"/>
              </a:solidFill>
              <a:latin typeface="Libre Franklin" pitchFamily="2" charset="77"/>
            </a:endParaRPr>
          </a:p>
        </p:txBody>
      </p:sp>
    </p:spTree>
    <p:extLst>
      <p:ext uri="{BB962C8B-B14F-4D97-AF65-F5344CB8AC3E}">
        <p14:creationId xmlns:p14="http://schemas.microsoft.com/office/powerpoint/2010/main" val="26972432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DB23B"/>
        </a:solidFill>
        <a:effectLst/>
      </p:bgPr>
    </p:bg>
    <p:spTree>
      <p:nvGrpSpPr>
        <p:cNvPr id="1" name=""/>
        <p:cNvGrpSpPr/>
        <p:nvPr/>
      </p:nvGrpSpPr>
      <p:grpSpPr>
        <a:xfrm>
          <a:off x="0" y="0"/>
          <a:ext cx="0" cy="0"/>
          <a:chOff x="0" y="0"/>
          <a:chExt cx="0" cy="0"/>
        </a:xfrm>
      </p:grpSpPr>
      <p:sp>
        <p:nvSpPr>
          <p:cNvPr id="9" name="TextBox 9"/>
          <p:cNvSpPr txBox="1"/>
          <p:nvPr/>
        </p:nvSpPr>
        <p:spPr>
          <a:xfrm>
            <a:off x="685800" y="229027"/>
            <a:ext cx="10970814" cy="972895"/>
          </a:xfrm>
          <a:prstGeom prst="rect">
            <a:avLst/>
          </a:prstGeom>
        </p:spPr>
        <p:txBody>
          <a:bodyPr lIns="0" tIns="0" rIns="0" bIns="0" rtlCol="0" anchor="t">
            <a:spAutoFit/>
          </a:bodyPr>
          <a:lstStyle/>
          <a:p>
            <a:pPr marL="0" marR="0" lvl="0" indent="0" algn="ctr" defTabSz="609630" rtl="0" eaLnBrk="1" fontAlgn="auto" latinLnBrk="0" hangingPunct="1">
              <a:lnSpc>
                <a:spcPts val="7933"/>
              </a:lnSpc>
              <a:spcBef>
                <a:spcPct val="0"/>
              </a:spcBef>
              <a:spcAft>
                <a:spcPts val="0"/>
              </a:spcAft>
              <a:buClrTx/>
              <a:buSzTx/>
              <a:buFontTx/>
              <a:buNone/>
              <a:tabLst/>
              <a:defRPr/>
            </a:pPr>
            <a:r>
              <a:rPr kumimoji="0" lang="en-US" sz="5666" b="1" u="none" strike="noStrike" kern="1200" cap="none" spc="0" normalizeH="0" baseline="0" noProof="0" dirty="0">
                <a:ln>
                  <a:noFill/>
                </a:ln>
                <a:solidFill>
                  <a:srgbClr val="0A394D"/>
                </a:solidFill>
                <a:effectLst/>
                <a:uLnTx/>
                <a:uFillTx/>
                <a:latin typeface="Libre Franklin" pitchFamily="2" charset="77"/>
                <a:ea typeface="+mn-ea"/>
                <a:cs typeface="+mn-cs"/>
              </a:rPr>
              <a:t>Thank you!</a:t>
            </a:r>
          </a:p>
        </p:txBody>
      </p:sp>
      <p:pic>
        <p:nvPicPr>
          <p:cNvPr id="13" name="Picture 12">
            <a:extLst>
              <a:ext uri="{FF2B5EF4-FFF2-40B4-BE49-F238E27FC236}">
                <a16:creationId xmlns:a16="http://schemas.microsoft.com/office/drawing/2014/main" id="{F3E40D63-02B3-4B77-B4F6-04A51F8C1D5A}"/>
              </a:ext>
            </a:extLst>
          </p:cNvPr>
          <p:cNvPicPr>
            <a:picLocks noChangeAspect="1"/>
          </p:cNvPicPr>
          <p:nvPr/>
        </p:nvPicPr>
        <p:blipFill rotWithShape="1">
          <a:blip r:embed="rId2"/>
          <a:srcRect t="8022" b="8022"/>
          <a:stretch/>
        </p:blipFill>
        <p:spPr>
          <a:xfrm>
            <a:off x="0" y="0"/>
            <a:ext cx="12191998" cy="6858000"/>
          </a:xfrm>
          <a:prstGeom prst="rect">
            <a:avLst/>
          </a:prstGeom>
        </p:spPr>
      </p:pic>
      <p:pic>
        <p:nvPicPr>
          <p:cNvPr id="6" name="Picture 8">
            <a:extLst>
              <a:ext uri="{FF2B5EF4-FFF2-40B4-BE49-F238E27FC236}">
                <a16:creationId xmlns:a16="http://schemas.microsoft.com/office/drawing/2014/main" id="{796E4952-248F-1FB1-EC75-717FE0196FE5}"/>
              </a:ext>
            </a:extLst>
          </p:cNvPr>
          <p:cNvPicPr>
            <a:picLocks noChangeAspect="1"/>
          </p:cNvPicPr>
          <p:nvPr/>
        </p:nvPicPr>
        <p:blipFill>
          <a:blip r:embed="rId3"/>
          <a:srcRect/>
          <a:stretch>
            <a:fillRect/>
          </a:stretch>
        </p:blipFill>
        <p:spPr>
          <a:xfrm>
            <a:off x="10350446" y="6485341"/>
            <a:ext cx="1782387" cy="303973"/>
          </a:xfrm>
          <a:prstGeom prst="rect">
            <a:avLst/>
          </a:prstGeom>
        </p:spPr>
      </p:pic>
    </p:spTree>
    <p:extLst>
      <p:ext uri="{BB962C8B-B14F-4D97-AF65-F5344CB8AC3E}">
        <p14:creationId xmlns:p14="http://schemas.microsoft.com/office/powerpoint/2010/main" val="1757308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DB23B"/>
        </a:solidFill>
        <a:effectLst/>
      </p:bgPr>
    </p:bg>
    <p:spTree>
      <p:nvGrpSpPr>
        <p:cNvPr id="1" name=""/>
        <p:cNvGrpSpPr/>
        <p:nvPr/>
      </p:nvGrpSpPr>
      <p:grpSpPr>
        <a:xfrm>
          <a:off x="0" y="0"/>
          <a:ext cx="0" cy="0"/>
          <a:chOff x="0" y="0"/>
          <a:chExt cx="0" cy="0"/>
        </a:xfrm>
      </p:grpSpPr>
      <p:sp>
        <p:nvSpPr>
          <p:cNvPr id="2" name="TextBox 2"/>
          <p:cNvSpPr txBox="1"/>
          <p:nvPr/>
        </p:nvSpPr>
        <p:spPr>
          <a:xfrm>
            <a:off x="5703064" y="2254951"/>
            <a:ext cx="6197003" cy="3966407"/>
          </a:xfrm>
          <a:prstGeom prst="rect">
            <a:avLst/>
          </a:prstGeom>
        </p:spPr>
        <p:txBody>
          <a:bodyPr lIns="0" tIns="0" rIns="0" bIns="0" rtlCol="0" anchor="t">
            <a:spAutoFit/>
          </a:bodyPr>
          <a:lstStyle/>
          <a:p>
            <a:pPr marL="388643" marR="0" lvl="1" indent="-194321" algn="l" defTabSz="609630" rtl="0" eaLnBrk="1" fontAlgn="auto" latinLnBrk="0" hangingPunct="1">
              <a:lnSpc>
                <a:spcPts val="2520"/>
              </a:lnSpc>
              <a:spcBef>
                <a:spcPts val="0"/>
              </a:spcBef>
              <a:spcAft>
                <a:spcPts val="600"/>
              </a:spcAft>
              <a:buClrTx/>
              <a:buSzTx/>
              <a:buFont typeface="Arial"/>
              <a:buChar char="•"/>
              <a:tabLst/>
              <a:defRPr/>
            </a:pPr>
            <a:r>
              <a:rPr kumimoji="0" lang="en-US" sz="1867" u="none" strike="noStrike" kern="1200" cap="none" spc="0" normalizeH="0" baseline="0" noProof="0" dirty="0">
                <a:ln>
                  <a:noFill/>
                </a:ln>
                <a:solidFill>
                  <a:srgbClr val="424242"/>
                </a:solidFill>
                <a:effectLst/>
                <a:uLnTx/>
                <a:uFillTx/>
                <a:latin typeface="Libre Franklin" pitchFamily="2" charset="77"/>
                <a:ea typeface="Source Sans Pro" panose="020B0503030403020204" pitchFamily="34" charset="0"/>
              </a:rPr>
              <a:t>Increase life span (decreased the risk of premature death by 50%)</a:t>
            </a:r>
          </a:p>
          <a:p>
            <a:pPr marL="388643" marR="0" lvl="1" indent="-194321" algn="l" defTabSz="609630" rtl="0" eaLnBrk="1" fontAlgn="auto" latinLnBrk="0" hangingPunct="1">
              <a:lnSpc>
                <a:spcPts val="2520"/>
              </a:lnSpc>
              <a:spcBef>
                <a:spcPts val="0"/>
              </a:spcBef>
              <a:spcAft>
                <a:spcPts val="600"/>
              </a:spcAft>
              <a:buClrTx/>
              <a:buSzTx/>
              <a:buFont typeface="Arial"/>
              <a:buChar char="•"/>
              <a:tabLst/>
              <a:defRPr/>
            </a:pPr>
            <a:r>
              <a:rPr kumimoji="0" lang="en-US" sz="1867" u="none" strike="noStrike" kern="1200" cap="none" spc="0" normalizeH="0" baseline="0" noProof="0" dirty="0">
                <a:ln>
                  <a:noFill/>
                </a:ln>
                <a:solidFill>
                  <a:srgbClr val="424242"/>
                </a:solidFill>
                <a:effectLst/>
                <a:uLnTx/>
                <a:uFillTx/>
                <a:latin typeface="Libre Franklin" pitchFamily="2" charset="77"/>
                <a:ea typeface="Source Sans Pro" panose="020B0503030403020204" pitchFamily="34" charset="0"/>
              </a:rPr>
              <a:t>Lower stress (and triggering the release of stress-reducing hormones)</a:t>
            </a:r>
          </a:p>
          <a:p>
            <a:pPr marL="388643" marR="0" lvl="1" indent="-194321" algn="l" defTabSz="609630" rtl="0" eaLnBrk="1" fontAlgn="auto" latinLnBrk="0" hangingPunct="1">
              <a:lnSpc>
                <a:spcPts val="2520"/>
              </a:lnSpc>
              <a:spcBef>
                <a:spcPts val="0"/>
              </a:spcBef>
              <a:spcAft>
                <a:spcPts val="600"/>
              </a:spcAft>
              <a:buClrTx/>
              <a:buSzTx/>
              <a:buFont typeface="Arial"/>
              <a:buChar char="•"/>
              <a:tabLst/>
              <a:defRPr/>
            </a:pPr>
            <a:r>
              <a:rPr kumimoji="0" lang="en-US" sz="1867" u="none" strike="noStrike" kern="1200" cap="none" spc="0" normalizeH="0" baseline="0" noProof="0" dirty="0">
                <a:ln>
                  <a:noFill/>
                </a:ln>
                <a:solidFill>
                  <a:srgbClr val="424242"/>
                </a:solidFill>
                <a:effectLst/>
                <a:uLnTx/>
                <a:uFillTx/>
                <a:latin typeface="Libre Franklin" pitchFamily="2" charset="77"/>
                <a:ea typeface="Source Sans Pro" panose="020B0503030403020204" pitchFamily="34" charset="0"/>
              </a:rPr>
              <a:t>Better cardiovascular health and reduced risk of death from cardiovascular disease</a:t>
            </a:r>
          </a:p>
          <a:p>
            <a:pPr marL="388643" marR="0" lvl="1" indent="-194321" algn="l" defTabSz="609630" rtl="0" eaLnBrk="1" fontAlgn="auto" latinLnBrk="0" hangingPunct="1">
              <a:lnSpc>
                <a:spcPts val="2520"/>
              </a:lnSpc>
              <a:spcBef>
                <a:spcPts val="0"/>
              </a:spcBef>
              <a:spcAft>
                <a:spcPts val="600"/>
              </a:spcAft>
              <a:buClrTx/>
              <a:buSzTx/>
              <a:buFont typeface="Arial"/>
              <a:buChar char="•"/>
              <a:tabLst/>
              <a:defRPr/>
            </a:pPr>
            <a:r>
              <a:rPr kumimoji="0" lang="en-US" sz="1867" u="none" strike="noStrike" kern="1200" cap="none" spc="0" normalizeH="0" baseline="0" noProof="0" dirty="0">
                <a:ln>
                  <a:noFill/>
                </a:ln>
                <a:solidFill>
                  <a:srgbClr val="424242"/>
                </a:solidFill>
                <a:effectLst/>
                <a:uLnTx/>
                <a:uFillTx/>
                <a:latin typeface="Libre Franklin" pitchFamily="2" charset="77"/>
                <a:ea typeface="Source Sans Pro" panose="020B0503030403020204" pitchFamily="34" charset="0"/>
              </a:rPr>
              <a:t>Increased immunity (resistance to illness)</a:t>
            </a:r>
          </a:p>
          <a:p>
            <a:pPr marL="388643" marR="0" lvl="1" indent="-194321" algn="l" defTabSz="609630" rtl="0" eaLnBrk="1" fontAlgn="auto" latinLnBrk="0" hangingPunct="1">
              <a:lnSpc>
                <a:spcPts val="2520"/>
              </a:lnSpc>
              <a:spcBef>
                <a:spcPts val="0"/>
              </a:spcBef>
              <a:spcAft>
                <a:spcPts val="600"/>
              </a:spcAft>
              <a:buClrTx/>
              <a:buSzTx/>
              <a:buFont typeface="Arial"/>
              <a:buChar char="•"/>
              <a:tabLst/>
              <a:defRPr/>
            </a:pPr>
            <a:r>
              <a:rPr kumimoji="0" lang="en-US" sz="1867" u="none" strike="noStrike" kern="1200" cap="none" spc="0" normalizeH="0" baseline="0" noProof="0" dirty="0">
                <a:ln>
                  <a:noFill/>
                </a:ln>
                <a:solidFill>
                  <a:srgbClr val="424242"/>
                </a:solidFill>
                <a:effectLst/>
                <a:uLnTx/>
                <a:uFillTx/>
                <a:latin typeface="Libre Franklin" pitchFamily="2" charset="77"/>
                <a:ea typeface="Source Sans Pro" panose="020B0503030403020204" pitchFamily="34" charset="0"/>
              </a:rPr>
              <a:t>Decreased risk of substance abuse and mental health conditions (including depression and anxiety)</a:t>
            </a:r>
          </a:p>
          <a:p>
            <a:pPr marL="388643" marR="0" lvl="1" indent="-194321" algn="l" defTabSz="609630" rtl="0" eaLnBrk="1" fontAlgn="auto" latinLnBrk="0" hangingPunct="1">
              <a:lnSpc>
                <a:spcPts val="2520"/>
              </a:lnSpc>
              <a:spcBef>
                <a:spcPts val="0"/>
              </a:spcBef>
              <a:spcAft>
                <a:spcPts val="600"/>
              </a:spcAft>
              <a:buClrTx/>
              <a:buSzTx/>
              <a:buFont typeface="Arial"/>
              <a:buChar char="•"/>
              <a:tabLst/>
              <a:defRPr/>
            </a:pPr>
            <a:r>
              <a:rPr kumimoji="0" lang="en-US" sz="1867" u="none" strike="noStrike" kern="1200" cap="none" spc="0" normalizeH="0" baseline="0" noProof="0" dirty="0">
                <a:ln>
                  <a:noFill/>
                </a:ln>
                <a:solidFill>
                  <a:srgbClr val="424242"/>
                </a:solidFill>
                <a:effectLst/>
                <a:uLnTx/>
                <a:uFillTx/>
                <a:latin typeface="Libre Franklin" pitchFamily="2" charset="77"/>
                <a:ea typeface="Source Sans Pro" panose="020B0503030403020204" pitchFamily="34" charset="0"/>
              </a:rPr>
              <a:t>Help you think faster </a:t>
            </a:r>
          </a:p>
          <a:p>
            <a:pPr marL="388643" marR="0" lvl="1" indent="-194321" algn="l" defTabSz="609630" rtl="0" eaLnBrk="1" fontAlgn="auto" latinLnBrk="0" hangingPunct="1">
              <a:lnSpc>
                <a:spcPts val="2520"/>
              </a:lnSpc>
              <a:spcBef>
                <a:spcPts val="0"/>
              </a:spcBef>
              <a:spcAft>
                <a:spcPts val="600"/>
              </a:spcAft>
              <a:buClrTx/>
              <a:buSzTx/>
              <a:buFont typeface="Arial"/>
              <a:buChar char="•"/>
              <a:tabLst/>
              <a:defRPr/>
            </a:pPr>
            <a:r>
              <a:rPr kumimoji="0" lang="en-US" sz="1867" u="none" strike="noStrike" kern="1200" cap="none" spc="0" normalizeH="0" baseline="0" noProof="0" dirty="0">
                <a:ln>
                  <a:noFill/>
                </a:ln>
                <a:solidFill>
                  <a:srgbClr val="424242"/>
                </a:solidFill>
                <a:effectLst/>
                <a:uLnTx/>
                <a:uFillTx/>
                <a:latin typeface="Libre Franklin" pitchFamily="2" charset="77"/>
                <a:ea typeface="Source Sans Pro" panose="020B0503030403020204" pitchFamily="34" charset="0"/>
              </a:rPr>
              <a:t>Better psychological and physical well-being</a:t>
            </a:r>
          </a:p>
        </p:txBody>
      </p:sp>
      <p:sp>
        <p:nvSpPr>
          <p:cNvPr id="3" name="TextBox 3"/>
          <p:cNvSpPr txBox="1"/>
          <p:nvPr/>
        </p:nvSpPr>
        <p:spPr>
          <a:xfrm>
            <a:off x="5703064" y="520700"/>
            <a:ext cx="6488935" cy="1384995"/>
          </a:xfrm>
          <a:prstGeom prst="rect">
            <a:avLst/>
          </a:prstGeom>
        </p:spPr>
        <p:txBody>
          <a:bodyPr wrap="square" lIns="0" tIns="0" rIns="0" bIns="0" rtlCol="0" anchor="t">
            <a:spAutoFit/>
          </a:bodyPr>
          <a:lstStyle/>
          <a:p>
            <a:pPr marL="0" marR="0" lvl="0" indent="0" defTabSz="609630" rtl="0" eaLnBrk="1" fontAlgn="auto" latinLnBrk="0" hangingPunct="1">
              <a:lnSpc>
                <a:spcPts val="5380"/>
              </a:lnSpc>
              <a:spcBef>
                <a:spcPts val="0"/>
              </a:spcBef>
              <a:spcAft>
                <a:spcPts val="0"/>
              </a:spcAft>
              <a:buClrTx/>
              <a:buSzTx/>
              <a:buFontTx/>
              <a:buNone/>
              <a:tabLst/>
              <a:defRPr/>
            </a:pPr>
            <a:r>
              <a:rPr kumimoji="0" lang="en-US" sz="4800" b="1" u="none" strike="noStrike" kern="1200" cap="none" spc="0" normalizeH="0" baseline="0" noProof="0" dirty="0">
                <a:ln>
                  <a:noFill/>
                </a:ln>
                <a:solidFill>
                  <a:schemeClr val="bg1"/>
                </a:solidFill>
                <a:effectLst/>
                <a:uLnTx/>
                <a:uFillTx/>
                <a:latin typeface="Libre Franklin" pitchFamily="2" charset="77"/>
                <a:ea typeface="+mn-ea"/>
                <a:cs typeface="+mn-cs"/>
              </a:rPr>
              <a:t>What is the </a:t>
            </a:r>
          </a:p>
          <a:p>
            <a:pPr marL="0" marR="0" lvl="0" indent="0" defTabSz="609630" rtl="0" eaLnBrk="1" fontAlgn="auto" latinLnBrk="0" hangingPunct="1">
              <a:lnSpc>
                <a:spcPts val="5380"/>
              </a:lnSpc>
              <a:spcBef>
                <a:spcPts val="0"/>
              </a:spcBef>
              <a:spcAft>
                <a:spcPts val="0"/>
              </a:spcAft>
              <a:buClrTx/>
              <a:buSzTx/>
              <a:buFontTx/>
              <a:buNone/>
              <a:tabLst/>
              <a:defRPr/>
            </a:pPr>
            <a:r>
              <a:rPr lang="en-US" sz="4800" b="1" dirty="0">
                <a:solidFill>
                  <a:schemeClr val="bg1"/>
                </a:solidFill>
                <a:latin typeface="Libre Franklin" pitchFamily="2" charset="77"/>
              </a:rPr>
              <a:t>magical formula</a:t>
            </a:r>
            <a:r>
              <a:rPr kumimoji="0" lang="en-US" sz="4800" b="1" u="none" strike="noStrike" kern="1200" cap="none" spc="0" normalizeH="0" baseline="0" noProof="0" dirty="0">
                <a:ln>
                  <a:noFill/>
                </a:ln>
                <a:solidFill>
                  <a:schemeClr val="bg1"/>
                </a:solidFill>
                <a:effectLst/>
                <a:uLnTx/>
                <a:uFillTx/>
                <a:latin typeface="Libre Franklin" pitchFamily="2" charset="77"/>
                <a:ea typeface="+mn-ea"/>
                <a:cs typeface="+mn-cs"/>
              </a:rPr>
              <a:t> for…</a:t>
            </a:r>
          </a:p>
        </p:txBody>
      </p:sp>
      <p:pic>
        <p:nvPicPr>
          <p:cNvPr id="4" name="Picture 4"/>
          <p:cNvPicPr>
            <a:picLocks noChangeAspect="1"/>
          </p:cNvPicPr>
          <p:nvPr/>
        </p:nvPicPr>
        <p:blipFill rotWithShape="1">
          <a:blip r:embed="rId3"/>
          <a:srcRect l="49325" t="1575" b="2229"/>
          <a:stretch/>
        </p:blipFill>
        <p:spPr>
          <a:xfrm>
            <a:off x="-1" y="0"/>
            <a:ext cx="5419071" cy="6858000"/>
          </a:xfrm>
          <a:prstGeom prst="rect">
            <a:avLst/>
          </a:prstGeom>
        </p:spPr>
      </p:pic>
      <p:pic>
        <p:nvPicPr>
          <p:cNvPr id="5" name="Picture 8">
            <a:extLst>
              <a:ext uri="{FF2B5EF4-FFF2-40B4-BE49-F238E27FC236}">
                <a16:creationId xmlns:a16="http://schemas.microsoft.com/office/drawing/2014/main" id="{1727E706-1719-DEB0-E9F3-2F018995A58B}"/>
              </a:ext>
            </a:extLst>
          </p:cNvPr>
          <p:cNvPicPr>
            <a:picLocks noChangeAspect="1"/>
          </p:cNvPicPr>
          <p:nvPr/>
        </p:nvPicPr>
        <p:blipFill>
          <a:blip r:embed="rId4"/>
          <a:srcRect/>
          <a:stretch>
            <a:fillRect/>
          </a:stretch>
        </p:blipFill>
        <p:spPr>
          <a:xfrm>
            <a:off x="10350446" y="6485341"/>
            <a:ext cx="1782387" cy="30397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DB23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2F4CB4-A2E5-7EEE-E562-BC9C1B322EFE}"/>
              </a:ext>
            </a:extLst>
          </p:cNvPr>
          <p:cNvPicPr>
            <a:picLocks noChangeAspect="1"/>
          </p:cNvPicPr>
          <p:nvPr/>
        </p:nvPicPr>
        <p:blipFill rotWithShape="1">
          <a:blip r:embed="rId3"/>
          <a:srcRect l="31951" t="6308" r="30599" b="4639"/>
          <a:stretch/>
        </p:blipFill>
        <p:spPr>
          <a:xfrm>
            <a:off x="7908758" y="-1"/>
            <a:ext cx="4283242" cy="6858001"/>
          </a:xfrm>
          <a:prstGeom prst="rect">
            <a:avLst/>
          </a:prstGeom>
        </p:spPr>
      </p:pic>
      <p:sp>
        <p:nvSpPr>
          <p:cNvPr id="2" name="TextBox 2"/>
          <p:cNvSpPr txBox="1"/>
          <p:nvPr/>
        </p:nvSpPr>
        <p:spPr>
          <a:xfrm>
            <a:off x="377085" y="2431413"/>
            <a:ext cx="6197003" cy="3246145"/>
          </a:xfrm>
          <a:prstGeom prst="rect">
            <a:avLst/>
          </a:prstGeom>
        </p:spPr>
        <p:txBody>
          <a:bodyPr lIns="0" tIns="0" rIns="0" bIns="0" rtlCol="0" anchor="t">
            <a:spAutoFit/>
          </a:bodyPr>
          <a:lstStyle/>
          <a:p>
            <a:pPr marL="388643" lvl="1" indent="-194321" defTabSz="609630">
              <a:lnSpc>
                <a:spcPts val="2520"/>
              </a:lnSpc>
              <a:spcAft>
                <a:spcPts val="600"/>
              </a:spcAft>
              <a:buFont typeface="Arial"/>
              <a:buChar char="•"/>
              <a:defRPr/>
            </a:pPr>
            <a:r>
              <a:rPr lang="en-US" sz="1867" dirty="0">
                <a:solidFill>
                  <a:srgbClr val="424242"/>
                </a:solidFill>
                <a:latin typeface="Libre Franklin" pitchFamily="2" charset="77"/>
              </a:rPr>
              <a:t>Studies show that when we don’t have this in our lives the effects are:</a:t>
            </a:r>
          </a:p>
          <a:p>
            <a:pPr marL="388643" lvl="1" indent="-194321" defTabSz="609630">
              <a:lnSpc>
                <a:spcPts val="2520"/>
              </a:lnSpc>
              <a:spcAft>
                <a:spcPts val="600"/>
              </a:spcAft>
              <a:buFont typeface="Arial"/>
              <a:buChar char="•"/>
              <a:defRPr/>
            </a:pPr>
            <a:r>
              <a:rPr lang="en-US" sz="1867" dirty="0">
                <a:solidFill>
                  <a:srgbClr val="424242"/>
                </a:solidFill>
                <a:latin typeface="Libre Franklin" pitchFamily="2" charset="77"/>
              </a:rPr>
              <a:t>Increased risk of heart disease</a:t>
            </a:r>
          </a:p>
          <a:p>
            <a:pPr marL="388643" lvl="1" indent="-194321" defTabSz="609630">
              <a:lnSpc>
                <a:spcPts val="2520"/>
              </a:lnSpc>
              <a:spcAft>
                <a:spcPts val="600"/>
              </a:spcAft>
              <a:buFont typeface="Arial"/>
              <a:buChar char="•"/>
              <a:defRPr/>
            </a:pPr>
            <a:r>
              <a:rPr lang="en-US" sz="1867" dirty="0">
                <a:solidFill>
                  <a:srgbClr val="424242"/>
                </a:solidFill>
                <a:latin typeface="Libre Franklin" pitchFamily="2" charset="77"/>
              </a:rPr>
              <a:t>Have the physical effects of smoking 15 cigarettes a day when we don’t even smoke</a:t>
            </a:r>
          </a:p>
          <a:p>
            <a:pPr marL="388643" lvl="1" indent="-194321" defTabSz="609630">
              <a:lnSpc>
                <a:spcPts val="2520"/>
              </a:lnSpc>
              <a:spcAft>
                <a:spcPts val="600"/>
              </a:spcAft>
              <a:buFont typeface="Arial"/>
              <a:buChar char="•"/>
              <a:defRPr/>
            </a:pPr>
            <a:r>
              <a:rPr lang="en-US" sz="1867" dirty="0">
                <a:solidFill>
                  <a:srgbClr val="424242"/>
                </a:solidFill>
                <a:latin typeface="Libre Franklin" pitchFamily="2" charset="77"/>
              </a:rPr>
              <a:t>Increased risk of dementia and slows your brain functioning</a:t>
            </a:r>
          </a:p>
          <a:p>
            <a:pPr marL="388643" lvl="1" indent="-194321" defTabSz="609630">
              <a:lnSpc>
                <a:spcPts val="2520"/>
              </a:lnSpc>
              <a:spcAft>
                <a:spcPts val="600"/>
              </a:spcAft>
              <a:buFont typeface="Arial"/>
              <a:buChar char="•"/>
              <a:defRPr/>
            </a:pPr>
            <a:r>
              <a:rPr lang="en-US" sz="1867" dirty="0">
                <a:solidFill>
                  <a:srgbClr val="424242"/>
                </a:solidFill>
                <a:latin typeface="Libre Franklin" pitchFamily="2" charset="77"/>
              </a:rPr>
              <a:t>Worse than obesity on your body</a:t>
            </a:r>
          </a:p>
          <a:p>
            <a:pPr marL="388643" lvl="1" indent="-194321" defTabSz="609630">
              <a:lnSpc>
                <a:spcPts val="2520"/>
              </a:lnSpc>
              <a:spcAft>
                <a:spcPts val="600"/>
              </a:spcAft>
              <a:buFont typeface="Arial"/>
              <a:buChar char="•"/>
              <a:defRPr/>
            </a:pPr>
            <a:r>
              <a:rPr lang="en-US" sz="1867" dirty="0">
                <a:solidFill>
                  <a:srgbClr val="424242"/>
                </a:solidFill>
                <a:latin typeface="Libre Franklin" pitchFamily="2" charset="77"/>
              </a:rPr>
              <a:t>Have increased anxiety and depression</a:t>
            </a:r>
          </a:p>
        </p:txBody>
      </p:sp>
      <p:sp>
        <p:nvSpPr>
          <p:cNvPr id="3" name="TextBox 3"/>
          <p:cNvSpPr txBox="1"/>
          <p:nvPr/>
        </p:nvSpPr>
        <p:spPr>
          <a:xfrm>
            <a:off x="545432" y="658693"/>
            <a:ext cx="7363326" cy="1436291"/>
          </a:xfrm>
          <a:prstGeom prst="rect">
            <a:avLst/>
          </a:prstGeom>
        </p:spPr>
        <p:txBody>
          <a:bodyPr wrap="square" lIns="0" tIns="0" rIns="0" bIns="0" rtlCol="0" anchor="t">
            <a:spAutoFit/>
          </a:bodyPr>
          <a:lstStyle/>
          <a:p>
            <a:pPr marL="0" marR="0" lvl="0" indent="0" defTabSz="609630" rtl="0" eaLnBrk="1" fontAlgn="auto" latinLnBrk="0" hangingPunct="1">
              <a:lnSpc>
                <a:spcPts val="5580"/>
              </a:lnSpc>
              <a:spcBef>
                <a:spcPts val="0"/>
              </a:spcBef>
              <a:spcAft>
                <a:spcPts val="0"/>
              </a:spcAft>
              <a:buClrTx/>
              <a:buSzTx/>
              <a:buFontTx/>
              <a:buNone/>
              <a:tabLst/>
              <a:defRPr/>
            </a:pPr>
            <a:r>
              <a:rPr kumimoji="0" lang="en-US" sz="4800" b="1" u="none" strike="noStrike" kern="1200" cap="none" spc="0" normalizeH="0" baseline="0" noProof="0" dirty="0">
                <a:ln>
                  <a:noFill/>
                </a:ln>
                <a:solidFill>
                  <a:schemeClr val="bg1"/>
                </a:solidFill>
                <a:effectLst/>
                <a:uLnTx/>
                <a:uFillTx/>
                <a:latin typeface="Libre Franklin" pitchFamily="2" charset="77"/>
                <a:ea typeface="+mn-ea"/>
                <a:cs typeface="+mn-cs"/>
              </a:rPr>
              <a:t>What happens when we don’t </a:t>
            </a:r>
            <a:r>
              <a:rPr lang="en-US" sz="4800" b="1" dirty="0">
                <a:solidFill>
                  <a:schemeClr val="bg1"/>
                </a:solidFill>
                <a:latin typeface="Libre Franklin" pitchFamily="2" charset="77"/>
              </a:rPr>
              <a:t>have</a:t>
            </a:r>
            <a:r>
              <a:rPr kumimoji="0" lang="en-US" sz="4800" b="1" u="none" strike="noStrike" kern="1200" cap="none" spc="0" normalizeH="0" baseline="0" noProof="0" dirty="0">
                <a:ln>
                  <a:noFill/>
                </a:ln>
                <a:solidFill>
                  <a:schemeClr val="bg1"/>
                </a:solidFill>
                <a:effectLst/>
                <a:uLnTx/>
                <a:uFillTx/>
                <a:latin typeface="Libre Franklin" pitchFamily="2" charset="77"/>
                <a:ea typeface="+mn-ea"/>
                <a:cs typeface="+mn-cs"/>
              </a:rPr>
              <a:t> the </a:t>
            </a:r>
            <a:r>
              <a:rPr lang="en-US" sz="4800" b="1" dirty="0">
                <a:solidFill>
                  <a:schemeClr val="bg1"/>
                </a:solidFill>
                <a:latin typeface="Libre Franklin" pitchFamily="2" charset="77"/>
              </a:rPr>
              <a:t>formula?</a:t>
            </a:r>
            <a:endParaRPr kumimoji="0" lang="en-US" sz="4800" b="1" u="none" strike="noStrike" kern="1200" cap="none" spc="0" normalizeH="0" baseline="0" noProof="0" dirty="0">
              <a:ln>
                <a:noFill/>
              </a:ln>
              <a:solidFill>
                <a:schemeClr val="bg1"/>
              </a:solidFill>
              <a:effectLst/>
              <a:uLnTx/>
              <a:uFillTx/>
              <a:latin typeface="Libre Franklin" pitchFamily="2" charset="77"/>
              <a:ea typeface="+mn-ea"/>
              <a:cs typeface="+mn-cs"/>
            </a:endParaRPr>
          </a:p>
        </p:txBody>
      </p:sp>
      <p:pic>
        <p:nvPicPr>
          <p:cNvPr id="5" name="Picture 8">
            <a:extLst>
              <a:ext uri="{FF2B5EF4-FFF2-40B4-BE49-F238E27FC236}">
                <a16:creationId xmlns:a16="http://schemas.microsoft.com/office/drawing/2014/main" id="{1727E706-1719-DEB0-E9F3-2F018995A58B}"/>
              </a:ext>
            </a:extLst>
          </p:cNvPr>
          <p:cNvPicPr>
            <a:picLocks noChangeAspect="1"/>
          </p:cNvPicPr>
          <p:nvPr/>
        </p:nvPicPr>
        <p:blipFill>
          <a:blip r:embed="rId4"/>
          <a:srcRect/>
          <a:stretch>
            <a:fillRect/>
          </a:stretch>
        </p:blipFill>
        <p:spPr>
          <a:xfrm>
            <a:off x="10350446" y="6485341"/>
            <a:ext cx="1782387" cy="303973"/>
          </a:xfrm>
          <a:prstGeom prst="rect">
            <a:avLst/>
          </a:prstGeom>
        </p:spPr>
      </p:pic>
    </p:spTree>
    <p:extLst>
      <p:ext uri="{BB962C8B-B14F-4D97-AF65-F5344CB8AC3E}">
        <p14:creationId xmlns:p14="http://schemas.microsoft.com/office/powerpoint/2010/main" val="707744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DB23B"/>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rotWithShape="1">
          <a:blip r:embed="rId3"/>
          <a:srcRect l="2580" t="6159" r="5619" b="2039"/>
          <a:stretch/>
        </p:blipFill>
        <p:spPr>
          <a:xfrm>
            <a:off x="0" y="0"/>
            <a:ext cx="12192000" cy="6858000"/>
          </a:xfrm>
          <a:prstGeom prst="rect">
            <a:avLst/>
          </a:prstGeom>
        </p:spPr>
      </p:pic>
      <p:sp>
        <p:nvSpPr>
          <p:cNvPr id="4" name="TextBox 4"/>
          <p:cNvSpPr txBox="1"/>
          <p:nvPr/>
        </p:nvSpPr>
        <p:spPr>
          <a:xfrm>
            <a:off x="685800" y="2838302"/>
            <a:ext cx="4752474" cy="1205458"/>
          </a:xfrm>
          <a:prstGeom prst="rect">
            <a:avLst/>
          </a:prstGeom>
        </p:spPr>
        <p:txBody>
          <a:bodyPr wrap="square" lIns="0" tIns="0" rIns="0" bIns="0" rtlCol="0" anchor="t">
            <a:spAutoFit/>
          </a:bodyPr>
          <a:lstStyle/>
          <a:p>
            <a:pPr marL="0" marR="0" lvl="0" indent="0" algn="l" defTabSz="609630" rtl="0" eaLnBrk="1" fontAlgn="auto" latinLnBrk="0" hangingPunct="1">
              <a:lnSpc>
                <a:spcPts val="4699"/>
              </a:lnSpc>
              <a:spcBef>
                <a:spcPts val="0"/>
              </a:spcBef>
              <a:spcAft>
                <a:spcPts val="0"/>
              </a:spcAft>
              <a:buClrTx/>
              <a:buSzTx/>
              <a:buFontTx/>
              <a:buNone/>
              <a:tabLst/>
              <a:defRPr/>
            </a:pPr>
            <a:r>
              <a:rPr kumimoji="0" lang="en-US" sz="5666" b="1" u="none" strike="noStrike" kern="1200" cap="none" spc="0" normalizeH="0" baseline="0" noProof="0" dirty="0">
                <a:ln>
                  <a:noFill/>
                </a:ln>
                <a:solidFill>
                  <a:srgbClr val="7B855B"/>
                </a:solidFill>
                <a:effectLst/>
                <a:uLnTx/>
                <a:uFillTx/>
                <a:latin typeface="Libre Franklin" pitchFamily="2" charset="77"/>
                <a:ea typeface="+mn-ea"/>
                <a:cs typeface="+mn-cs"/>
              </a:rPr>
              <a:t>Activity:</a:t>
            </a:r>
          </a:p>
          <a:p>
            <a:pPr marL="0" marR="0" lvl="0" indent="0" algn="l" defTabSz="609630" rtl="0" eaLnBrk="1" fontAlgn="auto" latinLnBrk="0" hangingPunct="1">
              <a:lnSpc>
                <a:spcPts val="4699"/>
              </a:lnSpc>
              <a:spcBef>
                <a:spcPts val="0"/>
              </a:spcBef>
              <a:spcAft>
                <a:spcPts val="0"/>
              </a:spcAft>
              <a:buClrTx/>
              <a:buSzTx/>
              <a:buFontTx/>
              <a:buNone/>
              <a:tabLst/>
              <a:defRPr/>
            </a:pPr>
            <a:r>
              <a:rPr kumimoji="0" lang="en-US" sz="4666" b="1" u="none" strike="noStrike" kern="1200" cap="none" spc="0" normalizeH="0" baseline="0" noProof="0" dirty="0">
                <a:ln>
                  <a:noFill/>
                </a:ln>
                <a:solidFill>
                  <a:srgbClr val="424242"/>
                </a:solidFill>
                <a:effectLst/>
                <a:uLnTx/>
                <a:uFillTx/>
                <a:latin typeface="Libre Franklin" pitchFamily="2" charset="77"/>
                <a:ea typeface="+mn-ea"/>
                <a:cs typeface="+mn-cs"/>
              </a:rPr>
              <a:t>Social Supports</a:t>
            </a:r>
          </a:p>
        </p:txBody>
      </p:sp>
      <p:sp>
        <p:nvSpPr>
          <p:cNvPr id="10" name="TextBox 9">
            <a:extLst>
              <a:ext uri="{FF2B5EF4-FFF2-40B4-BE49-F238E27FC236}">
                <a16:creationId xmlns:a16="http://schemas.microsoft.com/office/drawing/2014/main" id="{CC77A411-5C0A-744F-E5DE-D40583121743}"/>
              </a:ext>
            </a:extLst>
          </p:cNvPr>
          <p:cNvSpPr txBox="1"/>
          <p:nvPr/>
        </p:nvSpPr>
        <p:spPr>
          <a:xfrm>
            <a:off x="685799" y="4575524"/>
            <a:ext cx="7062537" cy="1192249"/>
          </a:xfrm>
          <a:prstGeom prst="rect">
            <a:avLst/>
          </a:prstGeom>
          <a:noFill/>
        </p:spPr>
        <p:txBody>
          <a:bodyPr wrap="square" anchor="ctr">
            <a:spAutoFit/>
          </a:bodyPr>
          <a:lstStyle/>
          <a:p>
            <a:pPr marL="0" marR="0" lvl="0" indent="0" algn="l" defTabSz="609630" rtl="0" eaLnBrk="1" fontAlgn="auto" latinLnBrk="0" hangingPunct="1">
              <a:lnSpc>
                <a:spcPts val="4386"/>
              </a:lnSpc>
              <a:spcBef>
                <a:spcPts val="0"/>
              </a:spcBef>
              <a:spcAft>
                <a:spcPts val="0"/>
              </a:spcAft>
              <a:buClrTx/>
              <a:buSzTx/>
              <a:buFontTx/>
              <a:buNone/>
              <a:tabLst/>
              <a:defRPr/>
            </a:pPr>
            <a:r>
              <a:rPr kumimoji="0" lang="en-US" sz="3600" b="1" u="none" strike="noStrike" kern="1200" cap="none" spc="0" normalizeH="0" baseline="0" noProof="0" dirty="0">
                <a:ln>
                  <a:noFill/>
                </a:ln>
                <a:solidFill>
                  <a:srgbClr val="EAEAEA"/>
                </a:solidFill>
                <a:effectLst/>
                <a:uLnTx/>
                <a:uFillTx/>
                <a:latin typeface="Libre Franklin SemiBold" pitchFamily="2" charset="77"/>
              </a:rPr>
              <a:t>Think of </a:t>
            </a:r>
            <a:r>
              <a:rPr lang="en-US" sz="3600" b="1" dirty="0">
                <a:solidFill>
                  <a:srgbClr val="EAEAEA"/>
                </a:solidFill>
                <a:latin typeface="Libre Franklin SemiBold" pitchFamily="2" charset="77"/>
              </a:rPr>
              <a:t>a time when you were really struggling </a:t>
            </a:r>
            <a:r>
              <a:rPr kumimoji="0" lang="en-US" sz="3600" b="1" u="none" strike="noStrike" kern="1200" cap="none" spc="0" normalizeH="0" baseline="0" noProof="0" dirty="0">
                <a:ln>
                  <a:noFill/>
                </a:ln>
                <a:solidFill>
                  <a:srgbClr val="EAEAEA"/>
                </a:solidFill>
                <a:effectLst/>
                <a:uLnTx/>
                <a:uFillTx/>
                <a:latin typeface="Libre Franklin SemiBold" pitchFamily="2" charset="77"/>
              </a:rPr>
              <a:t>in your life…</a:t>
            </a:r>
          </a:p>
        </p:txBody>
      </p:sp>
      <p:pic>
        <p:nvPicPr>
          <p:cNvPr id="9" name="Picture 8">
            <a:extLst>
              <a:ext uri="{FF2B5EF4-FFF2-40B4-BE49-F238E27FC236}">
                <a16:creationId xmlns:a16="http://schemas.microsoft.com/office/drawing/2014/main" id="{CBFEDF29-487E-C3E6-9B32-2363A1672195}"/>
              </a:ext>
            </a:extLst>
          </p:cNvPr>
          <p:cNvPicPr>
            <a:picLocks noChangeAspect="1"/>
          </p:cNvPicPr>
          <p:nvPr/>
        </p:nvPicPr>
        <p:blipFill>
          <a:blip r:embed="rId4"/>
          <a:srcRect/>
          <a:stretch>
            <a:fillRect/>
          </a:stretch>
        </p:blipFill>
        <p:spPr>
          <a:xfrm>
            <a:off x="10350446" y="6485341"/>
            <a:ext cx="1782387" cy="303973"/>
          </a:xfrm>
          <a:prstGeom prst="rect">
            <a:avLst/>
          </a:prstGeom>
          <a:effectLst/>
        </p:spPr>
      </p:pic>
      <p:sp>
        <p:nvSpPr>
          <p:cNvPr id="14" name="TextBox 7">
            <a:extLst>
              <a:ext uri="{FF2B5EF4-FFF2-40B4-BE49-F238E27FC236}">
                <a16:creationId xmlns:a16="http://schemas.microsoft.com/office/drawing/2014/main" id="{975DACD0-AEC4-CEA2-257E-6227B0B07CC4}"/>
              </a:ext>
            </a:extLst>
          </p:cNvPr>
          <p:cNvSpPr txBox="1"/>
          <p:nvPr/>
        </p:nvSpPr>
        <p:spPr>
          <a:xfrm>
            <a:off x="11272309" y="9024683"/>
            <a:ext cx="7283093" cy="789128"/>
          </a:xfrm>
          <a:prstGeom prst="rect">
            <a:avLst/>
          </a:prstGeom>
        </p:spPr>
        <p:txBody>
          <a:bodyPr lIns="0" tIns="0" rIns="0" bIns="0" rtlCol="0" anchor="t">
            <a:spAutoFit/>
          </a:bodyPr>
          <a:lstStyle/>
          <a:p>
            <a:pPr>
              <a:lnSpc>
                <a:spcPts val="6463"/>
              </a:lnSpc>
            </a:pPr>
            <a:r>
              <a:rPr lang="en-US" sz="4616" dirty="0">
                <a:solidFill>
                  <a:srgbClr val="FFFFFF"/>
                </a:solidFill>
                <a:latin typeface="Brittany"/>
              </a:rPr>
              <a:t>Protective &amp; Promotive Factors</a:t>
            </a:r>
          </a:p>
        </p:txBody>
      </p:sp>
      <p:pic>
        <p:nvPicPr>
          <p:cNvPr id="17" name="Graphic 16" descr="Clipboard Partially Checked with solid fill">
            <a:extLst>
              <a:ext uri="{FF2B5EF4-FFF2-40B4-BE49-F238E27FC236}">
                <a16:creationId xmlns:a16="http://schemas.microsoft.com/office/drawing/2014/main" id="{A1861E61-05B2-089E-44CF-B1ECF9BA25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1218433" y="127181"/>
            <a:ext cx="914400" cy="914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DB23B"/>
        </a:solidFill>
        <a:effectLst/>
      </p:bgPr>
    </p:bg>
    <p:spTree>
      <p:nvGrpSpPr>
        <p:cNvPr id="1" name=""/>
        <p:cNvGrpSpPr/>
        <p:nvPr/>
      </p:nvGrpSpPr>
      <p:grpSpPr>
        <a:xfrm>
          <a:off x="0" y="0"/>
          <a:ext cx="0" cy="0"/>
          <a:chOff x="0" y="0"/>
          <a:chExt cx="0" cy="0"/>
        </a:xfrm>
      </p:grpSpPr>
      <p:sp>
        <p:nvSpPr>
          <p:cNvPr id="7" name="Freeform 7"/>
          <p:cNvSpPr/>
          <p:nvPr/>
        </p:nvSpPr>
        <p:spPr>
          <a:xfrm>
            <a:off x="5426054" y="2398426"/>
            <a:ext cx="6765946" cy="4459574"/>
          </a:xfrm>
          <a:custGeom>
            <a:avLst/>
            <a:gdLst/>
            <a:ahLst/>
            <a:cxnLst/>
            <a:rect l="l" t="t" r="r" b="b"/>
            <a:pathLst>
              <a:path w="1249268" h="1464745">
                <a:moveTo>
                  <a:pt x="0" y="0"/>
                </a:moveTo>
                <a:lnTo>
                  <a:pt x="1249268" y="0"/>
                </a:lnTo>
                <a:lnTo>
                  <a:pt x="1249268" y="1464745"/>
                </a:lnTo>
                <a:lnTo>
                  <a:pt x="0" y="1464745"/>
                </a:lnTo>
                <a:close/>
              </a:path>
            </a:pathLst>
          </a:custGeom>
          <a:solidFill>
            <a:srgbClr val="7B855B"/>
          </a:solidFill>
        </p:spPr>
      </p:sp>
      <p:sp>
        <p:nvSpPr>
          <p:cNvPr id="5" name="TextBox 5"/>
          <p:cNvSpPr txBox="1"/>
          <p:nvPr/>
        </p:nvSpPr>
        <p:spPr>
          <a:xfrm>
            <a:off x="5659046" y="2739559"/>
            <a:ext cx="5388705" cy="3000821"/>
          </a:xfrm>
          <a:prstGeom prst="rect">
            <a:avLst/>
          </a:prstGeom>
        </p:spPr>
        <p:txBody>
          <a:bodyPr wrap="square" lIns="0" tIns="0" rIns="0" bIns="0" rtlCol="0" anchor="t">
            <a:spAutoFit/>
          </a:bodyPr>
          <a:lstStyle/>
          <a:p>
            <a:pPr marL="503793" marR="0" lvl="1" indent="-251896" algn="l" defTabSz="609630" rtl="0" eaLnBrk="1" fontAlgn="auto" latinLnBrk="0" hangingPunct="1">
              <a:spcBef>
                <a:spcPts val="0"/>
              </a:spcBef>
              <a:spcAft>
                <a:spcPts val="600"/>
              </a:spcAft>
              <a:buClrTx/>
              <a:buSzTx/>
              <a:buFont typeface="Arial"/>
              <a:buChar char="•"/>
              <a:tabLst/>
              <a:defRPr/>
            </a:pPr>
            <a:r>
              <a:rPr kumimoji="0" lang="en-US" sz="3600" u="none" strike="noStrike" kern="1200" cap="none" spc="0" normalizeH="0" baseline="0" noProof="0" dirty="0">
                <a:ln>
                  <a:noFill/>
                </a:ln>
                <a:solidFill>
                  <a:schemeClr val="bg1"/>
                </a:solidFill>
                <a:effectLst/>
                <a:uLnTx/>
                <a:uFillTx/>
                <a:latin typeface="Libre Franklin" pitchFamily="2" charset="77"/>
              </a:rPr>
              <a:t>Friends</a:t>
            </a:r>
          </a:p>
          <a:p>
            <a:pPr marL="503793" marR="0" lvl="1" indent="-251896" algn="l" defTabSz="609630" rtl="0" eaLnBrk="1" fontAlgn="auto" latinLnBrk="0" hangingPunct="1">
              <a:spcBef>
                <a:spcPts val="0"/>
              </a:spcBef>
              <a:spcAft>
                <a:spcPts val="600"/>
              </a:spcAft>
              <a:buClrTx/>
              <a:buSzTx/>
              <a:buFont typeface="Arial"/>
              <a:buChar char="•"/>
              <a:tabLst/>
              <a:defRPr/>
            </a:pPr>
            <a:r>
              <a:rPr kumimoji="0" lang="en-US" sz="3600" u="none" strike="noStrike" kern="1200" cap="none" spc="0" normalizeH="0" baseline="0" noProof="0" dirty="0">
                <a:ln>
                  <a:noFill/>
                </a:ln>
                <a:solidFill>
                  <a:schemeClr val="bg1"/>
                </a:solidFill>
                <a:effectLst/>
                <a:uLnTx/>
                <a:uFillTx/>
                <a:latin typeface="Libre Franklin" pitchFamily="2" charset="77"/>
              </a:rPr>
              <a:t>Family</a:t>
            </a:r>
          </a:p>
          <a:p>
            <a:pPr marL="503793" marR="0" lvl="1" indent="-251896" algn="l" defTabSz="609630" rtl="0" eaLnBrk="1" fontAlgn="auto" latinLnBrk="0" hangingPunct="1">
              <a:spcBef>
                <a:spcPts val="0"/>
              </a:spcBef>
              <a:spcAft>
                <a:spcPts val="600"/>
              </a:spcAft>
              <a:buClrTx/>
              <a:buSzTx/>
              <a:buFont typeface="Arial"/>
              <a:buChar char="•"/>
              <a:tabLst/>
              <a:defRPr/>
            </a:pPr>
            <a:r>
              <a:rPr kumimoji="0" lang="en-US" sz="3600" u="none" strike="noStrike" kern="1200" cap="none" spc="0" normalizeH="0" baseline="0" noProof="0" dirty="0">
                <a:ln>
                  <a:noFill/>
                </a:ln>
                <a:solidFill>
                  <a:schemeClr val="bg1"/>
                </a:solidFill>
                <a:effectLst/>
                <a:uLnTx/>
                <a:uFillTx/>
                <a:latin typeface="Libre Franklin" pitchFamily="2" charset="77"/>
              </a:rPr>
              <a:t>Faith</a:t>
            </a:r>
          </a:p>
          <a:p>
            <a:pPr marL="503793" marR="0" lvl="1" indent="-251896" algn="l" defTabSz="609630" rtl="0" eaLnBrk="1" fontAlgn="auto" latinLnBrk="0" hangingPunct="1">
              <a:spcBef>
                <a:spcPts val="0"/>
              </a:spcBef>
              <a:spcAft>
                <a:spcPts val="600"/>
              </a:spcAft>
              <a:buClrTx/>
              <a:buSzTx/>
              <a:buFont typeface="Arial"/>
              <a:buChar char="•"/>
              <a:tabLst/>
              <a:defRPr/>
            </a:pPr>
            <a:r>
              <a:rPr kumimoji="0" lang="en-US" sz="3600" u="none" strike="noStrike" kern="1200" cap="none" spc="0" normalizeH="0" baseline="0" noProof="0" dirty="0">
                <a:ln>
                  <a:noFill/>
                </a:ln>
                <a:solidFill>
                  <a:schemeClr val="bg1"/>
                </a:solidFill>
                <a:effectLst/>
                <a:uLnTx/>
                <a:uFillTx/>
                <a:latin typeface="Libre Franklin" pitchFamily="2" charset="77"/>
              </a:rPr>
              <a:t>Paid professional with an advanced degree</a:t>
            </a:r>
          </a:p>
        </p:txBody>
      </p:sp>
      <p:pic>
        <p:nvPicPr>
          <p:cNvPr id="11" name="Picture 8">
            <a:extLst>
              <a:ext uri="{FF2B5EF4-FFF2-40B4-BE49-F238E27FC236}">
                <a16:creationId xmlns:a16="http://schemas.microsoft.com/office/drawing/2014/main" id="{246898A6-A60E-F450-2C6D-AB2B2BDB1414}"/>
              </a:ext>
            </a:extLst>
          </p:cNvPr>
          <p:cNvPicPr>
            <a:picLocks noChangeAspect="1"/>
          </p:cNvPicPr>
          <p:nvPr/>
        </p:nvPicPr>
        <p:blipFill>
          <a:blip r:embed="rId3"/>
          <a:srcRect/>
          <a:stretch>
            <a:fillRect/>
          </a:stretch>
        </p:blipFill>
        <p:spPr>
          <a:xfrm>
            <a:off x="10350446" y="6485341"/>
            <a:ext cx="1782387" cy="303973"/>
          </a:xfrm>
          <a:prstGeom prst="rect">
            <a:avLst/>
          </a:prstGeom>
        </p:spPr>
      </p:pic>
      <p:sp>
        <p:nvSpPr>
          <p:cNvPr id="15" name="TextBox 3">
            <a:extLst>
              <a:ext uri="{FF2B5EF4-FFF2-40B4-BE49-F238E27FC236}">
                <a16:creationId xmlns:a16="http://schemas.microsoft.com/office/drawing/2014/main" id="{918771FB-577D-CFA4-3858-9355F0A73277}"/>
              </a:ext>
            </a:extLst>
          </p:cNvPr>
          <p:cNvSpPr txBox="1"/>
          <p:nvPr/>
        </p:nvSpPr>
        <p:spPr>
          <a:xfrm>
            <a:off x="5871412" y="1131940"/>
            <a:ext cx="6320588" cy="1436291"/>
          </a:xfrm>
          <a:prstGeom prst="rect">
            <a:avLst/>
          </a:prstGeom>
        </p:spPr>
        <p:txBody>
          <a:bodyPr wrap="square" lIns="0" tIns="0" rIns="0" bIns="0" rtlCol="0" anchor="t">
            <a:spAutoFit/>
          </a:bodyPr>
          <a:lstStyle/>
          <a:p>
            <a:pPr marL="0" marR="0" lvl="0" indent="0" defTabSz="609630" rtl="0" eaLnBrk="1" fontAlgn="auto" latinLnBrk="0" hangingPunct="1">
              <a:lnSpc>
                <a:spcPts val="5580"/>
              </a:lnSpc>
              <a:spcBef>
                <a:spcPts val="0"/>
              </a:spcBef>
              <a:spcAft>
                <a:spcPts val="0"/>
              </a:spcAft>
              <a:buClrTx/>
              <a:buSzTx/>
              <a:buFontTx/>
              <a:buNone/>
              <a:tabLst/>
              <a:defRPr/>
            </a:pPr>
            <a:r>
              <a:rPr kumimoji="0" lang="en-US" sz="5200" b="1" u="none" strike="noStrike" kern="1200" cap="none" spc="0" normalizeH="0" baseline="0" noProof="0" dirty="0">
                <a:ln>
                  <a:noFill/>
                </a:ln>
                <a:solidFill>
                  <a:schemeClr val="bg1"/>
                </a:solidFill>
                <a:effectLst/>
                <a:uLnTx/>
                <a:uFillTx/>
                <a:latin typeface="Libre Franklin" pitchFamily="2" charset="77"/>
                <a:ea typeface="+mn-ea"/>
                <a:cs typeface="+mn-cs"/>
              </a:rPr>
              <a:t>Who did you turn</a:t>
            </a:r>
            <a:br>
              <a:rPr kumimoji="0" lang="en-US" sz="5200" b="1" u="none" strike="noStrike" kern="1200" cap="none" spc="0" normalizeH="0" baseline="0" noProof="0" dirty="0">
                <a:ln>
                  <a:noFill/>
                </a:ln>
                <a:solidFill>
                  <a:schemeClr val="bg1"/>
                </a:solidFill>
                <a:effectLst/>
                <a:uLnTx/>
                <a:uFillTx/>
                <a:latin typeface="Libre Franklin" pitchFamily="2" charset="77"/>
                <a:ea typeface="+mn-ea"/>
                <a:cs typeface="+mn-cs"/>
              </a:rPr>
            </a:br>
            <a:r>
              <a:rPr kumimoji="0" lang="en-US" sz="5200" b="1" u="none" strike="noStrike" kern="1200" cap="none" spc="0" normalizeH="0" baseline="0" noProof="0" dirty="0">
                <a:ln>
                  <a:noFill/>
                </a:ln>
                <a:solidFill>
                  <a:schemeClr val="bg1"/>
                </a:solidFill>
                <a:effectLst/>
                <a:uLnTx/>
                <a:uFillTx/>
                <a:latin typeface="Libre Franklin" pitchFamily="2" charset="77"/>
                <a:ea typeface="+mn-ea"/>
                <a:cs typeface="+mn-cs"/>
              </a:rPr>
              <a:t>to for help?</a:t>
            </a:r>
          </a:p>
        </p:txBody>
      </p:sp>
      <p:pic>
        <p:nvPicPr>
          <p:cNvPr id="13" name="Picture 12" descr="Woman comforting another woman">
            <a:extLst>
              <a:ext uri="{FF2B5EF4-FFF2-40B4-BE49-F238E27FC236}">
                <a16:creationId xmlns:a16="http://schemas.microsoft.com/office/drawing/2014/main" id="{4BB849D0-DA63-2FAB-5D15-7C2C5815B884}"/>
              </a:ext>
            </a:extLst>
          </p:cNvPr>
          <p:cNvPicPr>
            <a:picLocks noChangeAspect="1"/>
          </p:cNvPicPr>
          <p:nvPr/>
        </p:nvPicPr>
        <p:blipFill rotWithShape="1">
          <a:blip r:embed="rId4">
            <a:extLst>
              <a:ext uri="{28A0092B-C50C-407E-A947-70E740481C1C}">
                <a14:useLocalDpi xmlns:a14="http://schemas.microsoft.com/office/drawing/2010/main" val="0"/>
              </a:ext>
            </a:extLst>
          </a:blip>
          <a:srcRect l="36585" r="10642"/>
          <a:stretch/>
        </p:blipFill>
        <p:spPr>
          <a:xfrm>
            <a:off x="0" y="0"/>
            <a:ext cx="5426054" cy="6858000"/>
          </a:xfrm>
          <a:prstGeom prst="rect">
            <a:avLst/>
          </a:prstGeom>
        </p:spPr>
      </p:pic>
      <p:pic>
        <p:nvPicPr>
          <p:cNvPr id="17" name="Picture 12">
            <a:extLst>
              <a:ext uri="{FF2B5EF4-FFF2-40B4-BE49-F238E27FC236}">
                <a16:creationId xmlns:a16="http://schemas.microsoft.com/office/drawing/2014/main" id="{E2B27618-D8E7-4EFF-0F2C-EFEEDB0C9F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48645" y="5196016"/>
            <a:ext cx="1234445" cy="143749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DB23B"/>
        </a:solidFill>
        <a:effectLst/>
      </p:bgPr>
    </p:bg>
    <p:spTree>
      <p:nvGrpSpPr>
        <p:cNvPr id="1" name=""/>
        <p:cNvGrpSpPr/>
        <p:nvPr/>
      </p:nvGrpSpPr>
      <p:grpSpPr>
        <a:xfrm>
          <a:off x="0" y="0"/>
          <a:ext cx="0" cy="0"/>
          <a:chOff x="0" y="0"/>
          <a:chExt cx="0" cy="0"/>
        </a:xfrm>
      </p:grpSpPr>
      <p:pic>
        <p:nvPicPr>
          <p:cNvPr id="13" name="Picture 12" descr="Colorful strings being woven togehter">
            <a:extLst>
              <a:ext uri="{FF2B5EF4-FFF2-40B4-BE49-F238E27FC236}">
                <a16:creationId xmlns:a16="http://schemas.microsoft.com/office/drawing/2014/main" id="{F4555A63-C8EA-7885-7B41-A7E2E391D30D}"/>
              </a:ext>
            </a:extLst>
          </p:cNvPr>
          <p:cNvPicPr>
            <a:picLocks noChangeAspect="1"/>
          </p:cNvPicPr>
          <p:nvPr/>
        </p:nvPicPr>
        <p:blipFill rotWithShape="1">
          <a:blip r:embed="rId3">
            <a:extLst>
              <a:ext uri="{28A0092B-C50C-407E-A947-70E740481C1C}">
                <a14:useLocalDpi xmlns:a14="http://schemas.microsoft.com/office/drawing/2010/main" val="0"/>
              </a:ext>
            </a:extLst>
          </a:blip>
          <a:srcRect l="110" t="12863" r="317" b="3040"/>
          <a:stretch/>
        </p:blipFill>
        <p:spPr>
          <a:xfrm rot="10800000">
            <a:off x="0" y="-3"/>
            <a:ext cx="12192000" cy="6858002"/>
          </a:xfrm>
          <a:prstGeom prst="rect">
            <a:avLst/>
          </a:prstGeom>
        </p:spPr>
      </p:pic>
      <p:sp>
        <p:nvSpPr>
          <p:cNvPr id="4" name="TextBox 4"/>
          <p:cNvSpPr txBox="1"/>
          <p:nvPr/>
        </p:nvSpPr>
        <p:spPr>
          <a:xfrm>
            <a:off x="685800" y="5249648"/>
            <a:ext cx="6739128" cy="1205458"/>
          </a:xfrm>
          <a:prstGeom prst="rect">
            <a:avLst/>
          </a:prstGeom>
        </p:spPr>
        <p:txBody>
          <a:bodyPr wrap="square" lIns="0" tIns="0" rIns="0" bIns="0" rtlCol="0" anchor="t">
            <a:spAutoFit/>
          </a:bodyPr>
          <a:lstStyle/>
          <a:p>
            <a:pPr marL="0" marR="0" lvl="0" indent="0" algn="l" defTabSz="609630" rtl="0" eaLnBrk="1" fontAlgn="auto" latinLnBrk="0" hangingPunct="1">
              <a:lnSpc>
                <a:spcPts val="4699"/>
              </a:lnSpc>
              <a:spcBef>
                <a:spcPts val="0"/>
              </a:spcBef>
              <a:spcAft>
                <a:spcPts val="0"/>
              </a:spcAft>
              <a:buClrTx/>
              <a:buSzTx/>
              <a:buFontTx/>
              <a:buNone/>
              <a:tabLst/>
              <a:defRPr/>
            </a:pPr>
            <a:r>
              <a:rPr kumimoji="0" lang="en-US" sz="4666" b="1" u="none" strike="noStrike" kern="1200" cap="none" spc="0" normalizeH="0" baseline="0" noProof="0" dirty="0">
                <a:ln>
                  <a:noFill/>
                </a:ln>
                <a:solidFill>
                  <a:srgbClr val="424242"/>
                </a:solidFill>
                <a:effectLst/>
                <a:uLnTx/>
                <a:uFillTx/>
                <a:latin typeface="Libre Franklin" pitchFamily="2" charset="77"/>
                <a:ea typeface="+mn-ea"/>
                <a:cs typeface="+mn-cs"/>
              </a:rPr>
              <a:t>Who are your </a:t>
            </a:r>
            <a:br>
              <a:rPr kumimoji="0" lang="en-US" sz="4666" b="1" u="none" strike="noStrike" kern="1200" cap="none" spc="0" normalizeH="0" baseline="0" noProof="0" dirty="0">
                <a:ln>
                  <a:noFill/>
                </a:ln>
                <a:solidFill>
                  <a:srgbClr val="424242"/>
                </a:solidFill>
                <a:effectLst/>
                <a:uLnTx/>
                <a:uFillTx/>
                <a:latin typeface="Libre Franklin" pitchFamily="2" charset="77"/>
                <a:ea typeface="+mn-ea"/>
                <a:cs typeface="+mn-cs"/>
              </a:rPr>
            </a:br>
            <a:r>
              <a:rPr kumimoji="0" lang="en-US" sz="4666" b="1" u="none" strike="noStrike" kern="1200" cap="none" spc="0" normalizeH="0" baseline="0" noProof="0" dirty="0">
                <a:ln>
                  <a:noFill/>
                </a:ln>
                <a:solidFill>
                  <a:srgbClr val="424242"/>
                </a:solidFill>
                <a:effectLst/>
                <a:uLnTx/>
                <a:uFillTx/>
                <a:latin typeface="Libre Franklin" pitchFamily="2" charset="77"/>
                <a:ea typeface="+mn-ea"/>
                <a:cs typeface="+mn-cs"/>
              </a:rPr>
              <a:t>social connections?</a:t>
            </a:r>
          </a:p>
        </p:txBody>
      </p:sp>
      <p:pic>
        <p:nvPicPr>
          <p:cNvPr id="9" name="Picture 8">
            <a:extLst>
              <a:ext uri="{FF2B5EF4-FFF2-40B4-BE49-F238E27FC236}">
                <a16:creationId xmlns:a16="http://schemas.microsoft.com/office/drawing/2014/main" id="{CBFEDF29-487E-C3E6-9B32-2363A1672195}"/>
              </a:ext>
            </a:extLst>
          </p:cNvPr>
          <p:cNvPicPr>
            <a:picLocks noChangeAspect="1"/>
          </p:cNvPicPr>
          <p:nvPr/>
        </p:nvPicPr>
        <p:blipFill>
          <a:blip r:embed="rId4"/>
          <a:srcRect/>
          <a:stretch>
            <a:fillRect/>
          </a:stretch>
        </p:blipFill>
        <p:spPr>
          <a:xfrm>
            <a:off x="10350446" y="6485341"/>
            <a:ext cx="1782387" cy="303973"/>
          </a:xfrm>
          <a:prstGeom prst="rect">
            <a:avLst/>
          </a:prstGeom>
          <a:effectLst/>
        </p:spPr>
      </p:pic>
      <p:sp>
        <p:nvSpPr>
          <p:cNvPr id="14" name="TextBox 7">
            <a:extLst>
              <a:ext uri="{FF2B5EF4-FFF2-40B4-BE49-F238E27FC236}">
                <a16:creationId xmlns:a16="http://schemas.microsoft.com/office/drawing/2014/main" id="{975DACD0-AEC4-CEA2-257E-6227B0B07CC4}"/>
              </a:ext>
            </a:extLst>
          </p:cNvPr>
          <p:cNvSpPr txBox="1"/>
          <p:nvPr/>
        </p:nvSpPr>
        <p:spPr>
          <a:xfrm>
            <a:off x="11272309" y="9024683"/>
            <a:ext cx="7283093" cy="789128"/>
          </a:xfrm>
          <a:prstGeom prst="rect">
            <a:avLst/>
          </a:prstGeom>
        </p:spPr>
        <p:txBody>
          <a:bodyPr lIns="0" tIns="0" rIns="0" bIns="0" rtlCol="0" anchor="t">
            <a:spAutoFit/>
          </a:bodyPr>
          <a:lstStyle/>
          <a:p>
            <a:pPr>
              <a:lnSpc>
                <a:spcPts val="6463"/>
              </a:lnSpc>
            </a:pPr>
            <a:r>
              <a:rPr lang="en-US" sz="4616" dirty="0">
                <a:solidFill>
                  <a:srgbClr val="FFFFFF"/>
                </a:solidFill>
                <a:latin typeface="Brittany"/>
              </a:rPr>
              <a:t>Protective &amp; Promotive Factors</a:t>
            </a:r>
          </a:p>
        </p:txBody>
      </p:sp>
      <p:sp>
        <p:nvSpPr>
          <p:cNvPr id="15" name="TextBox 4">
            <a:extLst>
              <a:ext uri="{FF2B5EF4-FFF2-40B4-BE49-F238E27FC236}">
                <a16:creationId xmlns:a16="http://schemas.microsoft.com/office/drawing/2014/main" id="{ED22EB6E-F77C-0A27-C997-08A3907D6F4B}"/>
              </a:ext>
            </a:extLst>
          </p:cNvPr>
          <p:cNvSpPr txBox="1"/>
          <p:nvPr/>
        </p:nvSpPr>
        <p:spPr>
          <a:xfrm>
            <a:off x="685800" y="2310313"/>
            <a:ext cx="3154680" cy="629018"/>
          </a:xfrm>
          <a:prstGeom prst="rect">
            <a:avLst/>
          </a:prstGeom>
        </p:spPr>
        <p:txBody>
          <a:bodyPr wrap="square" lIns="0" tIns="0" rIns="0" bIns="0" rtlCol="0" anchor="t">
            <a:spAutoFit/>
          </a:bodyPr>
          <a:lstStyle/>
          <a:p>
            <a:pPr marL="0" marR="0" lvl="0" indent="0" algn="l" defTabSz="609630" rtl="0" eaLnBrk="1" fontAlgn="auto" latinLnBrk="0" hangingPunct="1">
              <a:lnSpc>
                <a:spcPts val="4699"/>
              </a:lnSpc>
              <a:spcBef>
                <a:spcPts val="0"/>
              </a:spcBef>
              <a:spcAft>
                <a:spcPts val="0"/>
              </a:spcAft>
              <a:buClrTx/>
              <a:buSzTx/>
              <a:buFontTx/>
              <a:buNone/>
              <a:tabLst/>
              <a:defRPr/>
            </a:pPr>
            <a:r>
              <a:rPr kumimoji="0" lang="en-US" sz="5666" b="1" u="none" strike="noStrike" kern="1200" cap="none" spc="0" normalizeH="0" baseline="0" noProof="0" dirty="0">
                <a:ln>
                  <a:noFill/>
                </a:ln>
                <a:solidFill>
                  <a:srgbClr val="7B855B"/>
                </a:solidFill>
                <a:effectLst/>
                <a:uLnTx/>
                <a:uFillTx/>
                <a:latin typeface="Libre Franklin" pitchFamily="2" charset="77"/>
                <a:ea typeface="+mn-ea"/>
                <a:cs typeface="+mn-cs"/>
              </a:rPr>
              <a:t>Activity:</a:t>
            </a:r>
          </a:p>
        </p:txBody>
      </p:sp>
      <p:pic>
        <p:nvPicPr>
          <p:cNvPr id="17" name="Graphic 16" descr="Clipboard Partially Checked with solid fill">
            <a:extLst>
              <a:ext uri="{FF2B5EF4-FFF2-40B4-BE49-F238E27FC236}">
                <a16:creationId xmlns:a16="http://schemas.microsoft.com/office/drawing/2014/main" id="{3EC5642F-7499-8132-6F5E-6095C62693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1218433" y="127181"/>
            <a:ext cx="914400" cy="914400"/>
          </a:xfrm>
          <a:prstGeom prst="rect">
            <a:avLst/>
          </a:prstGeom>
        </p:spPr>
      </p:pic>
    </p:spTree>
    <p:extLst>
      <p:ext uri="{BB962C8B-B14F-4D97-AF65-F5344CB8AC3E}">
        <p14:creationId xmlns:p14="http://schemas.microsoft.com/office/powerpoint/2010/main" val="522583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DB23B"/>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47B913B-59D1-E429-C328-A3661F3B7D8B}"/>
              </a:ext>
            </a:extLst>
          </p:cNvPr>
          <p:cNvSpPr txBox="1"/>
          <p:nvPr/>
        </p:nvSpPr>
        <p:spPr>
          <a:xfrm>
            <a:off x="59167" y="6419982"/>
            <a:ext cx="6250192" cy="369332"/>
          </a:xfrm>
          <a:prstGeom prst="rect">
            <a:avLst/>
          </a:prstGeom>
          <a:noFill/>
        </p:spPr>
        <p:txBody>
          <a:bodyPr wrap="square">
            <a:spAutoFit/>
          </a:bodyPr>
          <a:lstStyle/>
          <a:p>
            <a:r>
              <a:rPr lang="en-US" dirty="0">
                <a:hlinkClick r:id="rId3"/>
              </a:rPr>
              <a:t>https://youtu.be/PUAKgvwFG3A</a:t>
            </a:r>
            <a:endParaRPr lang="en-US" dirty="0"/>
          </a:p>
        </p:txBody>
      </p:sp>
      <p:pic>
        <p:nvPicPr>
          <p:cNvPr id="7" name="Picture 8">
            <a:extLst>
              <a:ext uri="{FF2B5EF4-FFF2-40B4-BE49-F238E27FC236}">
                <a16:creationId xmlns:a16="http://schemas.microsoft.com/office/drawing/2014/main" id="{41FE6C4B-1AE5-3B28-7026-B8B9F3091719}"/>
              </a:ext>
            </a:extLst>
          </p:cNvPr>
          <p:cNvPicPr>
            <a:picLocks noChangeAspect="1"/>
          </p:cNvPicPr>
          <p:nvPr/>
        </p:nvPicPr>
        <p:blipFill>
          <a:blip r:embed="rId4"/>
          <a:srcRect/>
          <a:stretch>
            <a:fillRect/>
          </a:stretch>
        </p:blipFill>
        <p:spPr>
          <a:xfrm>
            <a:off x="10350446" y="6485341"/>
            <a:ext cx="1782387" cy="303973"/>
          </a:xfrm>
          <a:prstGeom prst="rect">
            <a:avLst/>
          </a:prstGeom>
        </p:spPr>
      </p:pic>
      <p:sp>
        <p:nvSpPr>
          <p:cNvPr id="6" name="TextBox 6"/>
          <p:cNvSpPr txBox="1"/>
          <p:nvPr/>
        </p:nvSpPr>
        <p:spPr>
          <a:xfrm>
            <a:off x="274321" y="256298"/>
            <a:ext cx="11917679" cy="1461939"/>
          </a:xfrm>
          <a:prstGeom prst="rect">
            <a:avLst/>
          </a:prstGeom>
        </p:spPr>
        <p:txBody>
          <a:bodyPr wrap="square" lIns="0" tIns="0" rIns="0" bIns="0" rtlCol="0" anchor="t">
            <a:spAutoFit/>
          </a:bodyPr>
          <a:lstStyle/>
          <a:p>
            <a:pPr marL="0" marR="0" lvl="0" indent="0" defTabSz="609630" rtl="0" eaLnBrk="1" fontAlgn="auto" latinLnBrk="0" hangingPunct="1">
              <a:lnSpc>
                <a:spcPts val="5733"/>
              </a:lnSpc>
              <a:spcBef>
                <a:spcPts val="0"/>
              </a:spcBef>
              <a:spcAft>
                <a:spcPts val="0"/>
              </a:spcAft>
              <a:buClrTx/>
              <a:buSzTx/>
              <a:buFontTx/>
              <a:buNone/>
              <a:tabLst/>
              <a:defRPr/>
            </a:pPr>
            <a:r>
              <a:rPr kumimoji="0" lang="en-US" sz="5666" b="1" u="none" strike="noStrike" kern="1200" cap="none" spc="0" normalizeH="0" baseline="0" noProof="0" dirty="0">
                <a:ln>
                  <a:noFill/>
                </a:ln>
                <a:solidFill>
                  <a:srgbClr val="424242"/>
                </a:solidFill>
                <a:effectLst/>
                <a:uLnTx/>
                <a:uFillTx/>
                <a:latin typeface="Libre Franklin" pitchFamily="2" charset="77"/>
                <a:ea typeface="+mn-ea"/>
                <a:cs typeface="+mn-cs"/>
              </a:rPr>
              <a:t>Video:</a:t>
            </a:r>
            <a:br>
              <a:rPr kumimoji="0" lang="en-US" sz="5666" b="1" u="none" strike="noStrike" kern="1200" cap="none" spc="0" normalizeH="0" baseline="0" noProof="0" dirty="0">
                <a:ln>
                  <a:noFill/>
                </a:ln>
                <a:solidFill>
                  <a:schemeClr val="bg1"/>
                </a:solidFill>
                <a:effectLst/>
                <a:uLnTx/>
                <a:uFillTx/>
                <a:latin typeface="Libre Franklin" pitchFamily="2" charset="77"/>
                <a:ea typeface="+mn-ea"/>
                <a:cs typeface="+mn-cs"/>
              </a:rPr>
            </a:br>
            <a:r>
              <a:rPr kumimoji="0" lang="en-US" sz="5666" b="1" u="none" strike="noStrike" kern="1200" cap="none" spc="0" normalizeH="0" baseline="0" noProof="0" dirty="0">
                <a:ln>
                  <a:noFill/>
                </a:ln>
                <a:solidFill>
                  <a:schemeClr val="bg1"/>
                </a:solidFill>
                <a:effectLst/>
                <a:uLnTx/>
                <a:uFillTx/>
                <a:latin typeface="Libre Franklin" pitchFamily="2" charset="77"/>
                <a:ea typeface="+mn-ea"/>
                <a:cs typeface="+mn-cs"/>
              </a:rPr>
              <a:t>Protective and Promotive Factors</a:t>
            </a:r>
          </a:p>
        </p:txBody>
      </p:sp>
      <p:pic>
        <p:nvPicPr>
          <p:cNvPr id="14" name="Graphic 13" descr="Presentation with media with solid fill">
            <a:extLst>
              <a:ext uri="{FF2B5EF4-FFF2-40B4-BE49-F238E27FC236}">
                <a16:creationId xmlns:a16="http://schemas.microsoft.com/office/drawing/2014/main" id="{F9759B2C-5D84-FA2C-F3FB-88A4F78EBF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18433" y="127181"/>
            <a:ext cx="914400" cy="914400"/>
          </a:xfrm>
          <a:prstGeom prst="rect">
            <a:avLst/>
          </a:prstGeom>
        </p:spPr>
      </p:pic>
      <p:pic>
        <p:nvPicPr>
          <p:cNvPr id="15" name="Picture 14">
            <a:extLst>
              <a:ext uri="{FF2B5EF4-FFF2-40B4-BE49-F238E27FC236}">
                <a16:creationId xmlns:a16="http://schemas.microsoft.com/office/drawing/2014/main" id="{C340D5CD-8E93-7489-37A8-14D480471534}"/>
              </a:ext>
            </a:extLst>
          </p:cNvPr>
          <p:cNvPicPr>
            <a:picLocks noChangeAspect="1"/>
          </p:cNvPicPr>
          <p:nvPr/>
        </p:nvPicPr>
        <p:blipFill rotWithShape="1">
          <a:blip r:embed="rId7">
            <a:extLst>
              <a:ext uri="{28A0092B-C50C-407E-A947-70E740481C1C}">
                <a14:useLocalDpi xmlns:a14="http://schemas.microsoft.com/office/drawing/2010/main" val="0"/>
              </a:ext>
            </a:extLst>
          </a:blip>
          <a:srcRect t="26886" b="1136"/>
          <a:stretch/>
        </p:blipFill>
        <p:spPr>
          <a:xfrm>
            <a:off x="0" y="1789582"/>
            <a:ext cx="12192000" cy="4607121"/>
          </a:xfrm>
          <a:prstGeom prst="rect">
            <a:avLst/>
          </a:prstGeom>
        </p:spPr>
      </p:pic>
      <p:pic>
        <p:nvPicPr>
          <p:cNvPr id="2" name="Graphic 1">
            <a:extLst>
              <a:ext uri="{FF2B5EF4-FFF2-40B4-BE49-F238E27FC236}">
                <a16:creationId xmlns:a16="http://schemas.microsoft.com/office/drawing/2014/main" id="{683619B5-74B1-1612-5667-079AC8A22FA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5835" y="5625885"/>
            <a:ext cx="2338426" cy="596441"/>
          </a:xfrm>
          <a:prstGeom prst="rect">
            <a:avLst/>
          </a:prstGeom>
        </p:spPr>
      </p:pic>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10626</TotalTime>
  <Words>4025</Words>
  <Application>Microsoft Office PowerPoint</Application>
  <PresentationFormat>Widescreen</PresentationFormat>
  <Paragraphs>400</Paragraphs>
  <Slides>37</Slides>
  <Notes>35</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37</vt:i4>
      </vt:variant>
    </vt:vector>
  </HeadingPairs>
  <TitlesOfParts>
    <vt:vector size="53" baseType="lpstr">
      <vt:lpstr>Arial</vt:lpstr>
      <vt:lpstr>Arimo</vt:lpstr>
      <vt:lpstr>Brittany</vt:lpstr>
      <vt:lpstr>Calibri</vt:lpstr>
      <vt:lpstr>Cambria</vt:lpstr>
      <vt:lpstr>DM Sans</vt:lpstr>
      <vt:lpstr>DM Serif Display</vt:lpstr>
      <vt:lpstr>Gill Sans</vt:lpstr>
      <vt:lpstr>Libre Franklin</vt:lpstr>
      <vt:lpstr>Libre Franklin 1</vt:lpstr>
      <vt:lpstr>Libre Franklin SemiBold</vt:lpstr>
      <vt:lpstr>Source Sans Pro</vt:lpstr>
      <vt:lpstr>Source Sans Pro Bold</vt:lpstr>
      <vt:lpstr>Symbol</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Radlauer-Doerfler</dc:creator>
  <cp:lastModifiedBy>Fatoumata Kane</cp:lastModifiedBy>
  <cp:revision>107</cp:revision>
  <dcterms:created xsi:type="dcterms:W3CDTF">2021-12-21T09:29:50Z</dcterms:created>
  <dcterms:modified xsi:type="dcterms:W3CDTF">2023-01-11T19:05:23Z</dcterms:modified>
</cp:coreProperties>
</file>